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1"/>
  </p:notesMasterIdLst>
  <p:sldIdLst>
    <p:sldId id="837" r:id="rId2"/>
    <p:sldId id="464" r:id="rId3"/>
    <p:sldId id="366" r:id="rId4"/>
    <p:sldId id="866" r:id="rId5"/>
    <p:sldId id="867" r:id="rId6"/>
    <p:sldId id="868" r:id="rId7"/>
    <p:sldId id="869" r:id="rId8"/>
    <p:sldId id="368" r:id="rId9"/>
    <p:sldId id="500" r:id="rId10"/>
    <p:sldId id="838" r:id="rId11"/>
    <p:sldId id="509" r:id="rId12"/>
    <p:sldId id="314" r:id="rId13"/>
    <p:sldId id="839" r:id="rId14"/>
    <p:sldId id="315" r:id="rId15"/>
    <p:sldId id="840" r:id="rId16"/>
    <p:sldId id="841" r:id="rId17"/>
    <p:sldId id="842" r:id="rId18"/>
    <p:sldId id="843" r:id="rId19"/>
    <p:sldId id="844" r:id="rId20"/>
    <p:sldId id="318" r:id="rId21"/>
    <p:sldId id="845" r:id="rId22"/>
    <p:sldId id="319" r:id="rId23"/>
    <p:sldId id="846" r:id="rId24"/>
    <p:sldId id="320" r:id="rId25"/>
    <p:sldId id="847" r:id="rId26"/>
    <p:sldId id="321" r:id="rId27"/>
    <p:sldId id="848" r:id="rId28"/>
    <p:sldId id="322" r:id="rId29"/>
    <p:sldId id="849" r:id="rId30"/>
    <p:sldId id="323" r:id="rId31"/>
    <p:sldId id="850" r:id="rId32"/>
    <p:sldId id="324" r:id="rId33"/>
    <p:sldId id="851" r:id="rId34"/>
    <p:sldId id="326" r:id="rId35"/>
    <p:sldId id="853" r:id="rId36"/>
    <p:sldId id="327" r:id="rId37"/>
    <p:sldId id="854" r:id="rId38"/>
    <p:sldId id="456" r:id="rId39"/>
    <p:sldId id="855" r:id="rId40"/>
    <p:sldId id="330" r:id="rId41"/>
    <p:sldId id="856" r:id="rId42"/>
    <p:sldId id="331" r:id="rId43"/>
    <p:sldId id="857" r:id="rId44"/>
    <p:sldId id="332" r:id="rId45"/>
    <p:sldId id="858" r:id="rId46"/>
    <p:sldId id="333" r:id="rId47"/>
    <p:sldId id="859" r:id="rId48"/>
    <p:sldId id="334" r:id="rId49"/>
    <p:sldId id="860" r:id="rId50"/>
    <p:sldId id="335" r:id="rId51"/>
    <p:sldId id="861" r:id="rId52"/>
    <p:sldId id="336" r:id="rId53"/>
    <p:sldId id="862" r:id="rId54"/>
    <p:sldId id="511" r:id="rId55"/>
    <p:sldId id="738" r:id="rId56"/>
    <p:sldId id="836" r:id="rId57"/>
    <p:sldId id="863" r:id="rId58"/>
    <p:sldId id="870" r:id="rId59"/>
    <p:sldId id="512" r:id="rId60"/>
    <p:sldId id="513" r:id="rId61"/>
    <p:sldId id="514" r:id="rId62"/>
    <p:sldId id="835" r:id="rId63"/>
    <p:sldId id="515" r:id="rId64"/>
    <p:sldId id="337" r:id="rId65"/>
    <p:sldId id="751" r:id="rId66"/>
    <p:sldId id="752" r:id="rId67"/>
    <p:sldId id="325" r:id="rId68"/>
    <p:sldId id="328" r:id="rId69"/>
    <p:sldId id="871" r:id="rId70"/>
  </p:sldIdLst>
  <p:sldSz cx="6858000" cy="9144000" type="screen4x3"/>
  <p:notesSz cx="6789738" cy="99298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il Riches" initials="GR" lastIdx="2"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175" autoAdjust="0"/>
    <p:restoredTop sz="94595"/>
  </p:normalViewPr>
  <p:slideViewPr>
    <p:cSldViewPr>
      <p:cViewPr>
        <p:scale>
          <a:sx n="100" d="100"/>
          <a:sy n="100" d="100"/>
        </p:scale>
        <p:origin x="408" y="-1144"/>
      </p:cViewPr>
      <p:guideLst>
        <p:guide orient="horz" pos="2880"/>
        <p:guide pos="216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2748" cy="496809"/>
          </a:xfrm>
          <a:prstGeom prst="rect">
            <a:avLst/>
          </a:prstGeom>
        </p:spPr>
        <p:txBody>
          <a:bodyPr vert="horz" lIns="90407" tIns="45204" rIns="90407" bIns="45204" rtlCol="0"/>
          <a:lstStyle>
            <a:lvl1pPr algn="l">
              <a:defRPr sz="1200"/>
            </a:lvl1pPr>
          </a:lstStyle>
          <a:p>
            <a:endParaRPr lang="en-AU" dirty="0"/>
          </a:p>
        </p:txBody>
      </p:sp>
      <p:sp>
        <p:nvSpPr>
          <p:cNvPr id="3" name="Date Placeholder 2"/>
          <p:cNvSpPr>
            <a:spLocks noGrp="1"/>
          </p:cNvSpPr>
          <p:nvPr>
            <p:ph type="dt" idx="1"/>
          </p:nvPr>
        </p:nvSpPr>
        <p:spPr>
          <a:xfrm>
            <a:off x="3845404" y="0"/>
            <a:ext cx="2942748" cy="496809"/>
          </a:xfrm>
          <a:prstGeom prst="rect">
            <a:avLst/>
          </a:prstGeom>
        </p:spPr>
        <p:txBody>
          <a:bodyPr vert="horz" lIns="90407" tIns="45204" rIns="90407" bIns="45204" rtlCol="0"/>
          <a:lstStyle>
            <a:lvl1pPr algn="r">
              <a:defRPr sz="1200"/>
            </a:lvl1pPr>
          </a:lstStyle>
          <a:p>
            <a:fld id="{B311833B-65A7-4B04-9E13-7DEB37ED3333}" type="datetimeFigureOut">
              <a:rPr lang="en-AU" smtClean="0"/>
              <a:pPr/>
              <a:t>10/4/2024</a:t>
            </a:fld>
            <a:endParaRPr lang="en-AU" dirty="0"/>
          </a:p>
        </p:txBody>
      </p:sp>
      <p:sp>
        <p:nvSpPr>
          <p:cNvPr id="4" name="Slide Image Placeholder 3"/>
          <p:cNvSpPr>
            <a:spLocks noGrp="1" noRot="1" noChangeAspect="1"/>
          </p:cNvSpPr>
          <p:nvPr>
            <p:ph type="sldImg" idx="2"/>
          </p:nvPr>
        </p:nvSpPr>
        <p:spPr>
          <a:xfrm>
            <a:off x="1998663" y="742950"/>
            <a:ext cx="2792412" cy="3725863"/>
          </a:xfrm>
          <a:prstGeom prst="rect">
            <a:avLst/>
          </a:prstGeom>
          <a:noFill/>
          <a:ln w="12700">
            <a:solidFill>
              <a:prstClr val="black"/>
            </a:solidFill>
          </a:ln>
        </p:spPr>
        <p:txBody>
          <a:bodyPr vert="horz" lIns="90407" tIns="45204" rIns="90407" bIns="45204" rtlCol="0" anchor="ctr"/>
          <a:lstStyle/>
          <a:p>
            <a:endParaRPr lang="en-AU" dirty="0"/>
          </a:p>
        </p:txBody>
      </p:sp>
      <p:sp>
        <p:nvSpPr>
          <p:cNvPr id="5" name="Notes Placeholder 4"/>
          <p:cNvSpPr>
            <a:spLocks noGrp="1"/>
          </p:cNvSpPr>
          <p:nvPr>
            <p:ph type="body" sz="quarter" idx="3"/>
          </p:nvPr>
        </p:nvSpPr>
        <p:spPr>
          <a:xfrm>
            <a:off x="678974" y="4717298"/>
            <a:ext cx="5431790" cy="4468099"/>
          </a:xfrm>
          <a:prstGeom prst="rect">
            <a:avLst/>
          </a:prstGeom>
        </p:spPr>
        <p:txBody>
          <a:bodyPr vert="horz" lIns="90407" tIns="45204" rIns="90407" bIns="45204"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9431416"/>
            <a:ext cx="2942748" cy="496809"/>
          </a:xfrm>
          <a:prstGeom prst="rect">
            <a:avLst/>
          </a:prstGeom>
        </p:spPr>
        <p:txBody>
          <a:bodyPr vert="horz" lIns="90407" tIns="45204" rIns="90407" bIns="45204"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45404" y="9431416"/>
            <a:ext cx="2942748" cy="496809"/>
          </a:xfrm>
          <a:prstGeom prst="rect">
            <a:avLst/>
          </a:prstGeom>
        </p:spPr>
        <p:txBody>
          <a:bodyPr vert="horz" lIns="90407" tIns="45204" rIns="90407" bIns="45204" rtlCol="0" anchor="b"/>
          <a:lstStyle>
            <a:lvl1pPr algn="r">
              <a:defRPr sz="1200"/>
            </a:lvl1pPr>
          </a:lstStyle>
          <a:p>
            <a:fld id="{E17E4790-4B88-4B3E-89CD-9E8426F404CC}" type="slidenum">
              <a:rPr lang="en-AU" smtClean="0"/>
              <a:pPr/>
              <a:t>‹#›</a:t>
            </a:fld>
            <a:endParaRPr lang="en-AU" dirty="0"/>
          </a:p>
        </p:txBody>
      </p:sp>
    </p:spTree>
    <p:extLst>
      <p:ext uri="{BB962C8B-B14F-4D97-AF65-F5344CB8AC3E}">
        <p14:creationId xmlns:p14="http://schemas.microsoft.com/office/powerpoint/2010/main" val="23217644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10</a:t>
            </a:fld>
            <a:endParaRPr lang="en-AU" dirty="0"/>
          </a:p>
        </p:txBody>
      </p:sp>
    </p:spTree>
    <p:extLst>
      <p:ext uri="{BB962C8B-B14F-4D97-AF65-F5344CB8AC3E}">
        <p14:creationId xmlns:p14="http://schemas.microsoft.com/office/powerpoint/2010/main" val="1585384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19</a:t>
            </a:fld>
            <a:endParaRPr lang="en-AU"/>
          </a:p>
        </p:txBody>
      </p:sp>
    </p:spTree>
    <p:extLst>
      <p:ext uri="{BB962C8B-B14F-4D97-AF65-F5344CB8AC3E}">
        <p14:creationId xmlns:p14="http://schemas.microsoft.com/office/powerpoint/2010/main" val="7694346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20</a:t>
            </a:fld>
            <a:endParaRPr lang="en-AU" dirty="0"/>
          </a:p>
        </p:txBody>
      </p:sp>
    </p:spTree>
    <p:extLst>
      <p:ext uri="{BB962C8B-B14F-4D97-AF65-F5344CB8AC3E}">
        <p14:creationId xmlns:p14="http://schemas.microsoft.com/office/powerpoint/2010/main" val="12100921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21</a:t>
            </a:fld>
            <a:endParaRPr lang="en-AU"/>
          </a:p>
        </p:txBody>
      </p:sp>
    </p:spTree>
    <p:extLst>
      <p:ext uri="{BB962C8B-B14F-4D97-AF65-F5344CB8AC3E}">
        <p14:creationId xmlns:p14="http://schemas.microsoft.com/office/powerpoint/2010/main" val="22124014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22</a:t>
            </a:fld>
            <a:endParaRPr lang="en-AU" dirty="0"/>
          </a:p>
        </p:txBody>
      </p:sp>
    </p:spTree>
    <p:extLst>
      <p:ext uri="{BB962C8B-B14F-4D97-AF65-F5344CB8AC3E}">
        <p14:creationId xmlns:p14="http://schemas.microsoft.com/office/powerpoint/2010/main" val="2216406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23</a:t>
            </a:fld>
            <a:endParaRPr lang="en-AU"/>
          </a:p>
        </p:txBody>
      </p:sp>
    </p:spTree>
    <p:extLst>
      <p:ext uri="{BB962C8B-B14F-4D97-AF65-F5344CB8AC3E}">
        <p14:creationId xmlns:p14="http://schemas.microsoft.com/office/powerpoint/2010/main" val="16931618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24</a:t>
            </a:fld>
            <a:endParaRPr lang="en-AU" dirty="0"/>
          </a:p>
        </p:txBody>
      </p:sp>
    </p:spTree>
    <p:extLst>
      <p:ext uri="{BB962C8B-B14F-4D97-AF65-F5344CB8AC3E}">
        <p14:creationId xmlns:p14="http://schemas.microsoft.com/office/powerpoint/2010/main" val="6167909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25</a:t>
            </a:fld>
            <a:endParaRPr lang="en-AU"/>
          </a:p>
        </p:txBody>
      </p:sp>
    </p:spTree>
    <p:extLst>
      <p:ext uri="{BB962C8B-B14F-4D97-AF65-F5344CB8AC3E}">
        <p14:creationId xmlns:p14="http://schemas.microsoft.com/office/powerpoint/2010/main" val="35045858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26</a:t>
            </a:fld>
            <a:endParaRPr lang="en-AU" dirty="0"/>
          </a:p>
        </p:txBody>
      </p:sp>
    </p:spTree>
    <p:extLst>
      <p:ext uri="{BB962C8B-B14F-4D97-AF65-F5344CB8AC3E}">
        <p14:creationId xmlns:p14="http://schemas.microsoft.com/office/powerpoint/2010/main" val="3120300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27</a:t>
            </a:fld>
            <a:endParaRPr lang="en-AU"/>
          </a:p>
        </p:txBody>
      </p:sp>
    </p:spTree>
    <p:extLst>
      <p:ext uri="{BB962C8B-B14F-4D97-AF65-F5344CB8AC3E}">
        <p14:creationId xmlns:p14="http://schemas.microsoft.com/office/powerpoint/2010/main" val="3859345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28</a:t>
            </a:fld>
            <a:endParaRPr lang="en-AU" dirty="0"/>
          </a:p>
        </p:txBody>
      </p:sp>
    </p:spTree>
    <p:extLst>
      <p:ext uri="{BB962C8B-B14F-4D97-AF65-F5344CB8AC3E}">
        <p14:creationId xmlns:p14="http://schemas.microsoft.com/office/powerpoint/2010/main" val="28664027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11</a:t>
            </a:fld>
            <a:endParaRPr lang="en-AU"/>
          </a:p>
        </p:txBody>
      </p:sp>
    </p:spTree>
    <p:extLst>
      <p:ext uri="{BB962C8B-B14F-4D97-AF65-F5344CB8AC3E}">
        <p14:creationId xmlns:p14="http://schemas.microsoft.com/office/powerpoint/2010/main" val="7986602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29</a:t>
            </a:fld>
            <a:endParaRPr lang="en-AU"/>
          </a:p>
        </p:txBody>
      </p:sp>
    </p:spTree>
    <p:extLst>
      <p:ext uri="{BB962C8B-B14F-4D97-AF65-F5344CB8AC3E}">
        <p14:creationId xmlns:p14="http://schemas.microsoft.com/office/powerpoint/2010/main" val="29399862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30</a:t>
            </a:fld>
            <a:endParaRPr lang="en-AU" dirty="0"/>
          </a:p>
        </p:txBody>
      </p:sp>
    </p:spTree>
    <p:extLst>
      <p:ext uri="{BB962C8B-B14F-4D97-AF65-F5344CB8AC3E}">
        <p14:creationId xmlns:p14="http://schemas.microsoft.com/office/powerpoint/2010/main" val="11978386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31</a:t>
            </a:fld>
            <a:endParaRPr lang="en-AU"/>
          </a:p>
        </p:txBody>
      </p:sp>
    </p:spTree>
    <p:extLst>
      <p:ext uri="{BB962C8B-B14F-4D97-AF65-F5344CB8AC3E}">
        <p14:creationId xmlns:p14="http://schemas.microsoft.com/office/powerpoint/2010/main" val="39946188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32</a:t>
            </a:fld>
            <a:endParaRPr lang="en-AU" dirty="0"/>
          </a:p>
        </p:txBody>
      </p:sp>
    </p:spTree>
    <p:extLst>
      <p:ext uri="{BB962C8B-B14F-4D97-AF65-F5344CB8AC3E}">
        <p14:creationId xmlns:p14="http://schemas.microsoft.com/office/powerpoint/2010/main" val="13933773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33</a:t>
            </a:fld>
            <a:endParaRPr lang="en-AU"/>
          </a:p>
        </p:txBody>
      </p:sp>
    </p:spTree>
    <p:extLst>
      <p:ext uri="{BB962C8B-B14F-4D97-AF65-F5344CB8AC3E}">
        <p14:creationId xmlns:p14="http://schemas.microsoft.com/office/powerpoint/2010/main" val="39543300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34</a:t>
            </a:fld>
            <a:endParaRPr lang="en-AU" dirty="0"/>
          </a:p>
        </p:txBody>
      </p:sp>
    </p:spTree>
    <p:extLst>
      <p:ext uri="{BB962C8B-B14F-4D97-AF65-F5344CB8AC3E}">
        <p14:creationId xmlns:p14="http://schemas.microsoft.com/office/powerpoint/2010/main" val="19876226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35</a:t>
            </a:fld>
            <a:endParaRPr lang="en-AU"/>
          </a:p>
        </p:txBody>
      </p:sp>
    </p:spTree>
    <p:extLst>
      <p:ext uri="{BB962C8B-B14F-4D97-AF65-F5344CB8AC3E}">
        <p14:creationId xmlns:p14="http://schemas.microsoft.com/office/powerpoint/2010/main" val="3673026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36</a:t>
            </a:fld>
            <a:endParaRPr lang="en-AU" dirty="0"/>
          </a:p>
        </p:txBody>
      </p:sp>
    </p:spTree>
    <p:extLst>
      <p:ext uri="{BB962C8B-B14F-4D97-AF65-F5344CB8AC3E}">
        <p14:creationId xmlns:p14="http://schemas.microsoft.com/office/powerpoint/2010/main" val="39120640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37</a:t>
            </a:fld>
            <a:endParaRPr lang="en-AU"/>
          </a:p>
        </p:txBody>
      </p:sp>
    </p:spTree>
    <p:extLst>
      <p:ext uri="{BB962C8B-B14F-4D97-AF65-F5344CB8AC3E}">
        <p14:creationId xmlns:p14="http://schemas.microsoft.com/office/powerpoint/2010/main" val="16161723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38</a:t>
            </a:fld>
            <a:endParaRPr lang="en-AU" dirty="0"/>
          </a:p>
        </p:txBody>
      </p:sp>
    </p:spTree>
    <p:extLst>
      <p:ext uri="{BB962C8B-B14F-4D97-AF65-F5344CB8AC3E}">
        <p14:creationId xmlns:p14="http://schemas.microsoft.com/office/powerpoint/2010/main" val="34983105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12</a:t>
            </a:fld>
            <a:endParaRPr lang="en-AU" dirty="0"/>
          </a:p>
        </p:txBody>
      </p:sp>
    </p:spTree>
    <p:extLst>
      <p:ext uri="{BB962C8B-B14F-4D97-AF65-F5344CB8AC3E}">
        <p14:creationId xmlns:p14="http://schemas.microsoft.com/office/powerpoint/2010/main" val="39344760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39</a:t>
            </a:fld>
            <a:endParaRPr lang="en-AU"/>
          </a:p>
        </p:txBody>
      </p:sp>
    </p:spTree>
    <p:extLst>
      <p:ext uri="{BB962C8B-B14F-4D97-AF65-F5344CB8AC3E}">
        <p14:creationId xmlns:p14="http://schemas.microsoft.com/office/powerpoint/2010/main" val="32666165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40</a:t>
            </a:fld>
            <a:endParaRPr lang="en-AU" dirty="0"/>
          </a:p>
        </p:txBody>
      </p:sp>
    </p:spTree>
    <p:extLst>
      <p:ext uri="{BB962C8B-B14F-4D97-AF65-F5344CB8AC3E}">
        <p14:creationId xmlns:p14="http://schemas.microsoft.com/office/powerpoint/2010/main" val="1051534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41</a:t>
            </a:fld>
            <a:endParaRPr lang="en-AU"/>
          </a:p>
        </p:txBody>
      </p:sp>
    </p:spTree>
    <p:extLst>
      <p:ext uri="{BB962C8B-B14F-4D97-AF65-F5344CB8AC3E}">
        <p14:creationId xmlns:p14="http://schemas.microsoft.com/office/powerpoint/2010/main" val="39999194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42</a:t>
            </a:fld>
            <a:endParaRPr lang="en-AU" dirty="0"/>
          </a:p>
        </p:txBody>
      </p:sp>
    </p:spTree>
    <p:extLst>
      <p:ext uri="{BB962C8B-B14F-4D97-AF65-F5344CB8AC3E}">
        <p14:creationId xmlns:p14="http://schemas.microsoft.com/office/powerpoint/2010/main" val="15442610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43</a:t>
            </a:fld>
            <a:endParaRPr lang="en-AU"/>
          </a:p>
        </p:txBody>
      </p:sp>
    </p:spTree>
    <p:extLst>
      <p:ext uri="{BB962C8B-B14F-4D97-AF65-F5344CB8AC3E}">
        <p14:creationId xmlns:p14="http://schemas.microsoft.com/office/powerpoint/2010/main" val="38057477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44</a:t>
            </a:fld>
            <a:endParaRPr lang="en-AU" dirty="0"/>
          </a:p>
        </p:txBody>
      </p:sp>
    </p:spTree>
    <p:extLst>
      <p:ext uri="{BB962C8B-B14F-4D97-AF65-F5344CB8AC3E}">
        <p14:creationId xmlns:p14="http://schemas.microsoft.com/office/powerpoint/2010/main" val="8836691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45</a:t>
            </a:fld>
            <a:endParaRPr lang="en-AU"/>
          </a:p>
        </p:txBody>
      </p:sp>
    </p:spTree>
    <p:extLst>
      <p:ext uri="{BB962C8B-B14F-4D97-AF65-F5344CB8AC3E}">
        <p14:creationId xmlns:p14="http://schemas.microsoft.com/office/powerpoint/2010/main" val="38464911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46</a:t>
            </a:fld>
            <a:endParaRPr lang="en-AU" dirty="0"/>
          </a:p>
        </p:txBody>
      </p:sp>
    </p:spTree>
    <p:extLst>
      <p:ext uri="{BB962C8B-B14F-4D97-AF65-F5344CB8AC3E}">
        <p14:creationId xmlns:p14="http://schemas.microsoft.com/office/powerpoint/2010/main" val="39591965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47</a:t>
            </a:fld>
            <a:endParaRPr lang="en-AU"/>
          </a:p>
        </p:txBody>
      </p:sp>
    </p:spTree>
    <p:extLst>
      <p:ext uri="{BB962C8B-B14F-4D97-AF65-F5344CB8AC3E}">
        <p14:creationId xmlns:p14="http://schemas.microsoft.com/office/powerpoint/2010/main" val="394310090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48</a:t>
            </a:fld>
            <a:endParaRPr lang="en-AU" dirty="0"/>
          </a:p>
        </p:txBody>
      </p:sp>
    </p:spTree>
    <p:extLst>
      <p:ext uri="{BB962C8B-B14F-4D97-AF65-F5344CB8AC3E}">
        <p14:creationId xmlns:p14="http://schemas.microsoft.com/office/powerpoint/2010/main" val="28716471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13</a:t>
            </a:fld>
            <a:endParaRPr lang="en-AU"/>
          </a:p>
        </p:txBody>
      </p:sp>
    </p:spTree>
    <p:extLst>
      <p:ext uri="{BB962C8B-B14F-4D97-AF65-F5344CB8AC3E}">
        <p14:creationId xmlns:p14="http://schemas.microsoft.com/office/powerpoint/2010/main" val="27025543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49</a:t>
            </a:fld>
            <a:endParaRPr lang="en-AU"/>
          </a:p>
        </p:txBody>
      </p:sp>
    </p:spTree>
    <p:extLst>
      <p:ext uri="{BB962C8B-B14F-4D97-AF65-F5344CB8AC3E}">
        <p14:creationId xmlns:p14="http://schemas.microsoft.com/office/powerpoint/2010/main" val="318654867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50</a:t>
            </a:fld>
            <a:endParaRPr lang="en-AU" dirty="0"/>
          </a:p>
        </p:txBody>
      </p:sp>
    </p:spTree>
    <p:extLst>
      <p:ext uri="{BB962C8B-B14F-4D97-AF65-F5344CB8AC3E}">
        <p14:creationId xmlns:p14="http://schemas.microsoft.com/office/powerpoint/2010/main" val="201166913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51</a:t>
            </a:fld>
            <a:endParaRPr lang="en-AU"/>
          </a:p>
        </p:txBody>
      </p:sp>
    </p:spTree>
    <p:extLst>
      <p:ext uri="{BB962C8B-B14F-4D97-AF65-F5344CB8AC3E}">
        <p14:creationId xmlns:p14="http://schemas.microsoft.com/office/powerpoint/2010/main" val="361228307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52</a:t>
            </a:fld>
            <a:endParaRPr lang="en-AU" dirty="0"/>
          </a:p>
        </p:txBody>
      </p:sp>
    </p:spTree>
    <p:extLst>
      <p:ext uri="{BB962C8B-B14F-4D97-AF65-F5344CB8AC3E}">
        <p14:creationId xmlns:p14="http://schemas.microsoft.com/office/powerpoint/2010/main" val="8740169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53</a:t>
            </a:fld>
            <a:endParaRPr lang="en-AU"/>
          </a:p>
        </p:txBody>
      </p:sp>
    </p:spTree>
    <p:extLst>
      <p:ext uri="{BB962C8B-B14F-4D97-AF65-F5344CB8AC3E}">
        <p14:creationId xmlns:p14="http://schemas.microsoft.com/office/powerpoint/2010/main" val="129795504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54</a:t>
            </a:fld>
            <a:endParaRPr lang="en-AU" dirty="0"/>
          </a:p>
        </p:txBody>
      </p:sp>
    </p:spTree>
    <p:extLst>
      <p:ext uri="{BB962C8B-B14F-4D97-AF65-F5344CB8AC3E}">
        <p14:creationId xmlns:p14="http://schemas.microsoft.com/office/powerpoint/2010/main" val="273896499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55</a:t>
            </a:fld>
            <a:endParaRPr lang="en-AU"/>
          </a:p>
        </p:txBody>
      </p:sp>
    </p:spTree>
    <p:extLst>
      <p:ext uri="{BB962C8B-B14F-4D97-AF65-F5344CB8AC3E}">
        <p14:creationId xmlns:p14="http://schemas.microsoft.com/office/powerpoint/2010/main" val="21985312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56</a:t>
            </a:fld>
            <a:endParaRPr lang="en-AU"/>
          </a:p>
        </p:txBody>
      </p:sp>
    </p:spTree>
    <p:extLst>
      <p:ext uri="{BB962C8B-B14F-4D97-AF65-F5344CB8AC3E}">
        <p14:creationId xmlns:p14="http://schemas.microsoft.com/office/powerpoint/2010/main" val="233718401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57</a:t>
            </a:fld>
            <a:endParaRPr lang="en-AU"/>
          </a:p>
        </p:txBody>
      </p:sp>
    </p:spTree>
    <p:extLst>
      <p:ext uri="{BB962C8B-B14F-4D97-AF65-F5344CB8AC3E}">
        <p14:creationId xmlns:p14="http://schemas.microsoft.com/office/powerpoint/2010/main" val="286592309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58</a:t>
            </a:fld>
            <a:endParaRPr lang="en-AU" dirty="0"/>
          </a:p>
        </p:txBody>
      </p:sp>
    </p:spTree>
    <p:extLst>
      <p:ext uri="{BB962C8B-B14F-4D97-AF65-F5344CB8AC3E}">
        <p14:creationId xmlns:p14="http://schemas.microsoft.com/office/powerpoint/2010/main" val="20430798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14</a:t>
            </a:fld>
            <a:endParaRPr lang="en-AU" dirty="0"/>
          </a:p>
        </p:txBody>
      </p:sp>
    </p:spTree>
    <p:extLst>
      <p:ext uri="{BB962C8B-B14F-4D97-AF65-F5344CB8AC3E}">
        <p14:creationId xmlns:p14="http://schemas.microsoft.com/office/powerpoint/2010/main" val="249742947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59</a:t>
            </a:fld>
            <a:endParaRPr lang="en-AU" dirty="0"/>
          </a:p>
        </p:txBody>
      </p:sp>
    </p:spTree>
    <p:extLst>
      <p:ext uri="{BB962C8B-B14F-4D97-AF65-F5344CB8AC3E}">
        <p14:creationId xmlns:p14="http://schemas.microsoft.com/office/powerpoint/2010/main" val="229392016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60</a:t>
            </a:fld>
            <a:endParaRPr lang="en-AU" dirty="0"/>
          </a:p>
        </p:txBody>
      </p:sp>
    </p:spTree>
    <p:extLst>
      <p:ext uri="{BB962C8B-B14F-4D97-AF65-F5344CB8AC3E}">
        <p14:creationId xmlns:p14="http://schemas.microsoft.com/office/powerpoint/2010/main" val="119667172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61</a:t>
            </a:fld>
            <a:endParaRPr lang="en-AU" dirty="0"/>
          </a:p>
        </p:txBody>
      </p:sp>
    </p:spTree>
    <p:extLst>
      <p:ext uri="{BB962C8B-B14F-4D97-AF65-F5344CB8AC3E}">
        <p14:creationId xmlns:p14="http://schemas.microsoft.com/office/powerpoint/2010/main" val="217009140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62</a:t>
            </a:fld>
            <a:endParaRPr lang="en-AU" dirty="0"/>
          </a:p>
        </p:txBody>
      </p:sp>
    </p:spTree>
    <p:extLst>
      <p:ext uri="{BB962C8B-B14F-4D97-AF65-F5344CB8AC3E}">
        <p14:creationId xmlns:p14="http://schemas.microsoft.com/office/powerpoint/2010/main" val="321012001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63</a:t>
            </a:fld>
            <a:endParaRPr lang="en-AU" dirty="0"/>
          </a:p>
        </p:txBody>
      </p:sp>
    </p:spTree>
    <p:extLst>
      <p:ext uri="{BB962C8B-B14F-4D97-AF65-F5344CB8AC3E}">
        <p14:creationId xmlns:p14="http://schemas.microsoft.com/office/powerpoint/2010/main" val="9476385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64</a:t>
            </a:fld>
            <a:endParaRPr lang="en-AU" dirty="0"/>
          </a:p>
        </p:txBody>
      </p:sp>
    </p:spTree>
    <p:extLst>
      <p:ext uri="{BB962C8B-B14F-4D97-AF65-F5344CB8AC3E}">
        <p14:creationId xmlns:p14="http://schemas.microsoft.com/office/powerpoint/2010/main" val="15358074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65</a:t>
            </a:fld>
            <a:endParaRPr lang="en-AU" dirty="0"/>
          </a:p>
        </p:txBody>
      </p:sp>
    </p:spTree>
    <p:extLst>
      <p:ext uri="{BB962C8B-B14F-4D97-AF65-F5344CB8AC3E}">
        <p14:creationId xmlns:p14="http://schemas.microsoft.com/office/powerpoint/2010/main" val="11917531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66</a:t>
            </a:fld>
            <a:endParaRPr lang="en-AU" dirty="0"/>
          </a:p>
        </p:txBody>
      </p:sp>
    </p:spTree>
    <p:extLst>
      <p:ext uri="{BB962C8B-B14F-4D97-AF65-F5344CB8AC3E}">
        <p14:creationId xmlns:p14="http://schemas.microsoft.com/office/powerpoint/2010/main" val="10502254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67</a:t>
            </a:fld>
            <a:endParaRPr lang="en-AU" dirty="0"/>
          </a:p>
        </p:txBody>
      </p:sp>
    </p:spTree>
    <p:extLst>
      <p:ext uri="{BB962C8B-B14F-4D97-AF65-F5344CB8AC3E}">
        <p14:creationId xmlns:p14="http://schemas.microsoft.com/office/powerpoint/2010/main" val="22107462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68</a:t>
            </a:fld>
            <a:endParaRPr lang="en-AU" dirty="0"/>
          </a:p>
        </p:txBody>
      </p:sp>
    </p:spTree>
    <p:extLst>
      <p:ext uri="{BB962C8B-B14F-4D97-AF65-F5344CB8AC3E}">
        <p14:creationId xmlns:p14="http://schemas.microsoft.com/office/powerpoint/2010/main" val="28174814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15</a:t>
            </a:fld>
            <a:endParaRPr lang="en-AU"/>
          </a:p>
        </p:txBody>
      </p:sp>
    </p:spTree>
    <p:extLst>
      <p:ext uri="{BB962C8B-B14F-4D97-AF65-F5344CB8AC3E}">
        <p14:creationId xmlns:p14="http://schemas.microsoft.com/office/powerpoint/2010/main" val="30080965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69</a:t>
            </a:fld>
            <a:endParaRPr lang="en-AU" dirty="0"/>
          </a:p>
        </p:txBody>
      </p:sp>
    </p:spTree>
    <p:extLst>
      <p:ext uri="{BB962C8B-B14F-4D97-AF65-F5344CB8AC3E}">
        <p14:creationId xmlns:p14="http://schemas.microsoft.com/office/powerpoint/2010/main" val="30082274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16</a:t>
            </a:fld>
            <a:endParaRPr lang="en-AU" dirty="0"/>
          </a:p>
        </p:txBody>
      </p:sp>
    </p:spTree>
    <p:extLst>
      <p:ext uri="{BB962C8B-B14F-4D97-AF65-F5344CB8AC3E}">
        <p14:creationId xmlns:p14="http://schemas.microsoft.com/office/powerpoint/2010/main" val="940446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17</a:t>
            </a:fld>
            <a:endParaRPr lang="en-AU"/>
          </a:p>
        </p:txBody>
      </p:sp>
    </p:spTree>
    <p:extLst>
      <p:ext uri="{BB962C8B-B14F-4D97-AF65-F5344CB8AC3E}">
        <p14:creationId xmlns:p14="http://schemas.microsoft.com/office/powerpoint/2010/main" val="334603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AU" dirty="0"/>
          </a:p>
        </p:txBody>
      </p:sp>
      <p:sp>
        <p:nvSpPr>
          <p:cNvPr id="4" name="Slide Number Placeholder 3"/>
          <p:cNvSpPr>
            <a:spLocks noGrp="1"/>
          </p:cNvSpPr>
          <p:nvPr>
            <p:ph type="sldNum" sz="quarter" idx="10"/>
          </p:nvPr>
        </p:nvSpPr>
        <p:spPr/>
        <p:txBody>
          <a:bodyPr/>
          <a:lstStyle/>
          <a:p>
            <a:fld id="{E17E4790-4B88-4B3E-89CD-9E8426F404CC}" type="slidenum">
              <a:rPr lang="en-AU" smtClean="0"/>
              <a:pPr/>
              <a:t>18</a:t>
            </a:fld>
            <a:endParaRPr lang="en-AU" dirty="0"/>
          </a:p>
        </p:txBody>
      </p:sp>
    </p:spTree>
    <p:extLst>
      <p:ext uri="{BB962C8B-B14F-4D97-AF65-F5344CB8AC3E}">
        <p14:creationId xmlns:p14="http://schemas.microsoft.com/office/powerpoint/2010/main" val="4732786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2840568"/>
            <a:ext cx="5829300" cy="1960033"/>
          </a:xfrm>
        </p:spPr>
        <p:txBody>
          <a:bodyPr/>
          <a:lstStyle/>
          <a:p>
            <a:r>
              <a:rPr lang="en-US"/>
              <a:t>Click to edit Master title style</a:t>
            </a:r>
            <a:endParaRPr lang="en-AU"/>
          </a:p>
        </p:txBody>
      </p:sp>
      <p:sp>
        <p:nvSpPr>
          <p:cNvPr id="3" name="Subtitle 2"/>
          <p:cNvSpPr>
            <a:spLocks noGrp="1"/>
          </p:cNvSpPr>
          <p:nvPr>
            <p:ph type="subTitle" idx="1"/>
          </p:nvPr>
        </p:nvSpPr>
        <p:spPr>
          <a:xfrm>
            <a:off x="1028700" y="5181600"/>
            <a:ext cx="4800600" cy="23368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CB1BBCE7-22BB-4C35-B64C-521946A1A25E}" type="datetimeFigureOut">
              <a:rPr lang="en-AU" smtClean="0"/>
              <a:pPr/>
              <a:t>10/4/2024</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B1BBCE7-22BB-4C35-B64C-521946A1A25E}" type="datetimeFigureOut">
              <a:rPr lang="en-AU" smtClean="0"/>
              <a:pPr/>
              <a:t>10/4/2024</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729037" y="488951"/>
            <a:ext cx="1157288" cy="10401300"/>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257175" y="488951"/>
            <a:ext cx="3357563" cy="10401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B1BBCE7-22BB-4C35-B64C-521946A1A25E}" type="datetimeFigureOut">
              <a:rPr lang="en-AU" smtClean="0"/>
              <a:pPr/>
              <a:t>10/4/2024</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CB1BBCE7-22BB-4C35-B64C-521946A1A25E}" type="datetimeFigureOut">
              <a:rPr lang="en-AU" smtClean="0"/>
              <a:pPr/>
              <a:t>10/4/2024</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1735" y="5875867"/>
            <a:ext cx="5829300" cy="1816100"/>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541735" y="3875618"/>
            <a:ext cx="5829300" cy="2000249"/>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1BBCE7-22BB-4C35-B64C-521946A1A25E}" type="datetimeFigureOut">
              <a:rPr lang="en-AU" smtClean="0"/>
              <a:pPr/>
              <a:t>10/4/2024</a:t>
            </a:fld>
            <a:endParaRPr lang="en-AU" dirty="0"/>
          </a:p>
        </p:txBody>
      </p:sp>
      <p:sp>
        <p:nvSpPr>
          <p:cNvPr id="5" name="Footer Placeholder 4"/>
          <p:cNvSpPr>
            <a:spLocks noGrp="1"/>
          </p:cNvSpPr>
          <p:nvPr>
            <p:ph type="ftr" sz="quarter" idx="11"/>
          </p:nvPr>
        </p:nvSpPr>
        <p:spPr/>
        <p:txBody>
          <a:bodyPr/>
          <a:lstStyle/>
          <a:p>
            <a:endParaRPr lang="en-AU" dirty="0"/>
          </a:p>
        </p:txBody>
      </p:sp>
      <p:sp>
        <p:nvSpPr>
          <p:cNvPr id="6" name="Slide Number Placeholder 5"/>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57175"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2628900" y="2844800"/>
            <a:ext cx="2257425" cy="8045451"/>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CB1BBCE7-22BB-4C35-B64C-521946A1A25E}" type="datetimeFigureOut">
              <a:rPr lang="en-AU" smtClean="0"/>
              <a:pPr/>
              <a:t>10/4/2024</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6184"/>
            <a:ext cx="6172200" cy="1524000"/>
          </a:xfrm>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342900" y="2046817"/>
            <a:ext cx="303014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42900" y="2899833"/>
            <a:ext cx="303014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3483769" y="2046817"/>
            <a:ext cx="3031331" cy="85301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483769" y="2899833"/>
            <a:ext cx="3031331" cy="526838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CB1BBCE7-22BB-4C35-B64C-521946A1A25E}" type="datetimeFigureOut">
              <a:rPr lang="en-AU" smtClean="0"/>
              <a:pPr/>
              <a:t>10/4/2024</a:t>
            </a:fld>
            <a:endParaRPr lang="en-AU" dirty="0"/>
          </a:p>
        </p:txBody>
      </p:sp>
      <p:sp>
        <p:nvSpPr>
          <p:cNvPr id="8" name="Footer Placeholder 7"/>
          <p:cNvSpPr>
            <a:spLocks noGrp="1"/>
          </p:cNvSpPr>
          <p:nvPr>
            <p:ph type="ftr" sz="quarter" idx="11"/>
          </p:nvPr>
        </p:nvSpPr>
        <p:spPr/>
        <p:txBody>
          <a:bodyPr/>
          <a:lstStyle/>
          <a:p>
            <a:endParaRPr lang="en-AU" dirty="0"/>
          </a:p>
        </p:txBody>
      </p:sp>
      <p:sp>
        <p:nvSpPr>
          <p:cNvPr id="9" name="Slide Number Placeholder 8"/>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CB1BBCE7-22BB-4C35-B64C-521946A1A25E}" type="datetimeFigureOut">
              <a:rPr lang="en-AU" smtClean="0"/>
              <a:pPr/>
              <a:t>10/4/2024</a:t>
            </a:fld>
            <a:endParaRPr lang="en-AU" dirty="0"/>
          </a:p>
        </p:txBody>
      </p:sp>
      <p:sp>
        <p:nvSpPr>
          <p:cNvPr id="4" name="Footer Placeholder 3"/>
          <p:cNvSpPr>
            <a:spLocks noGrp="1"/>
          </p:cNvSpPr>
          <p:nvPr>
            <p:ph type="ftr" sz="quarter" idx="11"/>
          </p:nvPr>
        </p:nvSpPr>
        <p:spPr/>
        <p:txBody>
          <a:bodyPr/>
          <a:lstStyle/>
          <a:p>
            <a:endParaRPr lang="en-AU" dirty="0"/>
          </a:p>
        </p:txBody>
      </p:sp>
      <p:sp>
        <p:nvSpPr>
          <p:cNvPr id="5" name="Slide Number Placeholder 4"/>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1BBCE7-22BB-4C35-B64C-521946A1A25E}" type="datetimeFigureOut">
              <a:rPr lang="en-AU" smtClean="0"/>
              <a:pPr/>
              <a:t>10/4/2024</a:t>
            </a:fld>
            <a:endParaRPr lang="en-AU" dirty="0"/>
          </a:p>
        </p:txBody>
      </p:sp>
      <p:sp>
        <p:nvSpPr>
          <p:cNvPr id="3" name="Footer Placeholder 2"/>
          <p:cNvSpPr>
            <a:spLocks noGrp="1"/>
          </p:cNvSpPr>
          <p:nvPr>
            <p:ph type="ftr" sz="quarter" idx="11"/>
          </p:nvPr>
        </p:nvSpPr>
        <p:spPr/>
        <p:txBody>
          <a:bodyPr/>
          <a:lstStyle/>
          <a:p>
            <a:endParaRPr lang="en-AU" dirty="0"/>
          </a:p>
        </p:txBody>
      </p:sp>
      <p:sp>
        <p:nvSpPr>
          <p:cNvPr id="4" name="Slide Number Placeholder 3"/>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42900" y="364067"/>
            <a:ext cx="2256235" cy="154940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2681287" y="364067"/>
            <a:ext cx="3833813" cy="780415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342900" y="1913467"/>
            <a:ext cx="2256235" cy="625475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1BBCE7-22BB-4C35-B64C-521946A1A25E}" type="datetimeFigureOut">
              <a:rPr lang="en-AU" smtClean="0"/>
              <a:pPr/>
              <a:t>10/4/2024</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44216" y="6400800"/>
            <a:ext cx="4114800" cy="755651"/>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1344216" y="817033"/>
            <a:ext cx="41148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p:cNvSpPr>
            <a:spLocks noGrp="1"/>
          </p:cNvSpPr>
          <p:nvPr>
            <p:ph type="body" sz="half" idx="2"/>
          </p:nvPr>
        </p:nvSpPr>
        <p:spPr>
          <a:xfrm>
            <a:off x="1344216" y="7156451"/>
            <a:ext cx="4114800" cy="107314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B1BBCE7-22BB-4C35-B64C-521946A1A25E}" type="datetimeFigureOut">
              <a:rPr lang="en-AU" smtClean="0"/>
              <a:pPr/>
              <a:t>10/4/2024</a:t>
            </a:fld>
            <a:endParaRPr lang="en-AU" dirty="0"/>
          </a:p>
        </p:txBody>
      </p:sp>
      <p:sp>
        <p:nvSpPr>
          <p:cNvPr id="6" name="Footer Placeholder 5"/>
          <p:cNvSpPr>
            <a:spLocks noGrp="1"/>
          </p:cNvSpPr>
          <p:nvPr>
            <p:ph type="ftr" sz="quarter" idx="11"/>
          </p:nvPr>
        </p:nvSpPr>
        <p:spPr/>
        <p:txBody>
          <a:bodyPr/>
          <a:lstStyle/>
          <a:p>
            <a:endParaRPr lang="en-AU" dirty="0"/>
          </a:p>
        </p:txBody>
      </p:sp>
      <p:sp>
        <p:nvSpPr>
          <p:cNvPr id="7" name="Slide Number Placeholder 6"/>
          <p:cNvSpPr>
            <a:spLocks noGrp="1"/>
          </p:cNvSpPr>
          <p:nvPr>
            <p:ph type="sldNum" sz="quarter" idx="12"/>
          </p:nvPr>
        </p:nvSpPr>
        <p:spPr/>
        <p:txBody>
          <a:bodyPr/>
          <a:lstStyle/>
          <a:p>
            <a:fld id="{00F11533-C339-4AC9-9FBB-5D0E827ECBD5}" type="slidenum">
              <a:rPr lang="en-AU" smtClean="0"/>
              <a:pPr/>
              <a:t>‹#›</a:t>
            </a:fld>
            <a:endParaRPr lang="en-AU"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42900" y="366184"/>
            <a:ext cx="6172200" cy="1524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342900" y="2133601"/>
            <a:ext cx="6172200" cy="603461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342900" y="8475134"/>
            <a:ext cx="1600200" cy="486833"/>
          </a:xfrm>
          <a:prstGeom prst="rect">
            <a:avLst/>
          </a:prstGeom>
        </p:spPr>
        <p:txBody>
          <a:bodyPr vert="horz" lIns="91440" tIns="45720" rIns="91440" bIns="45720" rtlCol="0" anchor="ctr"/>
          <a:lstStyle>
            <a:lvl1pPr algn="l">
              <a:defRPr sz="1200">
                <a:solidFill>
                  <a:schemeClr val="tx1">
                    <a:tint val="75000"/>
                  </a:schemeClr>
                </a:solidFill>
              </a:defRPr>
            </a:lvl1pPr>
          </a:lstStyle>
          <a:p>
            <a:fld id="{CB1BBCE7-22BB-4C35-B64C-521946A1A25E}" type="datetimeFigureOut">
              <a:rPr lang="en-AU" smtClean="0"/>
              <a:pPr/>
              <a:t>10/4/2024</a:t>
            </a:fld>
            <a:endParaRPr lang="en-AU" dirty="0"/>
          </a:p>
        </p:txBody>
      </p:sp>
      <p:sp>
        <p:nvSpPr>
          <p:cNvPr id="5" name="Footer Placeholder 4"/>
          <p:cNvSpPr>
            <a:spLocks noGrp="1"/>
          </p:cNvSpPr>
          <p:nvPr>
            <p:ph type="ftr" sz="quarter" idx="3"/>
          </p:nvPr>
        </p:nvSpPr>
        <p:spPr>
          <a:xfrm>
            <a:off x="2343150" y="8475134"/>
            <a:ext cx="2171700" cy="48683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dirty="0"/>
          </a:p>
        </p:txBody>
      </p:sp>
      <p:sp>
        <p:nvSpPr>
          <p:cNvPr id="6" name="Slide Number Placeholder 5"/>
          <p:cNvSpPr>
            <a:spLocks noGrp="1"/>
          </p:cNvSpPr>
          <p:nvPr>
            <p:ph type="sldNum" sz="quarter" idx="4"/>
          </p:nvPr>
        </p:nvSpPr>
        <p:spPr>
          <a:xfrm>
            <a:off x="4914900" y="8475134"/>
            <a:ext cx="1600200" cy="486833"/>
          </a:xfrm>
          <a:prstGeom prst="rect">
            <a:avLst/>
          </a:prstGeom>
        </p:spPr>
        <p:txBody>
          <a:bodyPr vert="horz" lIns="91440" tIns="45720" rIns="91440" bIns="45720" rtlCol="0" anchor="ctr"/>
          <a:lstStyle>
            <a:lvl1pPr algn="r">
              <a:defRPr sz="1200">
                <a:solidFill>
                  <a:schemeClr val="tx1">
                    <a:tint val="75000"/>
                  </a:schemeClr>
                </a:solidFill>
              </a:defRPr>
            </a:lvl1pPr>
          </a:lstStyle>
          <a:p>
            <a:fld id="{00F11533-C339-4AC9-9FBB-5D0E827ECBD5}" type="slidenum">
              <a:rPr lang="en-AU" smtClean="0"/>
              <a:pPr/>
              <a:t>‹#›</a:t>
            </a:fld>
            <a:endParaRPr lang="en-AU"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www.marineeducation.com.au/" TargetMode="External"/><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hyperlink" Target="https://www.qcaa.qld.edu.au/downloads/senior-qce/syllabuses/snr_marine_science_25_syll.pdf"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15.png"/><Relationship Id="rId4" Type="http://schemas.microsoft.com/office/2007/relationships/hdphoto" Target="../media/hdphoto2.wdp"/></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7.png"/><Relationship Id="rId4" Type="http://schemas.microsoft.com/office/2007/relationships/hdphoto" Target="../media/hdphoto3.wdp"/></Relationships>
</file>

<file path=ppt/slides/_rels/slide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6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18.png"/><Relationship Id="rId7" Type="http://schemas.openxmlformats.org/officeDocument/2006/relationships/image" Target="../media/image20.png"/><Relationship Id="rId2" Type="http://schemas.openxmlformats.org/officeDocument/2006/relationships/notesSlide" Target="../notesSlides/notesSlide56.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19.png"/><Relationship Id="rId4" Type="http://schemas.microsoft.com/office/2007/relationships/hdphoto" Target="../media/hdphoto5.wdp"/></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2.png"/><Relationship Id="rId7" Type="http://schemas.openxmlformats.org/officeDocument/2006/relationships/image" Target="../media/image24.png"/><Relationship Id="rId12" Type="http://schemas.microsoft.com/office/2007/relationships/hdphoto" Target="../media/hdphoto12.wdp"/><Relationship Id="rId2" Type="http://schemas.openxmlformats.org/officeDocument/2006/relationships/notesSlide" Target="../notesSlides/notesSlide59.xml"/><Relationship Id="rId1" Type="http://schemas.openxmlformats.org/officeDocument/2006/relationships/slideLayout" Target="../slideLayouts/slideLayout7.xml"/><Relationship Id="rId6" Type="http://schemas.microsoft.com/office/2007/relationships/hdphoto" Target="../media/hdphoto9.wdp"/><Relationship Id="rId11" Type="http://schemas.openxmlformats.org/officeDocument/2006/relationships/image" Target="../media/image26.png"/><Relationship Id="rId5" Type="http://schemas.openxmlformats.org/officeDocument/2006/relationships/image" Target="../media/image23.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25.png"/></Relationships>
</file>

<file path=ppt/slides/_rels/slide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microsoft.com/office/2007/relationships/hdphoto" Target="../media/hdphoto13.wdp"/></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p:cNvSpPr txBox="1"/>
          <p:nvPr/>
        </p:nvSpPr>
        <p:spPr>
          <a:xfrm>
            <a:off x="1388811" y="87042"/>
            <a:ext cx="4191130" cy="830997"/>
          </a:xfrm>
          <a:prstGeom prst="rect">
            <a:avLst/>
          </a:prstGeom>
          <a:noFill/>
        </p:spPr>
        <p:txBody>
          <a:bodyPr wrap="square" rtlCol="0">
            <a:spAutoFit/>
          </a:bodyPr>
          <a:lstStyle/>
          <a:p>
            <a:pPr algn="ctr"/>
            <a:r>
              <a:rPr lang="en-US" sz="2800" b="1" dirty="0">
                <a:latin typeface="Arial Narrow" pitchFamily="34" charset="0"/>
              </a:rPr>
              <a:t>Year 11 Marine Science</a:t>
            </a:r>
          </a:p>
          <a:p>
            <a:pPr algn="ctr"/>
            <a:r>
              <a:rPr lang="en-US" sz="2000" dirty="0">
                <a:latin typeface="Arial Narrow" pitchFamily="34" charset="0"/>
              </a:rPr>
              <a:t>ANSWER BOOK</a:t>
            </a:r>
          </a:p>
        </p:txBody>
      </p:sp>
      <p:sp>
        <p:nvSpPr>
          <p:cNvPr id="32" name="TextBox 31"/>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3" name="TextBox 17"/>
          <p:cNvSpPr txBox="1"/>
          <p:nvPr/>
        </p:nvSpPr>
        <p:spPr>
          <a:xfrm>
            <a:off x="5445224" y="214200"/>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cxnSp>
        <p:nvCxnSpPr>
          <p:cNvPr id="21" name="Straight Connector 20"/>
          <p:cNvCxnSpPr/>
          <p:nvPr/>
        </p:nvCxnSpPr>
        <p:spPr>
          <a:xfrm flipH="1">
            <a:off x="535030" y="971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54222" y="884923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51CBF32-203B-4289-8D6A-652D0672112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7" name="TextBox 6">
            <a:extLst>
              <a:ext uri="{FF2B5EF4-FFF2-40B4-BE49-F238E27FC236}">
                <a16:creationId xmlns:a16="http://schemas.microsoft.com/office/drawing/2014/main" id="{154734B3-D96C-92DE-5716-FB8FD28F9DCE}"/>
              </a:ext>
            </a:extLst>
          </p:cNvPr>
          <p:cNvSpPr txBox="1"/>
          <p:nvPr/>
        </p:nvSpPr>
        <p:spPr>
          <a:xfrm>
            <a:off x="591977" y="1182563"/>
            <a:ext cx="5749590" cy="707886"/>
          </a:xfrm>
          <a:prstGeom prst="rect">
            <a:avLst/>
          </a:prstGeom>
          <a:noFill/>
        </p:spPr>
        <p:txBody>
          <a:bodyPr wrap="square" rtlCol="0">
            <a:spAutoFit/>
          </a:bodyPr>
          <a:lstStyle/>
          <a:p>
            <a:pPr algn="ctr"/>
            <a:r>
              <a:rPr lang="en-AU" sz="2800" b="1" dirty="0">
                <a:latin typeface="Arial Narrow" panose="020B0606020202030204" pitchFamily="34" charset="0"/>
              </a:rPr>
              <a:t>Unit 1 Topic 2</a:t>
            </a:r>
          </a:p>
          <a:p>
            <a:pPr algn="ctr"/>
            <a:r>
              <a:rPr lang="en-AU" sz="1200" dirty="0">
                <a:latin typeface="Arial Narrow" panose="020B0606020202030204" pitchFamily="34" charset="0"/>
              </a:rPr>
              <a:t>The Dynamic Shore</a:t>
            </a:r>
          </a:p>
        </p:txBody>
      </p:sp>
      <p:sp>
        <p:nvSpPr>
          <p:cNvPr id="11" name="TextBox 36">
            <a:extLst>
              <a:ext uri="{FF2B5EF4-FFF2-40B4-BE49-F238E27FC236}">
                <a16:creationId xmlns:a16="http://schemas.microsoft.com/office/drawing/2014/main" id="{8B67EF2F-9339-CBF1-B5F1-36D72110C427}"/>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3" name="TextBox 2">
            <a:extLst>
              <a:ext uri="{FF2B5EF4-FFF2-40B4-BE49-F238E27FC236}">
                <a16:creationId xmlns:a16="http://schemas.microsoft.com/office/drawing/2014/main" id="{1801391A-110D-B0E0-A520-FE9DB4FC9B6E}"/>
              </a:ext>
            </a:extLst>
          </p:cNvPr>
          <p:cNvSpPr txBox="1"/>
          <p:nvPr/>
        </p:nvSpPr>
        <p:spPr>
          <a:xfrm>
            <a:off x="2276872" y="7910790"/>
            <a:ext cx="2952328" cy="523220"/>
          </a:xfrm>
          <a:prstGeom prst="rect">
            <a:avLst/>
          </a:prstGeom>
          <a:noFill/>
        </p:spPr>
        <p:txBody>
          <a:bodyPr wrap="square" rtlCol="0">
            <a:spAutoFit/>
          </a:bodyPr>
          <a:lstStyle/>
          <a:p>
            <a:r>
              <a:rPr lang="en-AU" sz="2800" b="1" dirty="0">
                <a:latin typeface="Arial Narrow" panose="020B0606020202030204" pitchFamily="34" charset="0"/>
              </a:rPr>
              <a:t>By Gail Riches</a:t>
            </a:r>
          </a:p>
        </p:txBody>
      </p:sp>
      <p:sp>
        <p:nvSpPr>
          <p:cNvPr id="4" name="TextBox 3">
            <a:extLst>
              <a:ext uri="{FF2B5EF4-FFF2-40B4-BE49-F238E27FC236}">
                <a16:creationId xmlns:a16="http://schemas.microsoft.com/office/drawing/2014/main" id="{FC5F85F6-7AD7-66AC-5DBA-5BCE7C9354A7}"/>
              </a:ext>
            </a:extLst>
          </p:cNvPr>
          <p:cNvSpPr txBox="1"/>
          <p:nvPr/>
        </p:nvSpPr>
        <p:spPr>
          <a:xfrm>
            <a:off x="566359" y="6946260"/>
            <a:ext cx="574959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Content from Marine Science Syllabus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dirty="0">
                <a:ln>
                  <a:noFill/>
                </a:ln>
                <a:effectLst/>
                <a:uLnTx/>
                <a:uFillTx/>
                <a:latin typeface="Arial Narrow" panose="020B0604020202020204" pitchFamily="34" charset="0"/>
                <a:ea typeface="+mn-ea"/>
                <a:cs typeface="Arial Narrow" panose="020B0604020202020204" pitchFamily="34" charset="0"/>
              </a:rPr>
              <a:t>State of Queensland (QCAA) 2025 v1.0</a:t>
            </a:r>
            <a:endParaRPr lang="en-AU" sz="1000" dirty="0">
              <a:latin typeface="Arial Narrow" panose="020B0606020202030204" pitchFamily="34" charset="0"/>
            </a:endParaRPr>
          </a:p>
        </p:txBody>
      </p:sp>
      <p:pic>
        <p:nvPicPr>
          <p:cNvPr id="1026" name="Picture 2" descr="Atlantic Mudskipper - Hutchings Museum Institute">
            <a:extLst>
              <a:ext uri="{FF2B5EF4-FFF2-40B4-BE49-F238E27FC236}">
                <a16:creationId xmlns:a16="http://schemas.microsoft.com/office/drawing/2014/main" id="{2A8B5566-AE60-1325-7D5E-2A42C16B9D6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16162" r="5807"/>
          <a:stretch/>
        </p:blipFill>
        <p:spPr bwMode="auto">
          <a:xfrm>
            <a:off x="692971" y="1966351"/>
            <a:ext cx="5925373" cy="4789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6763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514459" y="3857842"/>
            <a:ext cx="5680661" cy="276999"/>
          </a:xfrm>
          <a:prstGeom prst="rect">
            <a:avLst/>
          </a:prstGeom>
          <a:noFill/>
        </p:spPr>
        <p:txBody>
          <a:bodyPr wrap="square" rtlCol="0">
            <a:spAutoFit/>
          </a:bodyPr>
          <a:lstStyle/>
          <a:p>
            <a:r>
              <a:rPr lang="en-AU" sz="1200" b="1" dirty="0">
                <a:latin typeface="Arial Narrow" panose="020B0606020202030204" pitchFamily="34" charset="0"/>
              </a:rPr>
              <a:t>Activity: Complete the table below</a:t>
            </a:r>
            <a:endParaRPr lang="en-AU" b="1" dirty="0">
              <a:latin typeface="Arial Narrow" panose="020B0606020202030204" pitchFamily="34" charset="0"/>
            </a:endParaRPr>
          </a:p>
        </p:txBody>
      </p:sp>
      <p:cxnSp>
        <p:nvCxnSpPr>
          <p:cNvPr id="24" name="Straight Connector 23"/>
          <p:cNvCxnSpPr/>
          <p:nvPr/>
        </p:nvCxnSpPr>
        <p:spPr>
          <a:xfrm flipH="1">
            <a:off x="563554" y="3857842"/>
            <a:ext cx="57355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957206" y="1076386"/>
            <a:ext cx="2088232" cy="276999"/>
          </a:xfrm>
          <a:prstGeom prst="rect">
            <a:avLst/>
          </a:prstGeom>
          <a:noFill/>
        </p:spPr>
        <p:txBody>
          <a:bodyPr wrap="square" rtlCol="0">
            <a:spAutoFit/>
          </a:bodyPr>
          <a:lstStyle/>
          <a:p>
            <a:r>
              <a:rPr lang="en-AU" sz="1200" b="1" dirty="0">
                <a:latin typeface="Arial Narrow" panose="020B0606020202030204" pitchFamily="34" charset="0"/>
              </a:rPr>
              <a:t>Sea level rise and fall over time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45852" y="2997236"/>
            <a:ext cx="2640291" cy="630113"/>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1" t="9086" r="170"/>
          <a:stretch/>
        </p:blipFill>
        <p:spPr>
          <a:xfrm>
            <a:off x="3472446" y="1406285"/>
            <a:ext cx="2792839" cy="1758238"/>
          </a:xfrm>
          <a:prstGeom prst="rect">
            <a:avLst/>
          </a:prstGeom>
        </p:spPr>
      </p:pic>
      <p:sp>
        <p:nvSpPr>
          <p:cNvPr id="9" name="TextBox 8"/>
          <p:cNvSpPr txBox="1"/>
          <p:nvPr/>
        </p:nvSpPr>
        <p:spPr>
          <a:xfrm>
            <a:off x="4364809" y="2450842"/>
            <a:ext cx="1008112" cy="461665"/>
          </a:xfrm>
          <a:prstGeom prst="rect">
            <a:avLst/>
          </a:prstGeom>
          <a:noFill/>
        </p:spPr>
        <p:txBody>
          <a:bodyPr wrap="square" rtlCol="0">
            <a:spAutoFit/>
          </a:bodyPr>
          <a:lstStyle/>
          <a:p>
            <a:r>
              <a:rPr lang="en-AU" sz="800" dirty="0">
                <a:solidFill>
                  <a:schemeClr val="bg1"/>
                </a:solidFill>
                <a:latin typeface="Arial Narrow" panose="020B0606020202030204" pitchFamily="34" charset="0"/>
              </a:rPr>
              <a:t>17,000 years ago….</a:t>
            </a:r>
          </a:p>
          <a:p>
            <a:r>
              <a:rPr lang="en-AU" sz="800" dirty="0">
                <a:solidFill>
                  <a:schemeClr val="bg1"/>
                </a:solidFill>
                <a:latin typeface="Arial Narrow" panose="020B0606020202030204" pitchFamily="34" charset="0"/>
              </a:rPr>
              <a:t>Land bridge between Tasmania &amp; Victoria</a:t>
            </a:r>
          </a:p>
        </p:txBody>
      </p:sp>
      <p:sp>
        <p:nvSpPr>
          <p:cNvPr id="10" name="Left Arrow 9"/>
          <p:cNvSpPr/>
          <p:nvPr/>
        </p:nvSpPr>
        <p:spPr>
          <a:xfrm>
            <a:off x="4161223" y="2700071"/>
            <a:ext cx="272227" cy="170791"/>
          </a:xfrm>
          <a:prstGeom prst="left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p:cNvSpPr txBox="1"/>
          <p:nvPr/>
        </p:nvSpPr>
        <p:spPr>
          <a:xfrm>
            <a:off x="5777951" y="2520219"/>
            <a:ext cx="461665" cy="338554"/>
          </a:xfrm>
          <a:prstGeom prst="rect">
            <a:avLst/>
          </a:prstGeom>
          <a:noFill/>
        </p:spPr>
        <p:txBody>
          <a:bodyPr vert="horz" wrap="square" rtlCol="0">
            <a:spAutoFit/>
          </a:bodyPr>
          <a:lstStyle/>
          <a:p>
            <a:r>
              <a:rPr lang="en-AU" sz="1600" b="1" dirty="0">
                <a:solidFill>
                  <a:schemeClr val="bg1"/>
                </a:solidFill>
                <a:latin typeface="Arial Narrow" panose="020B0606020202030204" pitchFamily="34" charset="0"/>
              </a:rPr>
              <a:t>b)</a:t>
            </a:r>
          </a:p>
        </p:txBody>
      </p:sp>
      <p:sp>
        <p:nvSpPr>
          <p:cNvPr id="21" name="TextBox 20"/>
          <p:cNvSpPr txBox="1"/>
          <p:nvPr/>
        </p:nvSpPr>
        <p:spPr>
          <a:xfrm>
            <a:off x="3849128" y="3397033"/>
            <a:ext cx="461665" cy="246221"/>
          </a:xfrm>
          <a:prstGeom prst="rect">
            <a:avLst/>
          </a:prstGeom>
          <a:noFill/>
        </p:spPr>
        <p:txBody>
          <a:bodyPr vert="horz" wrap="square" rtlCol="0">
            <a:spAutoFit/>
          </a:bodyPr>
          <a:lstStyle/>
          <a:p>
            <a:r>
              <a:rPr lang="en-AU" sz="1000" b="1" dirty="0">
                <a:solidFill>
                  <a:schemeClr val="bg1"/>
                </a:solidFill>
                <a:latin typeface="Arial Narrow" panose="020B0606020202030204" pitchFamily="34" charset="0"/>
              </a:rPr>
              <a:t>b)</a:t>
            </a:r>
          </a:p>
        </p:txBody>
      </p:sp>
      <p:sp>
        <p:nvSpPr>
          <p:cNvPr id="32" name="TextBox 31"/>
          <p:cNvSpPr txBox="1"/>
          <p:nvPr/>
        </p:nvSpPr>
        <p:spPr>
          <a:xfrm>
            <a:off x="5492539" y="8607895"/>
            <a:ext cx="1176795" cy="184666"/>
          </a:xfrm>
          <a:prstGeom prst="rect">
            <a:avLst/>
          </a:prstGeom>
          <a:noFill/>
        </p:spPr>
        <p:txBody>
          <a:bodyPr wrap="square" rtlCol="0">
            <a:spAutoFit/>
          </a:bodyPr>
          <a:lstStyle/>
          <a:p>
            <a:r>
              <a:rPr lang="en-AU" sz="600" dirty="0"/>
              <a:t>Circle your answer</a:t>
            </a:r>
          </a:p>
        </p:txBody>
      </p:sp>
      <p:sp>
        <p:nvSpPr>
          <p:cNvPr id="39" name="Rectangle 38"/>
          <p:cNvSpPr/>
          <p:nvPr/>
        </p:nvSpPr>
        <p:spPr>
          <a:xfrm>
            <a:off x="589346" y="8363668"/>
            <a:ext cx="5710478" cy="399188"/>
          </a:xfrm>
          <a:prstGeom prst="rect">
            <a:avLst/>
          </a:prstGeom>
          <a:solidFill>
            <a:schemeClr val="bg1">
              <a:lumMod val="7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a:t>
            </a:r>
            <a:r>
              <a:rPr lang="en-AU" sz="1200" dirty="0">
                <a:solidFill>
                  <a:schemeClr val="tx1"/>
                </a:solidFill>
                <a:latin typeface="Arial Narrow" panose="020B0606020202030204" pitchFamily="34" charset="0"/>
              </a:rPr>
              <a:t>Will your house be under water in 2100? Go to </a:t>
            </a:r>
            <a:r>
              <a:rPr lang="en-AU" sz="1200" i="1" dirty="0">
                <a:solidFill>
                  <a:schemeClr val="tx1"/>
                </a:solidFill>
                <a:latin typeface="Arial Narrow" panose="020B0606020202030204" pitchFamily="34" charset="0"/>
              </a:rPr>
              <a:t>www.coastalrisk.com.au </a:t>
            </a:r>
            <a:r>
              <a:rPr lang="en-AU" sz="1200" dirty="0">
                <a:solidFill>
                  <a:schemeClr val="tx1"/>
                </a:solidFill>
                <a:latin typeface="Arial Narrow" panose="020B0606020202030204" pitchFamily="34" charset="0"/>
              </a:rPr>
              <a:t>to find out! </a:t>
            </a:r>
            <a:r>
              <a:rPr lang="en-AU" sz="1200" b="1" dirty="0">
                <a:solidFill>
                  <a:schemeClr val="tx1"/>
                </a:solidFill>
                <a:latin typeface="Arial Narrow" panose="020B0606020202030204" pitchFamily="34" charset="0"/>
              </a:rPr>
              <a:t>Ans</a:t>
            </a:r>
            <a:r>
              <a:rPr lang="en-AU" sz="1200" dirty="0">
                <a:solidFill>
                  <a:schemeClr val="tx1"/>
                </a:solidFill>
                <a:latin typeface="Arial Narrow" panose="020B0606020202030204" pitchFamily="34" charset="0"/>
              </a:rPr>
              <a:t>.</a:t>
            </a:r>
          </a:p>
        </p:txBody>
      </p:sp>
      <p:sp>
        <p:nvSpPr>
          <p:cNvPr id="41" name="Rectangle 40"/>
          <p:cNvSpPr/>
          <p:nvPr/>
        </p:nvSpPr>
        <p:spPr>
          <a:xfrm>
            <a:off x="5777951" y="8425094"/>
            <a:ext cx="483834" cy="2652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tx1"/>
              </a:solidFill>
              <a:latin typeface="Arial Narrow" panose="020B0606020202030204" pitchFamily="34" charset="0"/>
            </a:endParaRPr>
          </a:p>
        </p:txBody>
      </p:sp>
      <p:sp>
        <p:nvSpPr>
          <p:cNvPr id="42" name="TextBox 41"/>
          <p:cNvSpPr txBox="1"/>
          <p:nvPr/>
        </p:nvSpPr>
        <p:spPr>
          <a:xfrm>
            <a:off x="5606723" y="8628259"/>
            <a:ext cx="846614" cy="184666"/>
          </a:xfrm>
          <a:prstGeom prst="rect">
            <a:avLst/>
          </a:prstGeom>
          <a:noFill/>
        </p:spPr>
        <p:txBody>
          <a:bodyPr wrap="square" rtlCol="0">
            <a:spAutoFit/>
          </a:bodyPr>
          <a:lstStyle/>
          <a:p>
            <a:r>
              <a:rPr lang="en-AU" sz="600" dirty="0"/>
              <a:t>Circle your answer</a:t>
            </a:r>
          </a:p>
        </p:txBody>
      </p:sp>
      <p:sp>
        <p:nvSpPr>
          <p:cNvPr id="44" name="TextBox 43"/>
          <p:cNvSpPr txBox="1"/>
          <p:nvPr/>
        </p:nvSpPr>
        <p:spPr>
          <a:xfrm>
            <a:off x="5689259" y="8428583"/>
            <a:ext cx="846614" cy="246221"/>
          </a:xfrm>
          <a:prstGeom prst="rect">
            <a:avLst/>
          </a:prstGeom>
          <a:noFill/>
        </p:spPr>
        <p:txBody>
          <a:bodyPr wrap="square" rtlCol="0">
            <a:spAutoFit/>
          </a:bodyPr>
          <a:lstStyle/>
          <a:p>
            <a:r>
              <a:rPr lang="en-AU" sz="1000" dirty="0"/>
              <a:t>[Yes][No]</a:t>
            </a:r>
          </a:p>
        </p:txBody>
      </p:sp>
      <p:cxnSp>
        <p:nvCxnSpPr>
          <p:cNvPr id="28" name="Straight Connector 27">
            <a:extLst>
              <a:ext uri="{FF2B5EF4-FFF2-40B4-BE49-F238E27FC236}">
                <a16:creationId xmlns:a16="http://schemas.microsoft.com/office/drawing/2014/main" id="{BF8EEF81-2867-46C8-9EA7-DE1F06E11171}"/>
              </a:ext>
            </a:extLst>
          </p:cNvPr>
          <p:cNvCxnSpPr/>
          <p:nvPr/>
        </p:nvCxnSpPr>
        <p:spPr>
          <a:xfrm flipH="1">
            <a:off x="564258" y="984989"/>
            <a:ext cx="56778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FB6A293-4AE9-420C-97BD-104EB577F5DB}"/>
              </a:ext>
            </a:extLst>
          </p:cNvPr>
          <p:cNvSpPr txBox="1"/>
          <p:nvPr/>
        </p:nvSpPr>
        <p:spPr>
          <a:xfrm>
            <a:off x="1410717" y="61659"/>
            <a:ext cx="4106515" cy="1277273"/>
          </a:xfrm>
          <a:prstGeom prst="rect">
            <a:avLst/>
          </a:prstGeom>
          <a:noFill/>
        </p:spPr>
        <p:txBody>
          <a:bodyPr wrap="square" rtlCol="0">
            <a:spAutoFit/>
          </a:bodyPr>
          <a:lstStyle/>
          <a:p>
            <a:r>
              <a:rPr lang="en-US" b="1" dirty="0">
                <a:latin typeface="Arial Narrow" pitchFamily="34" charset="0"/>
              </a:rPr>
              <a:t>1. The Dynamic Shore – </a:t>
            </a:r>
            <a:r>
              <a:rPr lang="en-US" sz="1200" dirty="0">
                <a:latin typeface="Arial Narrow" pitchFamily="34" charset="0"/>
              </a:rPr>
              <a:t>Describe how coastlines are shaped by a number of factors, including tectonic plate movements, shifts in climate patterns and sea level change, weather patterns, and movement of sediments and water, e.g. waves, currents.</a:t>
            </a:r>
          </a:p>
          <a:p>
            <a:endParaRPr lang="en-US" sz="1200" dirty="0">
              <a:highlight>
                <a:srgbClr val="FFFF00"/>
              </a:highlight>
              <a:latin typeface="Arial Narrow" pitchFamily="34" charset="0"/>
            </a:endParaRPr>
          </a:p>
          <a:p>
            <a:endParaRPr lang="en-US" sz="1100" i="1" dirty="0">
              <a:latin typeface="Arial Narrow" pitchFamily="34" charset="0"/>
            </a:endParaRPr>
          </a:p>
        </p:txBody>
      </p:sp>
      <p:sp>
        <p:nvSpPr>
          <p:cNvPr id="33" name="TextBox 17">
            <a:extLst>
              <a:ext uri="{FF2B5EF4-FFF2-40B4-BE49-F238E27FC236}">
                <a16:creationId xmlns:a16="http://schemas.microsoft.com/office/drawing/2014/main" id="{A4BD9CD8-3130-4017-86B5-6922FC8167A7}"/>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4" name="TextBox 33">
            <a:extLst>
              <a:ext uri="{FF2B5EF4-FFF2-40B4-BE49-F238E27FC236}">
                <a16:creationId xmlns:a16="http://schemas.microsoft.com/office/drawing/2014/main" id="{4985DB7E-B411-4F1F-AC61-3E2825C63F4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5" name="TextBox 34">
            <a:extLst>
              <a:ext uri="{FF2B5EF4-FFF2-40B4-BE49-F238E27FC236}">
                <a16:creationId xmlns:a16="http://schemas.microsoft.com/office/drawing/2014/main" id="{F0E1C2A8-A26C-42AE-91C0-31D2BA8FCC8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1" name="TextBox 30">
            <a:extLst>
              <a:ext uri="{FF2B5EF4-FFF2-40B4-BE49-F238E27FC236}">
                <a16:creationId xmlns:a16="http://schemas.microsoft.com/office/drawing/2014/main" id="{DB3DEAE6-9F5A-4390-89B6-789253EA348B}"/>
              </a:ext>
            </a:extLst>
          </p:cNvPr>
          <p:cNvSpPr txBox="1"/>
          <p:nvPr/>
        </p:nvSpPr>
        <p:spPr>
          <a:xfrm>
            <a:off x="3600917" y="3586492"/>
            <a:ext cx="2998667" cy="276999"/>
          </a:xfrm>
          <a:prstGeom prst="rect">
            <a:avLst/>
          </a:prstGeom>
          <a:noFill/>
        </p:spPr>
        <p:txBody>
          <a:bodyPr wrap="square" rtlCol="0">
            <a:spAutoFit/>
          </a:bodyPr>
          <a:lstStyle/>
          <a:p>
            <a:r>
              <a:rPr lang="en-AU" sz="600" b="1" dirty="0">
                <a:latin typeface="Arial Narrow" panose="020B0606020202030204" pitchFamily="34" charset="0"/>
              </a:rPr>
              <a:t>Figure 1: Sea level change over time. Source: </a:t>
            </a:r>
            <a:r>
              <a:rPr lang="en-AU" sz="600" b="1" dirty="0" err="1">
                <a:latin typeface="Arial Narrow" panose="020B0606020202030204" pitchFamily="34" charset="0"/>
              </a:rPr>
              <a:t>Wikapedia</a:t>
            </a:r>
            <a:r>
              <a:rPr lang="en-AU" sz="600" b="1" dirty="0">
                <a:latin typeface="Arial Narrow" panose="020B0606020202030204" pitchFamily="34" charset="0"/>
              </a:rPr>
              <a:t> (2017). Past Sea Level. </a:t>
            </a:r>
          </a:p>
          <a:p>
            <a:r>
              <a:rPr lang="en-AU" sz="600" dirty="0">
                <a:latin typeface="Arial Narrow" panose="020B0606020202030204" pitchFamily="34" charset="0"/>
              </a:rPr>
              <a:t>Accessed 2018 from: </a:t>
            </a:r>
            <a:r>
              <a:rPr lang="en-AU" sz="600" i="1" dirty="0">
                <a:latin typeface="Arial Narrow" panose="020B0606020202030204" pitchFamily="34" charset="0"/>
              </a:rPr>
              <a:t>https://en.wikipedia.org/wiki/Past_sea_level. </a:t>
            </a:r>
            <a:r>
              <a:rPr lang="en-AU" sz="600" dirty="0">
                <a:latin typeface="Arial Narrow" panose="020B0606020202030204" pitchFamily="34" charset="0"/>
              </a:rPr>
              <a:t>CC BY-SA 3.0.</a:t>
            </a:r>
          </a:p>
        </p:txBody>
      </p:sp>
      <p:cxnSp>
        <p:nvCxnSpPr>
          <p:cNvPr id="12" name="Straight Connector 11">
            <a:extLst>
              <a:ext uri="{FF2B5EF4-FFF2-40B4-BE49-F238E27FC236}">
                <a16:creationId xmlns:a16="http://schemas.microsoft.com/office/drawing/2014/main" id="{E263DFC3-9D50-2E22-66E4-16D9D7002FC7}"/>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36">
            <a:extLst>
              <a:ext uri="{FF2B5EF4-FFF2-40B4-BE49-F238E27FC236}">
                <a16:creationId xmlns:a16="http://schemas.microsoft.com/office/drawing/2014/main" id="{A13ADE58-B2C2-A409-B5E9-ECB33B953704}"/>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15" name="TextBox 36">
            <a:extLst>
              <a:ext uri="{FF2B5EF4-FFF2-40B4-BE49-F238E27FC236}">
                <a16:creationId xmlns:a16="http://schemas.microsoft.com/office/drawing/2014/main" id="{688AEAF8-47FC-BD8A-EBA1-5FEFA753DE9C}"/>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6" name="TextBox 15">
            <a:extLst>
              <a:ext uri="{FF2B5EF4-FFF2-40B4-BE49-F238E27FC236}">
                <a16:creationId xmlns:a16="http://schemas.microsoft.com/office/drawing/2014/main" id="{00288123-1262-46C3-3E9A-C1A6DCC628DA}"/>
              </a:ext>
            </a:extLst>
          </p:cNvPr>
          <p:cNvSpPr txBox="1"/>
          <p:nvPr/>
        </p:nvSpPr>
        <p:spPr>
          <a:xfrm>
            <a:off x="6133113" y="8831505"/>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1</a:t>
            </a:r>
          </a:p>
        </p:txBody>
      </p:sp>
      <p:graphicFrame>
        <p:nvGraphicFramePr>
          <p:cNvPr id="6" name="Table 5">
            <a:extLst>
              <a:ext uri="{FF2B5EF4-FFF2-40B4-BE49-F238E27FC236}">
                <a16:creationId xmlns:a16="http://schemas.microsoft.com/office/drawing/2014/main" id="{CA536399-8BF1-97E3-7A82-BDD7AEB9A58D}"/>
              </a:ext>
            </a:extLst>
          </p:cNvPr>
          <p:cNvGraphicFramePr>
            <a:graphicFrameLocks noGrp="1"/>
          </p:cNvGraphicFramePr>
          <p:nvPr/>
        </p:nvGraphicFramePr>
        <p:xfrm>
          <a:off x="589346" y="4141759"/>
          <a:ext cx="5710478" cy="4181042"/>
        </p:xfrm>
        <a:graphic>
          <a:graphicData uri="http://schemas.openxmlformats.org/drawingml/2006/table">
            <a:tbl>
              <a:tblPr firstRow="1" bandRow="1">
                <a:effectLst/>
                <a:tableStyleId>{5940675A-B579-460E-94D1-54222C63F5DA}</a:tableStyleId>
              </a:tblPr>
              <a:tblGrid>
                <a:gridCol w="967446">
                  <a:extLst>
                    <a:ext uri="{9D8B030D-6E8A-4147-A177-3AD203B41FA5}">
                      <a16:colId xmlns:a16="http://schemas.microsoft.com/office/drawing/2014/main" val="20000"/>
                    </a:ext>
                  </a:extLst>
                </a:gridCol>
                <a:gridCol w="1512168">
                  <a:extLst>
                    <a:ext uri="{9D8B030D-6E8A-4147-A177-3AD203B41FA5}">
                      <a16:colId xmlns:a16="http://schemas.microsoft.com/office/drawing/2014/main" val="20001"/>
                    </a:ext>
                  </a:extLst>
                </a:gridCol>
                <a:gridCol w="3230864">
                  <a:extLst>
                    <a:ext uri="{9D8B030D-6E8A-4147-A177-3AD203B41FA5}">
                      <a16:colId xmlns:a16="http://schemas.microsoft.com/office/drawing/2014/main" val="20002"/>
                    </a:ext>
                  </a:extLst>
                </a:gridCol>
              </a:tblGrid>
              <a:tr h="648425">
                <a:tc>
                  <a:txBody>
                    <a:bodyPr/>
                    <a:lstStyle/>
                    <a:p>
                      <a:pPr algn="ctr"/>
                      <a:r>
                        <a:rPr lang="en-AU" sz="1200" b="1" dirty="0">
                          <a:latin typeface="Arial Narrow" panose="020B0606020202030204" pitchFamily="34" charset="0"/>
                        </a:rPr>
                        <a:t>Factors </a:t>
                      </a:r>
                      <a:r>
                        <a:rPr lang="en-AU" sz="1200" b="0" dirty="0">
                          <a:latin typeface="Arial Narrow" panose="020B0606020202030204" pitchFamily="34" charset="0"/>
                        </a:rPr>
                        <a:t>shaping our </a:t>
                      </a:r>
                      <a:r>
                        <a:rPr lang="en-AU" sz="1200" b="0" baseline="0" dirty="0">
                          <a:latin typeface="Arial Narrow" panose="020B0606020202030204" pitchFamily="34" charset="0"/>
                        </a:rPr>
                        <a:t>coastlines</a:t>
                      </a:r>
                      <a:endParaRPr lang="en-AU" sz="1200" b="0" dirty="0">
                        <a:latin typeface="Arial Narrow" panose="020B0606020202030204" pitchFamily="34" charset="0"/>
                      </a:endParaRPr>
                    </a:p>
                  </a:txBody>
                  <a:tcPr>
                    <a:solidFill>
                      <a:schemeClr val="bg1">
                        <a:lumMod val="85000"/>
                      </a:schemeClr>
                    </a:solidFill>
                  </a:tcPr>
                </a:tc>
                <a:tc>
                  <a:txBody>
                    <a:bodyPr/>
                    <a:lstStyle/>
                    <a:p>
                      <a:pPr algn="ctr"/>
                      <a:r>
                        <a:rPr lang="en-AU" sz="1200" b="1" dirty="0">
                          <a:latin typeface="Arial Narrow" panose="020B0606020202030204" pitchFamily="34" charset="0"/>
                        </a:rPr>
                        <a:t>How?</a:t>
                      </a:r>
                    </a:p>
                  </a:txBody>
                  <a:tcPr>
                    <a:solidFill>
                      <a:schemeClr val="bg1">
                        <a:lumMod val="85000"/>
                      </a:schemeClr>
                    </a:solidFill>
                  </a:tcPr>
                </a:tc>
                <a:tc>
                  <a:txBody>
                    <a:bodyPr/>
                    <a:lstStyle/>
                    <a:p>
                      <a:pPr algn="ctr"/>
                      <a:r>
                        <a:rPr lang="en-AU" sz="1200" b="1" u="sng" dirty="0">
                          <a:latin typeface="Arial Narrow" panose="020B0606020202030204" pitchFamily="34" charset="0"/>
                        </a:rPr>
                        <a:t>Provide</a:t>
                      </a:r>
                      <a:r>
                        <a:rPr lang="en-AU" sz="1200" b="1" u="sng" baseline="0" dirty="0">
                          <a:latin typeface="Arial Narrow" panose="020B0606020202030204" pitchFamily="34" charset="0"/>
                        </a:rPr>
                        <a:t> O</a:t>
                      </a:r>
                      <a:r>
                        <a:rPr lang="en-AU" sz="1200" b="1" u="sng" dirty="0">
                          <a:latin typeface="Arial Narrow" panose="020B0606020202030204" pitchFamily="34" charset="0"/>
                        </a:rPr>
                        <a:t>ne Example</a:t>
                      </a:r>
                      <a:r>
                        <a:rPr lang="en-AU" sz="1200" b="1" baseline="0" dirty="0">
                          <a:latin typeface="Arial Narrow" panose="020B0606020202030204" pitchFamily="34" charset="0"/>
                        </a:rPr>
                        <a:t> of a </a:t>
                      </a:r>
                      <a:r>
                        <a:rPr lang="en-AU" sz="1200" b="1" dirty="0">
                          <a:latin typeface="Arial Narrow" panose="020B0606020202030204" pitchFamily="34" charset="0"/>
                        </a:rPr>
                        <a:t>coastline feature </a:t>
                      </a:r>
                      <a:br>
                        <a:rPr lang="en-AU" sz="1200" b="1" dirty="0">
                          <a:latin typeface="Arial Narrow" panose="020B0606020202030204" pitchFamily="34" charset="0"/>
                        </a:rPr>
                      </a:br>
                      <a:r>
                        <a:rPr lang="en-AU" sz="1200" b="1" dirty="0">
                          <a:latin typeface="Arial Narrow" panose="020B0606020202030204" pitchFamily="34" charset="0"/>
                        </a:rPr>
                        <a:t>(living</a:t>
                      </a:r>
                      <a:r>
                        <a:rPr lang="en-AU" sz="1200" b="1" baseline="0" dirty="0">
                          <a:latin typeface="Arial Narrow" panose="020B0606020202030204" pitchFamily="34" charset="0"/>
                        </a:rPr>
                        <a:t> or non-living) </a:t>
                      </a:r>
                      <a:r>
                        <a:rPr lang="en-AU" sz="1200" b="1" dirty="0">
                          <a:latin typeface="Arial Narrow" panose="020B0606020202030204" pitchFamily="34" charset="0"/>
                        </a:rPr>
                        <a:t>in</a:t>
                      </a:r>
                      <a:r>
                        <a:rPr lang="en-AU" sz="1200" b="1" i="0" dirty="0">
                          <a:latin typeface="Arial Narrow" panose="020B0606020202030204" pitchFamily="34" charset="0"/>
                        </a:rPr>
                        <a:t> your</a:t>
                      </a:r>
                      <a:r>
                        <a:rPr lang="en-AU" sz="1200" b="1" i="0" baseline="0" dirty="0">
                          <a:latin typeface="Arial Narrow" panose="020B0606020202030204" pitchFamily="34" charset="0"/>
                        </a:rPr>
                        <a:t> </a:t>
                      </a:r>
                      <a:r>
                        <a:rPr lang="en-AU" sz="1200" b="1" dirty="0">
                          <a:latin typeface="Arial Narrow" panose="020B0606020202030204" pitchFamily="34" charset="0"/>
                        </a:rPr>
                        <a:t>region </a:t>
                      </a:r>
                      <a:br>
                        <a:rPr lang="en-AU" sz="1200" b="1" dirty="0">
                          <a:latin typeface="Arial Narrow" panose="020B0606020202030204" pitchFamily="34" charset="0"/>
                        </a:rPr>
                      </a:br>
                      <a:r>
                        <a:rPr lang="en-AU" sz="1200" b="1" dirty="0">
                          <a:latin typeface="Arial Narrow" panose="020B0606020202030204" pitchFamily="34" charset="0"/>
                        </a:rPr>
                        <a:t>that only </a:t>
                      </a:r>
                      <a:r>
                        <a:rPr lang="en-AU" sz="1200" b="1" baseline="0" dirty="0">
                          <a:latin typeface="Arial Narrow" panose="020B0606020202030204" pitchFamily="34" charset="0"/>
                        </a:rPr>
                        <a:t>exists </a:t>
                      </a:r>
                      <a:r>
                        <a:rPr lang="en-AU" sz="1200" b="1" i="1" baseline="0" dirty="0">
                          <a:latin typeface="Arial Narrow" panose="020B0606020202030204" pitchFamily="34" charset="0"/>
                        </a:rPr>
                        <a:t>because of </a:t>
                      </a:r>
                      <a:r>
                        <a:rPr lang="en-AU" sz="1200" b="1" baseline="0" dirty="0">
                          <a:latin typeface="Arial Narrow" panose="020B0606020202030204" pitchFamily="34" charset="0"/>
                        </a:rPr>
                        <a:t>this </a:t>
                      </a:r>
                      <a:r>
                        <a:rPr lang="en-AU" sz="1200" b="1" dirty="0">
                          <a:latin typeface="Arial Narrow" panose="020B0606020202030204" pitchFamily="34" charset="0"/>
                        </a:rPr>
                        <a:t>factor </a:t>
                      </a:r>
                      <a:endParaRPr lang="en-AU" sz="900" b="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10000"/>
                  </a:ext>
                </a:extLst>
              </a:tr>
              <a:tr h="677245">
                <a:tc>
                  <a:txBody>
                    <a:bodyPr/>
                    <a:lstStyle/>
                    <a:p>
                      <a:pPr algn="ctr"/>
                      <a:r>
                        <a:rPr lang="en-AU" sz="1200" dirty="0">
                          <a:solidFill>
                            <a:schemeClr val="tx1"/>
                          </a:solidFill>
                          <a:latin typeface="Arial Narrow" panose="020B0606020202030204" pitchFamily="34" charset="0"/>
                        </a:rPr>
                        <a:t>Tectonic </a:t>
                      </a:r>
                      <a:br>
                        <a:rPr lang="en-AU" sz="1200" dirty="0">
                          <a:solidFill>
                            <a:schemeClr val="tx1"/>
                          </a:solidFill>
                          <a:latin typeface="Arial Narrow" panose="020B0606020202030204" pitchFamily="34" charset="0"/>
                        </a:rPr>
                      </a:br>
                      <a:r>
                        <a:rPr lang="en-AU" sz="1200" dirty="0">
                          <a:solidFill>
                            <a:schemeClr val="tx1"/>
                          </a:solidFill>
                          <a:latin typeface="Arial Narrow" panose="020B0606020202030204" pitchFamily="34" charset="0"/>
                        </a:rPr>
                        <a:t>Plate Movements </a:t>
                      </a:r>
                    </a:p>
                  </a:txBody>
                  <a:tcPr/>
                </a:tc>
                <a:tc>
                  <a:txBody>
                    <a:bodyPr/>
                    <a:lstStyle/>
                    <a:p>
                      <a:r>
                        <a:rPr lang="en-AU" sz="1000" baseline="0" dirty="0">
                          <a:solidFill>
                            <a:schemeClr val="tx1"/>
                          </a:solidFill>
                          <a:latin typeface="Arial Narrow" panose="020B0606020202030204" pitchFamily="34" charset="0"/>
                        </a:rPr>
                        <a:t>Tectonic plate movements create mountain ranges,  islands, headlands and underwater bathymetry</a:t>
                      </a:r>
                    </a:p>
                  </a:txBody>
                  <a:tcPr/>
                </a:tc>
                <a:tc>
                  <a:txBody>
                    <a:bodyPr/>
                    <a:lstStyle/>
                    <a:p>
                      <a:pPr marL="0" indent="0">
                        <a:buFont typeface="Arial" panose="020B0604020202020204" pitchFamily="34" charset="0"/>
                        <a:buNone/>
                      </a:pPr>
                      <a:r>
                        <a:rPr lang="en-AU" sz="1200" dirty="0">
                          <a:solidFill>
                            <a:schemeClr val="tx1"/>
                          </a:solidFill>
                          <a:latin typeface="Arial Narrow" panose="020B0606020202030204" pitchFamily="34" charset="0"/>
                        </a:rPr>
                        <a:t> </a:t>
                      </a:r>
                      <a:r>
                        <a:rPr lang="en-AU" sz="1000" dirty="0">
                          <a:solidFill>
                            <a:schemeClr val="tx1"/>
                          </a:solidFill>
                          <a:latin typeface="Arial Narrow" panose="020B0606020202030204" pitchFamily="34" charset="0"/>
                        </a:rPr>
                        <a:t>Q. Any large mountain </a:t>
                      </a:r>
                      <a:r>
                        <a:rPr lang="en-AU" sz="1000" baseline="0" dirty="0">
                          <a:solidFill>
                            <a:schemeClr val="tx1"/>
                          </a:solidFill>
                          <a:latin typeface="Arial Narrow" panose="020B0606020202030204" pitchFamily="34" charset="0"/>
                        </a:rPr>
                        <a:t>ranges, islands or headlands?</a:t>
                      </a:r>
                    </a:p>
                    <a:p>
                      <a:pPr marL="171450" indent="-171450">
                        <a:buFont typeface="Arial" panose="020B0604020202020204" pitchFamily="34" charset="0"/>
                        <a:buChar char="•"/>
                      </a:pPr>
                      <a:r>
                        <a:rPr lang="en-AU" sz="1000" baseline="0" dirty="0">
                          <a:solidFill>
                            <a:schemeClr val="bg1">
                              <a:lumMod val="50000"/>
                            </a:schemeClr>
                          </a:solidFill>
                          <a:latin typeface="Arial Narrow" panose="020B0606020202030204" pitchFamily="34" charset="0"/>
                        </a:rPr>
                        <a:t> </a:t>
                      </a:r>
                      <a:r>
                        <a:rPr lang="en-AU" sz="1200" baseline="0" dirty="0">
                          <a:solidFill>
                            <a:schemeClr val="bg1">
                              <a:lumMod val="50000"/>
                            </a:schemeClr>
                          </a:solidFill>
                          <a:latin typeface="Comic Sans MS" panose="030F0702030302020204" pitchFamily="66" charset="0"/>
                        </a:rPr>
                        <a:t>E.g. Point Headland, Great Dividing Range, Hinchinbrook Island…</a:t>
                      </a:r>
                      <a:endParaRPr lang="en-AU" sz="1000" baseline="0" dirty="0">
                        <a:solidFill>
                          <a:schemeClr val="bg1">
                            <a:lumMod val="50000"/>
                          </a:schemeClr>
                        </a:solidFill>
                        <a:latin typeface="Arial Narrow" panose="020B0606020202030204" pitchFamily="34" charset="0"/>
                      </a:endParaRPr>
                    </a:p>
                  </a:txBody>
                  <a:tcPr/>
                </a:tc>
                <a:extLst>
                  <a:ext uri="{0D108BD9-81ED-4DB2-BD59-A6C34878D82A}">
                    <a16:rowId xmlns:a16="http://schemas.microsoft.com/office/drawing/2014/main" val="10001"/>
                  </a:ext>
                </a:extLst>
              </a:tr>
              <a:tr h="648425">
                <a:tc>
                  <a:txBody>
                    <a:bodyPr/>
                    <a:lstStyle/>
                    <a:p>
                      <a:pPr algn="ctr"/>
                      <a:r>
                        <a:rPr lang="en-AU" sz="1200" dirty="0">
                          <a:solidFill>
                            <a:schemeClr val="tx1"/>
                          </a:solidFill>
                          <a:latin typeface="Arial Narrow" panose="020B0606020202030204" pitchFamily="34" charset="0"/>
                        </a:rPr>
                        <a:t>Shifts in Climate</a:t>
                      </a:r>
                      <a:r>
                        <a:rPr lang="en-AU" sz="1200" baseline="0" dirty="0">
                          <a:solidFill>
                            <a:schemeClr val="tx1"/>
                          </a:solidFill>
                          <a:latin typeface="Arial Narrow" panose="020B0606020202030204" pitchFamily="34" charset="0"/>
                        </a:rPr>
                        <a:t> Patterns </a:t>
                      </a:r>
                    </a:p>
                  </a:txBody>
                  <a:tcPr/>
                </a:tc>
                <a:tc>
                  <a:txBody>
                    <a:bodyPr/>
                    <a:lstStyle/>
                    <a:p>
                      <a:r>
                        <a:rPr lang="en-AU" sz="1000" baseline="0" dirty="0">
                          <a:solidFill>
                            <a:schemeClr val="tx1"/>
                          </a:solidFill>
                          <a:latin typeface="Arial Narrow" panose="020B0606020202030204" pitchFamily="34" charset="0"/>
                        </a:rPr>
                        <a:t>Climate (average rainfall and temperature) determines what plants and animals live and thrive best there.</a:t>
                      </a:r>
                    </a:p>
                  </a:txBody>
                  <a:tcPr/>
                </a:tc>
                <a:tc>
                  <a:txBody>
                    <a:bodyPr/>
                    <a:lstStyle/>
                    <a:p>
                      <a:r>
                        <a:rPr lang="en-AU" sz="1000" dirty="0">
                          <a:solidFill>
                            <a:schemeClr val="tx1"/>
                          </a:solidFill>
                          <a:latin typeface="Arial Narrow" panose="020B0606020202030204" pitchFamily="34" charset="0"/>
                        </a:rPr>
                        <a:t>Q.</a:t>
                      </a:r>
                      <a:r>
                        <a:rPr lang="en-AU" sz="1000" baseline="0" dirty="0">
                          <a:solidFill>
                            <a:schemeClr val="tx1"/>
                          </a:solidFill>
                          <a:latin typeface="Arial Narrow" panose="020B0606020202030204" pitchFamily="34" charset="0"/>
                        </a:rPr>
                        <a:t> Any rainforests? Coral bleaching? Flora/fauna?</a:t>
                      </a:r>
                    </a:p>
                    <a:p>
                      <a:pPr marL="171450" indent="-171450">
                        <a:buFont typeface="Arial" panose="020B0604020202020204" pitchFamily="34" charset="0"/>
                        <a:buChar char="•"/>
                      </a:pPr>
                      <a:r>
                        <a:rPr lang="en-AU" sz="1200" baseline="0" dirty="0">
                          <a:solidFill>
                            <a:schemeClr val="bg1">
                              <a:lumMod val="50000"/>
                            </a:schemeClr>
                          </a:solidFill>
                          <a:latin typeface="Comic Sans MS" panose="030F0702030302020204" pitchFamily="66" charset="0"/>
                        </a:rPr>
                        <a:t>E.g. Daintree, Coral Bleaching event, any shifts in flora/fauna distribution (°</a:t>
                      </a:r>
                      <a:r>
                        <a:rPr lang="en-AU" sz="1200" baseline="0" dirty="0" err="1">
                          <a:solidFill>
                            <a:schemeClr val="bg1">
                              <a:lumMod val="50000"/>
                            </a:schemeClr>
                          </a:solidFill>
                          <a:latin typeface="Comic Sans MS" panose="030F0702030302020204" pitchFamily="66" charset="0"/>
                        </a:rPr>
                        <a:t>lat</a:t>
                      </a:r>
                      <a:r>
                        <a:rPr lang="en-AU" sz="1200" baseline="0" dirty="0">
                          <a:solidFill>
                            <a:schemeClr val="bg1">
                              <a:lumMod val="50000"/>
                            </a:schemeClr>
                          </a:solidFill>
                          <a:latin typeface="Comic Sans MS" panose="030F0702030302020204" pitchFamily="66" charset="0"/>
                        </a:rPr>
                        <a:t>)?</a:t>
                      </a:r>
                      <a:endParaRPr lang="en-AU" sz="1000" dirty="0">
                        <a:solidFill>
                          <a:schemeClr val="bg1">
                            <a:lumMod val="50000"/>
                          </a:schemeClr>
                        </a:solidFill>
                        <a:latin typeface="Arial Narrow" panose="020B0606020202030204" pitchFamily="34" charset="0"/>
                      </a:endParaRPr>
                    </a:p>
                  </a:txBody>
                  <a:tcPr/>
                </a:tc>
                <a:extLst>
                  <a:ext uri="{0D108BD9-81ED-4DB2-BD59-A6C34878D82A}">
                    <a16:rowId xmlns:a16="http://schemas.microsoft.com/office/drawing/2014/main" val="10002"/>
                  </a:ext>
                </a:extLst>
              </a:tr>
              <a:tr h="710179">
                <a:tc>
                  <a:txBody>
                    <a:bodyPr/>
                    <a:lstStyle/>
                    <a:p>
                      <a:pPr algn="ctr"/>
                      <a:r>
                        <a:rPr lang="en-AU" sz="1200" dirty="0">
                          <a:solidFill>
                            <a:schemeClr val="tx1"/>
                          </a:solidFill>
                          <a:latin typeface="Arial Narrow" panose="020B0606020202030204" pitchFamily="34" charset="0"/>
                        </a:rPr>
                        <a:t>Sea </a:t>
                      </a:r>
                      <a:br>
                        <a:rPr lang="en-AU" sz="1200" dirty="0">
                          <a:solidFill>
                            <a:schemeClr val="tx1"/>
                          </a:solidFill>
                          <a:latin typeface="Arial Narrow" panose="020B0606020202030204" pitchFamily="34" charset="0"/>
                        </a:rPr>
                      </a:br>
                      <a:r>
                        <a:rPr lang="en-AU" sz="1200" dirty="0">
                          <a:solidFill>
                            <a:schemeClr val="tx1"/>
                          </a:solidFill>
                          <a:latin typeface="Arial Narrow" panose="020B0606020202030204" pitchFamily="34" charset="0"/>
                        </a:rPr>
                        <a:t>Level</a:t>
                      </a:r>
                      <a:r>
                        <a:rPr lang="en-AU" sz="1200" baseline="0" dirty="0">
                          <a:solidFill>
                            <a:schemeClr val="tx1"/>
                          </a:solidFill>
                          <a:latin typeface="Arial Narrow" panose="020B0606020202030204" pitchFamily="34" charset="0"/>
                        </a:rPr>
                        <a:t> </a:t>
                      </a:r>
                      <a:br>
                        <a:rPr lang="en-AU" sz="1200" baseline="0" dirty="0">
                          <a:solidFill>
                            <a:schemeClr val="tx1"/>
                          </a:solidFill>
                          <a:latin typeface="Arial Narrow" panose="020B0606020202030204" pitchFamily="34" charset="0"/>
                        </a:rPr>
                      </a:br>
                      <a:r>
                        <a:rPr lang="en-AU" sz="1200" baseline="0" dirty="0">
                          <a:solidFill>
                            <a:schemeClr val="tx1"/>
                          </a:solidFill>
                          <a:latin typeface="Arial Narrow" panose="020B0606020202030204" pitchFamily="34" charset="0"/>
                        </a:rPr>
                        <a:t>Change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baseline="0" dirty="0">
                          <a:solidFill>
                            <a:schemeClr val="tx1"/>
                          </a:solidFill>
                          <a:latin typeface="Arial Narrow" panose="020B0606020202030204" pitchFamily="34" charset="0"/>
                        </a:rPr>
                        <a:t>Sea Level </a:t>
                      </a:r>
                      <a:r>
                        <a:rPr lang="en-AU" sz="1000" b="1" baseline="0" dirty="0">
                          <a:solidFill>
                            <a:schemeClr val="tx1"/>
                          </a:solidFill>
                          <a:latin typeface="Arial Narrow" panose="020B0606020202030204" pitchFamily="34" charset="0"/>
                        </a:rPr>
                        <a:t>rise</a:t>
                      </a:r>
                      <a:r>
                        <a:rPr lang="en-AU" sz="1000" baseline="0" dirty="0">
                          <a:solidFill>
                            <a:schemeClr val="tx1"/>
                          </a:solidFill>
                          <a:latin typeface="Arial Narrow" panose="020B0606020202030204" pitchFamily="34" charset="0"/>
                        </a:rPr>
                        <a:t> </a:t>
                      </a:r>
                      <a:r>
                        <a:rPr lang="en-AU" sz="1000" i="1" baseline="0" dirty="0">
                          <a:solidFill>
                            <a:schemeClr val="tx1"/>
                          </a:solidFill>
                          <a:latin typeface="Arial Narrow" panose="020B0606020202030204" pitchFamily="34" charset="0"/>
                        </a:rPr>
                        <a:t>submerges</a:t>
                      </a:r>
                      <a:r>
                        <a:rPr lang="en-AU" sz="1000" baseline="0" dirty="0">
                          <a:solidFill>
                            <a:schemeClr val="tx1"/>
                          </a:solidFill>
                          <a:latin typeface="Arial Narrow" panose="020B0606020202030204" pitchFamily="34" charset="0"/>
                        </a:rPr>
                        <a:t> the coastline. Whereas, sea level </a:t>
                      </a:r>
                      <a:r>
                        <a:rPr lang="en-AU" sz="1000" b="1" baseline="0" dirty="0">
                          <a:solidFill>
                            <a:schemeClr val="tx1"/>
                          </a:solidFill>
                          <a:latin typeface="Arial Narrow" panose="020B0606020202030204" pitchFamily="34" charset="0"/>
                        </a:rPr>
                        <a:t>fall</a:t>
                      </a:r>
                      <a:r>
                        <a:rPr lang="en-AU" sz="1000" baseline="0" dirty="0">
                          <a:solidFill>
                            <a:schemeClr val="tx1"/>
                          </a:solidFill>
                          <a:latin typeface="Arial Narrow" panose="020B0606020202030204" pitchFamily="34" charset="0"/>
                        </a:rPr>
                        <a:t> </a:t>
                      </a:r>
                      <a:r>
                        <a:rPr lang="en-AU" sz="1000" i="1" baseline="0" dirty="0">
                          <a:solidFill>
                            <a:schemeClr val="tx1"/>
                          </a:solidFill>
                          <a:latin typeface="Arial Narrow" panose="020B0606020202030204" pitchFamily="34" charset="0"/>
                        </a:rPr>
                        <a:t>exposes</a:t>
                      </a:r>
                      <a:r>
                        <a:rPr lang="en-AU" sz="1000" baseline="0" dirty="0">
                          <a:solidFill>
                            <a:schemeClr val="tx1"/>
                          </a:solidFill>
                          <a:latin typeface="Arial Narrow" panose="020B0606020202030204" pitchFamily="34" charset="0"/>
                        </a:rPr>
                        <a:t> the coastline to the elements.</a:t>
                      </a:r>
                    </a:p>
                  </a:txBody>
                  <a:tcPr/>
                </a:tc>
                <a:tc>
                  <a:txBody>
                    <a:bodyPr/>
                    <a:lstStyle/>
                    <a:p>
                      <a:pPr marL="0" indent="0">
                        <a:buFont typeface="Arial" panose="020B0604020202020204" pitchFamily="34" charset="0"/>
                        <a:buNone/>
                      </a:pPr>
                      <a:r>
                        <a:rPr lang="en-AU" sz="1000" dirty="0">
                          <a:solidFill>
                            <a:schemeClr val="tx1"/>
                          </a:solidFill>
                          <a:latin typeface="Arial Narrow" panose="020B0606020202030204" pitchFamily="34" charset="0"/>
                        </a:rPr>
                        <a:t>Q. Any extensive</a:t>
                      </a:r>
                      <a:r>
                        <a:rPr lang="en-AU" sz="1000" baseline="0" dirty="0">
                          <a:solidFill>
                            <a:schemeClr val="tx1"/>
                          </a:solidFill>
                          <a:latin typeface="Arial Narrow" panose="020B0606020202030204" pitchFamily="34" charset="0"/>
                        </a:rPr>
                        <a:t> shallow area? Any elevated, layered cliffs?</a:t>
                      </a:r>
                    </a:p>
                    <a:p>
                      <a:pPr marL="171450" indent="-171450">
                        <a:buFont typeface="Arial" panose="020B0604020202020204" pitchFamily="34" charset="0"/>
                        <a:buChar char="•"/>
                      </a:pPr>
                      <a:r>
                        <a:rPr lang="en-AU" sz="1200" baseline="0" dirty="0">
                          <a:solidFill>
                            <a:schemeClr val="bg1">
                              <a:lumMod val="50000"/>
                            </a:schemeClr>
                          </a:solidFill>
                          <a:latin typeface="Comic Sans MS" panose="030F0702030302020204" pitchFamily="66" charset="0"/>
                        </a:rPr>
                        <a:t>E.g. Great Barrier Reef</a:t>
                      </a:r>
                      <a:r>
                        <a:rPr lang="en-AU" sz="800" baseline="0" dirty="0">
                          <a:solidFill>
                            <a:schemeClr val="bg1">
                              <a:lumMod val="50000"/>
                            </a:schemeClr>
                          </a:solidFill>
                          <a:latin typeface="Comic Sans MS" panose="030F0702030302020204" pitchFamily="66" charset="0"/>
                        </a:rPr>
                        <a:t> (did not exist &gt;6500 </a:t>
                      </a:r>
                      <a:r>
                        <a:rPr lang="en-AU" sz="800" baseline="0" dirty="0" err="1">
                          <a:solidFill>
                            <a:schemeClr val="bg1">
                              <a:lumMod val="50000"/>
                            </a:schemeClr>
                          </a:solidFill>
                          <a:latin typeface="Comic Sans MS" panose="030F0702030302020204" pitchFamily="66" charset="0"/>
                        </a:rPr>
                        <a:t>ya</a:t>
                      </a:r>
                      <a:r>
                        <a:rPr lang="en-AU" sz="800" baseline="0" dirty="0">
                          <a:solidFill>
                            <a:schemeClr val="bg1">
                              <a:lumMod val="50000"/>
                            </a:schemeClr>
                          </a:solidFill>
                          <a:latin typeface="Comic Sans MS" panose="030F0702030302020204" pitchFamily="66" charset="0"/>
                        </a:rPr>
                        <a:t>),</a:t>
                      </a:r>
                      <a:r>
                        <a:rPr lang="en-AU" sz="1200" baseline="0" dirty="0">
                          <a:solidFill>
                            <a:schemeClr val="bg1">
                              <a:lumMod val="50000"/>
                            </a:schemeClr>
                          </a:solidFill>
                          <a:latin typeface="Comic Sans MS" panose="030F0702030302020204" pitchFamily="66" charset="0"/>
                        </a:rPr>
                        <a:t> Rainbow Beach Coloured Sands…</a:t>
                      </a:r>
                    </a:p>
                  </a:txBody>
                  <a:tcPr/>
                </a:tc>
                <a:extLst>
                  <a:ext uri="{0D108BD9-81ED-4DB2-BD59-A6C34878D82A}">
                    <a16:rowId xmlns:a16="http://schemas.microsoft.com/office/drawing/2014/main" val="10003"/>
                  </a:ext>
                </a:extLst>
              </a:tr>
              <a:tr h="710179">
                <a:tc>
                  <a:txBody>
                    <a:bodyPr/>
                    <a:lstStyle/>
                    <a:p>
                      <a:pPr algn="ctr"/>
                      <a:r>
                        <a:rPr lang="en-AU" sz="1200" dirty="0">
                          <a:solidFill>
                            <a:schemeClr val="tx1"/>
                          </a:solidFill>
                          <a:latin typeface="Arial Narrow" panose="020B0606020202030204" pitchFamily="34" charset="0"/>
                        </a:rPr>
                        <a:t>Weather</a:t>
                      </a:r>
                      <a:r>
                        <a:rPr lang="en-AU" sz="1200" baseline="0" dirty="0">
                          <a:solidFill>
                            <a:schemeClr val="tx1"/>
                          </a:solidFill>
                          <a:latin typeface="Arial Narrow" panose="020B0606020202030204" pitchFamily="34" charset="0"/>
                        </a:rPr>
                        <a:t> </a:t>
                      </a:r>
                      <a:r>
                        <a:rPr lang="en-AU" sz="1200" u="none" baseline="0" dirty="0">
                          <a:solidFill>
                            <a:schemeClr val="tx1"/>
                          </a:solidFill>
                          <a:latin typeface="Arial Narrow" panose="020B0606020202030204" pitchFamily="34" charset="0"/>
                        </a:rPr>
                        <a:t>Patterns </a:t>
                      </a:r>
                      <a:endParaRPr lang="en-AU" sz="1200" u="none" dirty="0">
                        <a:solidFill>
                          <a:schemeClr val="tx1"/>
                        </a:solidFill>
                        <a:latin typeface="Arial Narrow" panose="020B0606020202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000" dirty="0">
                          <a:solidFill>
                            <a:schemeClr val="tx1"/>
                          </a:solidFill>
                          <a:latin typeface="Arial Narrow" panose="020B0606020202030204" pitchFamily="34" charset="0"/>
                        </a:rPr>
                        <a:t>Weather</a:t>
                      </a:r>
                      <a:r>
                        <a:rPr lang="en-AU" sz="1000" baseline="0" dirty="0">
                          <a:solidFill>
                            <a:schemeClr val="tx1"/>
                          </a:solidFill>
                          <a:latin typeface="Arial Narrow" panose="020B0606020202030204" pitchFamily="34" charset="0"/>
                        </a:rPr>
                        <a:t> patterns d</a:t>
                      </a:r>
                      <a:r>
                        <a:rPr lang="en-AU" sz="1000" dirty="0">
                          <a:solidFill>
                            <a:schemeClr val="tx1"/>
                          </a:solidFill>
                          <a:latin typeface="Arial Narrow" panose="020B0606020202030204" pitchFamily="34" charset="0"/>
                        </a:rPr>
                        <a:t>etermine</a:t>
                      </a:r>
                      <a:r>
                        <a:rPr lang="en-AU" sz="1000" baseline="0" dirty="0">
                          <a:solidFill>
                            <a:schemeClr val="tx1"/>
                          </a:solidFill>
                          <a:latin typeface="Arial Narrow" panose="020B0606020202030204" pitchFamily="34" charset="0"/>
                        </a:rPr>
                        <a:t> the amount of</a:t>
                      </a:r>
                      <a:r>
                        <a:rPr lang="en-AU" sz="1000" b="1" baseline="0" dirty="0">
                          <a:solidFill>
                            <a:schemeClr val="tx1"/>
                          </a:solidFill>
                          <a:latin typeface="Arial Narrow" panose="020B0606020202030204" pitchFamily="34" charset="0"/>
                        </a:rPr>
                        <a:t> rain </a:t>
                      </a:r>
                      <a:r>
                        <a:rPr lang="en-AU" sz="1000" b="0" baseline="0" dirty="0">
                          <a:solidFill>
                            <a:schemeClr val="tx1"/>
                          </a:solidFill>
                          <a:latin typeface="Arial Narrow" panose="020B0606020202030204" pitchFamily="34" charset="0"/>
                        </a:rPr>
                        <a:t>that falls</a:t>
                      </a:r>
                      <a:r>
                        <a:rPr lang="en-AU" sz="1000" baseline="0" dirty="0">
                          <a:solidFill>
                            <a:schemeClr val="tx1"/>
                          </a:solidFill>
                          <a:latin typeface="Arial Narrow" panose="020B0606020202030204" pitchFamily="34" charset="0"/>
                        </a:rPr>
                        <a:t>, as well as the direction and the energy of the </a:t>
                      </a:r>
                      <a:r>
                        <a:rPr lang="en-AU" sz="1000" b="1" baseline="0" dirty="0">
                          <a:solidFill>
                            <a:schemeClr val="tx1"/>
                          </a:solidFill>
                          <a:latin typeface="Arial Narrow" panose="020B0606020202030204" pitchFamily="34" charset="0"/>
                        </a:rPr>
                        <a:t>wind. </a:t>
                      </a:r>
                      <a:endParaRPr lang="en-AU" sz="1000" dirty="0">
                        <a:solidFill>
                          <a:schemeClr val="tx1"/>
                        </a:solidFill>
                        <a:latin typeface="Arial Narrow" panose="020B0606020202030204" pitchFamily="34" charset="0"/>
                      </a:endParaRPr>
                    </a:p>
                  </a:txBody>
                  <a:tcPr/>
                </a:tc>
                <a:tc>
                  <a:txBody>
                    <a:bodyPr/>
                    <a:lstStyle/>
                    <a:p>
                      <a:r>
                        <a:rPr lang="en-AU" sz="1000" dirty="0">
                          <a:solidFill>
                            <a:schemeClr val="tx1"/>
                          </a:solidFill>
                          <a:latin typeface="Arial Narrow" panose="020B0606020202030204" pitchFamily="34" charset="0"/>
                        </a:rPr>
                        <a:t>Q.</a:t>
                      </a:r>
                      <a:r>
                        <a:rPr lang="en-AU" sz="1000" baseline="0" dirty="0">
                          <a:solidFill>
                            <a:schemeClr val="tx1"/>
                          </a:solidFill>
                          <a:latin typeface="Arial Narrow" panose="020B0606020202030204" pitchFamily="34" charset="0"/>
                        </a:rPr>
                        <a:t> Any big rivers (from lots of rain)? Is it wind-swept? </a:t>
                      </a:r>
                    </a:p>
                    <a:p>
                      <a:pPr marL="171450" indent="-171450">
                        <a:buFont typeface="Arial" panose="020B0604020202020204" pitchFamily="34" charset="0"/>
                        <a:buChar char="•"/>
                      </a:pPr>
                      <a:r>
                        <a:rPr lang="en-AU" sz="1200" baseline="0" dirty="0">
                          <a:solidFill>
                            <a:schemeClr val="bg1">
                              <a:lumMod val="50000"/>
                            </a:schemeClr>
                          </a:solidFill>
                          <a:latin typeface="Comic Sans MS" panose="030F0702030302020204" pitchFamily="66" charset="0"/>
                        </a:rPr>
                        <a:t>E.g. Cyclone Season, SE Trade Winds, Flinders River (largest in Qld)…</a:t>
                      </a:r>
                      <a:endParaRPr lang="en-AU" sz="1000" dirty="0">
                        <a:solidFill>
                          <a:schemeClr val="bg1">
                            <a:lumMod val="50000"/>
                          </a:schemeClr>
                        </a:solidFill>
                        <a:latin typeface="Arial Narrow" panose="020B0606020202030204" pitchFamily="34" charset="0"/>
                      </a:endParaRPr>
                    </a:p>
                  </a:txBody>
                  <a:tcPr/>
                </a:tc>
                <a:extLst>
                  <a:ext uri="{0D108BD9-81ED-4DB2-BD59-A6C34878D82A}">
                    <a16:rowId xmlns:a16="http://schemas.microsoft.com/office/drawing/2014/main" val="10004"/>
                  </a:ext>
                </a:extLst>
              </a:tr>
              <a:tr h="710179">
                <a:tc>
                  <a:txBody>
                    <a:bodyPr/>
                    <a:lstStyle/>
                    <a:p>
                      <a:pPr algn="ctr"/>
                      <a:r>
                        <a:rPr lang="en-AU" sz="1200" dirty="0">
                          <a:solidFill>
                            <a:schemeClr val="tx1"/>
                          </a:solidFill>
                          <a:latin typeface="Arial Narrow" panose="020B0606020202030204" pitchFamily="34" charset="0"/>
                        </a:rPr>
                        <a:t>Movements of Sediment and Water</a:t>
                      </a:r>
                    </a:p>
                  </a:txBody>
                  <a:tcPr/>
                </a:tc>
                <a:tc>
                  <a:txBody>
                    <a:bodyPr/>
                    <a:lstStyle/>
                    <a:p>
                      <a:r>
                        <a:rPr lang="en-AU" sz="1000" dirty="0">
                          <a:solidFill>
                            <a:schemeClr val="tx1"/>
                          </a:solidFill>
                          <a:latin typeface="Arial Narrow" panose="020B0606020202030204" pitchFamily="34" charset="0"/>
                        </a:rPr>
                        <a:t>Waves</a:t>
                      </a:r>
                      <a:r>
                        <a:rPr lang="en-AU" sz="1000" baseline="0" dirty="0">
                          <a:solidFill>
                            <a:schemeClr val="tx1"/>
                          </a:solidFill>
                          <a:latin typeface="Arial Narrow" panose="020B0606020202030204" pitchFamily="34" charset="0"/>
                        </a:rPr>
                        <a:t> and currents move, and drop, sediment  </a:t>
                      </a:r>
                      <a:br>
                        <a:rPr lang="en-AU" sz="1000" baseline="0" dirty="0">
                          <a:solidFill>
                            <a:schemeClr val="tx1"/>
                          </a:solidFill>
                          <a:latin typeface="Arial Narrow" panose="020B0606020202030204" pitchFamily="34" charset="0"/>
                        </a:rPr>
                      </a:br>
                      <a:r>
                        <a:rPr lang="en-AU" sz="1000" baseline="0" dirty="0">
                          <a:solidFill>
                            <a:schemeClr val="tx1"/>
                          </a:solidFill>
                          <a:latin typeface="Arial Narrow" panose="020B0606020202030204" pitchFamily="34" charset="0"/>
                        </a:rPr>
                        <a:t>(i.e. sand, mud, gravel, etc.). </a:t>
                      </a:r>
                    </a:p>
                  </a:txBody>
                  <a:tcPr/>
                </a:tc>
                <a:tc>
                  <a:txBody>
                    <a:bodyPr/>
                    <a:lstStyle/>
                    <a:p>
                      <a:r>
                        <a:rPr lang="en-AU" sz="1000" dirty="0">
                          <a:solidFill>
                            <a:schemeClr val="tx1"/>
                          </a:solidFill>
                          <a:latin typeface="Arial Narrow" panose="020B0606020202030204" pitchFamily="34" charset="0"/>
                        </a:rPr>
                        <a:t>Q. Where do</a:t>
                      </a:r>
                      <a:r>
                        <a:rPr lang="en-AU" sz="1000" baseline="0" dirty="0">
                          <a:solidFill>
                            <a:schemeClr val="tx1"/>
                          </a:solidFill>
                          <a:latin typeface="Arial Narrow" panose="020B0606020202030204" pitchFamily="34" charset="0"/>
                        </a:rPr>
                        <a:t> you find lots of</a:t>
                      </a:r>
                      <a:r>
                        <a:rPr lang="en-AU" sz="1000" dirty="0">
                          <a:solidFill>
                            <a:schemeClr val="tx1"/>
                          </a:solidFill>
                          <a:latin typeface="Arial Narrow" panose="020B0606020202030204" pitchFamily="34" charset="0"/>
                        </a:rPr>
                        <a:t> sand</a:t>
                      </a:r>
                      <a:r>
                        <a:rPr lang="en-AU" sz="1000" baseline="0" dirty="0">
                          <a:solidFill>
                            <a:schemeClr val="tx1"/>
                          </a:solidFill>
                          <a:latin typeface="Arial Narrow" panose="020B0606020202030204" pitchFamily="34" charset="0"/>
                        </a:rPr>
                        <a:t> or </a:t>
                      </a:r>
                      <a:r>
                        <a:rPr lang="en-AU" sz="1000" dirty="0">
                          <a:solidFill>
                            <a:schemeClr val="tx1"/>
                          </a:solidFill>
                          <a:latin typeface="Arial Narrow" panose="020B0606020202030204" pitchFamily="34" charset="0"/>
                        </a:rPr>
                        <a:t>mud</a:t>
                      </a:r>
                      <a:r>
                        <a:rPr lang="en-AU" sz="1000" baseline="0" dirty="0">
                          <a:solidFill>
                            <a:schemeClr val="tx1"/>
                          </a:solidFill>
                          <a:latin typeface="Arial Narrow" panose="020B0606020202030204" pitchFamily="34" charset="0"/>
                        </a:rPr>
                        <a:t> or </a:t>
                      </a:r>
                      <a:r>
                        <a:rPr lang="en-AU" sz="1000" dirty="0">
                          <a:solidFill>
                            <a:schemeClr val="tx1"/>
                          </a:solidFill>
                          <a:latin typeface="Arial Narrow" panose="020B0606020202030204" pitchFamily="34" charset="0"/>
                        </a:rPr>
                        <a:t>gravel?</a:t>
                      </a:r>
                    </a:p>
                    <a:p>
                      <a:pPr marL="171450" indent="-171450">
                        <a:buFont typeface="Arial" panose="020B0604020202020204" pitchFamily="34" charset="0"/>
                        <a:buChar char="•"/>
                      </a:pPr>
                      <a:r>
                        <a:rPr lang="en-AU" sz="1000" dirty="0">
                          <a:solidFill>
                            <a:schemeClr val="tx1"/>
                          </a:solidFill>
                          <a:latin typeface="Arial Narrow" panose="020B0606020202030204" pitchFamily="34" charset="0"/>
                        </a:rPr>
                        <a:t> </a:t>
                      </a:r>
                      <a:r>
                        <a:rPr lang="en-AU" sz="1200" dirty="0">
                          <a:solidFill>
                            <a:schemeClr val="bg1">
                              <a:lumMod val="50000"/>
                            </a:schemeClr>
                          </a:solidFill>
                          <a:latin typeface="Comic Sans MS" panose="030F0702030302020204" pitchFamily="66" charset="0"/>
                        </a:rPr>
                        <a:t>E.g.</a:t>
                      </a:r>
                      <a:r>
                        <a:rPr lang="en-AU" sz="1200" baseline="0" dirty="0">
                          <a:solidFill>
                            <a:schemeClr val="bg1">
                              <a:lumMod val="50000"/>
                            </a:schemeClr>
                          </a:solidFill>
                          <a:latin typeface="Comic Sans MS" panose="030F0702030302020204" pitchFamily="66" charset="0"/>
                        </a:rPr>
                        <a:t> Estuaries, Beaches, Tidal vs. Wave Dominated coastlines, Longshore Drift…</a:t>
                      </a:r>
                      <a:endParaRPr lang="en-AU" sz="1000" dirty="0">
                        <a:solidFill>
                          <a:schemeClr val="bg1">
                            <a:lumMod val="50000"/>
                          </a:schemeClr>
                        </a:solidFill>
                        <a:latin typeface="Arial Narrow" panose="020B0606020202030204" pitchFamily="34" charset="0"/>
                      </a:endParaRPr>
                    </a:p>
                  </a:txBody>
                  <a:tcPr/>
                </a:tc>
                <a:extLst>
                  <a:ext uri="{0D108BD9-81ED-4DB2-BD59-A6C34878D82A}">
                    <a16:rowId xmlns:a16="http://schemas.microsoft.com/office/drawing/2014/main" val="10005"/>
                  </a:ext>
                </a:extLst>
              </a:tr>
            </a:tbl>
          </a:graphicData>
        </a:graphic>
      </p:graphicFrame>
      <p:sp>
        <p:nvSpPr>
          <p:cNvPr id="11" name="TextBox 10">
            <a:extLst>
              <a:ext uri="{FF2B5EF4-FFF2-40B4-BE49-F238E27FC236}">
                <a16:creationId xmlns:a16="http://schemas.microsoft.com/office/drawing/2014/main" id="{35143022-72A2-5623-48F0-E1BCE1815F6F}"/>
              </a:ext>
            </a:extLst>
          </p:cNvPr>
          <p:cNvSpPr txBox="1"/>
          <p:nvPr/>
        </p:nvSpPr>
        <p:spPr>
          <a:xfrm>
            <a:off x="509408" y="984988"/>
            <a:ext cx="2869377" cy="2923877"/>
          </a:xfrm>
          <a:prstGeom prst="rect">
            <a:avLst/>
          </a:prstGeom>
          <a:noFill/>
        </p:spPr>
        <p:txBody>
          <a:bodyPr wrap="square" rtlCol="0">
            <a:spAutoFit/>
          </a:bodyPr>
          <a:lstStyle/>
          <a:p>
            <a:r>
              <a:rPr lang="en-AU" sz="1600" b="1" dirty="0">
                <a:latin typeface="Arial Narrow" panose="020B0606020202030204" pitchFamily="34" charset="0"/>
              </a:rPr>
              <a:t>Geological Time Travel</a:t>
            </a:r>
          </a:p>
          <a:p>
            <a:r>
              <a:rPr lang="en-AU" sz="1200" dirty="0">
                <a:latin typeface="Arial Narrow" panose="020B0606020202030204" pitchFamily="34" charset="0"/>
              </a:rPr>
              <a:t>The coastline that you see today looked very different 17,000 years ago when sea levels were much lower. In fact, it was so low, there was a land bridge between Tasmania and Victoria. Rewind even further back in time – millions of years ago – and the coastline was unrecognisable. Probably because it was still attached to Antarctica! So, what you see today is very different to what it looked like in the past, and perhaps very different to what it will look like in the future. </a:t>
            </a:r>
            <a:r>
              <a:rPr lang="en-AU" sz="1200" b="1" dirty="0">
                <a:latin typeface="Arial Narrow" panose="020B0606020202030204" pitchFamily="34" charset="0"/>
              </a:rPr>
              <a:t>Activity: Study the graph pictured right. Q. How far above sea level was the ground you are now standing on, 17,000 years ago? Ans.  </a:t>
            </a:r>
            <a:r>
              <a:rPr lang="en-AU" sz="1200" dirty="0">
                <a:solidFill>
                  <a:schemeClr val="bg1">
                    <a:lumMod val="50000"/>
                  </a:schemeClr>
                </a:solidFill>
                <a:latin typeface="Comic Sans MS" panose="030F0702030302020204" pitchFamily="66" charset="0"/>
              </a:rPr>
              <a:t>120-140m</a:t>
            </a:r>
            <a:r>
              <a:rPr lang="en-AU" sz="1200" b="1" dirty="0">
                <a:latin typeface="Arial Narrow" panose="020B0606020202030204" pitchFamily="34" charset="0"/>
              </a:rPr>
              <a:t>                </a:t>
            </a:r>
          </a:p>
        </p:txBody>
      </p:sp>
    </p:spTree>
    <p:extLst>
      <p:ext uri="{BB962C8B-B14F-4D97-AF65-F5344CB8AC3E}">
        <p14:creationId xmlns:p14="http://schemas.microsoft.com/office/powerpoint/2010/main" val="2343323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a:extLst>
              <a:ext uri="{FF2B5EF4-FFF2-40B4-BE49-F238E27FC236}">
                <a16:creationId xmlns:a16="http://schemas.microsoft.com/office/drawing/2014/main" id="{D38A7FEB-2435-4F9B-B1BC-550C4D030F6A}"/>
              </a:ext>
            </a:extLst>
          </p:cNvPr>
          <p:cNvSpPr txBox="1"/>
          <p:nvPr/>
        </p:nvSpPr>
        <p:spPr>
          <a:xfrm>
            <a:off x="1423163" y="80209"/>
            <a:ext cx="4066345" cy="1508105"/>
          </a:xfrm>
          <a:prstGeom prst="rect">
            <a:avLst/>
          </a:prstGeom>
          <a:noFill/>
        </p:spPr>
        <p:txBody>
          <a:bodyPr wrap="square" rtlCol="0">
            <a:spAutoFit/>
          </a:bodyPr>
          <a:lstStyle/>
          <a:p>
            <a:r>
              <a:rPr lang="en-US" sz="2000" b="1" dirty="0">
                <a:latin typeface="Arial Narrow" pitchFamily="34" charset="0"/>
              </a:rPr>
              <a:t>Describe</a:t>
            </a:r>
            <a:r>
              <a:rPr lang="en-US" sz="1200" dirty="0">
                <a:latin typeface="Arial Narrow" pitchFamily="34" charset="0"/>
              </a:rPr>
              <a:t> how coastlines are shaped by a number of factors, including tectonic plate movements, shifts in climate patterns and sea level change, weather patterns, and movement of sediments and water, e.g. waves, currents.</a:t>
            </a:r>
          </a:p>
          <a:p>
            <a:endParaRPr lang="en-US" sz="1200" dirty="0">
              <a:latin typeface="Arial Narrow" pitchFamily="34" charset="0"/>
            </a:endParaRPr>
          </a:p>
          <a:p>
            <a:endParaRPr lang="en-US" sz="1200" dirty="0">
              <a:latin typeface="Arial Narrow" pitchFamily="34" charset="0"/>
            </a:endParaRPr>
          </a:p>
          <a:p>
            <a:endParaRPr lang="en-US" sz="1200" dirty="0">
              <a:latin typeface="Arial Narrow" pitchFamily="34" charset="0"/>
            </a:endParaRPr>
          </a:p>
        </p:txBody>
      </p:sp>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 name="TextBox 36">
            <a:extLst>
              <a:ext uri="{FF2B5EF4-FFF2-40B4-BE49-F238E27FC236}">
                <a16:creationId xmlns:a16="http://schemas.microsoft.com/office/drawing/2014/main" id="{B5B45344-0533-4176-0C31-E54154C824E4}"/>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5" name="TextBox 36">
            <a:extLst>
              <a:ext uri="{FF2B5EF4-FFF2-40B4-BE49-F238E27FC236}">
                <a16:creationId xmlns:a16="http://schemas.microsoft.com/office/drawing/2014/main" id="{26ECB260-13C5-C4AB-9E15-B0F55AB71870}"/>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8" name="TextBox 7">
            <a:extLst>
              <a:ext uri="{FF2B5EF4-FFF2-40B4-BE49-F238E27FC236}">
                <a16:creationId xmlns:a16="http://schemas.microsoft.com/office/drawing/2014/main" id="{C304979D-B6F6-2C4C-A066-F26992F8C5CB}"/>
              </a:ext>
            </a:extLst>
          </p:cNvPr>
          <p:cNvSpPr txBox="1"/>
          <p:nvPr/>
        </p:nvSpPr>
        <p:spPr>
          <a:xfrm>
            <a:off x="6133113"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2</a:t>
            </a:r>
          </a:p>
        </p:txBody>
      </p:sp>
      <p:sp>
        <p:nvSpPr>
          <p:cNvPr id="9" name="TextBox 17">
            <a:extLst>
              <a:ext uri="{FF2B5EF4-FFF2-40B4-BE49-F238E27FC236}">
                <a16:creationId xmlns:a16="http://schemas.microsoft.com/office/drawing/2014/main" id="{9D38257F-2B01-9507-C240-6F3EBB8E4A28}"/>
              </a:ext>
            </a:extLst>
          </p:cNvPr>
          <p:cNvSpPr txBox="1"/>
          <p:nvPr/>
        </p:nvSpPr>
        <p:spPr>
          <a:xfrm>
            <a:off x="5489508" y="24479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Tree>
    <p:extLst>
      <p:ext uri="{BB962C8B-B14F-4D97-AF65-F5344CB8AC3E}">
        <p14:creationId xmlns:p14="http://schemas.microsoft.com/office/powerpoint/2010/main" val="38216777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70506" y="3748484"/>
            <a:ext cx="2746818" cy="2605463"/>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cxnSp>
        <p:nvCxnSpPr>
          <p:cNvPr id="62" name="Straight Connector 61"/>
          <p:cNvCxnSpPr/>
          <p:nvPr/>
        </p:nvCxnSpPr>
        <p:spPr>
          <a:xfrm flipH="1">
            <a:off x="571620" y="7162359"/>
            <a:ext cx="57355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489039" y="7193511"/>
            <a:ext cx="5913792" cy="1631216"/>
          </a:xfrm>
          <a:prstGeom prst="rect">
            <a:avLst/>
          </a:prstGeom>
          <a:noFill/>
        </p:spPr>
        <p:txBody>
          <a:bodyPr wrap="square" rtlCol="0">
            <a:spAutoFit/>
          </a:bodyPr>
          <a:lstStyle/>
          <a:p>
            <a:pPr algn="just"/>
            <a:r>
              <a:rPr lang="en-AU" sz="1600" b="1" dirty="0">
                <a:latin typeface="Arial Narrow" panose="020B0606020202030204" pitchFamily="34" charset="0"/>
              </a:rPr>
              <a:t>Passing</a:t>
            </a:r>
            <a:r>
              <a:rPr lang="en-AU" sz="1600" b="1" i="1" dirty="0">
                <a:latin typeface="Arial Narrow" panose="020B0606020202030204" pitchFamily="34" charset="0"/>
              </a:rPr>
              <a:t> tidal </a:t>
            </a:r>
            <a:r>
              <a:rPr lang="en-AU" sz="1600" b="1" dirty="0">
                <a:latin typeface="Arial Narrow" panose="020B0606020202030204" pitchFamily="34" charset="0"/>
              </a:rPr>
              <a:t>waves</a:t>
            </a:r>
          </a:p>
          <a:p>
            <a:pPr algn="just"/>
            <a:r>
              <a:rPr lang="en-AU" sz="1200" dirty="0">
                <a:latin typeface="Arial Narrow" panose="020B0606020202030204" pitchFamily="34" charset="0"/>
              </a:rPr>
              <a:t>The tide is actually classed as a ‘</a:t>
            </a:r>
            <a:r>
              <a:rPr lang="en-AU" sz="1200" i="1" dirty="0">
                <a:latin typeface="Arial Narrow" panose="020B0606020202030204" pitchFamily="34" charset="0"/>
              </a:rPr>
              <a:t>shallow</a:t>
            </a:r>
            <a:r>
              <a:rPr lang="en-AU" sz="1200" dirty="0">
                <a:latin typeface="Arial Narrow" panose="020B0606020202030204" pitchFamily="34" charset="0"/>
              </a:rPr>
              <a:t> water wave’ (do not get confused with a ‘tidal wave’ or ‘tsunami’ – that is completely different again). A shallow water wave (as opposed to a deep water wave) makes contact with the sea floor. In this case, the wave crest (highest point of the wave) is the tidal bulge (with one on each side of Earth) and the wavelength (distance between 2 crests) stretches 1000’s of kilometres &amp; hugs every contour of the sea floor. Because the sea floor differs in shape, and the moon changes position (&amp; declination) every day, the tides are different everywhere and every day. </a:t>
            </a:r>
          </a:p>
          <a:p>
            <a:pPr algn="just"/>
            <a:r>
              <a:rPr lang="en-AU" sz="1200" b="1" dirty="0">
                <a:latin typeface="Arial Narrow" panose="020B0606020202030204" pitchFamily="34" charset="0"/>
              </a:rPr>
              <a:t>Q. Can a strong wind change the direction or strength of the flow of the tide?   Ans.  [Yes] [No ]</a:t>
            </a:r>
          </a:p>
        </p:txBody>
      </p:sp>
      <p:sp>
        <p:nvSpPr>
          <p:cNvPr id="6" name="Rectangle 5"/>
          <p:cNvSpPr/>
          <p:nvPr/>
        </p:nvSpPr>
        <p:spPr>
          <a:xfrm>
            <a:off x="570506" y="6408272"/>
            <a:ext cx="5746887" cy="327091"/>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rPr>
              <a:t>Activity: In the picture above, draw the location of the moon and tidal bulges for today</a:t>
            </a:r>
            <a:endParaRPr lang="en-AU" sz="1000" dirty="0">
              <a:solidFill>
                <a:schemeClr val="bg1"/>
              </a:solidFill>
              <a:latin typeface="Arial Narrow" panose="020B0606020202030204" pitchFamily="34" charset="0"/>
            </a:endParaRPr>
          </a:p>
        </p:txBody>
      </p:sp>
      <p:sp>
        <p:nvSpPr>
          <p:cNvPr id="18" name="TextBox 17"/>
          <p:cNvSpPr txBox="1"/>
          <p:nvPr/>
        </p:nvSpPr>
        <p:spPr>
          <a:xfrm rot="21269433">
            <a:off x="744755" y="1415632"/>
            <a:ext cx="2487101" cy="1015663"/>
          </a:xfrm>
          <a:prstGeom prst="rect">
            <a:avLst/>
          </a:prstGeom>
          <a:noFill/>
          <a:ln w="28575">
            <a:solidFill>
              <a:schemeClr val="tx1"/>
            </a:solidFill>
          </a:ln>
        </p:spPr>
        <p:txBody>
          <a:bodyPr wrap="square" rtlCol="0">
            <a:spAutoFit/>
          </a:bodyPr>
          <a:lstStyle/>
          <a:p>
            <a:r>
              <a:rPr lang="en-AU" sz="1200" u="sng" dirty="0">
                <a:ln>
                  <a:solidFill>
                    <a:schemeClr val="tx1"/>
                  </a:solidFill>
                </a:ln>
                <a:latin typeface="Arial Narrow" panose="020B0606020202030204" pitchFamily="34" charset="0"/>
              </a:rPr>
              <a:t>Tide Report Location: </a:t>
            </a:r>
          </a:p>
          <a:p>
            <a:r>
              <a:rPr lang="en-AU" sz="1200" dirty="0">
                <a:ln>
                  <a:solidFill>
                    <a:schemeClr val="tx1"/>
                  </a:solidFill>
                </a:ln>
                <a:latin typeface="Arial Narrow" panose="020B0606020202030204" pitchFamily="34" charset="0"/>
              </a:rPr>
              <a:t>Moon Phase: </a:t>
            </a:r>
          </a:p>
          <a:p>
            <a:r>
              <a:rPr lang="en-AU" sz="1200" dirty="0">
                <a:ln>
                  <a:solidFill>
                    <a:schemeClr val="tx1"/>
                  </a:solidFill>
                </a:ln>
                <a:latin typeface="Arial Narrow" panose="020B0606020202030204" pitchFamily="34" charset="0"/>
              </a:rPr>
              <a:t>Heights and Times for tides today….</a:t>
            </a:r>
          </a:p>
          <a:p>
            <a:endParaRPr lang="en-AU" sz="1200" dirty="0">
              <a:ln>
                <a:solidFill>
                  <a:schemeClr val="tx1"/>
                </a:solidFill>
              </a:ln>
              <a:latin typeface="Arial Narrow" panose="020B0606020202030204" pitchFamily="34" charset="0"/>
            </a:endParaRPr>
          </a:p>
          <a:p>
            <a:endParaRPr lang="en-AU" sz="1200" dirty="0">
              <a:ln>
                <a:solidFill>
                  <a:schemeClr val="tx1"/>
                </a:solidFill>
              </a:ln>
              <a:latin typeface="Arial Narrow" panose="020B0606020202030204" pitchFamily="34" charset="0"/>
            </a:endParaRPr>
          </a:p>
        </p:txBody>
      </p:sp>
      <p:cxnSp>
        <p:nvCxnSpPr>
          <p:cNvPr id="20" name="Straight Connector 19"/>
          <p:cNvCxnSpPr/>
          <p:nvPr/>
        </p:nvCxnSpPr>
        <p:spPr>
          <a:xfrm flipH="1">
            <a:off x="601708" y="1626172"/>
            <a:ext cx="108899" cy="8302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endCxn id="18" idx="1"/>
          </p:cNvCxnSpPr>
          <p:nvPr/>
        </p:nvCxnSpPr>
        <p:spPr>
          <a:xfrm>
            <a:off x="656157" y="2041304"/>
            <a:ext cx="94343" cy="15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TextBox 40"/>
          <p:cNvSpPr txBox="1"/>
          <p:nvPr/>
        </p:nvSpPr>
        <p:spPr>
          <a:xfrm rot="21269433">
            <a:off x="3528766" y="1432406"/>
            <a:ext cx="2487101" cy="1015663"/>
          </a:xfrm>
          <a:prstGeom prst="rect">
            <a:avLst/>
          </a:prstGeom>
          <a:noFill/>
          <a:ln w="28575">
            <a:solidFill>
              <a:schemeClr val="tx1"/>
            </a:solidFill>
          </a:ln>
        </p:spPr>
        <p:txBody>
          <a:bodyPr wrap="square" rtlCol="0">
            <a:spAutoFit/>
          </a:bodyPr>
          <a:lstStyle/>
          <a:p>
            <a:r>
              <a:rPr lang="en-AU" sz="1200" u="sng" dirty="0">
                <a:ln>
                  <a:solidFill>
                    <a:schemeClr val="tx1"/>
                  </a:solidFill>
                </a:ln>
                <a:latin typeface="Arial Narrow" panose="020B0606020202030204" pitchFamily="34" charset="0"/>
              </a:rPr>
              <a:t>Tide Report Location: </a:t>
            </a:r>
          </a:p>
          <a:p>
            <a:r>
              <a:rPr lang="en-AU" sz="1200" dirty="0">
                <a:ln>
                  <a:solidFill>
                    <a:schemeClr val="tx1"/>
                  </a:solidFill>
                </a:ln>
                <a:latin typeface="Arial Narrow" panose="020B0606020202030204" pitchFamily="34" charset="0"/>
              </a:rPr>
              <a:t>Moon Phase:</a:t>
            </a:r>
          </a:p>
          <a:p>
            <a:r>
              <a:rPr lang="en-AU" sz="1200" dirty="0">
                <a:ln>
                  <a:solidFill>
                    <a:schemeClr val="tx1"/>
                  </a:solidFill>
                </a:ln>
                <a:latin typeface="Arial Narrow" panose="020B0606020202030204" pitchFamily="34" charset="0"/>
              </a:rPr>
              <a:t>Heights and Times for tides tomorrow….</a:t>
            </a:r>
          </a:p>
          <a:p>
            <a:endParaRPr lang="en-AU" sz="1200" dirty="0">
              <a:ln>
                <a:solidFill>
                  <a:schemeClr val="tx1"/>
                </a:solidFill>
              </a:ln>
              <a:latin typeface="Arial Narrow" panose="020B0606020202030204" pitchFamily="34" charset="0"/>
            </a:endParaRPr>
          </a:p>
          <a:p>
            <a:endParaRPr lang="en-AU" sz="1200" dirty="0">
              <a:ln>
                <a:solidFill>
                  <a:schemeClr val="tx1"/>
                </a:solidFill>
              </a:ln>
              <a:latin typeface="Arial Narrow" panose="020B0606020202030204" pitchFamily="34" charset="0"/>
            </a:endParaRPr>
          </a:p>
        </p:txBody>
      </p:sp>
      <p:cxnSp>
        <p:nvCxnSpPr>
          <p:cNvPr id="42" name="Straight Connector 41"/>
          <p:cNvCxnSpPr/>
          <p:nvPr/>
        </p:nvCxnSpPr>
        <p:spPr>
          <a:xfrm flipH="1">
            <a:off x="3385719" y="1642946"/>
            <a:ext cx="108899" cy="8302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endCxn id="41" idx="1"/>
          </p:cNvCxnSpPr>
          <p:nvPr/>
        </p:nvCxnSpPr>
        <p:spPr>
          <a:xfrm>
            <a:off x="3440168" y="2058078"/>
            <a:ext cx="94343" cy="155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p:cNvSpPr/>
          <p:nvPr/>
        </p:nvSpPr>
        <p:spPr>
          <a:xfrm>
            <a:off x="1627346" y="4711843"/>
            <a:ext cx="720080" cy="699633"/>
          </a:xfrm>
          <a:prstGeom prst="ellipse">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dirty="0">
                <a:solidFill>
                  <a:schemeClr val="tx1"/>
                </a:solidFill>
                <a:latin typeface="Arial Narrow" panose="020B0606020202030204" pitchFamily="34" charset="0"/>
              </a:rPr>
              <a:t>Earth</a:t>
            </a:r>
          </a:p>
        </p:txBody>
      </p:sp>
      <p:sp>
        <p:nvSpPr>
          <p:cNvPr id="26" name="Freeform 25"/>
          <p:cNvSpPr/>
          <p:nvPr/>
        </p:nvSpPr>
        <p:spPr>
          <a:xfrm>
            <a:off x="579684" y="3756907"/>
            <a:ext cx="453225" cy="413468"/>
          </a:xfrm>
          <a:custGeom>
            <a:avLst/>
            <a:gdLst>
              <a:gd name="connsiteX0" fmla="*/ 453225 w 453225"/>
              <a:gd name="connsiteY0" fmla="*/ 0 h 413468"/>
              <a:gd name="connsiteX1" fmla="*/ 429371 w 453225"/>
              <a:gd name="connsiteY1" fmla="*/ 119270 h 413468"/>
              <a:gd name="connsiteX2" fmla="*/ 421419 w 453225"/>
              <a:gd name="connsiteY2" fmla="*/ 143124 h 413468"/>
              <a:gd name="connsiteX3" fmla="*/ 397566 w 453225"/>
              <a:gd name="connsiteY3" fmla="*/ 166977 h 413468"/>
              <a:gd name="connsiteX4" fmla="*/ 341906 w 453225"/>
              <a:gd name="connsiteY4" fmla="*/ 222637 h 413468"/>
              <a:gd name="connsiteX5" fmla="*/ 318052 w 453225"/>
              <a:gd name="connsiteY5" fmla="*/ 270344 h 413468"/>
              <a:gd name="connsiteX6" fmla="*/ 294199 w 453225"/>
              <a:gd name="connsiteY6" fmla="*/ 286247 h 413468"/>
              <a:gd name="connsiteX7" fmla="*/ 270345 w 453225"/>
              <a:gd name="connsiteY7" fmla="*/ 310101 h 413468"/>
              <a:gd name="connsiteX8" fmla="*/ 198783 w 453225"/>
              <a:gd name="connsiteY8" fmla="*/ 349857 h 413468"/>
              <a:gd name="connsiteX9" fmla="*/ 174929 w 453225"/>
              <a:gd name="connsiteY9" fmla="*/ 365760 h 413468"/>
              <a:gd name="connsiteX10" fmla="*/ 47708 w 453225"/>
              <a:gd name="connsiteY10" fmla="*/ 389614 h 413468"/>
              <a:gd name="connsiteX11" fmla="*/ 23854 w 453225"/>
              <a:gd name="connsiteY11" fmla="*/ 397565 h 413468"/>
              <a:gd name="connsiteX12" fmla="*/ 0 w 453225"/>
              <a:gd name="connsiteY12" fmla="*/ 413468 h 413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53225" h="413468">
                <a:moveTo>
                  <a:pt x="453225" y="0"/>
                </a:moveTo>
                <a:cubicBezTo>
                  <a:pt x="443422" y="88216"/>
                  <a:pt x="452862" y="48797"/>
                  <a:pt x="429371" y="119270"/>
                </a:cubicBezTo>
                <a:cubicBezTo>
                  <a:pt x="426721" y="127221"/>
                  <a:pt x="427346" y="137197"/>
                  <a:pt x="421419" y="143124"/>
                </a:cubicBezTo>
                <a:cubicBezTo>
                  <a:pt x="413468" y="151075"/>
                  <a:pt x="404469" y="158101"/>
                  <a:pt x="397566" y="166977"/>
                </a:cubicBezTo>
                <a:cubicBezTo>
                  <a:pt x="352909" y="224393"/>
                  <a:pt x="387489" y="207442"/>
                  <a:pt x="341906" y="222637"/>
                </a:cubicBezTo>
                <a:cubicBezTo>
                  <a:pt x="335439" y="242039"/>
                  <a:pt x="333467" y="254929"/>
                  <a:pt x="318052" y="270344"/>
                </a:cubicBezTo>
                <a:cubicBezTo>
                  <a:pt x="311295" y="277101"/>
                  <a:pt x="301540" y="280129"/>
                  <a:pt x="294199" y="286247"/>
                </a:cubicBezTo>
                <a:cubicBezTo>
                  <a:pt x="285561" y="293446"/>
                  <a:pt x="279221" y="303197"/>
                  <a:pt x="270345" y="310101"/>
                </a:cubicBezTo>
                <a:cubicBezTo>
                  <a:pt x="229334" y="341999"/>
                  <a:pt x="234774" y="337861"/>
                  <a:pt x="198783" y="349857"/>
                </a:cubicBezTo>
                <a:cubicBezTo>
                  <a:pt x="190832" y="355158"/>
                  <a:pt x="183662" y="361879"/>
                  <a:pt x="174929" y="365760"/>
                </a:cubicBezTo>
                <a:cubicBezTo>
                  <a:pt x="125492" y="387732"/>
                  <a:pt x="106494" y="383736"/>
                  <a:pt x="47708" y="389614"/>
                </a:cubicBezTo>
                <a:cubicBezTo>
                  <a:pt x="39757" y="392264"/>
                  <a:pt x="31351" y="393817"/>
                  <a:pt x="23854" y="397565"/>
                </a:cubicBezTo>
                <a:cubicBezTo>
                  <a:pt x="15307" y="401839"/>
                  <a:pt x="0" y="413468"/>
                  <a:pt x="0" y="41346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000" dirty="0">
                <a:solidFill>
                  <a:schemeClr val="tx1"/>
                </a:solidFill>
                <a:latin typeface="Arial Narrow" panose="020B0606020202030204" pitchFamily="34" charset="0"/>
              </a:rPr>
              <a:t>Sun</a:t>
            </a:r>
          </a:p>
        </p:txBody>
      </p:sp>
      <p:sp>
        <p:nvSpPr>
          <p:cNvPr id="39" name="Freeform 38"/>
          <p:cNvSpPr/>
          <p:nvPr/>
        </p:nvSpPr>
        <p:spPr>
          <a:xfrm>
            <a:off x="594713" y="3764177"/>
            <a:ext cx="511408" cy="477901"/>
          </a:xfrm>
          <a:custGeom>
            <a:avLst/>
            <a:gdLst>
              <a:gd name="connsiteX0" fmla="*/ 874 w 511408"/>
              <a:gd name="connsiteY0" fmla="*/ 414149 h 477901"/>
              <a:gd name="connsiteX1" fmla="*/ 16777 w 511408"/>
              <a:gd name="connsiteY1" fmla="*/ 453906 h 477901"/>
              <a:gd name="connsiteX2" fmla="*/ 32679 w 511408"/>
              <a:gd name="connsiteY2" fmla="*/ 477760 h 477901"/>
              <a:gd name="connsiteX3" fmla="*/ 56533 w 511408"/>
              <a:gd name="connsiteY3" fmla="*/ 445954 h 477901"/>
              <a:gd name="connsiteX4" fmla="*/ 80387 w 511408"/>
              <a:gd name="connsiteY4" fmla="*/ 398247 h 477901"/>
              <a:gd name="connsiteX5" fmla="*/ 128095 w 511408"/>
              <a:gd name="connsiteY5" fmla="*/ 414149 h 477901"/>
              <a:gd name="connsiteX6" fmla="*/ 151949 w 511408"/>
              <a:gd name="connsiteY6" fmla="*/ 422100 h 477901"/>
              <a:gd name="connsiteX7" fmla="*/ 175803 w 511408"/>
              <a:gd name="connsiteY7" fmla="*/ 430052 h 477901"/>
              <a:gd name="connsiteX8" fmla="*/ 199657 w 511408"/>
              <a:gd name="connsiteY8" fmla="*/ 406198 h 477901"/>
              <a:gd name="connsiteX9" fmla="*/ 215559 w 511408"/>
              <a:gd name="connsiteY9" fmla="*/ 350539 h 477901"/>
              <a:gd name="connsiteX10" fmla="*/ 263267 w 511408"/>
              <a:gd name="connsiteY10" fmla="*/ 358490 h 477901"/>
              <a:gd name="connsiteX11" fmla="*/ 287121 w 511408"/>
              <a:gd name="connsiteY11" fmla="*/ 366441 h 477901"/>
              <a:gd name="connsiteX12" fmla="*/ 318926 w 511408"/>
              <a:gd name="connsiteY12" fmla="*/ 350539 h 477901"/>
              <a:gd name="connsiteX13" fmla="*/ 326877 w 511408"/>
              <a:gd name="connsiteY13" fmla="*/ 271026 h 477901"/>
              <a:gd name="connsiteX14" fmla="*/ 350731 w 511408"/>
              <a:gd name="connsiteY14" fmla="*/ 255123 h 477901"/>
              <a:gd name="connsiteX15" fmla="*/ 422293 w 511408"/>
              <a:gd name="connsiteY15" fmla="*/ 247172 h 477901"/>
              <a:gd name="connsiteX16" fmla="*/ 414342 w 511408"/>
              <a:gd name="connsiteY16" fmla="*/ 183561 h 477901"/>
              <a:gd name="connsiteX17" fmla="*/ 406390 w 511408"/>
              <a:gd name="connsiteY17" fmla="*/ 159707 h 477901"/>
              <a:gd name="connsiteX18" fmla="*/ 430244 w 511408"/>
              <a:gd name="connsiteY18" fmla="*/ 151756 h 477901"/>
              <a:gd name="connsiteX19" fmla="*/ 501806 w 511408"/>
              <a:gd name="connsiteY19" fmla="*/ 135854 h 477901"/>
              <a:gd name="connsiteX20" fmla="*/ 509757 w 511408"/>
              <a:gd name="connsiteY20" fmla="*/ 104048 h 477901"/>
              <a:gd name="connsiteX21" fmla="*/ 462050 w 511408"/>
              <a:gd name="connsiteY21" fmla="*/ 72243 h 477901"/>
              <a:gd name="connsiteX22" fmla="*/ 438196 w 511408"/>
              <a:gd name="connsiteY22" fmla="*/ 56340 h 477901"/>
              <a:gd name="connsiteX23" fmla="*/ 462050 w 511408"/>
              <a:gd name="connsiteY23" fmla="*/ 40438 h 477901"/>
              <a:gd name="connsiteX24" fmla="*/ 485903 w 511408"/>
              <a:gd name="connsiteY24" fmla="*/ 32487 h 477901"/>
              <a:gd name="connsiteX25" fmla="*/ 501806 w 511408"/>
              <a:gd name="connsiteY25" fmla="*/ 8633 h 477901"/>
              <a:gd name="connsiteX26" fmla="*/ 477952 w 511408"/>
              <a:gd name="connsiteY26" fmla="*/ 681 h 477901"/>
              <a:gd name="connsiteX27" fmla="*/ 454098 w 511408"/>
              <a:gd name="connsiteY27" fmla="*/ 80194 h 477901"/>
              <a:gd name="connsiteX28" fmla="*/ 438196 w 511408"/>
              <a:gd name="connsiteY28" fmla="*/ 104048 h 477901"/>
              <a:gd name="connsiteX29" fmla="*/ 406390 w 511408"/>
              <a:gd name="connsiteY29" fmla="*/ 151756 h 477901"/>
              <a:gd name="connsiteX30" fmla="*/ 382537 w 511408"/>
              <a:gd name="connsiteY30" fmla="*/ 199464 h 477901"/>
              <a:gd name="connsiteX31" fmla="*/ 334829 w 511408"/>
              <a:gd name="connsiteY31" fmla="*/ 239220 h 477901"/>
              <a:gd name="connsiteX32" fmla="*/ 303023 w 511408"/>
              <a:gd name="connsiteY32" fmla="*/ 286928 h 477901"/>
              <a:gd name="connsiteX33" fmla="*/ 255316 w 511408"/>
              <a:gd name="connsiteY33" fmla="*/ 302831 h 477901"/>
              <a:gd name="connsiteX34" fmla="*/ 239413 w 511408"/>
              <a:gd name="connsiteY34" fmla="*/ 326685 h 477901"/>
              <a:gd name="connsiteX35" fmla="*/ 191705 w 511408"/>
              <a:gd name="connsiteY35" fmla="*/ 350539 h 477901"/>
              <a:gd name="connsiteX36" fmla="*/ 167851 w 511408"/>
              <a:gd name="connsiteY36" fmla="*/ 366441 h 477901"/>
              <a:gd name="connsiteX37" fmla="*/ 151949 w 511408"/>
              <a:gd name="connsiteY37" fmla="*/ 390295 h 477901"/>
              <a:gd name="connsiteX38" fmla="*/ 120143 w 511408"/>
              <a:gd name="connsiteY38" fmla="*/ 398247 h 477901"/>
              <a:gd name="connsiteX39" fmla="*/ 56533 w 511408"/>
              <a:gd name="connsiteY39" fmla="*/ 414149 h 477901"/>
              <a:gd name="connsiteX40" fmla="*/ 32679 w 511408"/>
              <a:gd name="connsiteY40" fmla="*/ 430052 h 477901"/>
              <a:gd name="connsiteX41" fmla="*/ 874 w 511408"/>
              <a:gd name="connsiteY41" fmla="*/ 422100 h 477901"/>
              <a:gd name="connsiteX42" fmla="*/ 48582 w 511408"/>
              <a:gd name="connsiteY42" fmla="*/ 406198 h 477901"/>
              <a:gd name="connsiteX43" fmla="*/ 874 w 511408"/>
              <a:gd name="connsiteY43" fmla="*/ 414149 h 4779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511408" h="477901">
                <a:moveTo>
                  <a:pt x="874" y="414149"/>
                </a:moveTo>
                <a:cubicBezTo>
                  <a:pt x="6175" y="427401"/>
                  <a:pt x="10394" y="441140"/>
                  <a:pt x="16777" y="453906"/>
                </a:cubicBezTo>
                <a:cubicBezTo>
                  <a:pt x="21051" y="462453"/>
                  <a:pt x="23308" y="479634"/>
                  <a:pt x="32679" y="477760"/>
                </a:cubicBezTo>
                <a:cubicBezTo>
                  <a:pt x="45674" y="475161"/>
                  <a:pt x="48582" y="456556"/>
                  <a:pt x="56533" y="445954"/>
                </a:cubicBezTo>
                <a:cubicBezTo>
                  <a:pt x="58886" y="438896"/>
                  <a:pt x="69663" y="399587"/>
                  <a:pt x="80387" y="398247"/>
                </a:cubicBezTo>
                <a:cubicBezTo>
                  <a:pt x="97020" y="396168"/>
                  <a:pt x="112192" y="408848"/>
                  <a:pt x="128095" y="414149"/>
                </a:cubicBezTo>
                <a:lnTo>
                  <a:pt x="151949" y="422100"/>
                </a:lnTo>
                <a:lnTo>
                  <a:pt x="175803" y="430052"/>
                </a:lnTo>
                <a:cubicBezTo>
                  <a:pt x="183754" y="422101"/>
                  <a:pt x="193420" y="415554"/>
                  <a:pt x="199657" y="406198"/>
                </a:cubicBezTo>
                <a:cubicBezTo>
                  <a:pt x="204219" y="399354"/>
                  <a:pt x="214499" y="354780"/>
                  <a:pt x="215559" y="350539"/>
                </a:cubicBezTo>
                <a:cubicBezTo>
                  <a:pt x="231462" y="353189"/>
                  <a:pt x="247529" y="354993"/>
                  <a:pt x="263267" y="358490"/>
                </a:cubicBezTo>
                <a:cubicBezTo>
                  <a:pt x="271449" y="360308"/>
                  <a:pt x="278824" y="367626"/>
                  <a:pt x="287121" y="366441"/>
                </a:cubicBezTo>
                <a:cubicBezTo>
                  <a:pt x="298855" y="364765"/>
                  <a:pt x="308324" y="355840"/>
                  <a:pt x="318926" y="350539"/>
                </a:cubicBezTo>
                <a:cubicBezTo>
                  <a:pt x="338285" y="292464"/>
                  <a:pt x="338895" y="319093"/>
                  <a:pt x="326877" y="271026"/>
                </a:cubicBezTo>
                <a:cubicBezTo>
                  <a:pt x="334828" y="265725"/>
                  <a:pt x="341460" y="257441"/>
                  <a:pt x="350731" y="255123"/>
                </a:cubicBezTo>
                <a:cubicBezTo>
                  <a:pt x="374015" y="249302"/>
                  <a:pt x="406348" y="265110"/>
                  <a:pt x="422293" y="247172"/>
                </a:cubicBezTo>
                <a:cubicBezTo>
                  <a:pt x="436490" y="231201"/>
                  <a:pt x="418165" y="204585"/>
                  <a:pt x="414342" y="183561"/>
                </a:cubicBezTo>
                <a:cubicBezTo>
                  <a:pt x="412843" y="175315"/>
                  <a:pt x="409041" y="167658"/>
                  <a:pt x="406390" y="159707"/>
                </a:cubicBezTo>
                <a:cubicBezTo>
                  <a:pt x="414341" y="157057"/>
                  <a:pt x="422062" y="153574"/>
                  <a:pt x="430244" y="151756"/>
                </a:cubicBezTo>
                <a:cubicBezTo>
                  <a:pt x="514207" y="133098"/>
                  <a:pt x="448107" y="153753"/>
                  <a:pt x="501806" y="135854"/>
                </a:cubicBezTo>
                <a:cubicBezTo>
                  <a:pt x="504456" y="125252"/>
                  <a:pt x="515549" y="113315"/>
                  <a:pt x="509757" y="104048"/>
                </a:cubicBezTo>
                <a:cubicBezTo>
                  <a:pt x="499628" y="87841"/>
                  <a:pt x="477952" y="82845"/>
                  <a:pt x="462050" y="72243"/>
                </a:cubicBezTo>
                <a:lnTo>
                  <a:pt x="438196" y="56340"/>
                </a:lnTo>
                <a:cubicBezTo>
                  <a:pt x="446147" y="51039"/>
                  <a:pt x="453503" y="44712"/>
                  <a:pt x="462050" y="40438"/>
                </a:cubicBezTo>
                <a:cubicBezTo>
                  <a:pt x="469546" y="36690"/>
                  <a:pt x="479358" y="37723"/>
                  <a:pt x="485903" y="32487"/>
                </a:cubicBezTo>
                <a:cubicBezTo>
                  <a:pt x="493365" y="26517"/>
                  <a:pt x="496505" y="16584"/>
                  <a:pt x="501806" y="8633"/>
                </a:cubicBezTo>
                <a:cubicBezTo>
                  <a:pt x="493855" y="5982"/>
                  <a:pt x="485734" y="-2432"/>
                  <a:pt x="477952" y="681"/>
                </a:cubicBezTo>
                <a:cubicBezTo>
                  <a:pt x="455588" y="9626"/>
                  <a:pt x="455687" y="74896"/>
                  <a:pt x="454098" y="80194"/>
                </a:cubicBezTo>
                <a:cubicBezTo>
                  <a:pt x="451352" y="89347"/>
                  <a:pt x="442470" y="95501"/>
                  <a:pt x="438196" y="104048"/>
                </a:cubicBezTo>
                <a:cubicBezTo>
                  <a:pt x="415182" y="150075"/>
                  <a:pt x="451606" y="106540"/>
                  <a:pt x="406390" y="151756"/>
                </a:cubicBezTo>
                <a:cubicBezTo>
                  <a:pt x="399923" y="171156"/>
                  <a:pt x="397950" y="184050"/>
                  <a:pt x="382537" y="199464"/>
                </a:cubicBezTo>
                <a:cubicBezTo>
                  <a:pt x="336594" y="245408"/>
                  <a:pt x="380423" y="180601"/>
                  <a:pt x="334829" y="239220"/>
                </a:cubicBezTo>
                <a:cubicBezTo>
                  <a:pt x="323095" y="254307"/>
                  <a:pt x="321155" y="280884"/>
                  <a:pt x="303023" y="286928"/>
                </a:cubicBezTo>
                <a:lnTo>
                  <a:pt x="255316" y="302831"/>
                </a:lnTo>
                <a:cubicBezTo>
                  <a:pt x="250015" y="310782"/>
                  <a:pt x="246170" y="319928"/>
                  <a:pt x="239413" y="326685"/>
                </a:cubicBezTo>
                <a:cubicBezTo>
                  <a:pt x="216629" y="349469"/>
                  <a:pt x="217570" y="337607"/>
                  <a:pt x="191705" y="350539"/>
                </a:cubicBezTo>
                <a:cubicBezTo>
                  <a:pt x="183158" y="354813"/>
                  <a:pt x="175802" y="361140"/>
                  <a:pt x="167851" y="366441"/>
                </a:cubicBezTo>
                <a:cubicBezTo>
                  <a:pt x="162550" y="374392"/>
                  <a:pt x="159900" y="384994"/>
                  <a:pt x="151949" y="390295"/>
                </a:cubicBezTo>
                <a:cubicBezTo>
                  <a:pt x="142856" y="396357"/>
                  <a:pt x="130651" y="395245"/>
                  <a:pt x="120143" y="398247"/>
                </a:cubicBezTo>
                <a:cubicBezTo>
                  <a:pt x="63102" y="414545"/>
                  <a:pt x="137351" y="397986"/>
                  <a:pt x="56533" y="414149"/>
                </a:cubicBezTo>
                <a:cubicBezTo>
                  <a:pt x="48582" y="419450"/>
                  <a:pt x="42139" y="428701"/>
                  <a:pt x="32679" y="430052"/>
                </a:cubicBezTo>
                <a:cubicBezTo>
                  <a:pt x="21861" y="431597"/>
                  <a:pt x="-5188" y="431193"/>
                  <a:pt x="874" y="422100"/>
                </a:cubicBezTo>
                <a:cubicBezTo>
                  <a:pt x="10172" y="408153"/>
                  <a:pt x="48582" y="389435"/>
                  <a:pt x="48582" y="406198"/>
                </a:cubicBezTo>
                <a:lnTo>
                  <a:pt x="874" y="414149"/>
                </a:lnTo>
                <a:close/>
              </a:path>
            </a:pathLst>
          </a:cu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p:cNvSpPr txBox="1"/>
          <p:nvPr/>
        </p:nvSpPr>
        <p:spPr>
          <a:xfrm rot="21247210">
            <a:off x="1985623" y="1338920"/>
            <a:ext cx="1366710"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Heron Island</a:t>
            </a:r>
          </a:p>
        </p:txBody>
      </p:sp>
      <p:sp>
        <p:nvSpPr>
          <p:cNvPr id="29" name="TextBox 28"/>
          <p:cNvSpPr txBox="1"/>
          <p:nvPr/>
        </p:nvSpPr>
        <p:spPr>
          <a:xfrm rot="21247210">
            <a:off x="1574537" y="1578497"/>
            <a:ext cx="1366710"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New moon</a:t>
            </a:r>
          </a:p>
        </p:txBody>
      </p:sp>
      <p:sp>
        <p:nvSpPr>
          <p:cNvPr id="32" name="TextBox 31"/>
          <p:cNvSpPr txBox="1"/>
          <p:nvPr/>
        </p:nvSpPr>
        <p:spPr>
          <a:xfrm rot="21247210">
            <a:off x="765821" y="1963660"/>
            <a:ext cx="3165164" cy="400110"/>
          </a:xfrm>
          <a:prstGeom prst="rect">
            <a:avLst/>
          </a:prstGeom>
          <a:noFill/>
        </p:spPr>
        <p:txBody>
          <a:bodyPr wrap="square" rtlCol="0">
            <a:spAutoFit/>
          </a:bodyPr>
          <a:lstStyle/>
          <a:p>
            <a:r>
              <a:rPr lang="en-AU" sz="1000" dirty="0">
                <a:solidFill>
                  <a:schemeClr val="bg1">
                    <a:lumMod val="50000"/>
                  </a:schemeClr>
                </a:solidFill>
                <a:latin typeface="Comic Sans MS" panose="030F0702030302020204" pitchFamily="66" charset="0"/>
              </a:rPr>
              <a:t>LOW 2.20am (0.65m) 3:17pm (0.84m)</a:t>
            </a:r>
          </a:p>
          <a:p>
            <a:r>
              <a:rPr lang="en-AU" sz="1000" dirty="0">
                <a:solidFill>
                  <a:schemeClr val="bg1">
                    <a:lumMod val="50000"/>
                  </a:schemeClr>
                </a:solidFill>
                <a:latin typeface="Comic Sans MS" panose="030F0702030302020204" pitchFamily="66" charset="0"/>
              </a:rPr>
              <a:t>HIGH 8:54am (3.02m) 8.54pm (2.35m)</a:t>
            </a:r>
          </a:p>
        </p:txBody>
      </p:sp>
      <p:sp>
        <p:nvSpPr>
          <p:cNvPr id="33" name="TextBox 32"/>
          <p:cNvSpPr txBox="1"/>
          <p:nvPr/>
        </p:nvSpPr>
        <p:spPr>
          <a:xfrm rot="21247210">
            <a:off x="3592092" y="2010370"/>
            <a:ext cx="2705252" cy="400110"/>
          </a:xfrm>
          <a:prstGeom prst="rect">
            <a:avLst/>
          </a:prstGeom>
          <a:noFill/>
        </p:spPr>
        <p:txBody>
          <a:bodyPr wrap="square" rtlCol="0">
            <a:spAutoFit/>
          </a:bodyPr>
          <a:lstStyle/>
          <a:p>
            <a:r>
              <a:rPr lang="en-AU" sz="1000" dirty="0">
                <a:solidFill>
                  <a:schemeClr val="bg1">
                    <a:lumMod val="50000"/>
                  </a:schemeClr>
                </a:solidFill>
                <a:latin typeface="Comic Sans MS" panose="030F0702030302020204" pitchFamily="66" charset="0"/>
              </a:rPr>
              <a:t>LOW 2:49am (0.65m) 3:45pm (0.84m)</a:t>
            </a:r>
          </a:p>
          <a:p>
            <a:r>
              <a:rPr lang="en-AU" sz="1000" dirty="0">
                <a:solidFill>
                  <a:schemeClr val="bg1">
                    <a:lumMod val="50000"/>
                  </a:schemeClr>
                </a:solidFill>
                <a:latin typeface="Comic Sans MS" panose="030F0702030302020204" pitchFamily="66" charset="0"/>
              </a:rPr>
              <a:t>HIGH 9.23am (3.03m) 9.25pm (2.36m)</a:t>
            </a:r>
          </a:p>
        </p:txBody>
      </p:sp>
      <p:sp>
        <p:nvSpPr>
          <p:cNvPr id="34" name="TextBox 33"/>
          <p:cNvSpPr txBox="1"/>
          <p:nvPr/>
        </p:nvSpPr>
        <p:spPr>
          <a:xfrm rot="21247210">
            <a:off x="4331868" y="1542517"/>
            <a:ext cx="2402127"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1 day after new moon</a:t>
            </a:r>
          </a:p>
        </p:txBody>
      </p:sp>
      <p:sp>
        <p:nvSpPr>
          <p:cNvPr id="35" name="TextBox 34"/>
          <p:cNvSpPr txBox="1"/>
          <p:nvPr/>
        </p:nvSpPr>
        <p:spPr>
          <a:xfrm rot="21247210">
            <a:off x="4766299" y="1371685"/>
            <a:ext cx="1366710"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Heron Island</a:t>
            </a:r>
          </a:p>
        </p:txBody>
      </p:sp>
      <p:sp>
        <p:nvSpPr>
          <p:cNvPr id="47" name="Oval 46"/>
          <p:cNvSpPr/>
          <p:nvPr/>
        </p:nvSpPr>
        <p:spPr>
          <a:xfrm>
            <a:off x="1136877" y="4264054"/>
            <a:ext cx="360040" cy="358872"/>
          </a:xfrm>
          <a:prstGeom prst="ellipse">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800" dirty="0">
              <a:solidFill>
                <a:schemeClr val="tx1"/>
              </a:solidFill>
              <a:latin typeface="Arial Narrow" panose="020B0606020202030204" pitchFamily="34" charset="0"/>
            </a:endParaRPr>
          </a:p>
        </p:txBody>
      </p:sp>
      <p:sp>
        <p:nvSpPr>
          <p:cNvPr id="14" name="TextBox 13"/>
          <p:cNvSpPr txBox="1"/>
          <p:nvPr/>
        </p:nvSpPr>
        <p:spPr>
          <a:xfrm rot="19484053">
            <a:off x="686926" y="4807025"/>
            <a:ext cx="711221" cy="707886"/>
          </a:xfrm>
          <a:prstGeom prst="rect">
            <a:avLst/>
          </a:prstGeom>
          <a:noFill/>
        </p:spPr>
        <p:txBody>
          <a:bodyPr wrap="square" rtlCol="0">
            <a:spAutoFit/>
          </a:bodyPr>
          <a:lstStyle/>
          <a:p>
            <a:pPr algn="r"/>
            <a:r>
              <a:rPr lang="en-AU" sz="800" dirty="0">
                <a:solidFill>
                  <a:schemeClr val="bg1">
                    <a:lumMod val="50000"/>
                  </a:schemeClr>
                </a:solidFill>
                <a:latin typeface="Comic Sans MS" panose="030F0702030302020204" pitchFamily="66" charset="0"/>
              </a:rPr>
              <a:t>Answers will vary depending on first activity </a:t>
            </a:r>
          </a:p>
        </p:txBody>
      </p:sp>
      <p:sp>
        <p:nvSpPr>
          <p:cNvPr id="16" name="Oval 15"/>
          <p:cNvSpPr/>
          <p:nvPr/>
        </p:nvSpPr>
        <p:spPr>
          <a:xfrm>
            <a:off x="5796740" y="8557363"/>
            <a:ext cx="537416" cy="255711"/>
          </a:xfrm>
          <a:prstGeom prst="ellipse">
            <a:avLst/>
          </a:prstGeom>
          <a:noFill/>
          <a:ln w="381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TextBox 50"/>
          <p:cNvSpPr txBox="1"/>
          <p:nvPr/>
        </p:nvSpPr>
        <p:spPr>
          <a:xfrm>
            <a:off x="3360759" y="3702903"/>
            <a:ext cx="3051447" cy="2739211"/>
          </a:xfrm>
          <a:prstGeom prst="rect">
            <a:avLst/>
          </a:prstGeom>
          <a:noFill/>
        </p:spPr>
        <p:txBody>
          <a:bodyPr wrap="square" rtlCol="0">
            <a:spAutoFit/>
          </a:bodyPr>
          <a:lstStyle/>
          <a:p>
            <a:pPr algn="just"/>
            <a:r>
              <a:rPr lang="en-AU" sz="1600" b="1" dirty="0">
                <a:latin typeface="Arial Narrow" panose="020B0606020202030204" pitchFamily="34" charset="0"/>
              </a:rPr>
              <a:t>Lunar Logic </a:t>
            </a:r>
          </a:p>
          <a:p>
            <a:pPr algn="just"/>
            <a:r>
              <a:rPr lang="en-AU" sz="1200" dirty="0">
                <a:latin typeface="Arial Narrow" panose="020B0606020202030204" pitchFamily="34" charset="0"/>
              </a:rPr>
              <a:t>The ‘tidal bulge’ is a bulge of water that is pulled towards the moon’s position due to gravity. </a:t>
            </a:r>
            <a:br>
              <a:rPr lang="en-AU" sz="1200" dirty="0">
                <a:latin typeface="Arial Narrow" panose="020B0606020202030204" pitchFamily="34" charset="0"/>
              </a:rPr>
            </a:br>
            <a:r>
              <a:rPr lang="en-AU" sz="1200" dirty="0">
                <a:latin typeface="Arial Narrow" panose="020B0606020202030204" pitchFamily="34" charset="0"/>
              </a:rPr>
              <a:t>A second tidal bulge exists on the opposite side of Earth due to centrifugal forces. Notably, the sun does the same thing, however the force of the pull is comparatively smaller. The moon takes one lunar month to orbit earth. When the sun, earth and moon are all positioned in a </a:t>
            </a:r>
            <a:r>
              <a:rPr lang="en-AU" sz="1200" u="sng" dirty="0">
                <a:latin typeface="Arial Narrow" panose="020B0606020202030204" pitchFamily="34" charset="0"/>
              </a:rPr>
              <a:t>straight line</a:t>
            </a:r>
            <a:r>
              <a:rPr lang="en-AU" sz="1200" dirty="0">
                <a:latin typeface="Arial Narrow" panose="020B0606020202030204" pitchFamily="34" charset="0"/>
              </a:rPr>
              <a:t> (full moon or new moon), the earth experiences its highest and lowest tides for the month, called </a:t>
            </a:r>
            <a:r>
              <a:rPr lang="en-AU" sz="1200" b="1" dirty="0">
                <a:latin typeface="Arial Narrow" panose="020B0606020202030204" pitchFamily="34" charset="0"/>
              </a:rPr>
              <a:t>spring tides</a:t>
            </a:r>
            <a:r>
              <a:rPr lang="en-AU" sz="1200" dirty="0">
                <a:latin typeface="Arial Narrow" panose="020B0606020202030204" pitchFamily="34" charset="0"/>
              </a:rPr>
              <a:t>. When the sun, earth and moon are positioned as a right angle (half moon), the earth experiences its smallest tides for the month, called </a:t>
            </a:r>
            <a:r>
              <a:rPr lang="en-AU" sz="1200" b="1" dirty="0">
                <a:latin typeface="Arial Narrow" panose="020B0606020202030204" pitchFamily="34" charset="0"/>
              </a:rPr>
              <a:t>neap tides.</a:t>
            </a:r>
          </a:p>
        </p:txBody>
      </p:sp>
      <p:sp>
        <p:nvSpPr>
          <p:cNvPr id="50" name="TextBox 49"/>
          <p:cNvSpPr txBox="1"/>
          <p:nvPr/>
        </p:nvSpPr>
        <p:spPr>
          <a:xfrm rot="19484053">
            <a:off x="836732" y="4351546"/>
            <a:ext cx="711221" cy="338554"/>
          </a:xfrm>
          <a:prstGeom prst="rect">
            <a:avLst/>
          </a:prstGeom>
          <a:noFill/>
        </p:spPr>
        <p:txBody>
          <a:bodyPr wrap="square" rtlCol="0">
            <a:spAutoFit/>
          </a:bodyPr>
          <a:lstStyle/>
          <a:p>
            <a:pPr algn="r"/>
            <a:r>
              <a:rPr lang="en-AU" sz="800" dirty="0">
                <a:solidFill>
                  <a:schemeClr val="bg1">
                    <a:lumMod val="50000"/>
                  </a:schemeClr>
                </a:solidFill>
                <a:latin typeface="Comic Sans MS" panose="030F0702030302020204" pitchFamily="66" charset="0"/>
              </a:rPr>
              <a:t>New </a:t>
            </a:r>
          </a:p>
          <a:p>
            <a:pPr algn="r"/>
            <a:r>
              <a:rPr lang="en-AU" sz="800" dirty="0">
                <a:solidFill>
                  <a:schemeClr val="bg1">
                    <a:lumMod val="50000"/>
                  </a:schemeClr>
                </a:solidFill>
                <a:latin typeface="Comic Sans MS" panose="030F0702030302020204" pitchFamily="66" charset="0"/>
              </a:rPr>
              <a:t>Moon</a:t>
            </a:r>
          </a:p>
        </p:txBody>
      </p:sp>
      <p:sp>
        <p:nvSpPr>
          <p:cNvPr id="11" name="Freeform 10"/>
          <p:cNvSpPr/>
          <p:nvPr/>
        </p:nvSpPr>
        <p:spPr>
          <a:xfrm>
            <a:off x="1590675" y="4686300"/>
            <a:ext cx="411677" cy="419100"/>
          </a:xfrm>
          <a:custGeom>
            <a:avLst/>
            <a:gdLst>
              <a:gd name="connsiteX0" fmla="*/ 28575 w 411677"/>
              <a:gd name="connsiteY0" fmla="*/ 419100 h 419100"/>
              <a:gd name="connsiteX1" fmla="*/ 9525 w 411677"/>
              <a:gd name="connsiteY1" fmla="*/ 371475 h 419100"/>
              <a:gd name="connsiteX2" fmla="*/ 0 w 411677"/>
              <a:gd name="connsiteY2" fmla="*/ 342900 h 419100"/>
              <a:gd name="connsiteX3" fmla="*/ 9525 w 411677"/>
              <a:gd name="connsiteY3" fmla="*/ 314325 h 419100"/>
              <a:gd name="connsiteX4" fmla="*/ 47625 w 411677"/>
              <a:gd name="connsiteY4" fmla="*/ 171450 h 419100"/>
              <a:gd name="connsiteX5" fmla="*/ 76200 w 411677"/>
              <a:gd name="connsiteY5" fmla="*/ 152400 h 419100"/>
              <a:gd name="connsiteX6" fmla="*/ 95250 w 411677"/>
              <a:gd name="connsiteY6" fmla="*/ 95250 h 419100"/>
              <a:gd name="connsiteX7" fmla="*/ 123825 w 411677"/>
              <a:gd name="connsiteY7" fmla="*/ 76200 h 419100"/>
              <a:gd name="connsiteX8" fmla="*/ 180975 w 411677"/>
              <a:gd name="connsiteY8" fmla="*/ 57150 h 419100"/>
              <a:gd name="connsiteX9" fmla="*/ 209550 w 411677"/>
              <a:gd name="connsiteY9" fmla="*/ 38100 h 419100"/>
              <a:gd name="connsiteX10" fmla="*/ 180975 w 411677"/>
              <a:gd name="connsiteY10" fmla="*/ 28575 h 419100"/>
              <a:gd name="connsiteX11" fmla="*/ 152400 w 411677"/>
              <a:gd name="connsiteY11" fmla="*/ 57150 h 419100"/>
              <a:gd name="connsiteX12" fmla="*/ 209550 w 411677"/>
              <a:gd name="connsiteY12" fmla="*/ 9525 h 419100"/>
              <a:gd name="connsiteX13" fmla="*/ 238125 w 411677"/>
              <a:gd name="connsiteY13" fmla="*/ 0 h 419100"/>
              <a:gd name="connsiteX14" fmla="*/ 381000 w 411677"/>
              <a:gd name="connsiteY14" fmla="*/ 9525 h 419100"/>
              <a:gd name="connsiteX15" fmla="*/ 409575 w 411677"/>
              <a:gd name="connsiteY15" fmla="*/ 19050 h 419100"/>
              <a:gd name="connsiteX16" fmla="*/ 333375 w 411677"/>
              <a:gd name="connsiteY16" fmla="*/ 0 h 419100"/>
              <a:gd name="connsiteX17" fmla="*/ 257175 w 411677"/>
              <a:gd name="connsiteY17" fmla="*/ 9525 h 419100"/>
              <a:gd name="connsiteX18" fmla="*/ 228600 w 411677"/>
              <a:gd name="connsiteY18" fmla="*/ 38100 h 419100"/>
              <a:gd name="connsiteX19" fmla="*/ 266700 w 411677"/>
              <a:gd name="connsiteY19" fmla="*/ 28575 h 419100"/>
              <a:gd name="connsiteX20" fmla="*/ 314325 w 411677"/>
              <a:gd name="connsiteY20" fmla="*/ 19050 h 419100"/>
              <a:gd name="connsiteX21" fmla="*/ 238125 w 411677"/>
              <a:gd name="connsiteY21" fmla="*/ 28575 h 419100"/>
              <a:gd name="connsiteX22" fmla="*/ 180975 w 411677"/>
              <a:gd name="connsiteY22" fmla="*/ 57150 h 419100"/>
              <a:gd name="connsiteX23" fmla="*/ 133350 w 411677"/>
              <a:gd name="connsiteY23" fmla="*/ 95250 h 419100"/>
              <a:gd name="connsiteX24" fmla="*/ 104775 w 411677"/>
              <a:gd name="connsiteY24" fmla="*/ 123825 h 419100"/>
              <a:gd name="connsiteX25" fmla="*/ 95250 w 411677"/>
              <a:gd name="connsiteY25" fmla="*/ 152400 h 419100"/>
              <a:gd name="connsiteX26" fmla="*/ 38100 w 411677"/>
              <a:gd name="connsiteY26" fmla="*/ 190500 h 419100"/>
              <a:gd name="connsiteX27" fmla="*/ 19050 w 411677"/>
              <a:gd name="connsiteY27" fmla="*/ 257175 h 419100"/>
              <a:gd name="connsiteX28" fmla="*/ 9525 w 411677"/>
              <a:gd name="connsiteY28" fmla="*/ 304800 h 419100"/>
              <a:gd name="connsiteX29" fmla="*/ 28575 w 411677"/>
              <a:gd name="connsiteY29" fmla="*/ 209550 h 419100"/>
              <a:gd name="connsiteX30" fmla="*/ 57150 w 411677"/>
              <a:gd name="connsiteY30" fmla="*/ 180975 h 419100"/>
              <a:gd name="connsiteX31" fmla="*/ 66675 w 411677"/>
              <a:gd name="connsiteY31" fmla="*/ 209550 h 419100"/>
              <a:gd name="connsiteX32" fmla="*/ 38100 w 411677"/>
              <a:gd name="connsiteY32" fmla="*/ 219075 h 419100"/>
              <a:gd name="connsiteX33" fmla="*/ 66675 w 411677"/>
              <a:gd name="connsiteY33" fmla="*/ 190500 h 419100"/>
              <a:gd name="connsiteX34" fmla="*/ 85725 w 411677"/>
              <a:gd name="connsiteY34" fmla="*/ 161925 h 419100"/>
              <a:gd name="connsiteX35" fmla="*/ 133350 w 411677"/>
              <a:gd name="connsiteY35" fmla="*/ 85725 h 419100"/>
              <a:gd name="connsiteX36" fmla="*/ 161925 w 411677"/>
              <a:gd name="connsiteY36" fmla="*/ 76200 h 419100"/>
              <a:gd name="connsiteX37" fmla="*/ 133350 w 411677"/>
              <a:gd name="connsiteY37" fmla="*/ 57150 h 419100"/>
              <a:gd name="connsiteX38" fmla="*/ 95250 w 411677"/>
              <a:gd name="connsiteY38" fmla="*/ 114300 h 419100"/>
              <a:gd name="connsiteX39" fmla="*/ 85725 w 411677"/>
              <a:gd name="connsiteY39" fmla="*/ 142875 h 419100"/>
              <a:gd name="connsiteX40" fmla="*/ 57150 w 411677"/>
              <a:gd name="connsiteY40" fmla="*/ 152400 h 419100"/>
              <a:gd name="connsiteX41" fmla="*/ 38100 w 411677"/>
              <a:gd name="connsiteY41" fmla="*/ 180975 h 419100"/>
              <a:gd name="connsiteX42" fmla="*/ 47625 w 411677"/>
              <a:gd name="connsiteY42" fmla="*/ 152400 h 419100"/>
              <a:gd name="connsiteX43" fmla="*/ 47625 w 411677"/>
              <a:gd name="connsiteY43" fmla="*/ 133350 h 419100"/>
              <a:gd name="connsiteX44" fmla="*/ 114300 w 411677"/>
              <a:gd name="connsiteY44" fmla="*/ 57150 h 419100"/>
              <a:gd name="connsiteX45" fmla="*/ 142875 w 411677"/>
              <a:gd name="connsiteY45" fmla="*/ 47625 h 419100"/>
              <a:gd name="connsiteX46" fmla="*/ 123825 w 411677"/>
              <a:gd name="connsiteY46" fmla="*/ 57150 h 419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11677" h="419100">
                <a:moveTo>
                  <a:pt x="28575" y="419100"/>
                </a:moveTo>
                <a:cubicBezTo>
                  <a:pt x="22225" y="403225"/>
                  <a:pt x="15528" y="387484"/>
                  <a:pt x="9525" y="371475"/>
                </a:cubicBezTo>
                <a:cubicBezTo>
                  <a:pt x="6000" y="362074"/>
                  <a:pt x="0" y="352940"/>
                  <a:pt x="0" y="342900"/>
                </a:cubicBezTo>
                <a:cubicBezTo>
                  <a:pt x="0" y="332860"/>
                  <a:pt x="7556" y="324170"/>
                  <a:pt x="9525" y="314325"/>
                </a:cubicBezTo>
                <a:cubicBezTo>
                  <a:pt x="18619" y="268856"/>
                  <a:pt x="10658" y="208417"/>
                  <a:pt x="47625" y="171450"/>
                </a:cubicBezTo>
                <a:cubicBezTo>
                  <a:pt x="55720" y="163355"/>
                  <a:pt x="66675" y="158750"/>
                  <a:pt x="76200" y="152400"/>
                </a:cubicBezTo>
                <a:cubicBezTo>
                  <a:pt x="82550" y="133350"/>
                  <a:pt x="78542" y="106389"/>
                  <a:pt x="95250" y="95250"/>
                </a:cubicBezTo>
                <a:cubicBezTo>
                  <a:pt x="104775" y="88900"/>
                  <a:pt x="113364" y="80849"/>
                  <a:pt x="123825" y="76200"/>
                </a:cubicBezTo>
                <a:cubicBezTo>
                  <a:pt x="142175" y="68045"/>
                  <a:pt x="164267" y="68289"/>
                  <a:pt x="180975" y="57150"/>
                </a:cubicBezTo>
                <a:lnTo>
                  <a:pt x="209550" y="38100"/>
                </a:lnTo>
                <a:cubicBezTo>
                  <a:pt x="200025" y="34925"/>
                  <a:pt x="190500" y="25400"/>
                  <a:pt x="180975" y="28575"/>
                </a:cubicBezTo>
                <a:cubicBezTo>
                  <a:pt x="168196" y="32835"/>
                  <a:pt x="142875" y="66675"/>
                  <a:pt x="152400" y="57150"/>
                </a:cubicBezTo>
                <a:cubicBezTo>
                  <a:pt x="173466" y="36084"/>
                  <a:pt x="183028" y="22786"/>
                  <a:pt x="209550" y="9525"/>
                </a:cubicBezTo>
                <a:cubicBezTo>
                  <a:pt x="218530" y="5035"/>
                  <a:pt x="228600" y="3175"/>
                  <a:pt x="238125" y="0"/>
                </a:cubicBezTo>
                <a:cubicBezTo>
                  <a:pt x="285750" y="3175"/>
                  <a:pt x="333561" y="4254"/>
                  <a:pt x="381000" y="9525"/>
                </a:cubicBezTo>
                <a:cubicBezTo>
                  <a:pt x="390979" y="10634"/>
                  <a:pt x="419615" y="19050"/>
                  <a:pt x="409575" y="19050"/>
                </a:cubicBezTo>
                <a:cubicBezTo>
                  <a:pt x="386587" y="19050"/>
                  <a:pt x="355924" y="7516"/>
                  <a:pt x="333375" y="0"/>
                </a:cubicBezTo>
                <a:cubicBezTo>
                  <a:pt x="307975" y="3175"/>
                  <a:pt x="281232" y="777"/>
                  <a:pt x="257175" y="9525"/>
                </a:cubicBezTo>
                <a:cubicBezTo>
                  <a:pt x="244516" y="14128"/>
                  <a:pt x="222576" y="26052"/>
                  <a:pt x="228600" y="38100"/>
                </a:cubicBezTo>
                <a:cubicBezTo>
                  <a:pt x="234454" y="49809"/>
                  <a:pt x="253921" y="31415"/>
                  <a:pt x="266700" y="28575"/>
                </a:cubicBezTo>
                <a:cubicBezTo>
                  <a:pt x="282504" y="25063"/>
                  <a:pt x="330514" y="19050"/>
                  <a:pt x="314325" y="19050"/>
                </a:cubicBezTo>
                <a:cubicBezTo>
                  <a:pt x="288727" y="19050"/>
                  <a:pt x="263525" y="25400"/>
                  <a:pt x="238125" y="28575"/>
                </a:cubicBezTo>
                <a:cubicBezTo>
                  <a:pt x="214884" y="36322"/>
                  <a:pt x="199439" y="38686"/>
                  <a:pt x="180975" y="57150"/>
                </a:cubicBezTo>
                <a:cubicBezTo>
                  <a:pt x="137891" y="100234"/>
                  <a:pt x="188980" y="76707"/>
                  <a:pt x="133350" y="95250"/>
                </a:cubicBezTo>
                <a:cubicBezTo>
                  <a:pt x="123825" y="104775"/>
                  <a:pt x="112247" y="112617"/>
                  <a:pt x="104775" y="123825"/>
                </a:cubicBezTo>
                <a:cubicBezTo>
                  <a:pt x="99206" y="132179"/>
                  <a:pt x="102350" y="145300"/>
                  <a:pt x="95250" y="152400"/>
                </a:cubicBezTo>
                <a:cubicBezTo>
                  <a:pt x="79061" y="168589"/>
                  <a:pt x="38100" y="190500"/>
                  <a:pt x="38100" y="190500"/>
                </a:cubicBezTo>
                <a:cubicBezTo>
                  <a:pt x="27493" y="222321"/>
                  <a:pt x="27023" y="221295"/>
                  <a:pt x="19050" y="257175"/>
                </a:cubicBezTo>
                <a:cubicBezTo>
                  <a:pt x="15538" y="272979"/>
                  <a:pt x="9525" y="320989"/>
                  <a:pt x="9525" y="304800"/>
                </a:cubicBezTo>
                <a:cubicBezTo>
                  <a:pt x="9525" y="302338"/>
                  <a:pt x="22281" y="220564"/>
                  <a:pt x="28575" y="209550"/>
                </a:cubicBezTo>
                <a:cubicBezTo>
                  <a:pt x="35258" y="197854"/>
                  <a:pt x="47625" y="190500"/>
                  <a:pt x="57150" y="180975"/>
                </a:cubicBezTo>
                <a:cubicBezTo>
                  <a:pt x="60325" y="190500"/>
                  <a:pt x="71165" y="200570"/>
                  <a:pt x="66675" y="209550"/>
                </a:cubicBezTo>
                <a:cubicBezTo>
                  <a:pt x="62185" y="218530"/>
                  <a:pt x="38100" y="229115"/>
                  <a:pt x="38100" y="219075"/>
                </a:cubicBezTo>
                <a:cubicBezTo>
                  <a:pt x="38100" y="205605"/>
                  <a:pt x="58051" y="200848"/>
                  <a:pt x="66675" y="190500"/>
                </a:cubicBezTo>
                <a:cubicBezTo>
                  <a:pt x="74004" y="181706"/>
                  <a:pt x="81076" y="172386"/>
                  <a:pt x="85725" y="161925"/>
                </a:cubicBezTo>
                <a:cubicBezTo>
                  <a:pt x="110546" y="106078"/>
                  <a:pt x="86841" y="108980"/>
                  <a:pt x="133350" y="85725"/>
                </a:cubicBezTo>
                <a:cubicBezTo>
                  <a:pt x="142330" y="81235"/>
                  <a:pt x="152400" y="79375"/>
                  <a:pt x="161925" y="76200"/>
                </a:cubicBezTo>
                <a:cubicBezTo>
                  <a:pt x="152400" y="69850"/>
                  <a:pt x="144798" y="57150"/>
                  <a:pt x="133350" y="57150"/>
                </a:cubicBezTo>
                <a:cubicBezTo>
                  <a:pt x="99864" y="57150"/>
                  <a:pt x="100712" y="95183"/>
                  <a:pt x="95250" y="114300"/>
                </a:cubicBezTo>
                <a:cubicBezTo>
                  <a:pt x="92492" y="123954"/>
                  <a:pt x="92825" y="135775"/>
                  <a:pt x="85725" y="142875"/>
                </a:cubicBezTo>
                <a:cubicBezTo>
                  <a:pt x="78625" y="149975"/>
                  <a:pt x="66675" y="149225"/>
                  <a:pt x="57150" y="152400"/>
                </a:cubicBezTo>
                <a:cubicBezTo>
                  <a:pt x="50800" y="161925"/>
                  <a:pt x="49548" y="180975"/>
                  <a:pt x="38100" y="180975"/>
                </a:cubicBezTo>
                <a:cubicBezTo>
                  <a:pt x="28060" y="180975"/>
                  <a:pt x="42056" y="160754"/>
                  <a:pt x="47625" y="152400"/>
                </a:cubicBezTo>
                <a:cubicBezTo>
                  <a:pt x="68010" y="121822"/>
                  <a:pt x="100375" y="115767"/>
                  <a:pt x="47625" y="133350"/>
                </a:cubicBezTo>
                <a:cubicBezTo>
                  <a:pt x="76200" y="90487"/>
                  <a:pt x="74612" y="76994"/>
                  <a:pt x="114300" y="57150"/>
                </a:cubicBezTo>
                <a:cubicBezTo>
                  <a:pt x="123280" y="52660"/>
                  <a:pt x="132835" y="47625"/>
                  <a:pt x="142875" y="47625"/>
                </a:cubicBezTo>
                <a:cubicBezTo>
                  <a:pt x="149975" y="47625"/>
                  <a:pt x="130175" y="53975"/>
                  <a:pt x="123825" y="57150"/>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Freeform 18"/>
          <p:cNvSpPr/>
          <p:nvPr/>
        </p:nvSpPr>
        <p:spPr>
          <a:xfrm>
            <a:off x="1933575" y="5029200"/>
            <a:ext cx="448371" cy="438150"/>
          </a:xfrm>
          <a:custGeom>
            <a:avLst/>
            <a:gdLst>
              <a:gd name="connsiteX0" fmla="*/ 0 w 448371"/>
              <a:gd name="connsiteY0" fmla="*/ 409575 h 438150"/>
              <a:gd name="connsiteX1" fmla="*/ 85725 w 448371"/>
              <a:gd name="connsiteY1" fmla="*/ 428625 h 438150"/>
              <a:gd name="connsiteX2" fmla="*/ 114300 w 448371"/>
              <a:gd name="connsiteY2" fmla="*/ 438150 h 438150"/>
              <a:gd name="connsiteX3" fmla="*/ 190500 w 448371"/>
              <a:gd name="connsiteY3" fmla="*/ 419100 h 438150"/>
              <a:gd name="connsiteX4" fmla="*/ 247650 w 448371"/>
              <a:gd name="connsiteY4" fmla="*/ 381000 h 438150"/>
              <a:gd name="connsiteX5" fmla="*/ 314325 w 448371"/>
              <a:gd name="connsiteY5" fmla="*/ 352425 h 438150"/>
              <a:gd name="connsiteX6" fmla="*/ 342900 w 448371"/>
              <a:gd name="connsiteY6" fmla="*/ 323850 h 438150"/>
              <a:gd name="connsiteX7" fmla="*/ 371475 w 448371"/>
              <a:gd name="connsiteY7" fmla="*/ 304800 h 438150"/>
              <a:gd name="connsiteX8" fmla="*/ 409575 w 448371"/>
              <a:gd name="connsiteY8" fmla="*/ 219075 h 438150"/>
              <a:gd name="connsiteX9" fmla="*/ 419100 w 448371"/>
              <a:gd name="connsiteY9" fmla="*/ 180975 h 438150"/>
              <a:gd name="connsiteX10" fmla="*/ 438150 w 448371"/>
              <a:gd name="connsiteY10" fmla="*/ 76200 h 438150"/>
              <a:gd name="connsiteX11" fmla="*/ 428625 w 448371"/>
              <a:gd name="connsiteY11" fmla="*/ 180975 h 438150"/>
              <a:gd name="connsiteX12" fmla="*/ 419100 w 448371"/>
              <a:gd name="connsiteY12" fmla="*/ 228600 h 438150"/>
              <a:gd name="connsiteX13" fmla="*/ 352425 w 448371"/>
              <a:gd name="connsiteY13" fmla="*/ 304800 h 438150"/>
              <a:gd name="connsiteX14" fmla="*/ 400050 w 448371"/>
              <a:gd name="connsiteY14" fmla="*/ 219075 h 438150"/>
              <a:gd name="connsiteX15" fmla="*/ 381000 w 448371"/>
              <a:gd name="connsiteY15" fmla="*/ 247650 h 438150"/>
              <a:gd name="connsiteX16" fmla="*/ 361950 w 448371"/>
              <a:gd name="connsiteY16" fmla="*/ 276225 h 438150"/>
              <a:gd name="connsiteX17" fmla="*/ 342900 w 448371"/>
              <a:gd name="connsiteY17" fmla="*/ 304800 h 438150"/>
              <a:gd name="connsiteX18" fmla="*/ 314325 w 448371"/>
              <a:gd name="connsiteY18" fmla="*/ 323850 h 438150"/>
              <a:gd name="connsiteX19" fmla="*/ 266700 w 448371"/>
              <a:gd name="connsiteY19" fmla="*/ 371475 h 438150"/>
              <a:gd name="connsiteX20" fmla="*/ 238125 w 448371"/>
              <a:gd name="connsiteY20" fmla="*/ 400050 h 438150"/>
              <a:gd name="connsiteX21" fmla="*/ 104775 w 448371"/>
              <a:gd name="connsiteY21" fmla="*/ 419100 h 438150"/>
              <a:gd name="connsiteX22" fmla="*/ 9525 w 448371"/>
              <a:gd name="connsiteY22" fmla="*/ 409575 h 438150"/>
              <a:gd name="connsiteX23" fmla="*/ 38100 w 448371"/>
              <a:gd name="connsiteY23" fmla="*/ 419100 h 438150"/>
              <a:gd name="connsiteX24" fmla="*/ 66675 w 448371"/>
              <a:gd name="connsiteY24" fmla="*/ 438150 h 438150"/>
              <a:gd name="connsiteX25" fmla="*/ 123825 w 448371"/>
              <a:gd name="connsiteY25" fmla="*/ 419100 h 438150"/>
              <a:gd name="connsiteX26" fmla="*/ 152400 w 448371"/>
              <a:gd name="connsiteY26" fmla="*/ 409575 h 438150"/>
              <a:gd name="connsiteX27" fmla="*/ 190500 w 448371"/>
              <a:gd name="connsiteY27" fmla="*/ 400050 h 438150"/>
              <a:gd name="connsiteX28" fmla="*/ 219075 w 448371"/>
              <a:gd name="connsiteY28" fmla="*/ 381000 h 438150"/>
              <a:gd name="connsiteX29" fmla="*/ 266700 w 448371"/>
              <a:gd name="connsiteY29" fmla="*/ 333375 h 438150"/>
              <a:gd name="connsiteX30" fmla="*/ 323850 w 448371"/>
              <a:gd name="connsiteY30" fmla="*/ 314325 h 438150"/>
              <a:gd name="connsiteX31" fmla="*/ 352425 w 448371"/>
              <a:gd name="connsiteY31" fmla="*/ 257175 h 438150"/>
              <a:gd name="connsiteX32" fmla="*/ 361950 w 448371"/>
              <a:gd name="connsiteY32" fmla="*/ 228600 h 438150"/>
              <a:gd name="connsiteX33" fmla="*/ 390525 w 448371"/>
              <a:gd name="connsiteY33" fmla="*/ 209550 h 438150"/>
              <a:gd name="connsiteX34" fmla="*/ 409575 w 448371"/>
              <a:gd name="connsiteY34" fmla="*/ 133350 h 438150"/>
              <a:gd name="connsiteX35" fmla="*/ 419100 w 448371"/>
              <a:gd name="connsiteY35" fmla="*/ 95250 h 438150"/>
              <a:gd name="connsiteX36" fmla="*/ 438150 w 448371"/>
              <a:gd name="connsiteY36" fmla="*/ 38100 h 438150"/>
              <a:gd name="connsiteX37" fmla="*/ 428625 w 448371"/>
              <a:gd name="connsiteY37" fmla="*/ 0 h 438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48371" h="438150">
                <a:moveTo>
                  <a:pt x="0" y="409575"/>
                </a:moveTo>
                <a:cubicBezTo>
                  <a:pt x="32736" y="416122"/>
                  <a:pt x="54338" y="419657"/>
                  <a:pt x="85725" y="428625"/>
                </a:cubicBezTo>
                <a:cubicBezTo>
                  <a:pt x="95379" y="431383"/>
                  <a:pt x="104775" y="434975"/>
                  <a:pt x="114300" y="438150"/>
                </a:cubicBezTo>
                <a:cubicBezTo>
                  <a:pt x="127495" y="435511"/>
                  <a:pt x="174025" y="428253"/>
                  <a:pt x="190500" y="419100"/>
                </a:cubicBezTo>
                <a:cubicBezTo>
                  <a:pt x="210514" y="407981"/>
                  <a:pt x="227172" y="391239"/>
                  <a:pt x="247650" y="381000"/>
                </a:cubicBezTo>
                <a:cubicBezTo>
                  <a:pt x="294730" y="357460"/>
                  <a:pt x="272280" y="366440"/>
                  <a:pt x="314325" y="352425"/>
                </a:cubicBezTo>
                <a:cubicBezTo>
                  <a:pt x="323850" y="342900"/>
                  <a:pt x="332552" y="332474"/>
                  <a:pt x="342900" y="323850"/>
                </a:cubicBezTo>
                <a:cubicBezTo>
                  <a:pt x="351694" y="316521"/>
                  <a:pt x="363380" y="312895"/>
                  <a:pt x="371475" y="304800"/>
                </a:cubicBezTo>
                <a:cubicBezTo>
                  <a:pt x="392324" y="283951"/>
                  <a:pt x="403287" y="244226"/>
                  <a:pt x="409575" y="219075"/>
                </a:cubicBezTo>
                <a:cubicBezTo>
                  <a:pt x="412750" y="206375"/>
                  <a:pt x="416260" y="193754"/>
                  <a:pt x="419100" y="180975"/>
                </a:cubicBezTo>
                <a:cubicBezTo>
                  <a:pt x="427975" y="141037"/>
                  <a:pt x="431257" y="117557"/>
                  <a:pt x="438150" y="76200"/>
                </a:cubicBezTo>
                <a:cubicBezTo>
                  <a:pt x="456984" y="132703"/>
                  <a:pt x="447424" y="86978"/>
                  <a:pt x="428625" y="180975"/>
                </a:cubicBezTo>
                <a:cubicBezTo>
                  <a:pt x="425450" y="196850"/>
                  <a:pt x="425799" y="213862"/>
                  <a:pt x="419100" y="228600"/>
                </a:cubicBezTo>
                <a:cubicBezTo>
                  <a:pt x="394942" y="281747"/>
                  <a:pt x="389904" y="279814"/>
                  <a:pt x="352425" y="304800"/>
                </a:cubicBezTo>
                <a:cubicBezTo>
                  <a:pt x="369190" y="254505"/>
                  <a:pt x="356381" y="284579"/>
                  <a:pt x="400050" y="219075"/>
                </a:cubicBezTo>
                <a:lnTo>
                  <a:pt x="381000" y="247650"/>
                </a:lnTo>
                <a:lnTo>
                  <a:pt x="361950" y="276225"/>
                </a:lnTo>
                <a:cubicBezTo>
                  <a:pt x="355600" y="285750"/>
                  <a:pt x="352425" y="298450"/>
                  <a:pt x="342900" y="304800"/>
                </a:cubicBezTo>
                <a:lnTo>
                  <a:pt x="314325" y="323850"/>
                </a:lnTo>
                <a:cubicBezTo>
                  <a:pt x="279400" y="376237"/>
                  <a:pt x="314325" y="331788"/>
                  <a:pt x="266700" y="371475"/>
                </a:cubicBezTo>
                <a:cubicBezTo>
                  <a:pt x="256352" y="380099"/>
                  <a:pt x="251048" y="396249"/>
                  <a:pt x="238125" y="400050"/>
                </a:cubicBezTo>
                <a:cubicBezTo>
                  <a:pt x="195048" y="412720"/>
                  <a:pt x="104775" y="419100"/>
                  <a:pt x="104775" y="419100"/>
                </a:cubicBezTo>
                <a:cubicBezTo>
                  <a:pt x="73025" y="415925"/>
                  <a:pt x="41433" y="409575"/>
                  <a:pt x="9525" y="409575"/>
                </a:cubicBezTo>
                <a:cubicBezTo>
                  <a:pt x="-515" y="409575"/>
                  <a:pt x="29120" y="414610"/>
                  <a:pt x="38100" y="419100"/>
                </a:cubicBezTo>
                <a:cubicBezTo>
                  <a:pt x="48339" y="424220"/>
                  <a:pt x="57150" y="431800"/>
                  <a:pt x="66675" y="438150"/>
                </a:cubicBezTo>
                <a:lnTo>
                  <a:pt x="123825" y="419100"/>
                </a:lnTo>
                <a:cubicBezTo>
                  <a:pt x="133350" y="415925"/>
                  <a:pt x="142660" y="412010"/>
                  <a:pt x="152400" y="409575"/>
                </a:cubicBezTo>
                <a:lnTo>
                  <a:pt x="190500" y="400050"/>
                </a:lnTo>
                <a:cubicBezTo>
                  <a:pt x="200025" y="393700"/>
                  <a:pt x="210980" y="389095"/>
                  <a:pt x="219075" y="381000"/>
                </a:cubicBezTo>
                <a:cubicBezTo>
                  <a:pt x="252095" y="347980"/>
                  <a:pt x="220980" y="353695"/>
                  <a:pt x="266700" y="333375"/>
                </a:cubicBezTo>
                <a:cubicBezTo>
                  <a:pt x="285050" y="325220"/>
                  <a:pt x="323850" y="314325"/>
                  <a:pt x="323850" y="314325"/>
                </a:cubicBezTo>
                <a:cubicBezTo>
                  <a:pt x="347791" y="242501"/>
                  <a:pt x="315496" y="331033"/>
                  <a:pt x="352425" y="257175"/>
                </a:cubicBezTo>
                <a:cubicBezTo>
                  <a:pt x="356915" y="248195"/>
                  <a:pt x="355678" y="236440"/>
                  <a:pt x="361950" y="228600"/>
                </a:cubicBezTo>
                <a:cubicBezTo>
                  <a:pt x="369101" y="219661"/>
                  <a:pt x="381000" y="215900"/>
                  <a:pt x="390525" y="209550"/>
                </a:cubicBezTo>
                <a:cubicBezTo>
                  <a:pt x="409890" y="112724"/>
                  <a:pt x="390049" y="201691"/>
                  <a:pt x="409575" y="133350"/>
                </a:cubicBezTo>
                <a:cubicBezTo>
                  <a:pt x="413171" y="120763"/>
                  <a:pt x="415338" y="107789"/>
                  <a:pt x="419100" y="95250"/>
                </a:cubicBezTo>
                <a:cubicBezTo>
                  <a:pt x="424870" y="76016"/>
                  <a:pt x="438150" y="38100"/>
                  <a:pt x="438150" y="38100"/>
                </a:cubicBezTo>
                <a:lnTo>
                  <a:pt x="428625" y="0"/>
                </a:ln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Rectangle 55"/>
          <p:cNvSpPr/>
          <p:nvPr/>
        </p:nvSpPr>
        <p:spPr>
          <a:xfrm>
            <a:off x="570506" y="6780943"/>
            <a:ext cx="5746887" cy="32709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Q. Are the tides today closer to a spring tide or a neap tide? Ans. </a:t>
            </a:r>
            <a:endParaRPr lang="en-AU" sz="1000" b="1" dirty="0">
              <a:solidFill>
                <a:schemeClr val="tx1"/>
              </a:solidFill>
              <a:latin typeface="Arial Narrow" panose="020B0606020202030204" pitchFamily="34" charset="0"/>
            </a:endParaRPr>
          </a:p>
        </p:txBody>
      </p:sp>
      <p:sp>
        <p:nvSpPr>
          <p:cNvPr id="8" name="Rectangle 7"/>
          <p:cNvSpPr/>
          <p:nvPr/>
        </p:nvSpPr>
        <p:spPr>
          <a:xfrm>
            <a:off x="4541187" y="6815654"/>
            <a:ext cx="1745645" cy="26491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4541187" y="6776397"/>
            <a:ext cx="1765999" cy="338554"/>
          </a:xfrm>
          <a:prstGeom prst="rect">
            <a:avLst/>
          </a:prstGeom>
          <a:noFill/>
        </p:spPr>
        <p:txBody>
          <a:bodyPr wrap="square" rtlCol="0">
            <a:spAutoFit/>
          </a:bodyPr>
          <a:lstStyle/>
          <a:p>
            <a:r>
              <a:rPr lang="en-AU" sz="800" dirty="0">
                <a:solidFill>
                  <a:schemeClr val="bg1">
                    <a:lumMod val="50000"/>
                  </a:schemeClr>
                </a:solidFill>
                <a:latin typeface="Comic Sans MS" panose="030F0702030302020204" pitchFamily="66" charset="0"/>
              </a:rPr>
              <a:t>Answers will vary depending on first activity (e.g. spring tide)</a:t>
            </a:r>
          </a:p>
        </p:txBody>
      </p:sp>
      <p:sp>
        <p:nvSpPr>
          <p:cNvPr id="69" name="TextBox 68">
            <a:extLst>
              <a:ext uri="{FF2B5EF4-FFF2-40B4-BE49-F238E27FC236}">
                <a16:creationId xmlns:a16="http://schemas.microsoft.com/office/drawing/2014/main" id="{8C3A25CC-7436-422B-966C-26B0C1C85567}"/>
              </a:ext>
            </a:extLst>
          </p:cNvPr>
          <p:cNvSpPr txBox="1"/>
          <p:nvPr/>
        </p:nvSpPr>
        <p:spPr>
          <a:xfrm>
            <a:off x="503107" y="3533040"/>
            <a:ext cx="6591572" cy="215444"/>
          </a:xfrm>
          <a:prstGeom prst="rect">
            <a:avLst/>
          </a:prstGeom>
          <a:noFill/>
        </p:spPr>
        <p:txBody>
          <a:bodyPr wrap="square" rtlCol="0">
            <a:spAutoFit/>
          </a:bodyPr>
          <a:lstStyle/>
          <a:p>
            <a:r>
              <a:rPr lang="en-AU" sz="800" b="1" dirty="0">
                <a:latin typeface="Arial Narrow" panose="020B0606020202030204" pitchFamily="34" charset="0"/>
              </a:rPr>
              <a:t>*</a:t>
            </a:r>
            <a:r>
              <a:rPr lang="en-AU" sz="800" i="1" dirty="0">
                <a:latin typeface="Arial Narrow" panose="020B0606020202030204" pitchFamily="34" charset="0"/>
              </a:rPr>
              <a:t>Note: </a:t>
            </a:r>
            <a:r>
              <a:rPr lang="en-AU" sz="800" dirty="0">
                <a:latin typeface="Arial Narrow" panose="020B0606020202030204" pitchFamily="34" charset="0"/>
              </a:rPr>
              <a:t>tidal currents are strongest half way between high tide and low tide (Rule of Twelfths).</a:t>
            </a:r>
            <a:r>
              <a:rPr lang="en-AU" sz="800" b="1" dirty="0">
                <a:latin typeface="Arial Narrow" panose="020B0606020202030204" pitchFamily="34" charset="0"/>
              </a:rPr>
              <a:t> </a:t>
            </a:r>
            <a:r>
              <a:rPr lang="en-AU" sz="800" dirty="0">
                <a:latin typeface="Arial Narrow" panose="020B0606020202030204" pitchFamily="34" charset="0"/>
              </a:rPr>
              <a:t>Calculate using the largest tidal range from your previous ans.</a:t>
            </a:r>
          </a:p>
        </p:txBody>
      </p:sp>
      <p:sp>
        <p:nvSpPr>
          <p:cNvPr id="70" name="Rectangle 69">
            <a:extLst>
              <a:ext uri="{FF2B5EF4-FFF2-40B4-BE49-F238E27FC236}">
                <a16:creationId xmlns:a16="http://schemas.microsoft.com/office/drawing/2014/main" id="{3213C006-7E87-4EDE-A0BD-CCD49E65ED46}"/>
              </a:ext>
            </a:extLst>
          </p:cNvPr>
          <p:cNvSpPr/>
          <p:nvPr/>
        </p:nvSpPr>
        <p:spPr>
          <a:xfrm>
            <a:off x="559537" y="2595467"/>
            <a:ext cx="5772796" cy="28803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TextBox 70">
            <a:extLst>
              <a:ext uri="{FF2B5EF4-FFF2-40B4-BE49-F238E27FC236}">
                <a16:creationId xmlns:a16="http://schemas.microsoft.com/office/drawing/2014/main" id="{06249052-1431-400F-A7F9-95D70E548214}"/>
              </a:ext>
            </a:extLst>
          </p:cNvPr>
          <p:cNvSpPr txBox="1"/>
          <p:nvPr/>
        </p:nvSpPr>
        <p:spPr>
          <a:xfrm>
            <a:off x="503107" y="2585194"/>
            <a:ext cx="5874121" cy="276999"/>
          </a:xfrm>
          <a:prstGeom prst="rect">
            <a:avLst/>
          </a:prstGeom>
          <a:noFill/>
        </p:spPr>
        <p:txBody>
          <a:bodyPr wrap="square" rtlCol="0">
            <a:spAutoFit/>
          </a:bodyPr>
          <a:lstStyle/>
          <a:p>
            <a:r>
              <a:rPr lang="en-AU" sz="1200" dirty="0">
                <a:latin typeface="Arial Narrow" panose="020B0606020202030204" pitchFamily="34" charset="0"/>
              </a:rPr>
              <a:t>Q. If I want to snorkel the same tide height tomorrow, how much later in the day will it be? Ans. </a:t>
            </a:r>
          </a:p>
        </p:txBody>
      </p:sp>
      <p:sp>
        <p:nvSpPr>
          <p:cNvPr id="72" name="Rectangle 71">
            <a:extLst>
              <a:ext uri="{FF2B5EF4-FFF2-40B4-BE49-F238E27FC236}">
                <a16:creationId xmlns:a16="http://schemas.microsoft.com/office/drawing/2014/main" id="{D9244300-E2DF-40C1-8C0D-F431778A7E5C}"/>
              </a:ext>
            </a:extLst>
          </p:cNvPr>
          <p:cNvSpPr/>
          <p:nvPr/>
        </p:nvSpPr>
        <p:spPr>
          <a:xfrm>
            <a:off x="5834428" y="2617577"/>
            <a:ext cx="462040" cy="24160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Rectangle 72">
            <a:extLst>
              <a:ext uri="{FF2B5EF4-FFF2-40B4-BE49-F238E27FC236}">
                <a16:creationId xmlns:a16="http://schemas.microsoft.com/office/drawing/2014/main" id="{900C1217-30B3-4927-944B-C58CFDF53D02}"/>
              </a:ext>
            </a:extLst>
          </p:cNvPr>
          <p:cNvSpPr/>
          <p:nvPr/>
        </p:nvSpPr>
        <p:spPr>
          <a:xfrm>
            <a:off x="559537" y="2937529"/>
            <a:ext cx="5772796" cy="28803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TextBox 73">
            <a:extLst>
              <a:ext uri="{FF2B5EF4-FFF2-40B4-BE49-F238E27FC236}">
                <a16:creationId xmlns:a16="http://schemas.microsoft.com/office/drawing/2014/main" id="{09535B70-98C1-4E17-B2EC-C6F321B1AA13}"/>
              </a:ext>
            </a:extLst>
          </p:cNvPr>
          <p:cNvSpPr txBox="1"/>
          <p:nvPr/>
        </p:nvSpPr>
        <p:spPr>
          <a:xfrm>
            <a:off x="503107" y="2927256"/>
            <a:ext cx="4983323" cy="276999"/>
          </a:xfrm>
          <a:prstGeom prst="rect">
            <a:avLst/>
          </a:prstGeom>
          <a:noFill/>
        </p:spPr>
        <p:txBody>
          <a:bodyPr wrap="square" rtlCol="0">
            <a:spAutoFit/>
          </a:bodyPr>
          <a:lstStyle/>
          <a:p>
            <a:r>
              <a:rPr lang="en-AU" sz="1200" dirty="0">
                <a:latin typeface="Arial Narrow" panose="020B0606020202030204" pitchFamily="34" charset="0"/>
              </a:rPr>
              <a:t>Q. Which day and time has the largest </a:t>
            </a:r>
            <a:r>
              <a:rPr lang="en-AU" sz="1200" b="1" dirty="0">
                <a:latin typeface="Arial Narrow" panose="020B0606020202030204" pitchFamily="34" charset="0"/>
              </a:rPr>
              <a:t>tidal</a:t>
            </a:r>
            <a:r>
              <a:rPr lang="en-AU" sz="1200" b="1" i="1" dirty="0">
                <a:latin typeface="Arial Narrow" panose="020B0606020202030204" pitchFamily="34" charset="0"/>
              </a:rPr>
              <a:t> range </a:t>
            </a:r>
            <a:r>
              <a:rPr lang="en-AU" sz="800" dirty="0">
                <a:latin typeface="Arial Narrow" panose="020B0606020202030204" pitchFamily="34" charset="0"/>
              </a:rPr>
              <a:t>(difference between high tide and low tide)</a:t>
            </a:r>
            <a:r>
              <a:rPr lang="en-AU" sz="1200" dirty="0">
                <a:latin typeface="Arial Narrow" panose="020B0606020202030204" pitchFamily="34" charset="0"/>
              </a:rPr>
              <a:t>? Ans. </a:t>
            </a:r>
          </a:p>
        </p:txBody>
      </p:sp>
      <p:sp>
        <p:nvSpPr>
          <p:cNvPr id="75" name="Rectangle 74">
            <a:extLst>
              <a:ext uri="{FF2B5EF4-FFF2-40B4-BE49-F238E27FC236}">
                <a16:creationId xmlns:a16="http://schemas.microsoft.com/office/drawing/2014/main" id="{F8FF9185-4D97-4CB8-A3AC-7A0C9909C8BD}"/>
              </a:ext>
            </a:extLst>
          </p:cNvPr>
          <p:cNvSpPr/>
          <p:nvPr/>
        </p:nvSpPr>
        <p:spPr>
          <a:xfrm>
            <a:off x="5373217" y="2959540"/>
            <a:ext cx="925246" cy="24160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Rectangle 75">
            <a:extLst>
              <a:ext uri="{FF2B5EF4-FFF2-40B4-BE49-F238E27FC236}">
                <a16:creationId xmlns:a16="http://schemas.microsoft.com/office/drawing/2014/main" id="{CD2060B1-8E85-435F-8547-4F119512CB30}"/>
              </a:ext>
            </a:extLst>
          </p:cNvPr>
          <p:cNvSpPr/>
          <p:nvPr/>
        </p:nvSpPr>
        <p:spPr>
          <a:xfrm>
            <a:off x="559537" y="3289767"/>
            <a:ext cx="5772796" cy="28803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TextBox 76">
            <a:extLst>
              <a:ext uri="{FF2B5EF4-FFF2-40B4-BE49-F238E27FC236}">
                <a16:creationId xmlns:a16="http://schemas.microsoft.com/office/drawing/2014/main" id="{5FAC506C-486E-42E7-A6C7-AA57AC194FCC}"/>
              </a:ext>
            </a:extLst>
          </p:cNvPr>
          <p:cNvSpPr txBox="1"/>
          <p:nvPr/>
        </p:nvSpPr>
        <p:spPr>
          <a:xfrm>
            <a:off x="503107" y="3279494"/>
            <a:ext cx="5093140" cy="276999"/>
          </a:xfrm>
          <a:prstGeom prst="rect">
            <a:avLst/>
          </a:prstGeom>
          <a:noFill/>
        </p:spPr>
        <p:txBody>
          <a:bodyPr wrap="square" rtlCol="0">
            <a:spAutoFit/>
          </a:bodyPr>
          <a:lstStyle/>
          <a:p>
            <a:r>
              <a:rPr lang="en-AU" sz="1200" dirty="0">
                <a:latin typeface="Arial Narrow" panose="020B0606020202030204" pitchFamily="34" charset="0"/>
              </a:rPr>
              <a:t>Q. Which day and time will the current be strongest </a:t>
            </a:r>
            <a:r>
              <a:rPr lang="en-AU" sz="800" dirty="0">
                <a:latin typeface="Arial Narrow" panose="020B0606020202030204" pitchFamily="34" charset="0"/>
              </a:rPr>
              <a:t>(and for snorkellers to avoid)</a:t>
            </a:r>
            <a:r>
              <a:rPr lang="en-AU" sz="1200" dirty="0">
                <a:latin typeface="Arial Narrow" panose="020B0606020202030204" pitchFamily="34" charset="0"/>
              </a:rPr>
              <a:t>?</a:t>
            </a:r>
            <a:r>
              <a:rPr lang="en-AU" sz="800" dirty="0">
                <a:latin typeface="Arial Narrow" panose="020B0606020202030204" pitchFamily="34" charset="0"/>
              </a:rPr>
              <a:t> </a:t>
            </a:r>
            <a:r>
              <a:rPr lang="en-AU" sz="1200" dirty="0" err="1">
                <a:latin typeface="Arial Narrow" panose="020B0606020202030204" pitchFamily="34" charset="0"/>
              </a:rPr>
              <a:t>Ans</a:t>
            </a:r>
            <a:r>
              <a:rPr lang="en-AU" sz="1200" dirty="0">
                <a:latin typeface="Arial Narrow" panose="020B0606020202030204" pitchFamily="34" charset="0"/>
              </a:rPr>
              <a:t>*. </a:t>
            </a:r>
          </a:p>
        </p:txBody>
      </p:sp>
      <p:sp>
        <p:nvSpPr>
          <p:cNvPr id="78" name="Rectangle 77">
            <a:extLst>
              <a:ext uri="{FF2B5EF4-FFF2-40B4-BE49-F238E27FC236}">
                <a16:creationId xmlns:a16="http://schemas.microsoft.com/office/drawing/2014/main" id="{B69E6B71-515A-45D2-8F7C-577E2C832107}"/>
              </a:ext>
            </a:extLst>
          </p:cNvPr>
          <p:cNvSpPr/>
          <p:nvPr/>
        </p:nvSpPr>
        <p:spPr>
          <a:xfrm>
            <a:off x="4941168" y="3314892"/>
            <a:ext cx="1355299" cy="241601"/>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9" name="Straight Connector 78">
            <a:extLst>
              <a:ext uri="{FF2B5EF4-FFF2-40B4-BE49-F238E27FC236}">
                <a16:creationId xmlns:a16="http://schemas.microsoft.com/office/drawing/2014/main" id="{5EF80992-AB2E-45F3-8015-9D575D96E2B2}"/>
              </a:ext>
            </a:extLst>
          </p:cNvPr>
          <p:cNvCxnSpPr/>
          <p:nvPr/>
        </p:nvCxnSpPr>
        <p:spPr>
          <a:xfrm flipH="1">
            <a:off x="579684" y="3702903"/>
            <a:ext cx="57355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4FA0FD7F-DF9D-43AD-8F31-148882B62DB9}"/>
              </a:ext>
            </a:extLst>
          </p:cNvPr>
          <p:cNvSpPr txBox="1"/>
          <p:nvPr/>
        </p:nvSpPr>
        <p:spPr>
          <a:xfrm>
            <a:off x="5750926" y="2608706"/>
            <a:ext cx="615907"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29min</a:t>
            </a:r>
          </a:p>
        </p:txBody>
      </p:sp>
      <p:sp>
        <p:nvSpPr>
          <p:cNvPr id="87" name="TextBox 86">
            <a:extLst>
              <a:ext uri="{FF2B5EF4-FFF2-40B4-BE49-F238E27FC236}">
                <a16:creationId xmlns:a16="http://schemas.microsoft.com/office/drawing/2014/main" id="{8AC9BD8D-D504-4EC5-8E1E-1F9227E889FF}"/>
              </a:ext>
            </a:extLst>
          </p:cNvPr>
          <p:cNvSpPr txBox="1"/>
          <p:nvPr/>
        </p:nvSpPr>
        <p:spPr>
          <a:xfrm>
            <a:off x="5313658" y="2937909"/>
            <a:ext cx="1253706"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2.38m </a:t>
            </a:r>
            <a:r>
              <a:rPr lang="en-AU" sz="600" dirty="0">
                <a:solidFill>
                  <a:schemeClr val="bg1">
                    <a:lumMod val="50000"/>
                  </a:schemeClr>
                </a:solidFill>
                <a:latin typeface="Comic Sans MS" panose="030F0702030302020204" pitchFamily="66" charset="0"/>
              </a:rPr>
              <a:t>(3.03-0.65)</a:t>
            </a:r>
            <a:endParaRPr lang="en-AU" sz="800" dirty="0">
              <a:solidFill>
                <a:schemeClr val="bg1">
                  <a:lumMod val="50000"/>
                </a:schemeClr>
              </a:solidFill>
              <a:latin typeface="Comic Sans MS" panose="030F0702030302020204" pitchFamily="66" charset="0"/>
            </a:endParaRPr>
          </a:p>
        </p:txBody>
      </p:sp>
      <p:sp>
        <p:nvSpPr>
          <p:cNvPr id="91" name="TextBox 90">
            <a:extLst>
              <a:ext uri="{FF2B5EF4-FFF2-40B4-BE49-F238E27FC236}">
                <a16:creationId xmlns:a16="http://schemas.microsoft.com/office/drawing/2014/main" id="{E4C021A9-90E0-485B-9B92-8338E5A7FCEF}"/>
              </a:ext>
            </a:extLst>
          </p:cNvPr>
          <p:cNvSpPr txBox="1"/>
          <p:nvPr/>
        </p:nvSpPr>
        <p:spPr>
          <a:xfrm>
            <a:off x="5025824" y="3301114"/>
            <a:ext cx="1253706"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6.06am </a:t>
            </a:r>
            <a:r>
              <a:rPr lang="en-AU" sz="800" dirty="0">
                <a:solidFill>
                  <a:schemeClr val="bg1">
                    <a:lumMod val="50000"/>
                  </a:schemeClr>
                </a:solidFill>
                <a:latin typeface="Comic Sans MS" panose="030F0702030302020204" pitchFamily="66" charset="0"/>
              </a:rPr>
              <a:t>tomorrow</a:t>
            </a:r>
          </a:p>
        </p:txBody>
      </p:sp>
      <p:cxnSp>
        <p:nvCxnSpPr>
          <p:cNvPr id="93" name="Straight Connector 92">
            <a:extLst>
              <a:ext uri="{FF2B5EF4-FFF2-40B4-BE49-F238E27FC236}">
                <a16:creationId xmlns:a16="http://schemas.microsoft.com/office/drawing/2014/main" id="{0EE43C16-8D4E-4EA0-B22B-B2AA5E821CA9}"/>
              </a:ext>
            </a:extLst>
          </p:cNvPr>
          <p:cNvCxnSpPr/>
          <p:nvPr/>
        </p:nvCxnSpPr>
        <p:spPr>
          <a:xfrm flipH="1">
            <a:off x="564258" y="984989"/>
            <a:ext cx="56778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Rectangle 95">
            <a:extLst>
              <a:ext uri="{FF2B5EF4-FFF2-40B4-BE49-F238E27FC236}">
                <a16:creationId xmlns:a16="http://schemas.microsoft.com/office/drawing/2014/main" id="{7EC632E7-0B9D-499D-B634-8660A50AE282}"/>
              </a:ext>
            </a:extLst>
          </p:cNvPr>
          <p:cNvSpPr/>
          <p:nvPr/>
        </p:nvSpPr>
        <p:spPr>
          <a:xfrm>
            <a:off x="561888" y="1029416"/>
            <a:ext cx="5679143" cy="322291"/>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rPr>
              <a:t>Activity: On the signs below, complete a ‘tide report’ for today and tomorrow</a:t>
            </a:r>
            <a:endParaRPr lang="en-AU" sz="800" dirty="0">
              <a:solidFill>
                <a:schemeClr val="bg1"/>
              </a:solidFill>
              <a:latin typeface="Arial Narrow" panose="020B0606020202030204" pitchFamily="34" charset="0"/>
            </a:endParaRPr>
          </a:p>
        </p:txBody>
      </p:sp>
      <p:sp>
        <p:nvSpPr>
          <p:cNvPr id="97" name="TextBox 96">
            <a:extLst>
              <a:ext uri="{FF2B5EF4-FFF2-40B4-BE49-F238E27FC236}">
                <a16:creationId xmlns:a16="http://schemas.microsoft.com/office/drawing/2014/main" id="{A27B55D7-4EBB-42EF-98AA-C9E9E161DE25}"/>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98" name="TextBox 97">
            <a:extLst>
              <a:ext uri="{FF2B5EF4-FFF2-40B4-BE49-F238E27FC236}">
                <a16:creationId xmlns:a16="http://schemas.microsoft.com/office/drawing/2014/main" id="{20D7C22F-4BAA-4A77-BE01-CBECDE3E9F3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5" name="TextBox 4">
            <a:extLst>
              <a:ext uri="{FF2B5EF4-FFF2-40B4-BE49-F238E27FC236}">
                <a16:creationId xmlns:a16="http://schemas.microsoft.com/office/drawing/2014/main" id="{41F5E97A-88FC-45A9-98A6-E9C462252A7F}"/>
              </a:ext>
            </a:extLst>
          </p:cNvPr>
          <p:cNvSpPr txBox="1"/>
          <p:nvPr/>
        </p:nvSpPr>
        <p:spPr>
          <a:xfrm>
            <a:off x="5239079" y="1016140"/>
            <a:ext cx="914403" cy="33855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(designed for tourist snorkellers)</a:t>
            </a:r>
          </a:p>
        </p:txBody>
      </p:sp>
      <p:sp>
        <p:nvSpPr>
          <p:cNvPr id="2" name="TextBox 1">
            <a:extLst>
              <a:ext uri="{FF2B5EF4-FFF2-40B4-BE49-F238E27FC236}">
                <a16:creationId xmlns:a16="http://schemas.microsoft.com/office/drawing/2014/main" id="{1D0645B7-5470-CC93-D273-4FCE7E41AB36}"/>
              </a:ext>
            </a:extLst>
          </p:cNvPr>
          <p:cNvSpPr txBox="1"/>
          <p:nvPr/>
        </p:nvSpPr>
        <p:spPr>
          <a:xfrm>
            <a:off x="1410717" y="61659"/>
            <a:ext cx="4185530" cy="1092607"/>
          </a:xfrm>
          <a:prstGeom prst="rect">
            <a:avLst/>
          </a:prstGeom>
          <a:noFill/>
        </p:spPr>
        <p:txBody>
          <a:bodyPr wrap="square" rtlCol="0">
            <a:spAutoFit/>
          </a:bodyPr>
          <a:lstStyle/>
          <a:p>
            <a:r>
              <a:rPr lang="en-US" b="1" dirty="0">
                <a:latin typeface="Arial Narrow" pitchFamily="34" charset="0"/>
              </a:rPr>
              <a:t>2. Tide Trickery – </a:t>
            </a:r>
            <a:r>
              <a:rPr lang="en-US" sz="1200" dirty="0">
                <a:latin typeface="Arial Narrow" pitchFamily="34" charset="0"/>
              </a:rPr>
              <a:t>Explain how gravitational pull, current strength and wave action cause tidal movement.</a:t>
            </a:r>
          </a:p>
          <a:p>
            <a:endParaRPr lang="en-US" sz="1200" i="1" dirty="0">
              <a:latin typeface="Arial Narrow" pitchFamily="34" charset="0"/>
            </a:endParaRPr>
          </a:p>
          <a:p>
            <a:r>
              <a:rPr lang="en-US" sz="1200" i="1" dirty="0">
                <a:latin typeface="Arial Narrow" pitchFamily="34" charset="0"/>
              </a:rPr>
              <a:t>To download tide charts, go to www.bom.gov.au (marine and ocean tab)</a:t>
            </a:r>
          </a:p>
          <a:p>
            <a:endParaRPr lang="en-US" sz="1100" i="1" dirty="0">
              <a:latin typeface="Arial Narrow" pitchFamily="34" charset="0"/>
            </a:endParaRPr>
          </a:p>
        </p:txBody>
      </p:sp>
      <p:sp>
        <p:nvSpPr>
          <p:cNvPr id="7" name="TextBox 17">
            <a:extLst>
              <a:ext uri="{FF2B5EF4-FFF2-40B4-BE49-F238E27FC236}">
                <a16:creationId xmlns:a16="http://schemas.microsoft.com/office/drawing/2014/main" id="{BB6D4641-072C-85CE-B0E6-C733BFECC482}"/>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cxnSp>
        <p:nvCxnSpPr>
          <p:cNvPr id="10" name="Straight Connector 9">
            <a:extLst>
              <a:ext uri="{FF2B5EF4-FFF2-40B4-BE49-F238E27FC236}">
                <a16:creationId xmlns:a16="http://schemas.microsoft.com/office/drawing/2014/main" id="{F176B5CF-9706-771B-04FF-0B5AEAAD9914}"/>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36">
            <a:extLst>
              <a:ext uri="{FF2B5EF4-FFF2-40B4-BE49-F238E27FC236}">
                <a16:creationId xmlns:a16="http://schemas.microsoft.com/office/drawing/2014/main" id="{13A23B02-10F0-F6B2-C035-C210300E700A}"/>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15" name="TextBox 36">
            <a:extLst>
              <a:ext uri="{FF2B5EF4-FFF2-40B4-BE49-F238E27FC236}">
                <a16:creationId xmlns:a16="http://schemas.microsoft.com/office/drawing/2014/main" id="{14650307-8F77-DBCC-9AD6-6C1FB81B6571}"/>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7" name="TextBox 16">
            <a:extLst>
              <a:ext uri="{FF2B5EF4-FFF2-40B4-BE49-F238E27FC236}">
                <a16:creationId xmlns:a16="http://schemas.microsoft.com/office/drawing/2014/main" id="{CAB8D14D-4C69-12A9-738E-E173AFF5D8FF}"/>
              </a:ext>
            </a:extLst>
          </p:cNvPr>
          <p:cNvSpPr txBox="1"/>
          <p:nvPr/>
        </p:nvSpPr>
        <p:spPr>
          <a:xfrm>
            <a:off x="6133113" y="8831505"/>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3</a:t>
            </a:r>
          </a:p>
        </p:txBody>
      </p:sp>
    </p:spTree>
    <p:extLst>
      <p:ext uri="{BB962C8B-B14F-4D97-AF65-F5344CB8AC3E}">
        <p14:creationId xmlns:p14="http://schemas.microsoft.com/office/powerpoint/2010/main" val="13160995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 name="TextBox 36">
            <a:extLst>
              <a:ext uri="{FF2B5EF4-FFF2-40B4-BE49-F238E27FC236}">
                <a16:creationId xmlns:a16="http://schemas.microsoft.com/office/drawing/2014/main" id="{B5B45344-0533-4176-0C31-E54154C824E4}"/>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5" name="TextBox 36">
            <a:extLst>
              <a:ext uri="{FF2B5EF4-FFF2-40B4-BE49-F238E27FC236}">
                <a16:creationId xmlns:a16="http://schemas.microsoft.com/office/drawing/2014/main" id="{26ECB260-13C5-C4AB-9E15-B0F55AB71870}"/>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8" name="TextBox 7">
            <a:extLst>
              <a:ext uri="{FF2B5EF4-FFF2-40B4-BE49-F238E27FC236}">
                <a16:creationId xmlns:a16="http://schemas.microsoft.com/office/drawing/2014/main" id="{C304979D-B6F6-2C4C-A066-F26992F8C5CB}"/>
              </a:ext>
            </a:extLst>
          </p:cNvPr>
          <p:cNvSpPr txBox="1"/>
          <p:nvPr/>
        </p:nvSpPr>
        <p:spPr>
          <a:xfrm>
            <a:off x="6133113"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4</a:t>
            </a:r>
          </a:p>
        </p:txBody>
      </p:sp>
      <p:sp>
        <p:nvSpPr>
          <p:cNvPr id="9" name="TextBox 17">
            <a:extLst>
              <a:ext uri="{FF2B5EF4-FFF2-40B4-BE49-F238E27FC236}">
                <a16:creationId xmlns:a16="http://schemas.microsoft.com/office/drawing/2014/main" id="{9D38257F-2B01-9507-C240-6F3EBB8E4A28}"/>
              </a:ext>
            </a:extLst>
          </p:cNvPr>
          <p:cNvSpPr txBox="1"/>
          <p:nvPr/>
        </p:nvSpPr>
        <p:spPr>
          <a:xfrm>
            <a:off x="5489508" y="24479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a:t>
            </a:r>
            <a:endParaRPr lang="en-AU" sz="1200" b="1" dirty="0">
              <a:latin typeface="Arial Narrow" pitchFamily="34" charset="0"/>
            </a:endParaRP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2" name="TextBox 1">
            <a:extLst>
              <a:ext uri="{FF2B5EF4-FFF2-40B4-BE49-F238E27FC236}">
                <a16:creationId xmlns:a16="http://schemas.microsoft.com/office/drawing/2014/main" id="{4D8B0B2C-B4B7-F528-8170-6BD2EBDC3A04}"/>
              </a:ext>
            </a:extLst>
          </p:cNvPr>
          <p:cNvSpPr txBox="1"/>
          <p:nvPr/>
        </p:nvSpPr>
        <p:spPr>
          <a:xfrm>
            <a:off x="1423163" y="217042"/>
            <a:ext cx="3878045" cy="584775"/>
          </a:xfrm>
          <a:prstGeom prst="rect">
            <a:avLst/>
          </a:prstGeom>
          <a:noFill/>
        </p:spPr>
        <p:txBody>
          <a:bodyPr wrap="square" rtlCol="0">
            <a:spAutoFit/>
          </a:bodyPr>
          <a:lstStyle/>
          <a:p>
            <a:r>
              <a:rPr lang="en-US" sz="2000" b="1" dirty="0">
                <a:latin typeface="Arial Narrow" pitchFamily="34" charset="0"/>
              </a:rPr>
              <a:t>Explain</a:t>
            </a:r>
            <a:r>
              <a:rPr lang="en-US" sz="1200" dirty="0">
                <a:latin typeface="Arial Narrow" pitchFamily="34" charset="0"/>
              </a:rPr>
              <a:t> how gravitational pull, current strength and wave action cause tidal movement.</a:t>
            </a:r>
          </a:p>
        </p:txBody>
      </p:sp>
    </p:spTree>
    <p:extLst>
      <p:ext uri="{BB962C8B-B14F-4D97-AF65-F5344CB8AC3E}">
        <p14:creationId xmlns:p14="http://schemas.microsoft.com/office/powerpoint/2010/main" val="16055159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4" name="Straight Connector 63"/>
          <p:cNvCxnSpPr/>
          <p:nvPr/>
        </p:nvCxnSpPr>
        <p:spPr>
          <a:xfrm flipH="1">
            <a:off x="540706" y="6227381"/>
            <a:ext cx="57355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40706" y="4192188"/>
            <a:ext cx="57355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58638" y="2152759"/>
            <a:ext cx="5922690" cy="2000548"/>
          </a:xfrm>
          <a:prstGeom prst="rect">
            <a:avLst/>
          </a:prstGeom>
          <a:noFill/>
        </p:spPr>
        <p:txBody>
          <a:bodyPr wrap="square" rtlCol="0">
            <a:spAutoFit/>
          </a:bodyPr>
          <a:lstStyle/>
          <a:p>
            <a:r>
              <a:rPr lang="en-AU" sz="1600" b="1" dirty="0">
                <a:latin typeface="Arial Narrow" panose="020B0606020202030204" pitchFamily="34" charset="0"/>
              </a:rPr>
              <a:t>A Sand ($) budget</a:t>
            </a:r>
            <a:endParaRPr lang="en-AU" sz="800" dirty="0">
              <a:latin typeface="Arial Narrow" panose="020B0606020202030204" pitchFamily="34" charset="0"/>
            </a:endParaRPr>
          </a:p>
          <a:p>
            <a:r>
              <a:rPr lang="en-AU" sz="1200" dirty="0">
                <a:latin typeface="Arial Narrow" panose="020B0606020202030204" pitchFamily="34" charset="0"/>
              </a:rPr>
              <a:t>Imagine the beach as your bank account. The more sand you have on your beach, the more money in your bank account! During periods of calm weather, sand accumulates on the beach because the waves are small and weak (constructive waves). Your bank account is looking great, and so is the amount of sand on your beach. Then, the weather turns rough and windy, and the waves are big and destructive (destructive waves). The backwash is strong and large chunks of sand are scooped off the beach and dumped out in the water, making sandbanks. So now all your money sits in the many sand banks in and behind the surf break. Now you have to be patient and wait for the weather to settle into a regular pattern of constructive waves before you will see the sand, and your money, back on the beach. </a:t>
            </a:r>
          </a:p>
          <a:p>
            <a:r>
              <a:rPr lang="en-AU" sz="1200" b="1" dirty="0">
                <a:latin typeface="Arial Narrow" panose="020B0606020202030204" pitchFamily="34" charset="0"/>
              </a:rPr>
              <a:t>Q. What type of wave </a:t>
            </a:r>
            <a:r>
              <a:rPr lang="en-AU" sz="1200" b="1" i="1" dirty="0">
                <a:latin typeface="Arial Narrow" panose="020B0606020202030204" pitchFamily="34" charset="0"/>
              </a:rPr>
              <a:t>removes</a:t>
            </a:r>
            <a:r>
              <a:rPr lang="en-AU" sz="1200" b="1" dirty="0">
                <a:latin typeface="Arial Narrow" panose="020B0606020202030204" pitchFamily="34" charset="0"/>
              </a:rPr>
              <a:t> sand from the beach? Ans. [constructive] [destructive] </a:t>
            </a:r>
            <a:endParaRPr lang="en-AU" sz="800" dirty="0">
              <a:latin typeface="Arial Narrow" panose="020B0606020202030204" pitchFamily="34" charset="0"/>
            </a:endParaRPr>
          </a:p>
        </p:txBody>
      </p:sp>
      <p:sp>
        <p:nvSpPr>
          <p:cNvPr id="25" name="TextBox 24"/>
          <p:cNvSpPr txBox="1"/>
          <p:nvPr/>
        </p:nvSpPr>
        <p:spPr>
          <a:xfrm>
            <a:off x="492083" y="6241889"/>
            <a:ext cx="5698787" cy="276999"/>
          </a:xfrm>
          <a:prstGeom prst="rect">
            <a:avLst/>
          </a:prstGeom>
          <a:noFill/>
        </p:spPr>
        <p:txBody>
          <a:bodyPr wrap="square" rtlCol="0">
            <a:spAutoFit/>
          </a:bodyPr>
          <a:lstStyle/>
          <a:p>
            <a:pPr algn="just"/>
            <a:r>
              <a:rPr lang="en-US" sz="1200" b="1" dirty="0">
                <a:latin typeface="Arial Narrow" pitchFamily="34" charset="0"/>
              </a:rPr>
              <a:t>Activity: Complete the table below</a:t>
            </a:r>
          </a:p>
        </p:txBody>
      </p:sp>
      <p:graphicFrame>
        <p:nvGraphicFramePr>
          <p:cNvPr id="27" name="Table 26"/>
          <p:cNvGraphicFramePr>
            <a:graphicFrameLocks noGrp="1"/>
          </p:cNvGraphicFramePr>
          <p:nvPr>
            <p:extLst>
              <p:ext uri="{D42A27DB-BD31-4B8C-83A1-F6EECF244321}">
                <p14:modId xmlns:p14="http://schemas.microsoft.com/office/powerpoint/2010/main" val="3824622201"/>
              </p:ext>
            </p:extLst>
          </p:nvPr>
        </p:nvGraphicFramePr>
        <p:xfrm>
          <a:off x="584480" y="6525491"/>
          <a:ext cx="5707398" cy="2089941"/>
        </p:xfrm>
        <a:graphic>
          <a:graphicData uri="http://schemas.openxmlformats.org/drawingml/2006/table">
            <a:tbl>
              <a:tblPr firstRow="1" bandRow="1">
                <a:effectLst/>
                <a:tableStyleId>{5940675A-B579-460E-94D1-54222C63F5DA}</a:tableStyleId>
              </a:tblPr>
              <a:tblGrid>
                <a:gridCol w="955255">
                  <a:extLst>
                    <a:ext uri="{9D8B030D-6E8A-4147-A177-3AD203B41FA5}">
                      <a16:colId xmlns:a16="http://schemas.microsoft.com/office/drawing/2014/main" val="20000"/>
                    </a:ext>
                  </a:extLst>
                </a:gridCol>
                <a:gridCol w="4752143">
                  <a:extLst>
                    <a:ext uri="{9D8B030D-6E8A-4147-A177-3AD203B41FA5}">
                      <a16:colId xmlns:a16="http://schemas.microsoft.com/office/drawing/2014/main" val="20001"/>
                    </a:ext>
                  </a:extLst>
                </a:gridCol>
              </a:tblGrid>
              <a:tr h="319627">
                <a:tc>
                  <a:txBody>
                    <a:bodyPr/>
                    <a:lstStyle/>
                    <a:p>
                      <a:pPr algn="ctr"/>
                      <a:r>
                        <a:rPr lang="en-AU" sz="1200" b="1" dirty="0">
                          <a:latin typeface="Arial Narrow" panose="020B0606020202030204" pitchFamily="34" charset="0"/>
                        </a:rPr>
                        <a:t>Term</a:t>
                      </a:r>
                    </a:p>
                  </a:txBody>
                  <a:tcPr>
                    <a:solidFill>
                      <a:schemeClr val="bg1">
                        <a:lumMod val="85000"/>
                      </a:schemeClr>
                    </a:solidFill>
                  </a:tcPr>
                </a:tc>
                <a:tc>
                  <a:txBody>
                    <a:bodyPr/>
                    <a:lstStyle/>
                    <a:p>
                      <a:pPr algn="l"/>
                      <a:r>
                        <a:rPr lang="en-AU" sz="1200" b="1" dirty="0">
                          <a:latin typeface="Arial Narrow" panose="020B0606020202030204" pitchFamily="34" charset="0"/>
                        </a:rPr>
                        <a:t>Description</a:t>
                      </a:r>
                      <a:endParaRPr lang="en-AU" sz="1200" b="0" dirty="0">
                        <a:solidFill>
                          <a:schemeClr val="bg1">
                            <a:lumMod val="50000"/>
                          </a:schemeClr>
                        </a:solidFill>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10000"/>
                  </a:ext>
                </a:extLst>
              </a:tr>
              <a:tr h="885157">
                <a:tc>
                  <a:txBody>
                    <a:bodyPr/>
                    <a:lstStyle/>
                    <a:p>
                      <a:pPr algn="ctr"/>
                      <a:r>
                        <a:rPr lang="en-AU" sz="1200" b="1" dirty="0">
                          <a:latin typeface="Arial Narrow" panose="020B0606020202030204" pitchFamily="34" charset="0"/>
                        </a:rPr>
                        <a:t>Sand Budget</a:t>
                      </a:r>
                    </a:p>
                  </a:txBody>
                  <a:tcPr anchor="ct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i="0" dirty="0">
                          <a:solidFill>
                            <a:schemeClr val="bg1">
                              <a:lumMod val="50000"/>
                            </a:schemeClr>
                          </a:solidFill>
                          <a:latin typeface="Comic Sans MS" panose="030F0702030302020204" pitchFamily="66" charset="0"/>
                        </a:rPr>
                        <a:t>The volume of sand entering, leaving or contained within a system; a coastal assessment technique used to analyse the movement of sand in a study area (littoral cell).</a:t>
                      </a:r>
                    </a:p>
                    <a:p>
                      <a:pPr algn="ctr"/>
                      <a:endParaRPr lang="en-AU" sz="1200" dirty="0">
                        <a:latin typeface="Arial Narrow" panose="020B0606020202030204" pitchFamily="34" charset="0"/>
                      </a:endParaRPr>
                    </a:p>
                  </a:txBody>
                  <a:tcPr anchor="ctr"/>
                </a:tc>
                <a:extLst>
                  <a:ext uri="{0D108BD9-81ED-4DB2-BD59-A6C34878D82A}">
                    <a16:rowId xmlns:a16="http://schemas.microsoft.com/office/drawing/2014/main" val="10001"/>
                  </a:ext>
                </a:extLst>
              </a:tr>
              <a:tr h="885157">
                <a:tc>
                  <a:txBody>
                    <a:bodyPr/>
                    <a:lstStyle/>
                    <a:p>
                      <a:pPr algn="ctr"/>
                      <a:r>
                        <a:rPr lang="en-AU" sz="1200" b="1" dirty="0">
                          <a:latin typeface="Arial Narrow" panose="020B0606020202030204" pitchFamily="34" charset="0"/>
                        </a:rPr>
                        <a:t>Longshore Drift</a:t>
                      </a:r>
                    </a:p>
                  </a:txBody>
                  <a:tcPr anchor="ctr">
                    <a:solidFill>
                      <a:schemeClr val="bg1">
                        <a:lumMod val="85000"/>
                      </a:schemeClr>
                    </a:solidFill>
                  </a:tcPr>
                </a:tc>
                <a:tc>
                  <a:txBody>
                    <a:bodyPr/>
                    <a:lstStyle/>
                    <a:p>
                      <a:pPr algn="l"/>
                      <a:r>
                        <a:rPr lang="en-AU" sz="1200" b="0" i="0" dirty="0">
                          <a:solidFill>
                            <a:schemeClr val="bg1">
                              <a:lumMod val="50000"/>
                            </a:schemeClr>
                          </a:solidFill>
                          <a:latin typeface="Comic Sans MS" panose="030F0702030302020204" pitchFamily="66" charset="0"/>
                        </a:rPr>
                        <a:t>A geological sediment transport process along a coastline parallel to the shore. </a:t>
                      </a:r>
                    </a:p>
                  </a:txBody>
                  <a:tcPr/>
                </a:tc>
                <a:extLst>
                  <a:ext uri="{0D108BD9-81ED-4DB2-BD59-A6C34878D82A}">
                    <a16:rowId xmlns:a16="http://schemas.microsoft.com/office/drawing/2014/main" val="10002"/>
                  </a:ext>
                </a:extLst>
              </a:tr>
            </a:tbl>
          </a:graphicData>
        </a:graphic>
      </p:graphicFrame>
      <p:sp>
        <p:nvSpPr>
          <p:cNvPr id="28" name="Rectangle 27"/>
          <p:cNvSpPr/>
          <p:nvPr/>
        </p:nvSpPr>
        <p:spPr>
          <a:xfrm>
            <a:off x="4535579" y="4367380"/>
            <a:ext cx="1751254" cy="1417183"/>
          </a:xfrm>
          <a:prstGeom prst="rect">
            <a:avLst/>
          </a:prstGeom>
          <a:solidFill>
            <a:schemeClr val="bg1">
              <a:lumMod val="95000"/>
            </a:schemeClr>
          </a:solidFill>
          <a:ln w="31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TextBox 31"/>
          <p:cNvSpPr txBox="1"/>
          <p:nvPr/>
        </p:nvSpPr>
        <p:spPr>
          <a:xfrm>
            <a:off x="5559468" y="3942464"/>
            <a:ext cx="1381172" cy="184666"/>
          </a:xfrm>
          <a:prstGeom prst="rect">
            <a:avLst/>
          </a:prstGeom>
          <a:noFill/>
        </p:spPr>
        <p:txBody>
          <a:bodyPr wrap="square" rtlCol="0">
            <a:spAutoFit/>
          </a:bodyPr>
          <a:lstStyle/>
          <a:p>
            <a:r>
              <a:rPr lang="en-AU" sz="600" dirty="0">
                <a:latin typeface="Arial Narrow" panose="020B0606020202030204" pitchFamily="34" charset="0"/>
              </a:rPr>
              <a:t>Circle correct answer</a:t>
            </a:r>
          </a:p>
        </p:txBody>
      </p:sp>
      <p:sp>
        <p:nvSpPr>
          <p:cNvPr id="6" name="Rectangle 5"/>
          <p:cNvSpPr/>
          <p:nvPr/>
        </p:nvSpPr>
        <p:spPr>
          <a:xfrm>
            <a:off x="4997287" y="4384838"/>
            <a:ext cx="1274930" cy="138982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Freeform 4"/>
          <p:cNvSpPr/>
          <p:nvPr/>
        </p:nvSpPr>
        <p:spPr>
          <a:xfrm>
            <a:off x="4821345" y="4375286"/>
            <a:ext cx="191632" cy="1341120"/>
          </a:xfrm>
          <a:custGeom>
            <a:avLst/>
            <a:gdLst>
              <a:gd name="connsiteX0" fmla="*/ 139338 w 191632"/>
              <a:gd name="connsiteY0" fmla="*/ 1341120 h 1341120"/>
              <a:gd name="connsiteX1" fmla="*/ 95795 w 191632"/>
              <a:gd name="connsiteY1" fmla="*/ 1306285 h 1341120"/>
              <a:gd name="connsiteX2" fmla="*/ 43543 w 191632"/>
              <a:gd name="connsiteY2" fmla="*/ 1262743 h 1341120"/>
              <a:gd name="connsiteX3" fmla="*/ 8709 w 191632"/>
              <a:gd name="connsiteY3" fmla="*/ 1210491 h 1341120"/>
              <a:gd name="connsiteX4" fmla="*/ 17418 w 191632"/>
              <a:gd name="connsiteY4" fmla="*/ 1105988 h 1341120"/>
              <a:gd name="connsiteX5" fmla="*/ 26126 w 191632"/>
              <a:gd name="connsiteY5" fmla="*/ 1079863 h 1341120"/>
              <a:gd name="connsiteX6" fmla="*/ 104503 w 191632"/>
              <a:gd name="connsiteY6" fmla="*/ 1036320 h 1341120"/>
              <a:gd name="connsiteX7" fmla="*/ 148046 w 191632"/>
              <a:gd name="connsiteY7" fmla="*/ 1001485 h 1341120"/>
              <a:gd name="connsiteX8" fmla="*/ 139338 w 191632"/>
              <a:gd name="connsiteY8" fmla="*/ 975360 h 1341120"/>
              <a:gd name="connsiteX9" fmla="*/ 121920 w 191632"/>
              <a:gd name="connsiteY9" fmla="*/ 957943 h 1341120"/>
              <a:gd name="connsiteX10" fmla="*/ 69669 w 191632"/>
              <a:gd name="connsiteY10" fmla="*/ 940525 h 1341120"/>
              <a:gd name="connsiteX11" fmla="*/ 52252 w 191632"/>
              <a:gd name="connsiteY11" fmla="*/ 914400 h 1341120"/>
              <a:gd name="connsiteX12" fmla="*/ 8709 w 191632"/>
              <a:gd name="connsiteY12" fmla="*/ 862148 h 1341120"/>
              <a:gd name="connsiteX13" fmla="*/ 0 w 191632"/>
              <a:gd name="connsiteY13" fmla="*/ 836023 h 1341120"/>
              <a:gd name="connsiteX14" fmla="*/ 26126 w 191632"/>
              <a:gd name="connsiteY14" fmla="*/ 740228 h 1341120"/>
              <a:gd name="connsiteX15" fmla="*/ 52252 w 191632"/>
              <a:gd name="connsiteY15" fmla="*/ 696685 h 1341120"/>
              <a:gd name="connsiteX16" fmla="*/ 104503 w 191632"/>
              <a:gd name="connsiteY16" fmla="*/ 679268 h 1341120"/>
              <a:gd name="connsiteX17" fmla="*/ 156755 w 191632"/>
              <a:gd name="connsiteY17" fmla="*/ 644434 h 1341120"/>
              <a:gd name="connsiteX18" fmla="*/ 95795 w 191632"/>
              <a:gd name="connsiteY18" fmla="*/ 600891 h 1341120"/>
              <a:gd name="connsiteX19" fmla="*/ 69669 w 191632"/>
              <a:gd name="connsiteY19" fmla="*/ 592183 h 1341120"/>
              <a:gd name="connsiteX20" fmla="*/ 26126 w 191632"/>
              <a:gd name="connsiteY20" fmla="*/ 548640 h 1341120"/>
              <a:gd name="connsiteX21" fmla="*/ 8709 w 191632"/>
              <a:gd name="connsiteY21" fmla="*/ 487680 h 1341120"/>
              <a:gd name="connsiteX22" fmla="*/ 0 w 191632"/>
              <a:gd name="connsiteY22" fmla="*/ 461554 h 1341120"/>
              <a:gd name="connsiteX23" fmla="*/ 8709 w 191632"/>
              <a:gd name="connsiteY23" fmla="*/ 383177 h 1341120"/>
              <a:gd name="connsiteX24" fmla="*/ 17418 w 191632"/>
              <a:gd name="connsiteY24" fmla="*/ 357051 h 1341120"/>
              <a:gd name="connsiteX25" fmla="*/ 43543 w 191632"/>
              <a:gd name="connsiteY25" fmla="*/ 339634 h 1341120"/>
              <a:gd name="connsiteX26" fmla="*/ 69669 w 191632"/>
              <a:gd name="connsiteY26" fmla="*/ 330925 h 1341120"/>
              <a:gd name="connsiteX27" fmla="*/ 148046 w 191632"/>
              <a:gd name="connsiteY27" fmla="*/ 296091 h 1341120"/>
              <a:gd name="connsiteX28" fmla="*/ 174172 w 191632"/>
              <a:gd name="connsiteY28" fmla="*/ 287383 h 1341120"/>
              <a:gd name="connsiteX29" fmla="*/ 148046 w 191632"/>
              <a:gd name="connsiteY29" fmla="*/ 261257 h 1341120"/>
              <a:gd name="connsiteX30" fmla="*/ 121920 w 191632"/>
              <a:gd name="connsiteY30" fmla="*/ 243840 h 1341120"/>
              <a:gd name="connsiteX31" fmla="*/ 78378 w 191632"/>
              <a:gd name="connsiteY31" fmla="*/ 209005 h 1341120"/>
              <a:gd name="connsiteX32" fmla="*/ 34835 w 191632"/>
              <a:gd name="connsiteY32" fmla="*/ 182880 h 1341120"/>
              <a:gd name="connsiteX33" fmla="*/ 34835 w 191632"/>
              <a:gd name="connsiteY33" fmla="*/ 95794 h 1341120"/>
              <a:gd name="connsiteX34" fmla="*/ 43543 w 191632"/>
              <a:gd name="connsiteY34" fmla="*/ 26125 h 1341120"/>
              <a:gd name="connsiteX35" fmla="*/ 69669 w 191632"/>
              <a:gd name="connsiteY35" fmla="*/ 17417 h 1341120"/>
              <a:gd name="connsiteX36" fmla="*/ 87086 w 191632"/>
              <a:gd name="connsiteY36" fmla="*/ 0 h 134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91632" h="1341120">
                <a:moveTo>
                  <a:pt x="139338" y="1341120"/>
                </a:moveTo>
                <a:cubicBezTo>
                  <a:pt x="124824" y="1329508"/>
                  <a:pt x="110665" y="1317438"/>
                  <a:pt x="95795" y="1306285"/>
                </a:cubicBezTo>
                <a:cubicBezTo>
                  <a:pt x="68961" y="1286159"/>
                  <a:pt x="65846" y="1291418"/>
                  <a:pt x="43543" y="1262743"/>
                </a:cubicBezTo>
                <a:cubicBezTo>
                  <a:pt x="30691" y="1246220"/>
                  <a:pt x="8709" y="1210491"/>
                  <a:pt x="8709" y="1210491"/>
                </a:cubicBezTo>
                <a:cubicBezTo>
                  <a:pt x="11612" y="1175657"/>
                  <a:pt x="12798" y="1140636"/>
                  <a:pt x="17418" y="1105988"/>
                </a:cubicBezTo>
                <a:cubicBezTo>
                  <a:pt x="18631" y="1096889"/>
                  <a:pt x="19635" y="1086354"/>
                  <a:pt x="26126" y="1079863"/>
                </a:cubicBezTo>
                <a:cubicBezTo>
                  <a:pt x="56072" y="1049917"/>
                  <a:pt x="71650" y="1047271"/>
                  <a:pt x="104503" y="1036320"/>
                </a:cubicBezTo>
                <a:cubicBezTo>
                  <a:pt x="108259" y="1033816"/>
                  <a:pt x="146136" y="1011032"/>
                  <a:pt x="148046" y="1001485"/>
                </a:cubicBezTo>
                <a:cubicBezTo>
                  <a:pt x="149846" y="992484"/>
                  <a:pt x="144061" y="983231"/>
                  <a:pt x="139338" y="975360"/>
                </a:cubicBezTo>
                <a:cubicBezTo>
                  <a:pt x="135114" y="968319"/>
                  <a:pt x="129264" y="961615"/>
                  <a:pt x="121920" y="957943"/>
                </a:cubicBezTo>
                <a:cubicBezTo>
                  <a:pt x="105499" y="949732"/>
                  <a:pt x="69669" y="940525"/>
                  <a:pt x="69669" y="940525"/>
                </a:cubicBezTo>
                <a:cubicBezTo>
                  <a:pt x="63863" y="931817"/>
                  <a:pt x="58952" y="922440"/>
                  <a:pt x="52252" y="914400"/>
                </a:cubicBezTo>
                <a:cubicBezTo>
                  <a:pt x="28175" y="885508"/>
                  <a:pt x="24927" y="894582"/>
                  <a:pt x="8709" y="862148"/>
                </a:cubicBezTo>
                <a:cubicBezTo>
                  <a:pt x="4604" y="853938"/>
                  <a:pt x="2903" y="844731"/>
                  <a:pt x="0" y="836023"/>
                </a:cubicBezTo>
                <a:cubicBezTo>
                  <a:pt x="15671" y="710658"/>
                  <a:pt x="-6806" y="806091"/>
                  <a:pt x="26126" y="740228"/>
                </a:cubicBezTo>
                <a:cubicBezTo>
                  <a:pt x="36057" y="720366"/>
                  <a:pt x="29574" y="708024"/>
                  <a:pt x="52252" y="696685"/>
                </a:cubicBezTo>
                <a:cubicBezTo>
                  <a:pt x="68673" y="688474"/>
                  <a:pt x="89227" y="689452"/>
                  <a:pt x="104503" y="679268"/>
                </a:cubicBezTo>
                <a:lnTo>
                  <a:pt x="156755" y="644434"/>
                </a:lnTo>
                <a:cubicBezTo>
                  <a:pt x="142240" y="600891"/>
                  <a:pt x="156755" y="621210"/>
                  <a:pt x="95795" y="600891"/>
                </a:cubicBezTo>
                <a:lnTo>
                  <a:pt x="69669" y="592183"/>
                </a:lnTo>
                <a:cubicBezTo>
                  <a:pt x="55155" y="577669"/>
                  <a:pt x="32617" y="568113"/>
                  <a:pt x="26126" y="548640"/>
                </a:cubicBezTo>
                <a:cubicBezTo>
                  <a:pt x="5240" y="485978"/>
                  <a:pt x="30588" y="564251"/>
                  <a:pt x="8709" y="487680"/>
                </a:cubicBezTo>
                <a:cubicBezTo>
                  <a:pt x="6187" y="478853"/>
                  <a:pt x="2903" y="470263"/>
                  <a:pt x="0" y="461554"/>
                </a:cubicBezTo>
                <a:cubicBezTo>
                  <a:pt x="2903" y="435428"/>
                  <a:pt x="4387" y="409106"/>
                  <a:pt x="8709" y="383177"/>
                </a:cubicBezTo>
                <a:cubicBezTo>
                  <a:pt x="10218" y="374122"/>
                  <a:pt x="11683" y="364219"/>
                  <a:pt x="17418" y="357051"/>
                </a:cubicBezTo>
                <a:cubicBezTo>
                  <a:pt x="23956" y="348878"/>
                  <a:pt x="34182" y="344315"/>
                  <a:pt x="43543" y="339634"/>
                </a:cubicBezTo>
                <a:cubicBezTo>
                  <a:pt x="51754" y="335529"/>
                  <a:pt x="61458" y="335030"/>
                  <a:pt x="69669" y="330925"/>
                </a:cubicBezTo>
                <a:cubicBezTo>
                  <a:pt x="152466" y="289527"/>
                  <a:pt x="13255" y="341020"/>
                  <a:pt x="148046" y="296091"/>
                </a:cubicBezTo>
                <a:lnTo>
                  <a:pt x="174172" y="287383"/>
                </a:lnTo>
                <a:cubicBezTo>
                  <a:pt x="205698" y="255856"/>
                  <a:pt x="193074" y="278142"/>
                  <a:pt x="148046" y="261257"/>
                </a:cubicBezTo>
                <a:cubicBezTo>
                  <a:pt x="138246" y="257582"/>
                  <a:pt x="130629" y="249646"/>
                  <a:pt x="121920" y="243840"/>
                </a:cubicBezTo>
                <a:cubicBezTo>
                  <a:pt x="87232" y="191807"/>
                  <a:pt x="125114" y="237047"/>
                  <a:pt x="78378" y="209005"/>
                </a:cubicBezTo>
                <a:cubicBezTo>
                  <a:pt x="18613" y="173146"/>
                  <a:pt x="108835" y="207546"/>
                  <a:pt x="34835" y="182880"/>
                </a:cubicBezTo>
                <a:cubicBezTo>
                  <a:pt x="19421" y="136641"/>
                  <a:pt x="25305" y="167272"/>
                  <a:pt x="34835" y="95794"/>
                </a:cubicBezTo>
                <a:cubicBezTo>
                  <a:pt x="37928" y="72596"/>
                  <a:pt x="34038" y="47512"/>
                  <a:pt x="43543" y="26125"/>
                </a:cubicBezTo>
                <a:cubicBezTo>
                  <a:pt x="47271" y="17737"/>
                  <a:pt x="61797" y="22140"/>
                  <a:pt x="69669" y="17417"/>
                </a:cubicBezTo>
                <a:cubicBezTo>
                  <a:pt x="76709" y="13193"/>
                  <a:pt x="81280" y="5806"/>
                  <a:pt x="87086" y="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Up Arrow 12"/>
          <p:cNvSpPr/>
          <p:nvPr/>
        </p:nvSpPr>
        <p:spPr>
          <a:xfrm rot="18906373">
            <a:off x="5401019" y="4850571"/>
            <a:ext cx="768148" cy="904327"/>
          </a:xfrm>
          <a:prstGeom prst="upArrow">
            <a:avLst/>
          </a:prstGeom>
          <a:solidFill>
            <a:schemeClr val="bg1"/>
          </a:solidFill>
          <a:ln/>
        </p:spPr>
        <p:style>
          <a:lnRef idx="1">
            <a:schemeClr val="dk1"/>
          </a:lnRef>
          <a:fillRef idx="2">
            <a:schemeClr val="dk1"/>
          </a:fillRef>
          <a:effectRef idx="1">
            <a:schemeClr val="dk1"/>
          </a:effectRef>
          <a:fontRef idx="minor">
            <a:schemeClr val="dk1"/>
          </a:fontRef>
        </p:style>
        <p:txBody>
          <a:bodyPr rtlCol="0" anchor="ctr"/>
          <a:lstStyle/>
          <a:p>
            <a:endParaRPr lang="en-AU" sz="800" dirty="0">
              <a:solidFill>
                <a:schemeClr val="tx1"/>
              </a:solidFill>
              <a:latin typeface="Arial Narrow" panose="020B0606020202030204" pitchFamily="34" charset="0"/>
            </a:endParaRPr>
          </a:p>
        </p:txBody>
      </p:sp>
      <p:sp>
        <p:nvSpPr>
          <p:cNvPr id="17" name="Up Arrow 16"/>
          <p:cNvSpPr/>
          <p:nvPr/>
        </p:nvSpPr>
        <p:spPr>
          <a:xfrm>
            <a:off x="5147951" y="4406262"/>
            <a:ext cx="319525" cy="1219417"/>
          </a:xfrm>
          <a:prstGeom prst="upArrow">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AU" sz="800" dirty="0">
                <a:latin typeface="Arial Narrow" panose="020B0606020202030204" pitchFamily="34" charset="0"/>
              </a:rPr>
              <a:t>Longshore Drift (of sand)</a:t>
            </a:r>
          </a:p>
        </p:txBody>
      </p:sp>
      <p:sp>
        <p:nvSpPr>
          <p:cNvPr id="18" name="Freeform 17"/>
          <p:cNvSpPr/>
          <p:nvPr/>
        </p:nvSpPr>
        <p:spPr>
          <a:xfrm>
            <a:off x="4836011" y="4390028"/>
            <a:ext cx="298401" cy="1306463"/>
          </a:xfrm>
          <a:custGeom>
            <a:avLst/>
            <a:gdLst>
              <a:gd name="connsiteX0" fmla="*/ 239122 w 263028"/>
              <a:gd name="connsiteY0" fmla="*/ 11040 h 1332233"/>
              <a:gd name="connsiteX1" fmla="*/ 101663 w 263028"/>
              <a:gd name="connsiteY1" fmla="*/ 17016 h 1332233"/>
              <a:gd name="connsiteX2" fmla="*/ 65804 w 263028"/>
              <a:gd name="connsiteY2" fmla="*/ 28969 h 1332233"/>
              <a:gd name="connsiteX3" fmla="*/ 47875 w 263028"/>
              <a:gd name="connsiteY3" fmla="*/ 46899 h 1332233"/>
              <a:gd name="connsiteX4" fmla="*/ 23969 w 263028"/>
              <a:gd name="connsiteY4" fmla="*/ 82758 h 1332233"/>
              <a:gd name="connsiteX5" fmla="*/ 29945 w 263028"/>
              <a:gd name="connsiteY5" fmla="*/ 118616 h 1332233"/>
              <a:gd name="connsiteX6" fmla="*/ 41898 w 263028"/>
              <a:gd name="connsiteY6" fmla="*/ 136546 h 1332233"/>
              <a:gd name="connsiteX7" fmla="*/ 29945 w 263028"/>
              <a:gd name="connsiteY7" fmla="*/ 172405 h 1332233"/>
              <a:gd name="connsiteX8" fmla="*/ 65804 w 263028"/>
              <a:gd name="connsiteY8" fmla="*/ 202287 h 1332233"/>
              <a:gd name="connsiteX9" fmla="*/ 95687 w 263028"/>
              <a:gd name="connsiteY9" fmla="*/ 208263 h 1332233"/>
              <a:gd name="connsiteX10" fmla="*/ 113616 w 263028"/>
              <a:gd name="connsiteY10" fmla="*/ 220216 h 1332233"/>
              <a:gd name="connsiteX11" fmla="*/ 131545 w 263028"/>
              <a:gd name="connsiteY11" fmla="*/ 226193 h 1332233"/>
              <a:gd name="connsiteX12" fmla="*/ 167404 w 263028"/>
              <a:gd name="connsiteY12" fmla="*/ 250099 h 1332233"/>
              <a:gd name="connsiteX13" fmla="*/ 191310 w 263028"/>
              <a:gd name="connsiteY13" fmla="*/ 285958 h 1332233"/>
              <a:gd name="connsiteX14" fmla="*/ 185334 w 263028"/>
              <a:gd name="connsiteY14" fmla="*/ 303887 h 1332233"/>
              <a:gd name="connsiteX15" fmla="*/ 161428 w 263028"/>
              <a:gd name="connsiteY15" fmla="*/ 309863 h 1332233"/>
              <a:gd name="connsiteX16" fmla="*/ 143498 w 263028"/>
              <a:gd name="connsiteY16" fmla="*/ 315840 h 1332233"/>
              <a:gd name="connsiteX17" fmla="*/ 125569 w 263028"/>
              <a:gd name="connsiteY17" fmla="*/ 327793 h 1332233"/>
              <a:gd name="connsiteX18" fmla="*/ 71781 w 263028"/>
              <a:gd name="connsiteY18" fmla="*/ 345722 h 1332233"/>
              <a:gd name="connsiteX19" fmla="*/ 53851 w 263028"/>
              <a:gd name="connsiteY19" fmla="*/ 351699 h 1332233"/>
              <a:gd name="connsiteX20" fmla="*/ 35922 w 263028"/>
              <a:gd name="connsiteY20" fmla="*/ 363652 h 1332233"/>
              <a:gd name="connsiteX21" fmla="*/ 29945 w 263028"/>
              <a:gd name="connsiteY21" fmla="*/ 381581 h 1332233"/>
              <a:gd name="connsiteX22" fmla="*/ 12016 w 263028"/>
              <a:gd name="connsiteY22" fmla="*/ 393534 h 1332233"/>
              <a:gd name="connsiteX23" fmla="*/ 63 w 263028"/>
              <a:gd name="connsiteY23" fmla="*/ 411463 h 1332233"/>
              <a:gd name="connsiteX24" fmla="*/ 6039 w 263028"/>
              <a:gd name="connsiteY24" fmla="*/ 507087 h 1332233"/>
              <a:gd name="connsiteX25" fmla="*/ 35922 w 263028"/>
              <a:gd name="connsiteY25" fmla="*/ 536969 h 1332233"/>
              <a:gd name="connsiteX26" fmla="*/ 41898 w 263028"/>
              <a:gd name="connsiteY26" fmla="*/ 554899 h 1332233"/>
              <a:gd name="connsiteX27" fmla="*/ 77757 w 263028"/>
              <a:gd name="connsiteY27" fmla="*/ 578805 h 1332233"/>
              <a:gd name="connsiteX28" fmla="*/ 95687 w 263028"/>
              <a:gd name="connsiteY28" fmla="*/ 590758 h 1332233"/>
              <a:gd name="connsiteX29" fmla="*/ 149475 w 263028"/>
              <a:gd name="connsiteY29" fmla="*/ 614663 h 1332233"/>
              <a:gd name="connsiteX30" fmla="*/ 149475 w 263028"/>
              <a:gd name="connsiteY30" fmla="*/ 662475 h 1332233"/>
              <a:gd name="connsiteX31" fmla="*/ 131545 w 263028"/>
              <a:gd name="connsiteY31" fmla="*/ 668452 h 1332233"/>
              <a:gd name="connsiteX32" fmla="*/ 113616 w 263028"/>
              <a:gd name="connsiteY32" fmla="*/ 680405 h 1332233"/>
              <a:gd name="connsiteX33" fmla="*/ 101663 w 263028"/>
              <a:gd name="connsiteY33" fmla="*/ 698334 h 1332233"/>
              <a:gd name="connsiteX34" fmla="*/ 65804 w 263028"/>
              <a:gd name="connsiteY34" fmla="*/ 710287 h 1332233"/>
              <a:gd name="connsiteX35" fmla="*/ 53851 w 263028"/>
              <a:gd name="connsiteY35" fmla="*/ 728216 h 1332233"/>
              <a:gd name="connsiteX36" fmla="*/ 35922 w 263028"/>
              <a:gd name="connsiteY36" fmla="*/ 734193 h 1332233"/>
              <a:gd name="connsiteX37" fmla="*/ 29945 w 263028"/>
              <a:gd name="connsiteY37" fmla="*/ 752122 h 1332233"/>
              <a:gd name="connsiteX38" fmla="*/ 12016 w 263028"/>
              <a:gd name="connsiteY38" fmla="*/ 770052 h 1332233"/>
              <a:gd name="connsiteX39" fmla="*/ 6039 w 263028"/>
              <a:gd name="connsiteY39" fmla="*/ 835793 h 1332233"/>
              <a:gd name="connsiteX40" fmla="*/ 17992 w 263028"/>
              <a:gd name="connsiteY40" fmla="*/ 871652 h 1332233"/>
              <a:gd name="connsiteX41" fmla="*/ 35922 w 263028"/>
              <a:gd name="connsiteY41" fmla="*/ 877628 h 1332233"/>
              <a:gd name="connsiteX42" fmla="*/ 53851 w 263028"/>
              <a:gd name="connsiteY42" fmla="*/ 895558 h 1332233"/>
              <a:gd name="connsiteX43" fmla="*/ 71781 w 263028"/>
              <a:gd name="connsiteY43" fmla="*/ 907511 h 1332233"/>
              <a:gd name="connsiteX44" fmla="*/ 77757 w 263028"/>
              <a:gd name="connsiteY44" fmla="*/ 925440 h 1332233"/>
              <a:gd name="connsiteX45" fmla="*/ 95687 w 263028"/>
              <a:gd name="connsiteY45" fmla="*/ 931416 h 1332233"/>
              <a:gd name="connsiteX46" fmla="*/ 155451 w 263028"/>
              <a:gd name="connsiteY46" fmla="*/ 961299 h 1332233"/>
              <a:gd name="connsiteX47" fmla="*/ 149475 w 263028"/>
              <a:gd name="connsiteY47" fmla="*/ 1021063 h 1332233"/>
              <a:gd name="connsiteX48" fmla="*/ 119592 w 263028"/>
              <a:gd name="connsiteY48" fmla="*/ 1050946 h 1332233"/>
              <a:gd name="connsiteX49" fmla="*/ 95687 w 263028"/>
              <a:gd name="connsiteY49" fmla="*/ 1056922 h 1332233"/>
              <a:gd name="connsiteX50" fmla="*/ 77757 w 263028"/>
              <a:gd name="connsiteY50" fmla="*/ 1062899 h 1332233"/>
              <a:gd name="connsiteX51" fmla="*/ 59828 w 263028"/>
              <a:gd name="connsiteY51" fmla="*/ 1080828 h 1332233"/>
              <a:gd name="connsiteX52" fmla="*/ 23969 w 263028"/>
              <a:gd name="connsiteY52" fmla="*/ 1092781 h 1332233"/>
              <a:gd name="connsiteX53" fmla="*/ 6039 w 263028"/>
              <a:gd name="connsiteY53" fmla="*/ 1164499 h 1332233"/>
              <a:gd name="connsiteX54" fmla="*/ 29945 w 263028"/>
              <a:gd name="connsiteY54" fmla="*/ 1242193 h 1332233"/>
              <a:gd name="connsiteX55" fmla="*/ 47875 w 263028"/>
              <a:gd name="connsiteY55" fmla="*/ 1248169 h 1332233"/>
              <a:gd name="connsiteX56" fmla="*/ 83734 w 263028"/>
              <a:gd name="connsiteY56" fmla="*/ 1284028 h 1332233"/>
              <a:gd name="connsiteX57" fmla="*/ 101663 w 263028"/>
              <a:gd name="connsiteY57" fmla="*/ 1319887 h 1332233"/>
              <a:gd name="connsiteX58" fmla="*/ 125569 w 263028"/>
              <a:gd name="connsiteY58" fmla="*/ 1325863 h 1332233"/>
              <a:gd name="connsiteX59" fmla="*/ 173381 w 263028"/>
              <a:gd name="connsiteY59" fmla="*/ 1331840 h 1332233"/>
              <a:gd name="connsiteX60" fmla="*/ 251075 w 263028"/>
              <a:gd name="connsiteY60" fmla="*/ 1325863 h 1332233"/>
              <a:gd name="connsiteX61" fmla="*/ 263028 w 263028"/>
              <a:gd name="connsiteY61" fmla="*/ 1290005 h 1332233"/>
              <a:gd name="connsiteX62" fmla="*/ 251075 w 263028"/>
              <a:gd name="connsiteY62" fmla="*/ 1224263 h 1332233"/>
              <a:gd name="connsiteX63" fmla="*/ 245098 w 263028"/>
              <a:gd name="connsiteY63" fmla="*/ 1206334 h 1332233"/>
              <a:gd name="connsiteX64" fmla="*/ 239122 w 263028"/>
              <a:gd name="connsiteY64" fmla="*/ 1182428 h 1332233"/>
              <a:gd name="connsiteX65" fmla="*/ 245098 w 263028"/>
              <a:gd name="connsiteY65" fmla="*/ 1128640 h 1332233"/>
              <a:gd name="connsiteX66" fmla="*/ 257051 w 263028"/>
              <a:gd name="connsiteY66" fmla="*/ 1050946 h 1332233"/>
              <a:gd name="connsiteX67" fmla="*/ 245098 w 263028"/>
              <a:gd name="connsiteY67" fmla="*/ 782005 h 1332233"/>
              <a:gd name="connsiteX68" fmla="*/ 233145 w 263028"/>
              <a:gd name="connsiteY68" fmla="*/ 716263 h 1332233"/>
              <a:gd name="connsiteX69" fmla="*/ 227169 w 263028"/>
              <a:gd name="connsiteY69" fmla="*/ 662475 h 1332233"/>
              <a:gd name="connsiteX70" fmla="*/ 233145 w 263028"/>
              <a:gd name="connsiteY70" fmla="*/ 381581 h 1332233"/>
              <a:gd name="connsiteX71" fmla="*/ 239122 w 263028"/>
              <a:gd name="connsiteY71" fmla="*/ 351699 h 1332233"/>
              <a:gd name="connsiteX72" fmla="*/ 245098 w 263028"/>
              <a:gd name="connsiteY72" fmla="*/ 297911 h 1332233"/>
              <a:gd name="connsiteX73" fmla="*/ 239122 w 263028"/>
              <a:gd name="connsiteY73" fmla="*/ 190334 h 1332233"/>
              <a:gd name="connsiteX74" fmla="*/ 233145 w 263028"/>
              <a:gd name="connsiteY74" fmla="*/ 172405 h 1332233"/>
              <a:gd name="connsiteX75" fmla="*/ 239122 w 263028"/>
              <a:gd name="connsiteY75" fmla="*/ 11040 h 133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263028" h="1332233">
                <a:moveTo>
                  <a:pt x="239122" y="11040"/>
                </a:moveTo>
                <a:cubicBezTo>
                  <a:pt x="217208" y="-14858"/>
                  <a:pt x="147283" y="12297"/>
                  <a:pt x="101663" y="17016"/>
                </a:cubicBezTo>
                <a:cubicBezTo>
                  <a:pt x="89130" y="18312"/>
                  <a:pt x="65804" y="28969"/>
                  <a:pt x="65804" y="28969"/>
                </a:cubicBezTo>
                <a:cubicBezTo>
                  <a:pt x="59828" y="34946"/>
                  <a:pt x="53064" y="40227"/>
                  <a:pt x="47875" y="46899"/>
                </a:cubicBezTo>
                <a:cubicBezTo>
                  <a:pt x="39055" y="58239"/>
                  <a:pt x="23969" y="82758"/>
                  <a:pt x="23969" y="82758"/>
                </a:cubicBezTo>
                <a:cubicBezTo>
                  <a:pt x="25961" y="94711"/>
                  <a:pt x="26113" y="107120"/>
                  <a:pt x="29945" y="118616"/>
                </a:cubicBezTo>
                <a:cubicBezTo>
                  <a:pt x="32216" y="125430"/>
                  <a:pt x="41898" y="129363"/>
                  <a:pt x="41898" y="136546"/>
                </a:cubicBezTo>
                <a:cubicBezTo>
                  <a:pt x="41898" y="149146"/>
                  <a:pt x="29945" y="172405"/>
                  <a:pt x="29945" y="172405"/>
                </a:cubicBezTo>
                <a:cubicBezTo>
                  <a:pt x="39244" y="181704"/>
                  <a:pt x="52493" y="197296"/>
                  <a:pt x="65804" y="202287"/>
                </a:cubicBezTo>
                <a:cubicBezTo>
                  <a:pt x="75315" y="205854"/>
                  <a:pt x="85726" y="206271"/>
                  <a:pt x="95687" y="208263"/>
                </a:cubicBezTo>
                <a:cubicBezTo>
                  <a:pt x="101663" y="212247"/>
                  <a:pt x="107192" y="217004"/>
                  <a:pt x="113616" y="220216"/>
                </a:cubicBezTo>
                <a:cubicBezTo>
                  <a:pt x="119251" y="223033"/>
                  <a:pt x="126038" y="223134"/>
                  <a:pt x="131545" y="226193"/>
                </a:cubicBezTo>
                <a:cubicBezTo>
                  <a:pt x="144103" y="233170"/>
                  <a:pt x="167404" y="250099"/>
                  <a:pt x="167404" y="250099"/>
                </a:cubicBezTo>
                <a:cubicBezTo>
                  <a:pt x="175373" y="262052"/>
                  <a:pt x="195853" y="272329"/>
                  <a:pt x="191310" y="285958"/>
                </a:cubicBezTo>
                <a:cubicBezTo>
                  <a:pt x="189318" y="291934"/>
                  <a:pt x="190253" y="299952"/>
                  <a:pt x="185334" y="303887"/>
                </a:cubicBezTo>
                <a:cubicBezTo>
                  <a:pt x="178920" y="309018"/>
                  <a:pt x="169326" y="307607"/>
                  <a:pt x="161428" y="309863"/>
                </a:cubicBezTo>
                <a:cubicBezTo>
                  <a:pt x="155370" y="311594"/>
                  <a:pt x="149133" y="313022"/>
                  <a:pt x="143498" y="315840"/>
                </a:cubicBezTo>
                <a:cubicBezTo>
                  <a:pt x="137074" y="319052"/>
                  <a:pt x="132133" y="324876"/>
                  <a:pt x="125569" y="327793"/>
                </a:cubicBezTo>
                <a:cubicBezTo>
                  <a:pt x="125559" y="327797"/>
                  <a:pt x="80751" y="342732"/>
                  <a:pt x="71781" y="345722"/>
                </a:cubicBezTo>
                <a:cubicBezTo>
                  <a:pt x="65804" y="347714"/>
                  <a:pt x="59093" y="348204"/>
                  <a:pt x="53851" y="351699"/>
                </a:cubicBezTo>
                <a:lnTo>
                  <a:pt x="35922" y="363652"/>
                </a:lnTo>
                <a:cubicBezTo>
                  <a:pt x="33930" y="369628"/>
                  <a:pt x="33880" y="376662"/>
                  <a:pt x="29945" y="381581"/>
                </a:cubicBezTo>
                <a:cubicBezTo>
                  <a:pt x="25458" y="387190"/>
                  <a:pt x="17095" y="388455"/>
                  <a:pt x="12016" y="393534"/>
                </a:cubicBezTo>
                <a:cubicBezTo>
                  <a:pt x="6937" y="398613"/>
                  <a:pt x="4047" y="405487"/>
                  <a:pt x="63" y="411463"/>
                </a:cubicBezTo>
                <a:cubicBezTo>
                  <a:pt x="2055" y="443338"/>
                  <a:pt x="-2735" y="476379"/>
                  <a:pt x="6039" y="507087"/>
                </a:cubicBezTo>
                <a:cubicBezTo>
                  <a:pt x="9909" y="520632"/>
                  <a:pt x="27470" y="525700"/>
                  <a:pt x="35922" y="536969"/>
                </a:cubicBezTo>
                <a:cubicBezTo>
                  <a:pt x="39702" y="542009"/>
                  <a:pt x="37443" y="550444"/>
                  <a:pt x="41898" y="554899"/>
                </a:cubicBezTo>
                <a:cubicBezTo>
                  <a:pt x="52056" y="565057"/>
                  <a:pt x="65804" y="570836"/>
                  <a:pt x="77757" y="578805"/>
                </a:cubicBezTo>
                <a:cubicBezTo>
                  <a:pt x="83734" y="582789"/>
                  <a:pt x="88873" y="588486"/>
                  <a:pt x="95687" y="590758"/>
                </a:cubicBezTo>
                <a:cubicBezTo>
                  <a:pt x="138359" y="604982"/>
                  <a:pt x="121061" y="595723"/>
                  <a:pt x="149475" y="614663"/>
                </a:cubicBezTo>
                <a:cubicBezTo>
                  <a:pt x="155184" y="631793"/>
                  <a:pt x="162295" y="643244"/>
                  <a:pt x="149475" y="662475"/>
                </a:cubicBezTo>
                <a:cubicBezTo>
                  <a:pt x="145980" y="667717"/>
                  <a:pt x="137180" y="665634"/>
                  <a:pt x="131545" y="668452"/>
                </a:cubicBezTo>
                <a:cubicBezTo>
                  <a:pt x="125121" y="671664"/>
                  <a:pt x="119592" y="676421"/>
                  <a:pt x="113616" y="680405"/>
                </a:cubicBezTo>
                <a:cubicBezTo>
                  <a:pt x="109632" y="686381"/>
                  <a:pt x="107754" y="694527"/>
                  <a:pt x="101663" y="698334"/>
                </a:cubicBezTo>
                <a:cubicBezTo>
                  <a:pt x="90979" y="705012"/>
                  <a:pt x="65804" y="710287"/>
                  <a:pt x="65804" y="710287"/>
                </a:cubicBezTo>
                <a:cubicBezTo>
                  <a:pt x="61820" y="716263"/>
                  <a:pt x="59460" y="723729"/>
                  <a:pt x="53851" y="728216"/>
                </a:cubicBezTo>
                <a:cubicBezTo>
                  <a:pt x="48932" y="732151"/>
                  <a:pt x="40377" y="729738"/>
                  <a:pt x="35922" y="734193"/>
                </a:cubicBezTo>
                <a:cubicBezTo>
                  <a:pt x="31467" y="738648"/>
                  <a:pt x="33439" y="746880"/>
                  <a:pt x="29945" y="752122"/>
                </a:cubicBezTo>
                <a:cubicBezTo>
                  <a:pt x="25257" y="759155"/>
                  <a:pt x="17992" y="764075"/>
                  <a:pt x="12016" y="770052"/>
                </a:cubicBezTo>
                <a:cubicBezTo>
                  <a:pt x="-1053" y="809260"/>
                  <a:pt x="-4097" y="798625"/>
                  <a:pt x="6039" y="835793"/>
                </a:cubicBezTo>
                <a:cubicBezTo>
                  <a:pt x="9354" y="847949"/>
                  <a:pt x="6039" y="867668"/>
                  <a:pt x="17992" y="871652"/>
                </a:cubicBezTo>
                <a:lnTo>
                  <a:pt x="35922" y="877628"/>
                </a:lnTo>
                <a:cubicBezTo>
                  <a:pt x="41898" y="883605"/>
                  <a:pt x="47358" y="890147"/>
                  <a:pt x="53851" y="895558"/>
                </a:cubicBezTo>
                <a:cubicBezTo>
                  <a:pt x="59369" y="900156"/>
                  <a:pt x="67294" y="901902"/>
                  <a:pt x="71781" y="907511"/>
                </a:cubicBezTo>
                <a:cubicBezTo>
                  <a:pt x="75716" y="912430"/>
                  <a:pt x="73302" y="920986"/>
                  <a:pt x="77757" y="925440"/>
                </a:cubicBezTo>
                <a:cubicBezTo>
                  <a:pt x="82212" y="929895"/>
                  <a:pt x="89838" y="929076"/>
                  <a:pt x="95687" y="931416"/>
                </a:cubicBezTo>
                <a:cubicBezTo>
                  <a:pt x="138932" y="948714"/>
                  <a:pt x="127357" y="942569"/>
                  <a:pt x="155451" y="961299"/>
                </a:cubicBezTo>
                <a:cubicBezTo>
                  <a:pt x="153459" y="981220"/>
                  <a:pt x="153977" y="1001555"/>
                  <a:pt x="149475" y="1021063"/>
                </a:cubicBezTo>
                <a:cubicBezTo>
                  <a:pt x="146559" y="1033697"/>
                  <a:pt x="130477" y="1046281"/>
                  <a:pt x="119592" y="1050946"/>
                </a:cubicBezTo>
                <a:cubicBezTo>
                  <a:pt x="112043" y="1054181"/>
                  <a:pt x="103585" y="1054666"/>
                  <a:pt x="95687" y="1056922"/>
                </a:cubicBezTo>
                <a:cubicBezTo>
                  <a:pt x="89629" y="1058653"/>
                  <a:pt x="83734" y="1060907"/>
                  <a:pt x="77757" y="1062899"/>
                </a:cubicBezTo>
                <a:cubicBezTo>
                  <a:pt x="71781" y="1068875"/>
                  <a:pt x="67216" y="1076723"/>
                  <a:pt x="59828" y="1080828"/>
                </a:cubicBezTo>
                <a:cubicBezTo>
                  <a:pt x="48814" y="1086947"/>
                  <a:pt x="23969" y="1092781"/>
                  <a:pt x="23969" y="1092781"/>
                </a:cubicBezTo>
                <a:cubicBezTo>
                  <a:pt x="8184" y="1140136"/>
                  <a:pt x="14088" y="1116212"/>
                  <a:pt x="6039" y="1164499"/>
                </a:cubicBezTo>
                <a:cubicBezTo>
                  <a:pt x="8453" y="1176569"/>
                  <a:pt x="10594" y="1226712"/>
                  <a:pt x="29945" y="1242193"/>
                </a:cubicBezTo>
                <a:cubicBezTo>
                  <a:pt x="34864" y="1246128"/>
                  <a:pt x="41898" y="1246177"/>
                  <a:pt x="47875" y="1248169"/>
                </a:cubicBezTo>
                <a:cubicBezTo>
                  <a:pt x="67923" y="1261535"/>
                  <a:pt x="70049" y="1260079"/>
                  <a:pt x="83734" y="1284028"/>
                </a:cubicBezTo>
                <a:cubicBezTo>
                  <a:pt x="91077" y="1296879"/>
                  <a:pt x="87246" y="1310276"/>
                  <a:pt x="101663" y="1319887"/>
                </a:cubicBezTo>
                <a:cubicBezTo>
                  <a:pt x="108497" y="1324443"/>
                  <a:pt x="117467" y="1324513"/>
                  <a:pt x="125569" y="1325863"/>
                </a:cubicBezTo>
                <a:cubicBezTo>
                  <a:pt x="141412" y="1328503"/>
                  <a:pt x="157444" y="1329848"/>
                  <a:pt x="173381" y="1331840"/>
                </a:cubicBezTo>
                <a:cubicBezTo>
                  <a:pt x="199279" y="1329848"/>
                  <a:pt x="227537" y="1336847"/>
                  <a:pt x="251075" y="1325863"/>
                </a:cubicBezTo>
                <a:cubicBezTo>
                  <a:pt x="262492" y="1320535"/>
                  <a:pt x="263028" y="1290005"/>
                  <a:pt x="263028" y="1290005"/>
                </a:cubicBezTo>
                <a:cubicBezTo>
                  <a:pt x="260366" y="1274037"/>
                  <a:pt x="255248" y="1240955"/>
                  <a:pt x="251075" y="1224263"/>
                </a:cubicBezTo>
                <a:cubicBezTo>
                  <a:pt x="249547" y="1218151"/>
                  <a:pt x="246829" y="1212391"/>
                  <a:pt x="245098" y="1206334"/>
                </a:cubicBezTo>
                <a:cubicBezTo>
                  <a:pt x="242841" y="1198436"/>
                  <a:pt x="241114" y="1190397"/>
                  <a:pt x="239122" y="1182428"/>
                </a:cubicBezTo>
                <a:cubicBezTo>
                  <a:pt x="241114" y="1164499"/>
                  <a:pt x="243210" y="1146581"/>
                  <a:pt x="245098" y="1128640"/>
                </a:cubicBezTo>
                <a:cubicBezTo>
                  <a:pt x="252209" y="1061085"/>
                  <a:pt x="244585" y="1088348"/>
                  <a:pt x="257051" y="1050946"/>
                </a:cubicBezTo>
                <a:cubicBezTo>
                  <a:pt x="254541" y="973120"/>
                  <a:pt x="253501" y="866039"/>
                  <a:pt x="245098" y="782005"/>
                </a:cubicBezTo>
                <a:cubicBezTo>
                  <a:pt x="241001" y="741033"/>
                  <a:pt x="238524" y="753915"/>
                  <a:pt x="233145" y="716263"/>
                </a:cubicBezTo>
                <a:cubicBezTo>
                  <a:pt x="230594" y="698405"/>
                  <a:pt x="229161" y="680404"/>
                  <a:pt x="227169" y="662475"/>
                </a:cubicBezTo>
                <a:cubicBezTo>
                  <a:pt x="229161" y="568844"/>
                  <a:pt x="229546" y="475164"/>
                  <a:pt x="233145" y="381581"/>
                </a:cubicBezTo>
                <a:cubicBezTo>
                  <a:pt x="233535" y="371431"/>
                  <a:pt x="237685" y="361755"/>
                  <a:pt x="239122" y="351699"/>
                </a:cubicBezTo>
                <a:cubicBezTo>
                  <a:pt x="241673" y="333841"/>
                  <a:pt x="243106" y="315840"/>
                  <a:pt x="245098" y="297911"/>
                </a:cubicBezTo>
                <a:cubicBezTo>
                  <a:pt x="243106" y="262052"/>
                  <a:pt x="242527" y="226087"/>
                  <a:pt x="239122" y="190334"/>
                </a:cubicBezTo>
                <a:cubicBezTo>
                  <a:pt x="238525" y="184063"/>
                  <a:pt x="233419" y="178699"/>
                  <a:pt x="233145" y="172405"/>
                </a:cubicBezTo>
                <a:cubicBezTo>
                  <a:pt x="231414" y="132599"/>
                  <a:pt x="261036" y="36938"/>
                  <a:pt x="239122" y="11040"/>
                </a:cubicBezTo>
                <a:close/>
              </a:path>
            </a:pathLst>
          </a:cu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p:cNvSpPr txBox="1"/>
          <p:nvPr/>
        </p:nvSpPr>
        <p:spPr>
          <a:xfrm rot="2701313">
            <a:off x="5344251" y="5167257"/>
            <a:ext cx="942853" cy="338554"/>
          </a:xfrm>
          <a:prstGeom prst="rect">
            <a:avLst/>
          </a:prstGeom>
          <a:noFill/>
        </p:spPr>
        <p:txBody>
          <a:bodyPr wrap="square" rtlCol="0">
            <a:spAutoFit/>
          </a:bodyPr>
          <a:lstStyle/>
          <a:p>
            <a:pPr algn="ctr"/>
            <a:r>
              <a:rPr lang="en-AU" sz="800" dirty="0">
                <a:latin typeface="Arial Narrow" panose="020B0606020202030204" pitchFamily="34" charset="0"/>
              </a:rPr>
              <a:t>Prevailing wind and wave direction </a:t>
            </a:r>
          </a:p>
        </p:txBody>
      </p:sp>
      <p:sp>
        <p:nvSpPr>
          <p:cNvPr id="41" name="Freeform 40"/>
          <p:cNvSpPr/>
          <p:nvPr/>
        </p:nvSpPr>
        <p:spPr>
          <a:xfrm>
            <a:off x="4807022" y="5726826"/>
            <a:ext cx="89647" cy="47835"/>
          </a:xfrm>
          <a:custGeom>
            <a:avLst/>
            <a:gdLst>
              <a:gd name="connsiteX0" fmla="*/ 89647 w 89647"/>
              <a:gd name="connsiteY0" fmla="*/ 0 h 47835"/>
              <a:gd name="connsiteX1" fmla="*/ 23905 w 89647"/>
              <a:gd name="connsiteY1" fmla="*/ 35859 h 47835"/>
              <a:gd name="connsiteX2" fmla="*/ 0 w 89647"/>
              <a:gd name="connsiteY2" fmla="*/ 47812 h 47835"/>
            </a:gdLst>
            <a:ahLst/>
            <a:cxnLst>
              <a:cxn ang="0">
                <a:pos x="connsiteX0" y="connsiteY0"/>
              </a:cxn>
              <a:cxn ang="0">
                <a:pos x="connsiteX1" y="connsiteY1"/>
              </a:cxn>
              <a:cxn ang="0">
                <a:pos x="connsiteX2" y="connsiteY2"/>
              </a:cxn>
            </a:cxnLst>
            <a:rect l="l" t="t" r="r" b="b"/>
            <a:pathLst>
              <a:path w="89647" h="47835">
                <a:moveTo>
                  <a:pt x="89647" y="0"/>
                </a:moveTo>
                <a:cubicBezTo>
                  <a:pt x="46427" y="17288"/>
                  <a:pt x="68689" y="6002"/>
                  <a:pt x="23905" y="35859"/>
                </a:cubicBezTo>
                <a:cubicBezTo>
                  <a:pt x="4318" y="48917"/>
                  <a:pt x="13159" y="47812"/>
                  <a:pt x="0" y="4781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Right Arrow 43"/>
          <p:cNvSpPr/>
          <p:nvPr/>
        </p:nvSpPr>
        <p:spPr>
          <a:xfrm>
            <a:off x="4910467" y="4635131"/>
            <a:ext cx="191633" cy="4571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1" name="TextBox 50"/>
          <p:cNvSpPr txBox="1"/>
          <p:nvPr/>
        </p:nvSpPr>
        <p:spPr>
          <a:xfrm rot="1891444">
            <a:off x="4824884" y="5421462"/>
            <a:ext cx="468573" cy="215444"/>
          </a:xfrm>
          <a:prstGeom prst="rect">
            <a:avLst/>
          </a:prstGeom>
          <a:noFill/>
        </p:spPr>
        <p:txBody>
          <a:bodyPr wrap="square" rtlCol="0">
            <a:spAutoFit/>
          </a:bodyPr>
          <a:lstStyle/>
          <a:p>
            <a:r>
              <a:rPr lang="en-AU" sz="800" b="1" dirty="0"/>
              <a:t>swash</a:t>
            </a:r>
          </a:p>
        </p:txBody>
      </p:sp>
      <p:sp>
        <p:nvSpPr>
          <p:cNvPr id="50" name="Striped Right Arrow 49"/>
          <p:cNvSpPr/>
          <p:nvPr/>
        </p:nvSpPr>
        <p:spPr>
          <a:xfrm rot="12548273">
            <a:off x="4871091" y="4829072"/>
            <a:ext cx="184049" cy="45719"/>
          </a:xfrm>
          <a:prstGeom prst="strip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a:p>
        </p:txBody>
      </p:sp>
      <p:sp>
        <p:nvSpPr>
          <p:cNvPr id="54" name="Striped Right Arrow 53"/>
          <p:cNvSpPr/>
          <p:nvPr/>
        </p:nvSpPr>
        <p:spPr>
          <a:xfrm rot="12548273">
            <a:off x="4890918" y="5211092"/>
            <a:ext cx="184049" cy="45719"/>
          </a:xfrm>
          <a:prstGeom prst="strip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a:p>
        </p:txBody>
      </p:sp>
      <p:sp>
        <p:nvSpPr>
          <p:cNvPr id="55" name="Striped Right Arrow 54"/>
          <p:cNvSpPr/>
          <p:nvPr/>
        </p:nvSpPr>
        <p:spPr>
          <a:xfrm rot="12548273">
            <a:off x="4886937" y="5561309"/>
            <a:ext cx="184049" cy="45719"/>
          </a:xfrm>
          <a:prstGeom prst="strip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a:p>
        </p:txBody>
      </p:sp>
      <p:sp>
        <p:nvSpPr>
          <p:cNvPr id="56" name="Right Arrow 55"/>
          <p:cNvSpPr/>
          <p:nvPr/>
        </p:nvSpPr>
        <p:spPr>
          <a:xfrm>
            <a:off x="4910467" y="4998023"/>
            <a:ext cx="191633" cy="4571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7" name="Right Arrow 56"/>
          <p:cNvSpPr/>
          <p:nvPr/>
        </p:nvSpPr>
        <p:spPr>
          <a:xfrm>
            <a:off x="4910467" y="5340481"/>
            <a:ext cx="191633" cy="4571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8" name="Right Arrow 57"/>
          <p:cNvSpPr/>
          <p:nvPr/>
        </p:nvSpPr>
        <p:spPr>
          <a:xfrm>
            <a:off x="4887287" y="5683837"/>
            <a:ext cx="191633" cy="4571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0" name="Striped Right Arrow 59"/>
          <p:cNvSpPr/>
          <p:nvPr/>
        </p:nvSpPr>
        <p:spPr>
          <a:xfrm rot="12548273">
            <a:off x="4915305" y="4495208"/>
            <a:ext cx="184049" cy="45719"/>
          </a:xfrm>
          <a:prstGeom prst="striped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a:p>
        </p:txBody>
      </p:sp>
      <p:sp>
        <p:nvSpPr>
          <p:cNvPr id="52" name="TextBox 51"/>
          <p:cNvSpPr txBox="1"/>
          <p:nvPr/>
        </p:nvSpPr>
        <p:spPr>
          <a:xfrm rot="10800000">
            <a:off x="4463157" y="4842632"/>
            <a:ext cx="307777" cy="400236"/>
          </a:xfrm>
          <a:prstGeom prst="rect">
            <a:avLst/>
          </a:prstGeom>
          <a:noFill/>
        </p:spPr>
        <p:txBody>
          <a:bodyPr vert="eaVert" wrap="square" rtlCol="0">
            <a:spAutoFit/>
          </a:bodyPr>
          <a:lstStyle/>
          <a:p>
            <a:r>
              <a:rPr lang="en-AU" sz="800" dirty="0">
                <a:latin typeface="Arial Narrow" panose="020B0606020202030204" pitchFamily="34" charset="0"/>
              </a:rPr>
              <a:t>beach</a:t>
            </a:r>
          </a:p>
        </p:txBody>
      </p:sp>
      <p:cxnSp>
        <p:nvCxnSpPr>
          <p:cNvPr id="67" name="Straight Arrow Connector 66"/>
          <p:cNvCxnSpPr/>
          <p:nvPr/>
        </p:nvCxnSpPr>
        <p:spPr>
          <a:xfrm flipH="1">
            <a:off x="6056211" y="4489118"/>
            <a:ext cx="6395" cy="342256"/>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5918432" y="4673844"/>
            <a:ext cx="275557"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5947795" y="4334676"/>
            <a:ext cx="170600" cy="215444"/>
          </a:xfrm>
          <a:prstGeom prst="rect">
            <a:avLst/>
          </a:prstGeom>
          <a:noFill/>
        </p:spPr>
        <p:txBody>
          <a:bodyPr wrap="square" rtlCol="0">
            <a:spAutoFit/>
          </a:bodyPr>
          <a:lstStyle/>
          <a:p>
            <a:r>
              <a:rPr lang="en-AU" sz="800" dirty="0">
                <a:latin typeface="Arial Narrow" panose="020B0606020202030204" pitchFamily="34" charset="0"/>
              </a:rPr>
              <a:t>N</a:t>
            </a:r>
          </a:p>
        </p:txBody>
      </p:sp>
      <p:sp>
        <p:nvSpPr>
          <p:cNvPr id="72" name="TextBox 71"/>
          <p:cNvSpPr txBox="1"/>
          <p:nvPr/>
        </p:nvSpPr>
        <p:spPr>
          <a:xfrm>
            <a:off x="5944259" y="4777184"/>
            <a:ext cx="170600" cy="215444"/>
          </a:xfrm>
          <a:prstGeom prst="rect">
            <a:avLst/>
          </a:prstGeom>
          <a:noFill/>
        </p:spPr>
        <p:txBody>
          <a:bodyPr wrap="square" rtlCol="0">
            <a:spAutoFit/>
          </a:bodyPr>
          <a:lstStyle/>
          <a:p>
            <a:r>
              <a:rPr lang="en-AU" sz="800" dirty="0">
                <a:latin typeface="Arial Narrow" panose="020B0606020202030204" pitchFamily="34" charset="0"/>
              </a:rPr>
              <a:t>S</a:t>
            </a:r>
          </a:p>
        </p:txBody>
      </p:sp>
      <p:sp>
        <p:nvSpPr>
          <p:cNvPr id="73" name="TextBox 72"/>
          <p:cNvSpPr txBox="1"/>
          <p:nvPr/>
        </p:nvSpPr>
        <p:spPr>
          <a:xfrm>
            <a:off x="6118395" y="4570604"/>
            <a:ext cx="170600" cy="215444"/>
          </a:xfrm>
          <a:prstGeom prst="rect">
            <a:avLst/>
          </a:prstGeom>
          <a:noFill/>
        </p:spPr>
        <p:txBody>
          <a:bodyPr wrap="square" rtlCol="0">
            <a:spAutoFit/>
          </a:bodyPr>
          <a:lstStyle/>
          <a:p>
            <a:r>
              <a:rPr lang="en-AU" sz="800" dirty="0">
                <a:latin typeface="Arial Narrow" panose="020B0606020202030204" pitchFamily="34" charset="0"/>
              </a:rPr>
              <a:t>E</a:t>
            </a:r>
          </a:p>
        </p:txBody>
      </p:sp>
      <p:sp>
        <p:nvSpPr>
          <p:cNvPr id="74" name="TextBox 73"/>
          <p:cNvSpPr txBox="1"/>
          <p:nvPr/>
        </p:nvSpPr>
        <p:spPr>
          <a:xfrm>
            <a:off x="5753241" y="4576458"/>
            <a:ext cx="170600" cy="215444"/>
          </a:xfrm>
          <a:prstGeom prst="rect">
            <a:avLst/>
          </a:prstGeom>
          <a:noFill/>
        </p:spPr>
        <p:txBody>
          <a:bodyPr wrap="square" rtlCol="0">
            <a:spAutoFit/>
          </a:bodyPr>
          <a:lstStyle/>
          <a:p>
            <a:r>
              <a:rPr lang="en-AU" sz="800" dirty="0">
                <a:latin typeface="Arial Narrow" panose="020B0606020202030204" pitchFamily="34" charset="0"/>
              </a:rPr>
              <a:t>W</a:t>
            </a:r>
          </a:p>
        </p:txBody>
      </p:sp>
      <p:sp>
        <p:nvSpPr>
          <p:cNvPr id="7" name="Oval 6"/>
          <p:cNvSpPr/>
          <p:nvPr/>
        </p:nvSpPr>
        <p:spPr>
          <a:xfrm>
            <a:off x="4726622" y="3869920"/>
            <a:ext cx="1004761" cy="287093"/>
          </a:xfrm>
          <a:prstGeom prst="ellipse">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TextBox 68">
            <a:extLst>
              <a:ext uri="{FF2B5EF4-FFF2-40B4-BE49-F238E27FC236}">
                <a16:creationId xmlns:a16="http://schemas.microsoft.com/office/drawing/2014/main" id="{62B351C8-8796-4E3F-B740-5AD736B9A684}"/>
              </a:ext>
            </a:extLst>
          </p:cNvPr>
          <p:cNvSpPr txBox="1"/>
          <p:nvPr/>
        </p:nvSpPr>
        <p:spPr>
          <a:xfrm>
            <a:off x="475566" y="4201107"/>
            <a:ext cx="4060013" cy="2000548"/>
          </a:xfrm>
          <a:prstGeom prst="rect">
            <a:avLst/>
          </a:prstGeom>
          <a:noFill/>
        </p:spPr>
        <p:txBody>
          <a:bodyPr wrap="square" rtlCol="0">
            <a:spAutoFit/>
          </a:bodyPr>
          <a:lstStyle/>
          <a:p>
            <a:pPr algn="just"/>
            <a:r>
              <a:rPr lang="en-AU" sz="1600" b="1" dirty="0">
                <a:latin typeface="Arial Narrow" panose="020B0606020202030204" pitchFamily="34" charset="0"/>
              </a:rPr>
              <a:t>A river of sand</a:t>
            </a:r>
            <a:endParaRPr lang="en-AU" sz="800" dirty="0">
              <a:latin typeface="Arial Narrow" panose="020B0606020202030204" pitchFamily="34" charset="0"/>
            </a:endParaRPr>
          </a:p>
          <a:p>
            <a:r>
              <a:rPr lang="en-AU" sz="1200" dirty="0">
                <a:latin typeface="Arial Narrow" panose="020B0606020202030204" pitchFamily="34" charset="0"/>
              </a:rPr>
              <a:t>‘Longshore drift’ is the term given to a process that slowly transports sand along a coastline, in the general direction of the prevailing wind and waves. For example, approximately 500,000 cubic metres of sand crosses the border of NSW into Qld every year due to longshore drift and the south-east trade winds</a:t>
            </a:r>
            <a:r>
              <a:rPr lang="en-AU" sz="1200" baseline="30000" dirty="0">
                <a:latin typeface="Arial Narrow" panose="020B0606020202030204" pitchFamily="34" charset="0"/>
              </a:rPr>
              <a:t>[1]</a:t>
            </a:r>
            <a:r>
              <a:rPr lang="en-AU" sz="1200" dirty="0">
                <a:latin typeface="Arial Narrow" panose="020B0606020202030204" pitchFamily="34" charset="0"/>
              </a:rPr>
              <a:t>. The sand slowly creeps its way north by zig-zagging back and forth with the swash and backwash.</a:t>
            </a:r>
            <a:br>
              <a:rPr lang="en-AU" sz="1200" dirty="0">
                <a:latin typeface="Arial Narrow" panose="020B0606020202030204" pitchFamily="34" charset="0"/>
              </a:rPr>
            </a:br>
            <a:r>
              <a:rPr lang="en-AU" sz="1200" b="1" dirty="0">
                <a:latin typeface="Arial Narrow" panose="020B0606020202030204" pitchFamily="34" charset="0"/>
              </a:rPr>
              <a:t>Q. What is swash? Ans. </a:t>
            </a:r>
            <a:r>
              <a:rPr lang="en-AU" sz="1200" dirty="0">
                <a:solidFill>
                  <a:schemeClr val="bg1">
                    <a:lumMod val="50000"/>
                  </a:schemeClr>
                </a:solidFill>
                <a:latin typeface="Comic Sans MS" panose="030F0702030302020204" pitchFamily="66" charset="0"/>
              </a:rPr>
              <a:t>wave break washing up on beach.</a:t>
            </a:r>
          </a:p>
          <a:p>
            <a:pPr algn="just"/>
            <a:endParaRPr lang="en-AU" sz="1200" b="1" dirty="0">
              <a:latin typeface="Arial Narrow" panose="020B0606020202030204" pitchFamily="34" charset="0"/>
            </a:endParaRPr>
          </a:p>
          <a:p>
            <a:pPr algn="just"/>
            <a:r>
              <a:rPr lang="en-AU" sz="1200" b="1" dirty="0">
                <a:latin typeface="Arial Narrow" panose="020B0606020202030204" pitchFamily="34" charset="0"/>
              </a:rPr>
              <a:t>Q. What is backwash? Ans. </a:t>
            </a:r>
            <a:r>
              <a:rPr lang="en-AU" sz="1200" dirty="0">
                <a:solidFill>
                  <a:schemeClr val="bg1">
                    <a:lumMod val="50000"/>
                  </a:schemeClr>
                </a:solidFill>
                <a:latin typeface="Comic Sans MS" panose="030F0702030302020204" pitchFamily="66" charset="0"/>
              </a:rPr>
              <a:t>swash returning back to sea</a:t>
            </a:r>
          </a:p>
        </p:txBody>
      </p:sp>
      <p:sp>
        <p:nvSpPr>
          <p:cNvPr id="77" name="TextBox 76">
            <a:extLst>
              <a:ext uri="{FF2B5EF4-FFF2-40B4-BE49-F238E27FC236}">
                <a16:creationId xmlns:a16="http://schemas.microsoft.com/office/drawing/2014/main" id="{02E48CCD-E25A-40A6-894E-4E08A1A444B0}"/>
              </a:ext>
            </a:extLst>
          </p:cNvPr>
          <p:cNvSpPr txBox="1"/>
          <p:nvPr/>
        </p:nvSpPr>
        <p:spPr>
          <a:xfrm>
            <a:off x="492083" y="1052035"/>
            <a:ext cx="5794750" cy="1015663"/>
          </a:xfrm>
          <a:prstGeom prst="rect">
            <a:avLst/>
          </a:prstGeom>
          <a:solidFill>
            <a:schemeClr val="bg1">
              <a:lumMod val="85000"/>
            </a:schemeClr>
          </a:solidFill>
          <a:ln w="28575">
            <a:solidFill>
              <a:schemeClr val="tx1"/>
            </a:solidFill>
          </a:ln>
          <a:effectLst>
            <a:outerShdw blurRad="50800" dist="38100" dir="2700000" algn="tl" rotWithShape="0">
              <a:prstClr val="black">
                <a:alpha val="40000"/>
              </a:prstClr>
            </a:outerShdw>
          </a:effectLst>
        </p:spPr>
        <p:txBody>
          <a:bodyPr wrap="square" rtlCol="0">
            <a:spAutoFit/>
          </a:bodyPr>
          <a:lstStyle/>
          <a:p>
            <a:r>
              <a:rPr lang="en-AU" sz="1200" b="1" dirty="0">
                <a:latin typeface="Arial Narrow" panose="020B0606020202030204" pitchFamily="34" charset="0"/>
              </a:rPr>
              <a:t>Suggested Practical: </a:t>
            </a:r>
            <a:r>
              <a:rPr lang="en-AU" sz="1200" dirty="0">
                <a:latin typeface="Arial Narrow" panose="020B0606020202030204" pitchFamily="34" charset="0"/>
              </a:rPr>
              <a:t>Visit a sandy beach soon after a big storm and measure the slope of the beach. Take with you a level metre ruler and tape measure. Hold the ruler horizontal, point it towards the ocean, and with one end </a:t>
            </a:r>
            <a:r>
              <a:rPr lang="en-AU" sz="1200" i="1" dirty="0">
                <a:latin typeface="Arial Narrow" panose="020B0606020202030204" pitchFamily="34" charset="0"/>
              </a:rPr>
              <a:t>on</a:t>
            </a:r>
            <a:r>
              <a:rPr lang="en-AU" sz="1200" dirty="0">
                <a:latin typeface="Arial Narrow" panose="020B0606020202030204" pitchFamily="34" charset="0"/>
              </a:rPr>
              <a:t> the sand dune, measure the height of the other end above the sand. Repeat, working your way down to the water. Graph the results. Come back in six</a:t>
            </a:r>
            <a:br>
              <a:rPr lang="en-AU" sz="1200" dirty="0">
                <a:latin typeface="Arial Narrow" panose="020B0606020202030204" pitchFamily="34" charset="0"/>
              </a:rPr>
            </a:br>
            <a:r>
              <a:rPr lang="en-AU" sz="1200" dirty="0">
                <a:latin typeface="Arial Narrow" panose="020B0606020202030204" pitchFamily="34" charset="0"/>
              </a:rPr>
              <a:t>months and repeat. </a:t>
            </a:r>
            <a:r>
              <a:rPr lang="en-AU" sz="1200" b="1" dirty="0">
                <a:latin typeface="Arial Narrow" panose="020B0606020202030204" pitchFamily="34" charset="0"/>
              </a:rPr>
              <a:t>Q. Does the beach profile (slope) change over time?   Ans. </a:t>
            </a:r>
          </a:p>
        </p:txBody>
      </p:sp>
      <p:sp>
        <p:nvSpPr>
          <p:cNvPr id="78" name="TextBox 77">
            <a:extLst>
              <a:ext uri="{FF2B5EF4-FFF2-40B4-BE49-F238E27FC236}">
                <a16:creationId xmlns:a16="http://schemas.microsoft.com/office/drawing/2014/main" id="{494CF082-00C0-4628-A1B3-46126E8A43D8}"/>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79" name="Rectangle 78">
            <a:extLst>
              <a:ext uri="{FF2B5EF4-FFF2-40B4-BE49-F238E27FC236}">
                <a16:creationId xmlns:a16="http://schemas.microsoft.com/office/drawing/2014/main" id="{C901DF45-D52D-442E-A0E1-A06245086A6E}"/>
              </a:ext>
            </a:extLst>
          </p:cNvPr>
          <p:cNvSpPr/>
          <p:nvPr/>
        </p:nvSpPr>
        <p:spPr>
          <a:xfrm>
            <a:off x="5374324" y="1713851"/>
            <a:ext cx="843566" cy="26525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tx1"/>
                </a:solidFill>
                <a:latin typeface="Arial Narrow" panose="020B0606020202030204" pitchFamily="34" charset="0"/>
              </a:rPr>
              <a:t> [Yes] [No]</a:t>
            </a:r>
          </a:p>
        </p:txBody>
      </p:sp>
      <p:sp>
        <p:nvSpPr>
          <p:cNvPr id="80" name="TextBox 79">
            <a:extLst>
              <a:ext uri="{FF2B5EF4-FFF2-40B4-BE49-F238E27FC236}">
                <a16:creationId xmlns:a16="http://schemas.microsoft.com/office/drawing/2014/main" id="{E0F4DB32-C61D-4A09-A07A-8EBF93DC41AB}"/>
              </a:ext>
            </a:extLst>
          </p:cNvPr>
          <p:cNvSpPr txBox="1"/>
          <p:nvPr/>
        </p:nvSpPr>
        <p:spPr>
          <a:xfrm>
            <a:off x="5410263" y="1922883"/>
            <a:ext cx="1176795" cy="184666"/>
          </a:xfrm>
          <a:prstGeom prst="rect">
            <a:avLst/>
          </a:prstGeom>
          <a:noFill/>
        </p:spPr>
        <p:txBody>
          <a:bodyPr wrap="square" rtlCol="0">
            <a:spAutoFit/>
          </a:bodyPr>
          <a:lstStyle/>
          <a:p>
            <a:r>
              <a:rPr lang="en-AU" sz="600" dirty="0"/>
              <a:t>Circle your answer</a:t>
            </a:r>
          </a:p>
        </p:txBody>
      </p:sp>
      <p:cxnSp>
        <p:nvCxnSpPr>
          <p:cNvPr id="81" name="Straight Connector 80">
            <a:extLst>
              <a:ext uri="{FF2B5EF4-FFF2-40B4-BE49-F238E27FC236}">
                <a16:creationId xmlns:a16="http://schemas.microsoft.com/office/drawing/2014/main" id="{58353687-124F-4DE8-B5C5-C48369E788DD}"/>
              </a:ext>
            </a:extLst>
          </p:cNvPr>
          <p:cNvCxnSpPr/>
          <p:nvPr/>
        </p:nvCxnSpPr>
        <p:spPr>
          <a:xfrm flipH="1">
            <a:off x="514488" y="2123560"/>
            <a:ext cx="57355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EBA61FCE-72C3-4657-979C-B2F7DE9D94D3}"/>
              </a:ext>
            </a:extLst>
          </p:cNvPr>
          <p:cNvCxnSpPr/>
          <p:nvPr/>
        </p:nvCxnSpPr>
        <p:spPr>
          <a:xfrm flipH="1">
            <a:off x="514488" y="1011715"/>
            <a:ext cx="57355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1E8DF163-1FD0-4C91-A343-57414EBA0B30}"/>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86" name="TextBox 85">
            <a:extLst>
              <a:ext uri="{FF2B5EF4-FFF2-40B4-BE49-F238E27FC236}">
                <a16:creationId xmlns:a16="http://schemas.microsoft.com/office/drawing/2014/main" id="{43EA7BB0-9020-462C-9237-1DF5936F2C13}"/>
              </a:ext>
            </a:extLst>
          </p:cNvPr>
          <p:cNvSpPr txBox="1"/>
          <p:nvPr/>
        </p:nvSpPr>
        <p:spPr>
          <a:xfrm>
            <a:off x="5018353" y="5626200"/>
            <a:ext cx="684396" cy="215444"/>
          </a:xfrm>
          <a:prstGeom prst="rect">
            <a:avLst/>
          </a:prstGeom>
          <a:noFill/>
        </p:spPr>
        <p:txBody>
          <a:bodyPr wrap="square" rtlCol="0">
            <a:spAutoFit/>
          </a:bodyPr>
          <a:lstStyle/>
          <a:p>
            <a:r>
              <a:rPr lang="en-AU" sz="800" b="1" dirty="0"/>
              <a:t>backwash</a:t>
            </a:r>
          </a:p>
        </p:txBody>
      </p:sp>
      <p:sp>
        <p:nvSpPr>
          <p:cNvPr id="61" name="Oval 60">
            <a:extLst>
              <a:ext uri="{FF2B5EF4-FFF2-40B4-BE49-F238E27FC236}">
                <a16:creationId xmlns:a16="http://schemas.microsoft.com/office/drawing/2014/main" id="{388C5808-A00F-4089-9865-F89899D4FF1C}"/>
              </a:ext>
            </a:extLst>
          </p:cNvPr>
          <p:cNvSpPr/>
          <p:nvPr/>
        </p:nvSpPr>
        <p:spPr>
          <a:xfrm>
            <a:off x="5381731" y="1723751"/>
            <a:ext cx="508169" cy="257322"/>
          </a:xfrm>
          <a:prstGeom prst="ellipse">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TextBox 1">
            <a:extLst>
              <a:ext uri="{FF2B5EF4-FFF2-40B4-BE49-F238E27FC236}">
                <a16:creationId xmlns:a16="http://schemas.microsoft.com/office/drawing/2014/main" id="{A3724805-6DF7-3F56-55F1-52628CE92B2C}"/>
              </a:ext>
            </a:extLst>
          </p:cNvPr>
          <p:cNvSpPr txBox="1"/>
          <p:nvPr/>
        </p:nvSpPr>
        <p:spPr>
          <a:xfrm>
            <a:off x="1452953" y="214354"/>
            <a:ext cx="4106515" cy="553998"/>
          </a:xfrm>
          <a:prstGeom prst="rect">
            <a:avLst/>
          </a:prstGeom>
          <a:noFill/>
        </p:spPr>
        <p:txBody>
          <a:bodyPr wrap="square" rtlCol="0">
            <a:spAutoFit/>
          </a:bodyPr>
          <a:lstStyle/>
          <a:p>
            <a:r>
              <a:rPr lang="en-US" b="1" dirty="0">
                <a:latin typeface="Arial Narrow" pitchFamily="34" charset="0"/>
              </a:rPr>
              <a:t>3. Shifty Sand – </a:t>
            </a:r>
            <a:r>
              <a:rPr lang="en-US" sz="1200" dirty="0">
                <a:latin typeface="Arial Narrow" pitchFamily="34" charset="0"/>
              </a:rPr>
              <a:t>Describe the concepts of sand budget and longshore drift</a:t>
            </a:r>
            <a:endParaRPr lang="en-US" sz="1100" i="1" dirty="0">
              <a:latin typeface="Arial Narrow" pitchFamily="34" charset="0"/>
            </a:endParaRPr>
          </a:p>
        </p:txBody>
      </p:sp>
      <p:sp>
        <p:nvSpPr>
          <p:cNvPr id="3" name="TextBox 17">
            <a:extLst>
              <a:ext uri="{FF2B5EF4-FFF2-40B4-BE49-F238E27FC236}">
                <a16:creationId xmlns:a16="http://schemas.microsoft.com/office/drawing/2014/main" id="{B0384CE1-5F64-5636-1829-954B27F013B6}"/>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8" name="TextBox 7">
            <a:extLst>
              <a:ext uri="{FF2B5EF4-FFF2-40B4-BE49-F238E27FC236}">
                <a16:creationId xmlns:a16="http://schemas.microsoft.com/office/drawing/2014/main" id="{FC14EAE8-A130-DF56-B626-4E79F23C6D04}"/>
              </a:ext>
            </a:extLst>
          </p:cNvPr>
          <p:cNvSpPr txBox="1"/>
          <p:nvPr/>
        </p:nvSpPr>
        <p:spPr>
          <a:xfrm>
            <a:off x="501939" y="8604548"/>
            <a:ext cx="6033261" cy="215444"/>
          </a:xfrm>
          <a:prstGeom prst="rect">
            <a:avLst/>
          </a:prstGeom>
          <a:noFill/>
        </p:spPr>
        <p:txBody>
          <a:bodyPr wrap="square" rtlCol="0">
            <a:spAutoFit/>
          </a:bodyPr>
          <a:lstStyle/>
          <a:p>
            <a:r>
              <a:rPr lang="en-AU" sz="800" baseline="30000" dirty="0">
                <a:latin typeface="Arial Narrow" panose="020B0606020202030204" pitchFamily="34" charset="0"/>
              </a:rPr>
              <a:t>[1]</a:t>
            </a:r>
            <a:r>
              <a:rPr lang="en-US" sz="800" dirty="0">
                <a:latin typeface="Arial Narrow" panose="020B0606020202030204" pitchFamily="34" charset="0"/>
              </a:rPr>
              <a:t>Johnson, D. (2004). </a:t>
            </a:r>
            <a:r>
              <a:rPr lang="en-US" sz="800" i="1" dirty="0">
                <a:latin typeface="Arial Narrow" panose="020B0606020202030204" pitchFamily="34" charset="0"/>
              </a:rPr>
              <a:t>The Geology of Australia. </a:t>
            </a:r>
            <a:r>
              <a:rPr lang="en-US" sz="800" dirty="0">
                <a:latin typeface="Arial Narrow" panose="020B0606020202030204" pitchFamily="34" charset="0"/>
              </a:rPr>
              <a:t>Cambridge University Press, Cambridge, UK. Page 198. </a:t>
            </a:r>
            <a:endParaRPr lang="en-AU" sz="800" dirty="0"/>
          </a:p>
        </p:txBody>
      </p:sp>
      <p:cxnSp>
        <p:nvCxnSpPr>
          <p:cNvPr id="9" name="Straight Connector 8">
            <a:extLst>
              <a:ext uri="{FF2B5EF4-FFF2-40B4-BE49-F238E27FC236}">
                <a16:creationId xmlns:a16="http://schemas.microsoft.com/office/drawing/2014/main" id="{9CD15E69-01F3-6C00-7836-4A9962E8CEC3}"/>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8B1ABCFB-29C9-6D79-DA54-CA5B2B33B0C8}"/>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11" name="TextBox 36">
            <a:extLst>
              <a:ext uri="{FF2B5EF4-FFF2-40B4-BE49-F238E27FC236}">
                <a16:creationId xmlns:a16="http://schemas.microsoft.com/office/drawing/2014/main" id="{127D03DF-A53A-A53C-C7A5-C0EA85F909DF}"/>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4" name="TextBox 13">
            <a:extLst>
              <a:ext uri="{FF2B5EF4-FFF2-40B4-BE49-F238E27FC236}">
                <a16:creationId xmlns:a16="http://schemas.microsoft.com/office/drawing/2014/main" id="{4F0FD857-7890-8054-586E-1DEC0B467D12}"/>
              </a:ext>
            </a:extLst>
          </p:cNvPr>
          <p:cNvSpPr txBox="1"/>
          <p:nvPr/>
        </p:nvSpPr>
        <p:spPr>
          <a:xfrm>
            <a:off x="6133113" y="8831505"/>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5</a:t>
            </a:r>
          </a:p>
        </p:txBody>
      </p:sp>
    </p:spTree>
    <p:extLst>
      <p:ext uri="{BB962C8B-B14F-4D97-AF65-F5344CB8AC3E}">
        <p14:creationId xmlns:p14="http://schemas.microsoft.com/office/powerpoint/2010/main" val="873237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 name="TextBox 36">
            <a:extLst>
              <a:ext uri="{FF2B5EF4-FFF2-40B4-BE49-F238E27FC236}">
                <a16:creationId xmlns:a16="http://schemas.microsoft.com/office/drawing/2014/main" id="{B5B45344-0533-4176-0C31-E54154C824E4}"/>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5" name="TextBox 36">
            <a:extLst>
              <a:ext uri="{FF2B5EF4-FFF2-40B4-BE49-F238E27FC236}">
                <a16:creationId xmlns:a16="http://schemas.microsoft.com/office/drawing/2014/main" id="{26ECB260-13C5-C4AB-9E15-B0F55AB71870}"/>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8" name="TextBox 7">
            <a:extLst>
              <a:ext uri="{FF2B5EF4-FFF2-40B4-BE49-F238E27FC236}">
                <a16:creationId xmlns:a16="http://schemas.microsoft.com/office/drawing/2014/main" id="{C304979D-B6F6-2C4C-A066-F26992F8C5CB}"/>
              </a:ext>
            </a:extLst>
          </p:cNvPr>
          <p:cNvSpPr txBox="1"/>
          <p:nvPr/>
        </p:nvSpPr>
        <p:spPr>
          <a:xfrm>
            <a:off x="6133113"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6</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3" name="TextBox 2">
            <a:extLst>
              <a:ext uri="{FF2B5EF4-FFF2-40B4-BE49-F238E27FC236}">
                <a16:creationId xmlns:a16="http://schemas.microsoft.com/office/drawing/2014/main" id="{1F79FA1D-3732-DD36-5CB2-92AA34EBD324}"/>
              </a:ext>
            </a:extLst>
          </p:cNvPr>
          <p:cNvSpPr txBox="1"/>
          <p:nvPr/>
        </p:nvSpPr>
        <p:spPr>
          <a:xfrm>
            <a:off x="1452953" y="386244"/>
            <a:ext cx="4106515" cy="369332"/>
          </a:xfrm>
          <a:prstGeom prst="rect">
            <a:avLst/>
          </a:prstGeom>
          <a:noFill/>
        </p:spPr>
        <p:txBody>
          <a:bodyPr wrap="square" rtlCol="0">
            <a:spAutoFit/>
          </a:bodyPr>
          <a:lstStyle/>
          <a:p>
            <a:r>
              <a:rPr lang="en-US" b="1" dirty="0">
                <a:latin typeface="Arial Narrow" pitchFamily="34" charset="0"/>
              </a:rPr>
              <a:t>Describe </a:t>
            </a:r>
            <a:r>
              <a:rPr lang="en-US" sz="1200" dirty="0">
                <a:latin typeface="Arial Narrow" pitchFamily="34" charset="0"/>
              </a:rPr>
              <a:t>the concepts of sand budget and longshore drift</a:t>
            </a:r>
            <a:endParaRPr lang="en-US" sz="1100" i="1" dirty="0">
              <a:latin typeface="Arial Narrow" pitchFamily="34" charset="0"/>
            </a:endParaRPr>
          </a:p>
        </p:txBody>
      </p:sp>
      <p:sp>
        <p:nvSpPr>
          <p:cNvPr id="6" name="TextBox 17">
            <a:extLst>
              <a:ext uri="{FF2B5EF4-FFF2-40B4-BE49-F238E27FC236}">
                <a16:creationId xmlns:a16="http://schemas.microsoft.com/office/drawing/2014/main" id="{03A93A23-3421-716E-DF06-E37A2687229D}"/>
              </a:ext>
            </a:extLst>
          </p:cNvPr>
          <p:cNvSpPr txBox="1"/>
          <p:nvPr/>
        </p:nvSpPr>
        <p:spPr>
          <a:xfrm>
            <a:off x="5486430" y="18125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11760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540707" y="984989"/>
            <a:ext cx="5713267" cy="1169551"/>
          </a:xfrm>
          <a:prstGeom prst="rect">
            <a:avLst/>
          </a:prstGeom>
          <a:noFill/>
        </p:spPr>
        <p:txBody>
          <a:bodyPr wrap="square" rtlCol="0">
            <a:spAutoFit/>
          </a:bodyPr>
          <a:lstStyle/>
          <a:p>
            <a:r>
              <a:rPr lang="en-AU" sz="1600" b="1" dirty="0">
                <a:latin typeface="Arial Narrow" panose="020B0606020202030204" pitchFamily="34" charset="0"/>
              </a:rPr>
              <a:t>Quick Quiz</a:t>
            </a:r>
          </a:p>
          <a:p>
            <a:r>
              <a:rPr lang="en-AU" sz="1200" dirty="0">
                <a:latin typeface="Arial Narrow" panose="020B0606020202030204" pitchFamily="34" charset="0"/>
              </a:rPr>
              <a:t>When a wave encounters an obstruction in its path, what happens to the wave? Does it…</a:t>
            </a:r>
            <a:br>
              <a:rPr lang="en-AU" sz="1200" dirty="0">
                <a:latin typeface="Arial Narrow" panose="020B0606020202030204" pitchFamily="34" charset="0"/>
              </a:rPr>
            </a:br>
            <a:endParaRPr lang="en-AU" sz="600" dirty="0">
              <a:latin typeface="Arial Narrow" panose="020B0606020202030204" pitchFamily="34" charset="0"/>
            </a:endParaRPr>
          </a:p>
          <a:p>
            <a:pPr marL="228600" indent="-228600">
              <a:buFontTx/>
              <a:buAutoNum type="alphaLcParenR"/>
            </a:pPr>
            <a:r>
              <a:rPr lang="en-AU" sz="1200" dirty="0">
                <a:latin typeface="Arial Narrow" panose="020B0606020202030204" pitchFamily="34" charset="0"/>
              </a:rPr>
              <a:t>Appear to ‘bend’ towards the obstruction</a:t>
            </a:r>
          </a:p>
          <a:p>
            <a:pPr marL="228600" indent="-228600">
              <a:buFontTx/>
              <a:buAutoNum type="alphaLcParenR"/>
            </a:pPr>
            <a:r>
              <a:rPr lang="en-AU" sz="1200" dirty="0">
                <a:latin typeface="Arial Narrow" panose="020B0606020202030204" pitchFamily="34" charset="0"/>
              </a:rPr>
              <a:t>Bounce off the obstruction in the total opposite direction</a:t>
            </a:r>
          </a:p>
          <a:p>
            <a:pPr marL="228600" indent="-228600">
              <a:buFontTx/>
              <a:buAutoNum type="alphaLcParenR"/>
            </a:pPr>
            <a:r>
              <a:rPr lang="en-AU" sz="1200" dirty="0">
                <a:latin typeface="Arial Narrow" panose="020B0606020202030204" pitchFamily="34" charset="0"/>
              </a:rPr>
              <a:t>Appear to ‘wrap around’ the obstruction</a:t>
            </a:r>
          </a:p>
        </p:txBody>
      </p:sp>
      <p:cxnSp>
        <p:nvCxnSpPr>
          <p:cNvPr id="42" name="Straight Connector 41"/>
          <p:cNvCxnSpPr/>
          <p:nvPr/>
        </p:nvCxnSpPr>
        <p:spPr>
          <a:xfrm flipH="1">
            <a:off x="553411" y="2135487"/>
            <a:ext cx="57355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559570" y="3203848"/>
            <a:ext cx="57355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96825" y="5094286"/>
            <a:ext cx="5698787" cy="276999"/>
          </a:xfrm>
          <a:prstGeom prst="rect">
            <a:avLst/>
          </a:prstGeom>
          <a:noFill/>
        </p:spPr>
        <p:txBody>
          <a:bodyPr wrap="square" rtlCol="0">
            <a:spAutoFit/>
          </a:bodyPr>
          <a:lstStyle/>
          <a:p>
            <a:pPr algn="just"/>
            <a:r>
              <a:rPr lang="en-US" sz="1200" b="1" dirty="0">
                <a:latin typeface="Arial Narrow" pitchFamily="34" charset="0"/>
              </a:rPr>
              <a:t>Activity: Complete the table below</a:t>
            </a:r>
          </a:p>
        </p:txBody>
      </p:sp>
      <p:graphicFrame>
        <p:nvGraphicFramePr>
          <p:cNvPr id="27" name="Table 26"/>
          <p:cNvGraphicFramePr>
            <a:graphicFrameLocks noGrp="1"/>
          </p:cNvGraphicFramePr>
          <p:nvPr/>
        </p:nvGraphicFramePr>
        <p:xfrm>
          <a:off x="574429" y="5397893"/>
          <a:ext cx="5725395" cy="3334283"/>
        </p:xfrm>
        <a:graphic>
          <a:graphicData uri="http://schemas.openxmlformats.org/drawingml/2006/table">
            <a:tbl>
              <a:tblPr firstRow="1" bandRow="1">
                <a:effectLst/>
                <a:tableStyleId>{5940675A-B579-460E-94D1-54222C63F5DA}</a:tableStyleId>
              </a:tblPr>
              <a:tblGrid>
                <a:gridCol w="958268">
                  <a:extLst>
                    <a:ext uri="{9D8B030D-6E8A-4147-A177-3AD203B41FA5}">
                      <a16:colId xmlns:a16="http://schemas.microsoft.com/office/drawing/2014/main" val="20000"/>
                    </a:ext>
                  </a:extLst>
                </a:gridCol>
                <a:gridCol w="1223049">
                  <a:extLst>
                    <a:ext uri="{9D8B030D-6E8A-4147-A177-3AD203B41FA5}">
                      <a16:colId xmlns:a16="http://schemas.microsoft.com/office/drawing/2014/main" val="20001"/>
                    </a:ext>
                  </a:extLst>
                </a:gridCol>
                <a:gridCol w="3544078">
                  <a:extLst>
                    <a:ext uri="{9D8B030D-6E8A-4147-A177-3AD203B41FA5}">
                      <a16:colId xmlns:a16="http://schemas.microsoft.com/office/drawing/2014/main" val="20002"/>
                    </a:ext>
                  </a:extLst>
                </a:gridCol>
              </a:tblGrid>
              <a:tr h="296961">
                <a:tc>
                  <a:txBody>
                    <a:bodyPr/>
                    <a:lstStyle/>
                    <a:p>
                      <a:pPr algn="ctr"/>
                      <a:r>
                        <a:rPr lang="en-AU" sz="1400" b="1" dirty="0">
                          <a:latin typeface="Arial Narrow" panose="020B0606020202030204" pitchFamily="34" charset="0"/>
                        </a:rPr>
                        <a:t>Term</a:t>
                      </a:r>
                    </a:p>
                  </a:txBody>
                  <a:tcPr>
                    <a:solidFill>
                      <a:schemeClr val="bg1">
                        <a:lumMod val="85000"/>
                      </a:schemeClr>
                    </a:solidFill>
                  </a:tcPr>
                </a:tc>
                <a:tc gridSpan="2">
                  <a:txBody>
                    <a:bodyPr/>
                    <a:lstStyle/>
                    <a:p>
                      <a:pPr algn="l"/>
                      <a:r>
                        <a:rPr lang="en-AU" sz="1400" b="1" dirty="0">
                          <a:latin typeface="Arial Narrow" panose="020B0606020202030204" pitchFamily="34" charset="0"/>
                        </a:rPr>
                        <a:t>                                  Definition     </a:t>
                      </a:r>
                      <a:endParaRPr lang="en-AU" sz="800" b="0" dirty="0">
                        <a:solidFill>
                          <a:schemeClr val="bg1">
                            <a:lumMod val="50000"/>
                          </a:schemeClr>
                        </a:solidFill>
                        <a:latin typeface="Comic Sans MS" panose="030F0702030302020204" pitchFamily="66" charset="0"/>
                      </a:endParaRPr>
                    </a:p>
                  </a:txBody>
                  <a:tcPr>
                    <a:solidFill>
                      <a:schemeClr val="bg1">
                        <a:lumMod val="85000"/>
                      </a:schemeClr>
                    </a:solidFill>
                  </a:tcPr>
                </a:tc>
                <a:tc hMerge="1">
                  <a:txBody>
                    <a:bodyPr/>
                    <a:lstStyle/>
                    <a:p>
                      <a:pPr algn="ctr"/>
                      <a:endParaRPr lang="en-AU" sz="1400" b="1" dirty="0">
                        <a:latin typeface="Arial Narrow" panose="020B0606020202030204" pitchFamily="34" charset="0"/>
                      </a:endParaRPr>
                    </a:p>
                  </a:txBody>
                  <a:tcPr/>
                </a:tc>
                <a:extLst>
                  <a:ext uri="{0D108BD9-81ED-4DB2-BD59-A6C34878D82A}">
                    <a16:rowId xmlns:a16="http://schemas.microsoft.com/office/drawing/2014/main" val="10000"/>
                  </a:ext>
                </a:extLst>
              </a:tr>
              <a:tr h="980211">
                <a:tc>
                  <a:txBody>
                    <a:bodyPr/>
                    <a:lstStyle/>
                    <a:p>
                      <a:pPr algn="ctr"/>
                      <a:r>
                        <a:rPr lang="en-AU" sz="1200" dirty="0">
                          <a:latin typeface="Arial Narrow" panose="020B0606020202030204" pitchFamily="34" charset="0"/>
                        </a:rPr>
                        <a:t>Refraction </a:t>
                      </a:r>
                    </a:p>
                  </a:txBody>
                  <a:tcPr anchor="ctr"/>
                </a:tc>
                <a:tc>
                  <a:txBody>
                    <a:bodyPr/>
                    <a:lstStyle/>
                    <a:p>
                      <a:endParaRPr lang="en-AU" sz="1200" dirty="0">
                        <a:latin typeface="Arial Narrow" panose="020B0606020202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800" b="0" i="0" u="none" strike="noStrike" kern="1200" baseline="0" dirty="0">
                        <a:solidFill>
                          <a:schemeClr val="tx1"/>
                        </a:solidFill>
                        <a:latin typeface="+mn-lt"/>
                        <a:ea typeface="+mn-ea"/>
                        <a:cs typeface="+mn-cs"/>
                      </a:endParaRPr>
                    </a:p>
                  </a:txBody>
                  <a:tcPr/>
                </a:tc>
                <a:extLst>
                  <a:ext uri="{0D108BD9-81ED-4DB2-BD59-A6C34878D82A}">
                    <a16:rowId xmlns:a16="http://schemas.microsoft.com/office/drawing/2014/main" val="10001"/>
                  </a:ext>
                </a:extLst>
              </a:tr>
              <a:tr h="1069061">
                <a:tc>
                  <a:txBody>
                    <a:bodyPr/>
                    <a:lstStyle/>
                    <a:p>
                      <a:pPr algn="ctr"/>
                      <a:r>
                        <a:rPr lang="en-AU" sz="1200" dirty="0">
                          <a:latin typeface="Arial Narrow" panose="020B0606020202030204" pitchFamily="34" charset="0"/>
                        </a:rPr>
                        <a:t>Reflection</a:t>
                      </a:r>
                    </a:p>
                  </a:txBody>
                  <a:tcPr anchor="ctr"/>
                </a:tc>
                <a:tc>
                  <a:txBody>
                    <a:bodyPr/>
                    <a:lstStyle/>
                    <a:p>
                      <a:endParaRPr lang="en-AU" sz="1200" dirty="0">
                        <a:latin typeface="Arial Narrow" panose="020B0606020202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dirty="0">
                        <a:latin typeface="Arial Narrow" panose="020B0606020202030204" pitchFamily="34" charset="0"/>
                      </a:endParaRPr>
                    </a:p>
                  </a:txBody>
                  <a:tcPr/>
                </a:tc>
                <a:extLst>
                  <a:ext uri="{0D108BD9-81ED-4DB2-BD59-A6C34878D82A}">
                    <a16:rowId xmlns:a16="http://schemas.microsoft.com/office/drawing/2014/main" val="10002"/>
                  </a:ext>
                </a:extLst>
              </a:tr>
              <a:tr h="980211">
                <a:tc>
                  <a:txBody>
                    <a:bodyPr/>
                    <a:lstStyle/>
                    <a:p>
                      <a:pPr algn="ctr"/>
                      <a:r>
                        <a:rPr lang="en-AU" sz="1200" dirty="0">
                          <a:latin typeface="Arial Narrow" panose="020B0606020202030204" pitchFamily="34" charset="0"/>
                        </a:rPr>
                        <a:t>Diffraction</a:t>
                      </a:r>
                    </a:p>
                  </a:txBody>
                  <a:tcPr anchor="ctr"/>
                </a:tc>
                <a:tc>
                  <a:txBody>
                    <a:bodyPr/>
                    <a:lstStyle/>
                    <a:p>
                      <a:endParaRPr lang="en-AU" sz="1200" dirty="0">
                        <a:latin typeface="Arial Narrow" panose="020B0606020202030204" pitchFamily="34" charset="0"/>
                      </a:endParaRP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AU" sz="1200" b="0" i="0" u="none" strike="noStrike" kern="1200" baseline="0" dirty="0">
                        <a:solidFill>
                          <a:schemeClr val="bg1">
                            <a:lumMod val="50000"/>
                          </a:schemeClr>
                        </a:solidFill>
                        <a:latin typeface="Comic Sans MS" panose="030F0702030302020204" pitchFamily="66" charset="0"/>
                        <a:ea typeface="+mn-ea"/>
                        <a:cs typeface="+mn-cs"/>
                      </a:endParaRPr>
                    </a:p>
                  </a:txBody>
                  <a:tcPr/>
                </a:tc>
                <a:extLst>
                  <a:ext uri="{0D108BD9-81ED-4DB2-BD59-A6C34878D82A}">
                    <a16:rowId xmlns:a16="http://schemas.microsoft.com/office/drawing/2014/main" val="10003"/>
                  </a:ext>
                </a:extLst>
              </a:tr>
            </a:tbl>
          </a:graphicData>
        </a:graphic>
      </p:graphicFrame>
      <p:sp>
        <p:nvSpPr>
          <p:cNvPr id="18" name="TextBox 17"/>
          <p:cNvSpPr txBox="1"/>
          <p:nvPr/>
        </p:nvSpPr>
        <p:spPr>
          <a:xfrm>
            <a:off x="528793" y="3234163"/>
            <a:ext cx="5800414" cy="892552"/>
          </a:xfrm>
          <a:prstGeom prst="rect">
            <a:avLst/>
          </a:prstGeom>
          <a:noFill/>
        </p:spPr>
        <p:txBody>
          <a:bodyPr wrap="square" rtlCol="0">
            <a:spAutoFit/>
          </a:bodyPr>
          <a:lstStyle/>
          <a:p>
            <a:r>
              <a:rPr lang="en-AU" sz="1600" b="1" dirty="0">
                <a:latin typeface="Arial Narrow" panose="020B0606020202030204" pitchFamily="34" charset="0"/>
              </a:rPr>
              <a:t>Reflection   </a:t>
            </a:r>
          </a:p>
          <a:p>
            <a:pPr algn="just"/>
            <a:r>
              <a:rPr lang="en-AU" sz="1200" dirty="0">
                <a:latin typeface="Arial Narrow" panose="020B0606020202030204" pitchFamily="34" charset="0"/>
              </a:rPr>
              <a:t>If you picked answer </a:t>
            </a:r>
            <a:r>
              <a:rPr lang="en-AU" sz="1200" i="1" dirty="0">
                <a:latin typeface="Arial Narrow" panose="020B0606020202030204" pitchFamily="34" charset="0"/>
              </a:rPr>
              <a:t>(b) bounce off the obstruction in the total opposite direction</a:t>
            </a:r>
            <a:r>
              <a:rPr lang="en-AU" sz="1200" dirty="0">
                <a:latin typeface="Arial Narrow" panose="020B0606020202030204" pitchFamily="34" charset="0"/>
              </a:rPr>
              <a:t>, you would also be correct. But only if the obstruction was wide enough to stop the wave, and steep enough to push it back the other way, such as a rock wall. This is called ‘reflection’. </a:t>
            </a:r>
          </a:p>
        </p:txBody>
      </p:sp>
      <p:sp>
        <p:nvSpPr>
          <p:cNvPr id="19" name="TextBox 18"/>
          <p:cNvSpPr txBox="1"/>
          <p:nvPr/>
        </p:nvSpPr>
        <p:spPr>
          <a:xfrm>
            <a:off x="505292" y="2114151"/>
            <a:ext cx="5800414" cy="1077218"/>
          </a:xfrm>
          <a:prstGeom prst="rect">
            <a:avLst/>
          </a:prstGeom>
          <a:noFill/>
        </p:spPr>
        <p:txBody>
          <a:bodyPr wrap="square" rtlCol="0">
            <a:spAutoFit/>
          </a:bodyPr>
          <a:lstStyle/>
          <a:p>
            <a:r>
              <a:rPr lang="en-AU" sz="1600" b="1" dirty="0">
                <a:latin typeface="Arial Narrow" panose="020B0606020202030204" pitchFamily="34" charset="0"/>
              </a:rPr>
              <a:t>Refraction </a:t>
            </a:r>
          </a:p>
          <a:p>
            <a:pPr algn="just"/>
            <a:r>
              <a:rPr lang="en-AU" sz="1200" dirty="0">
                <a:latin typeface="Arial Narrow" panose="020B0606020202030204" pitchFamily="34" charset="0"/>
              </a:rPr>
              <a:t>If you picked answer </a:t>
            </a:r>
            <a:r>
              <a:rPr lang="en-AU" sz="1200" i="1" dirty="0">
                <a:latin typeface="Arial Narrow" panose="020B0606020202030204" pitchFamily="34" charset="0"/>
              </a:rPr>
              <a:t>(a) appear to ‘bend’ towards the obstruction, </a:t>
            </a:r>
            <a:r>
              <a:rPr lang="en-AU" sz="1200" dirty="0">
                <a:latin typeface="Arial Narrow" panose="020B0606020202030204" pitchFamily="34" charset="0"/>
              </a:rPr>
              <a:t>you would be correct. But only if the obstruction changes the </a:t>
            </a:r>
            <a:r>
              <a:rPr lang="en-AU" sz="1200" b="1" dirty="0">
                <a:latin typeface="Arial Narrow" panose="020B0606020202030204" pitchFamily="34" charset="0"/>
              </a:rPr>
              <a:t>depth</a:t>
            </a:r>
            <a:r>
              <a:rPr lang="en-AU" sz="1200" dirty="0">
                <a:latin typeface="Arial Narrow" panose="020B0606020202030204" pitchFamily="34" charset="0"/>
              </a:rPr>
              <a:t> of the water, such as a headland. E.g. the first part of the wave to encounter shallow water, slows down first, whilst the rest of the wave continues to travel at normal speed. Thus, the wave (overall) appears to ‘bend’ towards the obstruction. This is called ‘refraction’. </a:t>
            </a:r>
          </a:p>
        </p:txBody>
      </p:sp>
      <p:cxnSp>
        <p:nvCxnSpPr>
          <p:cNvPr id="20" name="Straight Connector 19"/>
          <p:cNvCxnSpPr/>
          <p:nvPr/>
        </p:nvCxnSpPr>
        <p:spPr>
          <a:xfrm flipH="1">
            <a:off x="564258" y="4154151"/>
            <a:ext cx="57355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536571" y="4157427"/>
            <a:ext cx="5767060" cy="892552"/>
          </a:xfrm>
          <a:prstGeom prst="rect">
            <a:avLst/>
          </a:prstGeom>
          <a:noFill/>
        </p:spPr>
        <p:txBody>
          <a:bodyPr wrap="square" rtlCol="0">
            <a:spAutoFit/>
          </a:bodyPr>
          <a:lstStyle/>
          <a:p>
            <a:r>
              <a:rPr lang="en-AU" sz="1600" b="1" dirty="0">
                <a:latin typeface="Arial Narrow" panose="020B0606020202030204" pitchFamily="34" charset="0"/>
              </a:rPr>
              <a:t>Diffraction</a:t>
            </a:r>
          </a:p>
          <a:p>
            <a:pPr algn="just"/>
            <a:r>
              <a:rPr lang="en-AU" sz="1200" dirty="0">
                <a:latin typeface="Arial Narrow" panose="020B0606020202030204" pitchFamily="34" charset="0"/>
              </a:rPr>
              <a:t>If you picked answer </a:t>
            </a:r>
            <a:r>
              <a:rPr lang="en-AU" sz="1200" i="1" dirty="0">
                <a:latin typeface="Arial Narrow" panose="020B0606020202030204" pitchFamily="34" charset="0"/>
              </a:rPr>
              <a:t>(c) appear to ‘wrap around’ the obstruction, </a:t>
            </a:r>
            <a:r>
              <a:rPr lang="en-AU" sz="1200" dirty="0">
                <a:latin typeface="Arial Narrow" panose="020B0606020202030204" pitchFamily="34" charset="0"/>
              </a:rPr>
              <a:t>you would also be correct. But only if the wave can gain access to the area ‘behind’ the obstruction (in which it wraps around), such as around an island, a gap between two obstructions, or again, a headland. This is called ‘diffraction’.</a:t>
            </a:r>
          </a:p>
        </p:txBody>
      </p:sp>
      <p:cxnSp>
        <p:nvCxnSpPr>
          <p:cNvPr id="28" name="Straight Connector 27"/>
          <p:cNvCxnSpPr/>
          <p:nvPr/>
        </p:nvCxnSpPr>
        <p:spPr>
          <a:xfrm flipH="1">
            <a:off x="566779" y="5076586"/>
            <a:ext cx="57355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809851" y="6737896"/>
            <a:ext cx="708648" cy="929978"/>
          </a:xfrm>
          <a:prstGeom prst="rect">
            <a:avLst/>
          </a:prstGeom>
          <a:solidFill>
            <a:schemeClr val="bg1">
              <a:lumMod val="8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5" name="Straight Connector 4"/>
          <p:cNvCxnSpPr/>
          <p:nvPr/>
        </p:nvCxnSpPr>
        <p:spPr>
          <a:xfrm flipH="1">
            <a:off x="1804801" y="6731496"/>
            <a:ext cx="1342" cy="958530"/>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Up Arrow 5"/>
          <p:cNvSpPr/>
          <p:nvPr/>
        </p:nvSpPr>
        <p:spPr>
          <a:xfrm rot="17494622">
            <a:off x="1963567" y="7224487"/>
            <a:ext cx="124620" cy="335805"/>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 name="Right Arrow 6"/>
          <p:cNvSpPr/>
          <p:nvPr/>
        </p:nvSpPr>
        <p:spPr>
          <a:xfrm rot="19848995">
            <a:off x="1856796" y="7013243"/>
            <a:ext cx="343659" cy="130245"/>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 name="Freeform 7"/>
          <p:cNvSpPr/>
          <p:nvPr/>
        </p:nvSpPr>
        <p:spPr>
          <a:xfrm>
            <a:off x="1534879" y="5919914"/>
            <a:ext cx="593678" cy="702860"/>
          </a:xfrm>
          <a:custGeom>
            <a:avLst/>
            <a:gdLst>
              <a:gd name="connsiteX0" fmla="*/ 0 w 593678"/>
              <a:gd name="connsiteY0" fmla="*/ 0 h 702860"/>
              <a:gd name="connsiteX1" fmla="*/ 34120 w 593678"/>
              <a:gd name="connsiteY1" fmla="*/ 20471 h 702860"/>
              <a:gd name="connsiteX2" fmla="*/ 54591 w 593678"/>
              <a:gd name="connsiteY2" fmla="*/ 27295 h 702860"/>
              <a:gd name="connsiteX3" fmla="*/ 95534 w 593678"/>
              <a:gd name="connsiteY3" fmla="*/ 54591 h 702860"/>
              <a:gd name="connsiteX4" fmla="*/ 116006 w 593678"/>
              <a:gd name="connsiteY4" fmla="*/ 68239 h 702860"/>
              <a:gd name="connsiteX5" fmla="*/ 136478 w 593678"/>
              <a:gd name="connsiteY5" fmla="*/ 81886 h 702860"/>
              <a:gd name="connsiteX6" fmla="*/ 232012 w 593678"/>
              <a:gd name="connsiteY6" fmla="*/ 102358 h 702860"/>
              <a:gd name="connsiteX7" fmla="*/ 259308 w 593678"/>
              <a:gd name="connsiteY7" fmla="*/ 109182 h 702860"/>
              <a:gd name="connsiteX8" fmla="*/ 300251 w 593678"/>
              <a:gd name="connsiteY8" fmla="*/ 122830 h 702860"/>
              <a:gd name="connsiteX9" fmla="*/ 341194 w 593678"/>
              <a:gd name="connsiteY9" fmla="*/ 129654 h 702860"/>
              <a:gd name="connsiteX10" fmla="*/ 361666 w 593678"/>
              <a:gd name="connsiteY10" fmla="*/ 136477 h 702860"/>
              <a:gd name="connsiteX11" fmla="*/ 409433 w 593678"/>
              <a:gd name="connsiteY11" fmla="*/ 143301 h 702860"/>
              <a:gd name="connsiteX12" fmla="*/ 457200 w 593678"/>
              <a:gd name="connsiteY12" fmla="*/ 156949 h 702860"/>
              <a:gd name="connsiteX13" fmla="*/ 504967 w 593678"/>
              <a:gd name="connsiteY13" fmla="*/ 170597 h 702860"/>
              <a:gd name="connsiteX14" fmla="*/ 525439 w 593678"/>
              <a:gd name="connsiteY14" fmla="*/ 184245 h 702860"/>
              <a:gd name="connsiteX15" fmla="*/ 566382 w 593678"/>
              <a:gd name="connsiteY15" fmla="*/ 197892 h 702860"/>
              <a:gd name="connsiteX16" fmla="*/ 580030 w 593678"/>
              <a:gd name="connsiteY16" fmla="*/ 218364 h 702860"/>
              <a:gd name="connsiteX17" fmla="*/ 593678 w 593678"/>
              <a:gd name="connsiteY17" fmla="*/ 259307 h 702860"/>
              <a:gd name="connsiteX18" fmla="*/ 586854 w 593678"/>
              <a:gd name="connsiteY18" fmla="*/ 307074 h 702860"/>
              <a:gd name="connsiteX19" fmla="*/ 566382 w 593678"/>
              <a:gd name="connsiteY19" fmla="*/ 320722 h 702860"/>
              <a:gd name="connsiteX20" fmla="*/ 504967 w 593678"/>
              <a:gd name="connsiteY20" fmla="*/ 341194 h 702860"/>
              <a:gd name="connsiteX21" fmla="*/ 484496 w 593678"/>
              <a:gd name="connsiteY21" fmla="*/ 348018 h 702860"/>
              <a:gd name="connsiteX22" fmla="*/ 443552 w 593678"/>
              <a:gd name="connsiteY22" fmla="*/ 368489 h 702860"/>
              <a:gd name="connsiteX23" fmla="*/ 382137 w 593678"/>
              <a:gd name="connsiteY23" fmla="*/ 395785 h 702860"/>
              <a:gd name="connsiteX24" fmla="*/ 361666 w 593678"/>
              <a:gd name="connsiteY24" fmla="*/ 402609 h 702860"/>
              <a:gd name="connsiteX25" fmla="*/ 341194 w 593678"/>
              <a:gd name="connsiteY25" fmla="*/ 416257 h 702860"/>
              <a:gd name="connsiteX26" fmla="*/ 286603 w 593678"/>
              <a:gd name="connsiteY26" fmla="*/ 429904 h 702860"/>
              <a:gd name="connsiteX27" fmla="*/ 245660 w 593678"/>
              <a:gd name="connsiteY27" fmla="*/ 464024 h 702860"/>
              <a:gd name="connsiteX28" fmla="*/ 225188 w 593678"/>
              <a:gd name="connsiteY28" fmla="*/ 477671 h 702860"/>
              <a:gd name="connsiteX29" fmla="*/ 204717 w 593678"/>
              <a:gd name="connsiteY29" fmla="*/ 525439 h 702860"/>
              <a:gd name="connsiteX30" fmla="*/ 197893 w 593678"/>
              <a:gd name="connsiteY30" fmla="*/ 552734 h 702860"/>
              <a:gd name="connsiteX31" fmla="*/ 184245 w 593678"/>
              <a:gd name="connsiteY31" fmla="*/ 573206 h 702860"/>
              <a:gd name="connsiteX32" fmla="*/ 156949 w 593678"/>
              <a:gd name="connsiteY32" fmla="*/ 634621 h 702860"/>
              <a:gd name="connsiteX33" fmla="*/ 143302 w 593678"/>
              <a:gd name="connsiteY33" fmla="*/ 702860 h 702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593678" h="702860">
                <a:moveTo>
                  <a:pt x="0" y="0"/>
                </a:moveTo>
                <a:cubicBezTo>
                  <a:pt x="11373" y="6824"/>
                  <a:pt x="22257" y="14540"/>
                  <a:pt x="34120" y="20471"/>
                </a:cubicBezTo>
                <a:cubicBezTo>
                  <a:pt x="40553" y="23688"/>
                  <a:pt x="48303" y="23802"/>
                  <a:pt x="54591" y="27295"/>
                </a:cubicBezTo>
                <a:cubicBezTo>
                  <a:pt x="68929" y="35261"/>
                  <a:pt x="81886" y="45492"/>
                  <a:pt x="95534" y="54591"/>
                </a:cubicBezTo>
                <a:lnTo>
                  <a:pt x="116006" y="68239"/>
                </a:lnTo>
                <a:cubicBezTo>
                  <a:pt x="122830" y="72788"/>
                  <a:pt x="128698" y="79292"/>
                  <a:pt x="136478" y="81886"/>
                </a:cubicBezTo>
                <a:cubicBezTo>
                  <a:pt x="208324" y="105835"/>
                  <a:pt x="145930" y="88011"/>
                  <a:pt x="232012" y="102358"/>
                </a:cubicBezTo>
                <a:cubicBezTo>
                  <a:pt x="241263" y="103900"/>
                  <a:pt x="250325" y="106487"/>
                  <a:pt x="259308" y="109182"/>
                </a:cubicBezTo>
                <a:cubicBezTo>
                  <a:pt x="273087" y="113316"/>
                  <a:pt x="286061" y="120465"/>
                  <a:pt x="300251" y="122830"/>
                </a:cubicBezTo>
                <a:cubicBezTo>
                  <a:pt x="313899" y="125105"/>
                  <a:pt x="327688" y="126653"/>
                  <a:pt x="341194" y="129654"/>
                </a:cubicBezTo>
                <a:cubicBezTo>
                  <a:pt x="348216" y="131214"/>
                  <a:pt x="354613" y="135066"/>
                  <a:pt x="361666" y="136477"/>
                </a:cubicBezTo>
                <a:cubicBezTo>
                  <a:pt x="377438" y="139631"/>
                  <a:pt x="393511" y="141026"/>
                  <a:pt x="409433" y="143301"/>
                </a:cubicBezTo>
                <a:cubicBezTo>
                  <a:pt x="458518" y="159663"/>
                  <a:pt x="397221" y="139812"/>
                  <a:pt x="457200" y="156949"/>
                </a:cubicBezTo>
                <a:cubicBezTo>
                  <a:pt x="525726" y="176528"/>
                  <a:pt x="419640" y="149265"/>
                  <a:pt x="504967" y="170597"/>
                </a:cubicBezTo>
                <a:cubicBezTo>
                  <a:pt x="511791" y="175146"/>
                  <a:pt x="517944" y="180914"/>
                  <a:pt x="525439" y="184245"/>
                </a:cubicBezTo>
                <a:cubicBezTo>
                  <a:pt x="538585" y="190088"/>
                  <a:pt x="566382" y="197892"/>
                  <a:pt x="566382" y="197892"/>
                </a:cubicBezTo>
                <a:cubicBezTo>
                  <a:pt x="570931" y="204716"/>
                  <a:pt x="576699" y="210869"/>
                  <a:pt x="580030" y="218364"/>
                </a:cubicBezTo>
                <a:cubicBezTo>
                  <a:pt x="585873" y="231510"/>
                  <a:pt x="593678" y="259307"/>
                  <a:pt x="593678" y="259307"/>
                </a:cubicBezTo>
                <a:cubicBezTo>
                  <a:pt x="591403" y="275229"/>
                  <a:pt x="593386" y="292376"/>
                  <a:pt x="586854" y="307074"/>
                </a:cubicBezTo>
                <a:cubicBezTo>
                  <a:pt x="583523" y="314569"/>
                  <a:pt x="573877" y="317391"/>
                  <a:pt x="566382" y="320722"/>
                </a:cubicBezTo>
                <a:cubicBezTo>
                  <a:pt x="566377" y="320724"/>
                  <a:pt x="515205" y="337781"/>
                  <a:pt x="504967" y="341194"/>
                </a:cubicBezTo>
                <a:cubicBezTo>
                  <a:pt x="498143" y="343469"/>
                  <a:pt x="490481" y="344028"/>
                  <a:pt x="484496" y="348018"/>
                </a:cubicBezTo>
                <a:cubicBezTo>
                  <a:pt x="458039" y="365656"/>
                  <a:pt x="471805" y="359073"/>
                  <a:pt x="443552" y="368489"/>
                </a:cubicBezTo>
                <a:cubicBezTo>
                  <a:pt x="411111" y="390118"/>
                  <a:pt x="430862" y="379543"/>
                  <a:pt x="382137" y="395785"/>
                </a:cubicBezTo>
                <a:cubicBezTo>
                  <a:pt x="375313" y="398060"/>
                  <a:pt x="367651" y="398619"/>
                  <a:pt x="361666" y="402609"/>
                </a:cubicBezTo>
                <a:cubicBezTo>
                  <a:pt x="354842" y="407158"/>
                  <a:pt x="348530" y="412589"/>
                  <a:pt x="341194" y="416257"/>
                </a:cubicBezTo>
                <a:cubicBezTo>
                  <a:pt x="327208" y="423250"/>
                  <a:pt x="299575" y="427310"/>
                  <a:pt x="286603" y="429904"/>
                </a:cubicBezTo>
                <a:cubicBezTo>
                  <a:pt x="235768" y="463794"/>
                  <a:pt x="298209" y="420233"/>
                  <a:pt x="245660" y="464024"/>
                </a:cubicBezTo>
                <a:cubicBezTo>
                  <a:pt x="239360" y="469274"/>
                  <a:pt x="232012" y="473122"/>
                  <a:pt x="225188" y="477671"/>
                </a:cubicBezTo>
                <a:cubicBezTo>
                  <a:pt x="205597" y="556033"/>
                  <a:pt x="232991" y="459466"/>
                  <a:pt x="204717" y="525439"/>
                </a:cubicBezTo>
                <a:cubicBezTo>
                  <a:pt x="201023" y="534059"/>
                  <a:pt x="201587" y="544114"/>
                  <a:pt x="197893" y="552734"/>
                </a:cubicBezTo>
                <a:cubicBezTo>
                  <a:pt x="194662" y="560272"/>
                  <a:pt x="187576" y="565711"/>
                  <a:pt x="184245" y="573206"/>
                </a:cubicBezTo>
                <a:cubicBezTo>
                  <a:pt x="151762" y="646292"/>
                  <a:pt x="187836" y="588290"/>
                  <a:pt x="156949" y="634621"/>
                </a:cubicBezTo>
                <a:cubicBezTo>
                  <a:pt x="140425" y="684196"/>
                  <a:pt x="143302" y="661178"/>
                  <a:pt x="143302" y="702860"/>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Freeform 8"/>
          <p:cNvSpPr/>
          <p:nvPr/>
        </p:nvSpPr>
        <p:spPr>
          <a:xfrm>
            <a:off x="2629259" y="5765141"/>
            <a:ext cx="27868" cy="791570"/>
          </a:xfrm>
          <a:custGeom>
            <a:avLst/>
            <a:gdLst>
              <a:gd name="connsiteX0" fmla="*/ 6824 w 27868"/>
              <a:gd name="connsiteY0" fmla="*/ 0 h 791570"/>
              <a:gd name="connsiteX1" fmla="*/ 0 w 27868"/>
              <a:gd name="connsiteY1" fmla="*/ 40943 h 791570"/>
              <a:gd name="connsiteX2" fmla="*/ 6824 w 27868"/>
              <a:gd name="connsiteY2" fmla="*/ 116006 h 791570"/>
              <a:gd name="connsiteX3" fmla="*/ 20472 w 27868"/>
              <a:gd name="connsiteY3" fmla="*/ 211540 h 791570"/>
              <a:gd name="connsiteX4" fmla="*/ 13648 w 27868"/>
              <a:gd name="connsiteY4" fmla="*/ 559558 h 791570"/>
              <a:gd name="connsiteX5" fmla="*/ 20472 w 27868"/>
              <a:gd name="connsiteY5" fmla="*/ 600501 h 791570"/>
              <a:gd name="connsiteX6" fmla="*/ 27296 w 27868"/>
              <a:gd name="connsiteY6" fmla="*/ 648268 h 791570"/>
              <a:gd name="connsiteX7" fmla="*/ 13648 w 27868"/>
              <a:gd name="connsiteY7" fmla="*/ 716507 h 791570"/>
              <a:gd name="connsiteX8" fmla="*/ 27296 w 27868"/>
              <a:gd name="connsiteY8" fmla="*/ 764274 h 791570"/>
              <a:gd name="connsiteX9" fmla="*/ 27296 w 27868"/>
              <a:gd name="connsiteY9" fmla="*/ 791570 h 79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68" h="791570">
                <a:moveTo>
                  <a:pt x="6824" y="0"/>
                </a:moveTo>
                <a:cubicBezTo>
                  <a:pt x="4549" y="13648"/>
                  <a:pt x="0" y="27107"/>
                  <a:pt x="0" y="40943"/>
                </a:cubicBezTo>
                <a:cubicBezTo>
                  <a:pt x="0" y="66067"/>
                  <a:pt x="4194" y="91020"/>
                  <a:pt x="6824" y="116006"/>
                </a:cubicBezTo>
                <a:cubicBezTo>
                  <a:pt x="11704" y="162366"/>
                  <a:pt x="13394" y="169076"/>
                  <a:pt x="20472" y="211540"/>
                </a:cubicBezTo>
                <a:cubicBezTo>
                  <a:pt x="18197" y="327546"/>
                  <a:pt x="13648" y="443530"/>
                  <a:pt x="13648" y="559558"/>
                </a:cubicBezTo>
                <a:cubicBezTo>
                  <a:pt x="13648" y="573394"/>
                  <a:pt x="18368" y="586826"/>
                  <a:pt x="20472" y="600501"/>
                </a:cubicBezTo>
                <a:cubicBezTo>
                  <a:pt x="22918" y="616398"/>
                  <a:pt x="25021" y="632346"/>
                  <a:pt x="27296" y="648268"/>
                </a:cubicBezTo>
                <a:cubicBezTo>
                  <a:pt x="18893" y="673478"/>
                  <a:pt x="13648" y="685143"/>
                  <a:pt x="13648" y="716507"/>
                </a:cubicBezTo>
                <a:cubicBezTo>
                  <a:pt x="13648" y="741863"/>
                  <a:pt x="24078" y="741745"/>
                  <a:pt x="27296" y="764274"/>
                </a:cubicBezTo>
                <a:cubicBezTo>
                  <a:pt x="28583" y="773281"/>
                  <a:pt x="27296" y="782471"/>
                  <a:pt x="27296" y="79157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Freeform 32"/>
          <p:cNvSpPr/>
          <p:nvPr/>
        </p:nvSpPr>
        <p:spPr>
          <a:xfrm>
            <a:off x="2575145" y="5771511"/>
            <a:ext cx="27868" cy="791570"/>
          </a:xfrm>
          <a:custGeom>
            <a:avLst/>
            <a:gdLst>
              <a:gd name="connsiteX0" fmla="*/ 6824 w 27868"/>
              <a:gd name="connsiteY0" fmla="*/ 0 h 791570"/>
              <a:gd name="connsiteX1" fmla="*/ 0 w 27868"/>
              <a:gd name="connsiteY1" fmla="*/ 40943 h 791570"/>
              <a:gd name="connsiteX2" fmla="*/ 6824 w 27868"/>
              <a:gd name="connsiteY2" fmla="*/ 116006 h 791570"/>
              <a:gd name="connsiteX3" fmla="*/ 20472 w 27868"/>
              <a:gd name="connsiteY3" fmla="*/ 211540 h 791570"/>
              <a:gd name="connsiteX4" fmla="*/ 13648 w 27868"/>
              <a:gd name="connsiteY4" fmla="*/ 559558 h 791570"/>
              <a:gd name="connsiteX5" fmla="*/ 20472 w 27868"/>
              <a:gd name="connsiteY5" fmla="*/ 600501 h 791570"/>
              <a:gd name="connsiteX6" fmla="*/ 27296 w 27868"/>
              <a:gd name="connsiteY6" fmla="*/ 648268 h 791570"/>
              <a:gd name="connsiteX7" fmla="*/ 13648 w 27868"/>
              <a:gd name="connsiteY7" fmla="*/ 716507 h 791570"/>
              <a:gd name="connsiteX8" fmla="*/ 27296 w 27868"/>
              <a:gd name="connsiteY8" fmla="*/ 764274 h 791570"/>
              <a:gd name="connsiteX9" fmla="*/ 27296 w 27868"/>
              <a:gd name="connsiteY9" fmla="*/ 791570 h 79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68" h="791570">
                <a:moveTo>
                  <a:pt x="6824" y="0"/>
                </a:moveTo>
                <a:cubicBezTo>
                  <a:pt x="4549" y="13648"/>
                  <a:pt x="0" y="27107"/>
                  <a:pt x="0" y="40943"/>
                </a:cubicBezTo>
                <a:cubicBezTo>
                  <a:pt x="0" y="66067"/>
                  <a:pt x="4194" y="91020"/>
                  <a:pt x="6824" y="116006"/>
                </a:cubicBezTo>
                <a:cubicBezTo>
                  <a:pt x="11704" y="162366"/>
                  <a:pt x="13394" y="169076"/>
                  <a:pt x="20472" y="211540"/>
                </a:cubicBezTo>
                <a:cubicBezTo>
                  <a:pt x="18197" y="327546"/>
                  <a:pt x="13648" y="443530"/>
                  <a:pt x="13648" y="559558"/>
                </a:cubicBezTo>
                <a:cubicBezTo>
                  <a:pt x="13648" y="573394"/>
                  <a:pt x="18368" y="586826"/>
                  <a:pt x="20472" y="600501"/>
                </a:cubicBezTo>
                <a:cubicBezTo>
                  <a:pt x="22918" y="616398"/>
                  <a:pt x="25021" y="632346"/>
                  <a:pt x="27296" y="648268"/>
                </a:cubicBezTo>
                <a:cubicBezTo>
                  <a:pt x="18893" y="673478"/>
                  <a:pt x="13648" y="685143"/>
                  <a:pt x="13648" y="716507"/>
                </a:cubicBezTo>
                <a:cubicBezTo>
                  <a:pt x="13648" y="741863"/>
                  <a:pt x="24078" y="741745"/>
                  <a:pt x="27296" y="764274"/>
                </a:cubicBezTo>
                <a:cubicBezTo>
                  <a:pt x="28583" y="773281"/>
                  <a:pt x="27296" y="782471"/>
                  <a:pt x="27296" y="79157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Freeform 33"/>
          <p:cNvSpPr/>
          <p:nvPr/>
        </p:nvSpPr>
        <p:spPr>
          <a:xfrm>
            <a:off x="2518499" y="5771511"/>
            <a:ext cx="27868" cy="791570"/>
          </a:xfrm>
          <a:custGeom>
            <a:avLst/>
            <a:gdLst>
              <a:gd name="connsiteX0" fmla="*/ 6824 w 27868"/>
              <a:gd name="connsiteY0" fmla="*/ 0 h 791570"/>
              <a:gd name="connsiteX1" fmla="*/ 0 w 27868"/>
              <a:gd name="connsiteY1" fmla="*/ 40943 h 791570"/>
              <a:gd name="connsiteX2" fmla="*/ 6824 w 27868"/>
              <a:gd name="connsiteY2" fmla="*/ 116006 h 791570"/>
              <a:gd name="connsiteX3" fmla="*/ 20472 w 27868"/>
              <a:gd name="connsiteY3" fmla="*/ 211540 h 791570"/>
              <a:gd name="connsiteX4" fmla="*/ 13648 w 27868"/>
              <a:gd name="connsiteY4" fmla="*/ 559558 h 791570"/>
              <a:gd name="connsiteX5" fmla="*/ 20472 w 27868"/>
              <a:gd name="connsiteY5" fmla="*/ 600501 h 791570"/>
              <a:gd name="connsiteX6" fmla="*/ 27296 w 27868"/>
              <a:gd name="connsiteY6" fmla="*/ 648268 h 791570"/>
              <a:gd name="connsiteX7" fmla="*/ 13648 w 27868"/>
              <a:gd name="connsiteY7" fmla="*/ 716507 h 791570"/>
              <a:gd name="connsiteX8" fmla="*/ 27296 w 27868"/>
              <a:gd name="connsiteY8" fmla="*/ 764274 h 791570"/>
              <a:gd name="connsiteX9" fmla="*/ 27296 w 27868"/>
              <a:gd name="connsiteY9" fmla="*/ 791570 h 79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68" h="791570">
                <a:moveTo>
                  <a:pt x="6824" y="0"/>
                </a:moveTo>
                <a:cubicBezTo>
                  <a:pt x="4549" y="13648"/>
                  <a:pt x="0" y="27107"/>
                  <a:pt x="0" y="40943"/>
                </a:cubicBezTo>
                <a:cubicBezTo>
                  <a:pt x="0" y="66067"/>
                  <a:pt x="4194" y="91020"/>
                  <a:pt x="6824" y="116006"/>
                </a:cubicBezTo>
                <a:cubicBezTo>
                  <a:pt x="11704" y="162366"/>
                  <a:pt x="13394" y="169076"/>
                  <a:pt x="20472" y="211540"/>
                </a:cubicBezTo>
                <a:cubicBezTo>
                  <a:pt x="18197" y="327546"/>
                  <a:pt x="13648" y="443530"/>
                  <a:pt x="13648" y="559558"/>
                </a:cubicBezTo>
                <a:cubicBezTo>
                  <a:pt x="13648" y="573394"/>
                  <a:pt x="18368" y="586826"/>
                  <a:pt x="20472" y="600501"/>
                </a:cubicBezTo>
                <a:cubicBezTo>
                  <a:pt x="22918" y="616398"/>
                  <a:pt x="25021" y="632346"/>
                  <a:pt x="27296" y="648268"/>
                </a:cubicBezTo>
                <a:cubicBezTo>
                  <a:pt x="18893" y="673478"/>
                  <a:pt x="13648" y="685143"/>
                  <a:pt x="13648" y="716507"/>
                </a:cubicBezTo>
                <a:cubicBezTo>
                  <a:pt x="13648" y="741863"/>
                  <a:pt x="24078" y="741745"/>
                  <a:pt x="27296" y="764274"/>
                </a:cubicBezTo>
                <a:cubicBezTo>
                  <a:pt x="28583" y="773281"/>
                  <a:pt x="27296" y="782471"/>
                  <a:pt x="27296" y="79157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Freeform 34"/>
          <p:cNvSpPr/>
          <p:nvPr/>
        </p:nvSpPr>
        <p:spPr>
          <a:xfrm>
            <a:off x="2461853" y="5765141"/>
            <a:ext cx="27868" cy="791570"/>
          </a:xfrm>
          <a:custGeom>
            <a:avLst/>
            <a:gdLst>
              <a:gd name="connsiteX0" fmla="*/ 6824 w 27868"/>
              <a:gd name="connsiteY0" fmla="*/ 0 h 791570"/>
              <a:gd name="connsiteX1" fmla="*/ 0 w 27868"/>
              <a:gd name="connsiteY1" fmla="*/ 40943 h 791570"/>
              <a:gd name="connsiteX2" fmla="*/ 6824 w 27868"/>
              <a:gd name="connsiteY2" fmla="*/ 116006 h 791570"/>
              <a:gd name="connsiteX3" fmla="*/ 20472 w 27868"/>
              <a:gd name="connsiteY3" fmla="*/ 211540 h 791570"/>
              <a:gd name="connsiteX4" fmla="*/ 13648 w 27868"/>
              <a:gd name="connsiteY4" fmla="*/ 559558 h 791570"/>
              <a:gd name="connsiteX5" fmla="*/ 20472 w 27868"/>
              <a:gd name="connsiteY5" fmla="*/ 600501 h 791570"/>
              <a:gd name="connsiteX6" fmla="*/ 27296 w 27868"/>
              <a:gd name="connsiteY6" fmla="*/ 648268 h 791570"/>
              <a:gd name="connsiteX7" fmla="*/ 13648 w 27868"/>
              <a:gd name="connsiteY7" fmla="*/ 716507 h 791570"/>
              <a:gd name="connsiteX8" fmla="*/ 27296 w 27868"/>
              <a:gd name="connsiteY8" fmla="*/ 764274 h 791570"/>
              <a:gd name="connsiteX9" fmla="*/ 27296 w 27868"/>
              <a:gd name="connsiteY9" fmla="*/ 791570 h 79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68" h="791570">
                <a:moveTo>
                  <a:pt x="6824" y="0"/>
                </a:moveTo>
                <a:cubicBezTo>
                  <a:pt x="4549" y="13648"/>
                  <a:pt x="0" y="27107"/>
                  <a:pt x="0" y="40943"/>
                </a:cubicBezTo>
                <a:cubicBezTo>
                  <a:pt x="0" y="66067"/>
                  <a:pt x="4194" y="91020"/>
                  <a:pt x="6824" y="116006"/>
                </a:cubicBezTo>
                <a:cubicBezTo>
                  <a:pt x="11704" y="162366"/>
                  <a:pt x="13394" y="169076"/>
                  <a:pt x="20472" y="211540"/>
                </a:cubicBezTo>
                <a:cubicBezTo>
                  <a:pt x="18197" y="327546"/>
                  <a:pt x="13648" y="443530"/>
                  <a:pt x="13648" y="559558"/>
                </a:cubicBezTo>
                <a:cubicBezTo>
                  <a:pt x="13648" y="573394"/>
                  <a:pt x="18368" y="586826"/>
                  <a:pt x="20472" y="600501"/>
                </a:cubicBezTo>
                <a:cubicBezTo>
                  <a:pt x="22918" y="616398"/>
                  <a:pt x="25021" y="632346"/>
                  <a:pt x="27296" y="648268"/>
                </a:cubicBezTo>
                <a:cubicBezTo>
                  <a:pt x="18893" y="673478"/>
                  <a:pt x="13648" y="685143"/>
                  <a:pt x="13648" y="716507"/>
                </a:cubicBezTo>
                <a:cubicBezTo>
                  <a:pt x="13648" y="741863"/>
                  <a:pt x="24078" y="741745"/>
                  <a:pt x="27296" y="764274"/>
                </a:cubicBezTo>
                <a:cubicBezTo>
                  <a:pt x="28583" y="773281"/>
                  <a:pt x="27296" y="782471"/>
                  <a:pt x="27296" y="79157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Freeform 35"/>
          <p:cNvSpPr/>
          <p:nvPr/>
        </p:nvSpPr>
        <p:spPr>
          <a:xfrm>
            <a:off x="2405207" y="5765141"/>
            <a:ext cx="27868" cy="791570"/>
          </a:xfrm>
          <a:custGeom>
            <a:avLst/>
            <a:gdLst>
              <a:gd name="connsiteX0" fmla="*/ 6824 w 27868"/>
              <a:gd name="connsiteY0" fmla="*/ 0 h 791570"/>
              <a:gd name="connsiteX1" fmla="*/ 0 w 27868"/>
              <a:gd name="connsiteY1" fmla="*/ 40943 h 791570"/>
              <a:gd name="connsiteX2" fmla="*/ 6824 w 27868"/>
              <a:gd name="connsiteY2" fmla="*/ 116006 h 791570"/>
              <a:gd name="connsiteX3" fmla="*/ 20472 w 27868"/>
              <a:gd name="connsiteY3" fmla="*/ 211540 h 791570"/>
              <a:gd name="connsiteX4" fmla="*/ 13648 w 27868"/>
              <a:gd name="connsiteY4" fmla="*/ 559558 h 791570"/>
              <a:gd name="connsiteX5" fmla="*/ 20472 w 27868"/>
              <a:gd name="connsiteY5" fmla="*/ 600501 h 791570"/>
              <a:gd name="connsiteX6" fmla="*/ 27296 w 27868"/>
              <a:gd name="connsiteY6" fmla="*/ 648268 h 791570"/>
              <a:gd name="connsiteX7" fmla="*/ 13648 w 27868"/>
              <a:gd name="connsiteY7" fmla="*/ 716507 h 791570"/>
              <a:gd name="connsiteX8" fmla="*/ 27296 w 27868"/>
              <a:gd name="connsiteY8" fmla="*/ 764274 h 791570"/>
              <a:gd name="connsiteX9" fmla="*/ 27296 w 27868"/>
              <a:gd name="connsiteY9" fmla="*/ 791570 h 79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68" h="791570">
                <a:moveTo>
                  <a:pt x="6824" y="0"/>
                </a:moveTo>
                <a:cubicBezTo>
                  <a:pt x="4549" y="13648"/>
                  <a:pt x="0" y="27107"/>
                  <a:pt x="0" y="40943"/>
                </a:cubicBezTo>
                <a:cubicBezTo>
                  <a:pt x="0" y="66067"/>
                  <a:pt x="4194" y="91020"/>
                  <a:pt x="6824" y="116006"/>
                </a:cubicBezTo>
                <a:cubicBezTo>
                  <a:pt x="11704" y="162366"/>
                  <a:pt x="13394" y="169076"/>
                  <a:pt x="20472" y="211540"/>
                </a:cubicBezTo>
                <a:cubicBezTo>
                  <a:pt x="18197" y="327546"/>
                  <a:pt x="13648" y="443530"/>
                  <a:pt x="13648" y="559558"/>
                </a:cubicBezTo>
                <a:cubicBezTo>
                  <a:pt x="13648" y="573394"/>
                  <a:pt x="18368" y="586826"/>
                  <a:pt x="20472" y="600501"/>
                </a:cubicBezTo>
                <a:cubicBezTo>
                  <a:pt x="22918" y="616398"/>
                  <a:pt x="25021" y="632346"/>
                  <a:pt x="27296" y="648268"/>
                </a:cubicBezTo>
                <a:cubicBezTo>
                  <a:pt x="18893" y="673478"/>
                  <a:pt x="13648" y="685143"/>
                  <a:pt x="13648" y="716507"/>
                </a:cubicBezTo>
                <a:cubicBezTo>
                  <a:pt x="13648" y="741863"/>
                  <a:pt x="24078" y="741745"/>
                  <a:pt x="27296" y="764274"/>
                </a:cubicBezTo>
                <a:cubicBezTo>
                  <a:pt x="28583" y="773281"/>
                  <a:pt x="27296" y="782471"/>
                  <a:pt x="27296" y="79157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Freeform 36"/>
          <p:cNvSpPr/>
          <p:nvPr/>
        </p:nvSpPr>
        <p:spPr>
          <a:xfrm>
            <a:off x="2350774" y="5765141"/>
            <a:ext cx="27868" cy="791570"/>
          </a:xfrm>
          <a:custGeom>
            <a:avLst/>
            <a:gdLst>
              <a:gd name="connsiteX0" fmla="*/ 6824 w 27868"/>
              <a:gd name="connsiteY0" fmla="*/ 0 h 791570"/>
              <a:gd name="connsiteX1" fmla="*/ 0 w 27868"/>
              <a:gd name="connsiteY1" fmla="*/ 40943 h 791570"/>
              <a:gd name="connsiteX2" fmla="*/ 6824 w 27868"/>
              <a:gd name="connsiteY2" fmla="*/ 116006 h 791570"/>
              <a:gd name="connsiteX3" fmla="*/ 20472 w 27868"/>
              <a:gd name="connsiteY3" fmla="*/ 211540 h 791570"/>
              <a:gd name="connsiteX4" fmla="*/ 13648 w 27868"/>
              <a:gd name="connsiteY4" fmla="*/ 559558 h 791570"/>
              <a:gd name="connsiteX5" fmla="*/ 20472 w 27868"/>
              <a:gd name="connsiteY5" fmla="*/ 600501 h 791570"/>
              <a:gd name="connsiteX6" fmla="*/ 27296 w 27868"/>
              <a:gd name="connsiteY6" fmla="*/ 648268 h 791570"/>
              <a:gd name="connsiteX7" fmla="*/ 13648 w 27868"/>
              <a:gd name="connsiteY7" fmla="*/ 716507 h 791570"/>
              <a:gd name="connsiteX8" fmla="*/ 27296 w 27868"/>
              <a:gd name="connsiteY8" fmla="*/ 764274 h 791570"/>
              <a:gd name="connsiteX9" fmla="*/ 27296 w 27868"/>
              <a:gd name="connsiteY9" fmla="*/ 791570 h 79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68" h="791570">
                <a:moveTo>
                  <a:pt x="6824" y="0"/>
                </a:moveTo>
                <a:cubicBezTo>
                  <a:pt x="4549" y="13648"/>
                  <a:pt x="0" y="27107"/>
                  <a:pt x="0" y="40943"/>
                </a:cubicBezTo>
                <a:cubicBezTo>
                  <a:pt x="0" y="66067"/>
                  <a:pt x="4194" y="91020"/>
                  <a:pt x="6824" y="116006"/>
                </a:cubicBezTo>
                <a:cubicBezTo>
                  <a:pt x="11704" y="162366"/>
                  <a:pt x="13394" y="169076"/>
                  <a:pt x="20472" y="211540"/>
                </a:cubicBezTo>
                <a:cubicBezTo>
                  <a:pt x="18197" y="327546"/>
                  <a:pt x="13648" y="443530"/>
                  <a:pt x="13648" y="559558"/>
                </a:cubicBezTo>
                <a:cubicBezTo>
                  <a:pt x="13648" y="573394"/>
                  <a:pt x="18368" y="586826"/>
                  <a:pt x="20472" y="600501"/>
                </a:cubicBezTo>
                <a:cubicBezTo>
                  <a:pt x="22918" y="616398"/>
                  <a:pt x="25021" y="632346"/>
                  <a:pt x="27296" y="648268"/>
                </a:cubicBezTo>
                <a:cubicBezTo>
                  <a:pt x="18893" y="673478"/>
                  <a:pt x="13648" y="685143"/>
                  <a:pt x="13648" y="716507"/>
                </a:cubicBezTo>
                <a:cubicBezTo>
                  <a:pt x="13648" y="741863"/>
                  <a:pt x="24078" y="741745"/>
                  <a:pt x="27296" y="764274"/>
                </a:cubicBezTo>
                <a:cubicBezTo>
                  <a:pt x="28583" y="773281"/>
                  <a:pt x="27296" y="782471"/>
                  <a:pt x="27296" y="79157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Freeform 37"/>
          <p:cNvSpPr/>
          <p:nvPr/>
        </p:nvSpPr>
        <p:spPr>
          <a:xfrm>
            <a:off x="2295023" y="5774338"/>
            <a:ext cx="45719" cy="782373"/>
          </a:xfrm>
          <a:custGeom>
            <a:avLst/>
            <a:gdLst>
              <a:gd name="connsiteX0" fmla="*/ 6824 w 27868"/>
              <a:gd name="connsiteY0" fmla="*/ 0 h 791570"/>
              <a:gd name="connsiteX1" fmla="*/ 0 w 27868"/>
              <a:gd name="connsiteY1" fmla="*/ 40943 h 791570"/>
              <a:gd name="connsiteX2" fmla="*/ 6824 w 27868"/>
              <a:gd name="connsiteY2" fmla="*/ 116006 h 791570"/>
              <a:gd name="connsiteX3" fmla="*/ 20472 w 27868"/>
              <a:gd name="connsiteY3" fmla="*/ 211540 h 791570"/>
              <a:gd name="connsiteX4" fmla="*/ 13648 w 27868"/>
              <a:gd name="connsiteY4" fmla="*/ 559558 h 791570"/>
              <a:gd name="connsiteX5" fmla="*/ 20472 w 27868"/>
              <a:gd name="connsiteY5" fmla="*/ 600501 h 791570"/>
              <a:gd name="connsiteX6" fmla="*/ 27296 w 27868"/>
              <a:gd name="connsiteY6" fmla="*/ 648268 h 791570"/>
              <a:gd name="connsiteX7" fmla="*/ 13648 w 27868"/>
              <a:gd name="connsiteY7" fmla="*/ 716507 h 791570"/>
              <a:gd name="connsiteX8" fmla="*/ 27296 w 27868"/>
              <a:gd name="connsiteY8" fmla="*/ 764274 h 791570"/>
              <a:gd name="connsiteX9" fmla="*/ 27296 w 27868"/>
              <a:gd name="connsiteY9" fmla="*/ 791570 h 79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68" h="791570">
                <a:moveTo>
                  <a:pt x="6824" y="0"/>
                </a:moveTo>
                <a:cubicBezTo>
                  <a:pt x="4549" y="13648"/>
                  <a:pt x="0" y="27107"/>
                  <a:pt x="0" y="40943"/>
                </a:cubicBezTo>
                <a:cubicBezTo>
                  <a:pt x="0" y="66067"/>
                  <a:pt x="4194" y="91020"/>
                  <a:pt x="6824" y="116006"/>
                </a:cubicBezTo>
                <a:cubicBezTo>
                  <a:pt x="11704" y="162366"/>
                  <a:pt x="13394" y="169076"/>
                  <a:pt x="20472" y="211540"/>
                </a:cubicBezTo>
                <a:cubicBezTo>
                  <a:pt x="18197" y="327546"/>
                  <a:pt x="13648" y="443530"/>
                  <a:pt x="13648" y="559558"/>
                </a:cubicBezTo>
                <a:cubicBezTo>
                  <a:pt x="13648" y="573394"/>
                  <a:pt x="18368" y="586826"/>
                  <a:pt x="20472" y="600501"/>
                </a:cubicBezTo>
                <a:cubicBezTo>
                  <a:pt x="22918" y="616398"/>
                  <a:pt x="25021" y="632346"/>
                  <a:pt x="27296" y="648268"/>
                </a:cubicBezTo>
                <a:cubicBezTo>
                  <a:pt x="18893" y="673478"/>
                  <a:pt x="13648" y="685143"/>
                  <a:pt x="13648" y="716507"/>
                </a:cubicBezTo>
                <a:cubicBezTo>
                  <a:pt x="13648" y="741863"/>
                  <a:pt x="24078" y="741745"/>
                  <a:pt x="27296" y="764274"/>
                </a:cubicBezTo>
                <a:cubicBezTo>
                  <a:pt x="28583" y="773281"/>
                  <a:pt x="27296" y="782471"/>
                  <a:pt x="27296" y="79157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Freeform 16"/>
          <p:cNvSpPr/>
          <p:nvPr/>
        </p:nvSpPr>
        <p:spPr>
          <a:xfrm>
            <a:off x="2248782" y="5782797"/>
            <a:ext cx="52388" cy="766762"/>
          </a:xfrm>
          <a:custGeom>
            <a:avLst/>
            <a:gdLst>
              <a:gd name="connsiteX0" fmla="*/ 0 w 52388"/>
              <a:gd name="connsiteY0" fmla="*/ 0 h 766762"/>
              <a:gd name="connsiteX1" fmla="*/ 4763 w 52388"/>
              <a:gd name="connsiteY1" fmla="*/ 57150 h 766762"/>
              <a:gd name="connsiteX2" fmla="*/ 9525 w 52388"/>
              <a:gd name="connsiteY2" fmla="*/ 71437 h 766762"/>
              <a:gd name="connsiteX3" fmla="*/ 14288 w 52388"/>
              <a:gd name="connsiteY3" fmla="*/ 109537 h 766762"/>
              <a:gd name="connsiteX4" fmla="*/ 23813 w 52388"/>
              <a:gd name="connsiteY4" fmla="*/ 176212 h 766762"/>
              <a:gd name="connsiteX5" fmla="*/ 38100 w 52388"/>
              <a:gd name="connsiteY5" fmla="*/ 219075 h 766762"/>
              <a:gd name="connsiteX6" fmla="*/ 42863 w 52388"/>
              <a:gd name="connsiteY6" fmla="*/ 233362 h 766762"/>
              <a:gd name="connsiteX7" fmla="*/ 52388 w 52388"/>
              <a:gd name="connsiteY7" fmla="*/ 361950 h 766762"/>
              <a:gd name="connsiteX8" fmla="*/ 47625 w 52388"/>
              <a:gd name="connsiteY8" fmla="*/ 447675 h 766762"/>
              <a:gd name="connsiteX9" fmla="*/ 38100 w 52388"/>
              <a:gd name="connsiteY9" fmla="*/ 476250 h 766762"/>
              <a:gd name="connsiteX10" fmla="*/ 33338 w 52388"/>
              <a:gd name="connsiteY10" fmla="*/ 595312 h 766762"/>
              <a:gd name="connsiteX11" fmla="*/ 23813 w 52388"/>
              <a:gd name="connsiteY11" fmla="*/ 628650 h 766762"/>
              <a:gd name="connsiteX12" fmla="*/ 28575 w 52388"/>
              <a:gd name="connsiteY12" fmla="*/ 685800 h 766762"/>
              <a:gd name="connsiteX13" fmla="*/ 19050 w 52388"/>
              <a:gd name="connsiteY13" fmla="*/ 714375 h 766762"/>
              <a:gd name="connsiteX14" fmla="*/ 28575 w 52388"/>
              <a:gd name="connsiteY14" fmla="*/ 747712 h 766762"/>
              <a:gd name="connsiteX15" fmla="*/ 38100 w 52388"/>
              <a:gd name="connsiteY15" fmla="*/ 766762 h 76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88" h="766762">
                <a:moveTo>
                  <a:pt x="0" y="0"/>
                </a:moveTo>
                <a:cubicBezTo>
                  <a:pt x="1588" y="19050"/>
                  <a:pt x="2237" y="38202"/>
                  <a:pt x="4763" y="57150"/>
                </a:cubicBezTo>
                <a:cubicBezTo>
                  <a:pt x="5426" y="62126"/>
                  <a:pt x="8627" y="66498"/>
                  <a:pt x="9525" y="71437"/>
                </a:cubicBezTo>
                <a:cubicBezTo>
                  <a:pt x="11815" y="84029"/>
                  <a:pt x="12559" y="96856"/>
                  <a:pt x="14288" y="109537"/>
                </a:cubicBezTo>
                <a:cubicBezTo>
                  <a:pt x="17321" y="131782"/>
                  <a:pt x="16713" y="154913"/>
                  <a:pt x="23813" y="176212"/>
                </a:cubicBezTo>
                <a:lnTo>
                  <a:pt x="38100" y="219075"/>
                </a:lnTo>
                <a:lnTo>
                  <a:pt x="42863" y="233362"/>
                </a:lnTo>
                <a:cubicBezTo>
                  <a:pt x="45893" y="266701"/>
                  <a:pt x="52388" y="332683"/>
                  <a:pt x="52388" y="361950"/>
                </a:cubicBezTo>
                <a:cubicBezTo>
                  <a:pt x="52388" y="390569"/>
                  <a:pt x="51175" y="419277"/>
                  <a:pt x="47625" y="447675"/>
                </a:cubicBezTo>
                <a:cubicBezTo>
                  <a:pt x="46380" y="457638"/>
                  <a:pt x="38100" y="476250"/>
                  <a:pt x="38100" y="476250"/>
                </a:cubicBezTo>
                <a:cubicBezTo>
                  <a:pt x="36513" y="515937"/>
                  <a:pt x="36071" y="555687"/>
                  <a:pt x="33338" y="595312"/>
                </a:cubicBezTo>
                <a:cubicBezTo>
                  <a:pt x="32818" y="602847"/>
                  <a:pt x="26456" y="620720"/>
                  <a:pt x="23813" y="628650"/>
                </a:cubicBezTo>
                <a:cubicBezTo>
                  <a:pt x="25400" y="647700"/>
                  <a:pt x="29635" y="666713"/>
                  <a:pt x="28575" y="685800"/>
                </a:cubicBezTo>
                <a:cubicBezTo>
                  <a:pt x="28018" y="695825"/>
                  <a:pt x="19050" y="714375"/>
                  <a:pt x="19050" y="714375"/>
                </a:cubicBezTo>
                <a:cubicBezTo>
                  <a:pt x="20575" y="720474"/>
                  <a:pt x="25160" y="740883"/>
                  <a:pt x="28575" y="747712"/>
                </a:cubicBezTo>
                <a:cubicBezTo>
                  <a:pt x="38980" y="768524"/>
                  <a:pt x="38100" y="754833"/>
                  <a:pt x="38100" y="766762"/>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Freeform 42"/>
          <p:cNvSpPr/>
          <p:nvPr/>
        </p:nvSpPr>
        <p:spPr>
          <a:xfrm>
            <a:off x="2209305" y="5782797"/>
            <a:ext cx="52388" cy="766762"/>
          </a:xfrm>
          <a:custGeom>
            <a:avLst/>
            <a:gdLst>
              <a:gd name="connsiteX0" fmla="*/ 0 w 52388"/>
              <a:gd name="connsiteY0" fmla="*/ 0 h 766762"/>
              <a:gd name="connsiteX1" fmla="*/ 4763 w 52388"/>
              <a:gd name="connsiteY1" fmla="*/ 57150 h 766762"/>
              <a:gd name="connsiteX2" fmla="*/ 9525 w 52388"/>
              <a:gd name="connsiteY2" fmla="*/ 71437 h 766762"/>
              <a:gd name="connsiteX3" fmla="*/ 14288 w 52388"/>
              <a:gd name="connsiteY3" fmla="*/ 109537 h 766762"/>
              <a:gd name="connsiteX4" fmla="*/ 23813 w 52388"/>
              <a:gd name="connsiteY4" fmla="*/ 176212 h 766762"/>
              <a:gd name="connsiteX5" fmla="*/ 38100 w 52388"/>
              <a:gd name="connsiteY5" fmla="*/ 219075 h 766762"/>
              <a:gd name="connsiteX6" fmla="*/ 42863 w 52388"/>
              <a:gd name="connsiteY6" fmla="*/ 233362 h 766762"/>
              <a:gd name="connsiteX7" fmla="*/ 52388 w 52388"/>
              <a:gd name="connsiteY7" fmla="*/ 361950 h 766762"/>
              <a:gd name="connsiteX8" fmla="*/ 47625 w 52388"/>
              <a:gd name="connsiteY8" fmla="*/ 447675 h 766762"/>
              <a:gd name="connsiteX9" fmla="*/ 38100 w 52388"/>
              <a:gd name="connsiteY9" fmla="*/ 476250 h 766762"/>
              <a:gd name="connsiteX10" fmla="*/ 33338 w 52388"/>
              <a:gd name="connsiteY10" fmla="*/ 595312 h 766762"/>
              <a:gd name="connsiteX11" fmla="*/ 23813 w 52388"/>
              <a:gd name="connsiteY11" fmla="*/ 628650 h 766762"/>
              <a:gd name="connsiteX12" fmla="*/ 28575 w 52388"/>
              <a:gd name="connsiteY12" fmla="*/ 685800 h 766762"/>
              <a:gd name="connsiteX13" fmla="*/ 19050 w 52388"/>
              <a:gd name="connsiteY13" fmla="*/ 714375 h 766762"/>
              <a:gd name="connsiteX14" fmla="*/ 28575 w 52388"/>
              <a:gd name="connsiteY14" fmla="*/ 747712 h 766762"/>
              <a:gd name="connsiteX15" fmla="*/ 38100 w 52388"/>
              <a:gd name="connsiteY15" fmla="*/ 766762 h 766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388" h="766762">
                <a:moveTo>
                  <a:pt x="0" y="0"/>
                </a:moveTo>
                <a:cubicBezTo>
                  <a:pt x="1588" y="19050"/>
                  <a:pt x="2237" y="38202"/>
                  <a:pt x="4763" y="57150"/>
                </a:cubicBezTo>
                <a:cubicBezTo>
                  <a:pt x="5426" y="62126"/>
                  <a:pt x="8627" y="66498"/>
                  <a:pt x="9525" y="71437"/>
                </a:cubicBezTo>
                <a:cubicBezTo>
                  <a:pt x="11815" y="84029"/>
                  <a:pt x="12559" y="96856"/>
                  <a:pt x="14288" y="109537"/>
                </a:cubicBezTo>
                <a:cubicBezTo>
                  <a:pt x="17321" y="131782"/>
                  <a:pt x="16713" y="154913"/>
                  <a:pt x="23813" y="176212"/>
                </a:cubicBezTo>
                <a:lnTo>
                  <a:pt x="38100" y="219075"/>
                </a:lnTo>
                <a:lnTo>
                  <a:pt x="42863" y="233362"/>
                </a:lnTo>
                <a:cubicBezTo>
                  <a:pt x="45893" y="266701"/>
                  <a:pt x="52388" y="332683"/>
                  <a:pt x="52388" y="361950"/>
                </a:cubicBezTo>
                <a:cubicBezTo>
                  <a:pt x="52388" y="390569"/>
                  <a:pt x="51175" y="419277"/>
                  <a:pt x="47625" y="447675"/>
                </a:cubicBezTo>
                <a:cubicBezTo>
                  <a:pt x="46380" y="457638"/>
                  <a:pt x="38100" y="476250"/>
                  <a:pt x="38100" y="476250"/>
                </a:cubicBezTo>
                <a:cubicBezTo>
                  <a:pt x="36513" y="515937"/>
                  <a:pt x="36071" y="555687"/>
                  <a:pt x="33338" y="595312"/>
                </a:cubicBezTo>
                <a:cubicBezTo>
                  <a:pt x="32818" y="602847"/>
                  <a:pt x="26456" y="620720"/>
                  <a:pt x="23813" y="628650"/>
                </a:cubicBezTo>
                <a:cubicBezTo>
                  <a:pt x="25400" y="647700"/>
                  <a:pt x="29635" y="666713"/>
                  <a:pt x="28575" y="685800"/>
                </a:cubicBezTo>
                <a:cubicBezTo>
                  <a:pt x="28018" y="695825"/>
                  <a:pt x="19050" y="714375"/>
                  <a:pt x="19050" y="714375"/>
                </a:cubicBezTo>
                <a:cubicBezTo>
                  <a:pt x="20575" y="720474"/>
                  <a:pt x="25160" y="740883"/>
                  <a:pt x="28575" y="747712"/>
                </a:cubicBezTo>
                <a:cubicBezTo>
                  <a:pt x="38980" y="768524"/>
                  <a:pt x="38100" y="754833"/>
                  <a:pt x="38100" y="766762"/>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3" name="Freeform 22"/>
          <p:cNvSpPr/>
          <p:nvPr/>
        </p:nvSpPr>
        <p:spPr>
          <a:xfrm>
            <a:off x="2161681" y="5792322"/>
            <a:ext cx="77361" cy="752475"/>
          </a:xfrm>
          <a:custGeom>
            <a:avLst/>
            <a:gdLst>
              <a:gd name="connsiteX0" fmla="*/ 0 w 77361"/>
              <a:gd name="connsiteY0" fmla="*/ 0 h 752475"/>
              <a:gd name="connsiteX1" fmla="*/ 4763 w 77361"/>
              <a:gd name="connsiteY1" fmla="*/ 33337 h 752475"/>
              <a:gd name="connsiteX2" fmla="*/ 14288 w 77361"/>
              <a:gd name="connsiteY2" fmla="*/ 47625 h 752475"/>
              <a:gd name="connsiteX3" fmla="*/ 19050 w 77361"/>
              <a:gd name="connsiteY3" fmla="*/ 104775 h 752475"/>
              <a:gd name="connsiteX4" fmla="*/ 28575 w 77361"/>
              <a:gd name="connsiteY4" fmla="*/ 133350 h 752475"/>
              <a:gd name="connsiteX5" fmla="*/ 47625 w 77361"/>
              <a:gd name="connsiteY5" fmla="*/ 200025 h 752475"/>
              <a:gd name="connsiteX6" fmla="*/ 57150 w 77361"/>
              <a:gd name="connsiteY6" fmla="*/ 214312 h 752475"/>
              <a:gd name="connsiteX7" fmla="*/ 61913 w 77361"/>
              <a:gd name="connsiteY7" fmla="*/ 233362 h 752475"/>
              <a:gd name="connsiteX8" fmla="*/ 71438 w 77361"/>
              <a:gd name="connsiteY8" fmla="*/ 261937 h 752475"/>
              <a:gd name="connsiteX9" fmla="*/ 71438 w 77361"/>
              <a:gd name="connsiteY9" fmla="*/ 433387 h 752475"/>
              <a:gd name="connsiteX10" fmla="*/ 66675 w 77361"/>
              <a:gd name="connsiteY10" fmla="*/ 447675 h 752475"/>
              <a:gd name="connsiteX11" fmla="*/ 52388 w 77361"/>
              <a:gd name="connsiteY11" fmla="*/ 552450 h 752475"/>
              <a:gd name="connsiteX12" fmla="*/ 47625 w 77361"/>
              <a:gd name="connsiteY12" fmla="*/ 604837 h 752475"/>
              <a:gd name="connsiteX13" fmla="*/ 42863 w 77361"/>
              <a:gd name="connsiteY13" fmla="*/ 619125 h 752475"/>
              <a:gd name="connsiteX14" fmla="*/ 38100 w 77361"/>
              <a:gd name="connsiteY14" fmla="*/ 638175 h 752475"/>
              <a:gd name="connsiteX15" fmla="*/ 28575 w 77361"/>
              <a:gd name="connsiteY15" fmla="*/ 676275 h 752475"/>
              <a:gd name="connsiteX16" fmla="*/ 28575 w 77361"/>
              <a:gd name="connsiteY16" fmla="*/ 752475 h 752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7361" h="752475">
                <a:moveTo>
                  <a:pt x="0" y="0"/>
                </a:moveTo>
                <a:cubicBezTo>
                  <a:pt x="1588" y="11112"/>
                  <a:pt x="1537" y="22585"/>
                  <a:pt x="4763" y="33337"/>
                </a:cubicBezTo>
                <a:cubicBezTo>
                  <a:pt x="6408" y="38820"/>
                  <a:pt x="13165" y="42012"/>
                  <a:pt x="14288" y="47625"/>
                </a:cubicBezTo>
                <a:cubicBezTo>
                  <a:pt x="18037" y="66370"/>
                  <a:pt x="15907" y="85919"/>
                  <a:pt x="19050" y="104775"/>
                </a:cubicBezTo>
                <a:cubicBezTo>
                  <a:pt x="20701" y="114679"/>
                  <a:pt x="26140" y="123610"/>
                  <a:pt x="28575" y="133350"/>
                </a:cubicBezTo>
                <a:cubicBezTo>
                  <a:pt x="29845" y="138430"/>
                  <a:pt x="42159" y="191827"/>
                  <a:pt x="47625" y="200025"/>
                </a:cubicBezTo>
                <a:lnTo>
                  <a:pt x="57150" y="214312"/>
                </a:lnTo>
                <a:cubicBezTo>
                  <a:pt x="58738" y="220662"/>
                  <a:pt x="60032" y="227093"/>
                  <a:pt x="61913" y="233362"/>
                </a:cubicBezTo>
                <a:cubicBezTo>
                  <a:pt x="64798" y="242979"/>
                  <a:pt x="71438" y="261937"/>
                  <a:pt x="71438" y="261937"/>
                </a:cubicBezTo>
                <a:cubicBezTo>
                  <a:pt x="79335" y="340915"/>
                  <a:pt x="79337" y="318857"/>
                  <a:pt x="71438" y="433387"/>
                </a:cubicBezTo>
                <a:cubicBezTo>
                  <a:pt x="71093" y="438395"/>
                  <a:pt x="68263" y="442912"/>
                  <a:pt x="66675" y="447675"/>
                </a:cubicBezTo>
                <a:cubicBezTo>
                  <a:pt x="60132" y="486937"/>
                  <a:pt x="56677" y="505272"/>
                  <a:pt x="52388" y="552450"/>
                </a:cubicBezTo>
                <a:cubicBezTo>
                  <a:pt x="50800" y="569912"/>
                  <a:pt x="50105" y="587479"/>
                  <a:pt x="47625" y="604837"/>
                </a:cubicBezTo>
                <a:cubicBezTo>
                  <a:pt x="46915" y="609807"/>
                  <a:pt x="44242" y="614298"/>
                  <a:pt x="42863" y="619125"/>
                </a:cubicBezTo>
                <a:cubicBezTo>
                  <a:pt x="41065" y="625419"/>
                  <a:pt x="39898" y="631881"/>
                  <a:pt x="38100" y="638175"/>
                </a:cubicBezTo>
                <a:cubicBezTo>
                  <a:pt x="33828" y="653127"/>
                  <a:pt x="29405" y="658851"/>
                  <a:pt x="28575" y="676275"/>
                </a:cubicBezTo>
                <a:cubicBezTo>
                  <a:pt x="27367" y="701646"/>
                  <a:pt x="28575" y="727075"/>
                  <a:pt x="28575" y="752475"/>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Freeform 40"/>
          <p:cNvSpPr/>
          <p:nvPr/>
        </p:nvSpPr>
        <p:spPr>
          <a:xfrm>
            <a:off x="2104531" y="5801847"/>
            <a:ext cx="109538" cy="747712"/>
          </a:xfrm>
          <a:custGeom>
            <a:avLst/>
            <a:gdLst>
              <a:gd name="connsiteX0" fmla="*/ 0 w 109538"/>
              <a:gd name="connsiteY0" fmla="*/ 0 h 747712"/>
              <a:gd name="connsiteX1" fmla="*/ 9525 w 109538"/>
              <a:gd name="connsiteY1" fmla="*/ 23812 h 747712"/>
              <a:gd name="connsiteX2" fmla="*/ 19050 w 109538"/>
              <a:gd name="connsiteY2" fmla="*/ 57150 h 747712"/>
              <a:gd name="connsiteX3" fmla="*/ 28575 w 109538"/>
              <a:gd name="connsiteY3" fmla="*/ 95250 h 747712"/>
              <a:gd name="connsiteX4" fmla="*/ 38100 w 109538"/>
              <a:gd name="connsiteY4" fmla="*/ 109537 h 747712"/>
              <a:gd name="connsiteX5" fmla="*/ 47625 w 109538"/>
              <a:gd name="connsiteY5" fmla="*/ 138112 h 747712"/>
              <a:gd name="connsiteX6" fmla="*/ 57150 w 109538"/>
              <a:gd name="connsiteY6" fmla="*/ 166687 h 747712"/>
              <a:gd name="connsiteX7" fmla="*/ 61913 w 109538"/>
              <a:gd name="connsiteY7" fmla="*/ 180975 h 747712"/>
              <a:gd name="connsiteX8" fmla="*/ 71438 w 109538"/>
              <a:gd name="connsiteY8" fmla="*/ 195262 h 747712"/>
              <a:gd name="connsiteX9" fmla="*/ 80963 w 109538"/>
              <a:gd name="connsiteY9" fmla="*/ 228600 h 747712"/>
              <a:gd name="connsiteX10" fmla="*/ 90488 w 109538"/>
              <a:gd name="connsiteY10" fmla="*/ 257175 h 747712"/>
              <a:gd name="connsiteX11" fmla="*/ 95250 w 109538"/>
              <a:gd name="connsiteY11" fmla="*/ 271462 h 747712"/>
              <a:gd name="connsiteX12" fmla="*/ 100013 w 109538"/>
              <a:gd name="connsiteY12" fmla="*/ 290512 h 747712"/>
              <a:gd name="connsiteX13" fmla="*/ 109538 w 109538"/>
              <a:gd name="connsiteY13" fmla="*/ 319087 h 747712"/>
              <a:gd name="connsiteX14" fmla="*/ 104775 w 109538"/>
              <a:gd name="connsiteY14" fmla="*/ 357187 h 747712"/>
              <a:gd name="connsiteX15" fmla="*/ 95250 w 109538"/>
              <a:gd name="connsiteY15" fmla="*/ 409575 h 747712"/>
              <a:gd name="connsiteX16" fmla="*/ 90488 w 109538"/>
              <a:gd name="connsiteY16" fmla="*/ 481012 h 747712"/>
              <a:gd name="connsiteX17" fmla="*/ 85725 w 109538"/>
              <a:gd name="connsiteY17" fmla="*/ 495300 h 747712"/>
              <a:gd name="connsiteX18" fmla="*/ 80963 w 109538"/>
              <a:gd name="connsiteY18" fmla="*/ 519112 h 747712"/>
              <a:gd name="connsiteX19" fmla="*/ 76200 w 109538"/>
              <a:gd name="connsiteY19" fmla="*/ 581025 h 747712"/>
              <a:gd name="connsiteX20" fmla="*/ 66675 w 109538"/>
              <a:gd name="connsiteY20" fmla="*/ 609600 h 747712"/>
              <a:gd name="connsiteX21" fmla="*/ 52388 w 109538"/>
              <a:gd name="connsiteY21" fmla="*/ 661987 h 747712"/>
              <a:gd name="connsiteX22" fmla="*/ 47625 w 109538"/>
              <a:gd name="connsiteY22" fmla="*/ 676275 h 747712"/>
              <a:gd name="connsiteX23" fmla="*/ 38100 w 109538"/>
              <a:gd name="connsiteY23" fmla="*/ 690562 h 747712"/>
              <a:gd name="connsiteX24" fmla="*/ 33338 w 109538"/>
              <a:gd name="connsiteY24" fmla="*/ 747712 h 74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9538" h="747712">
                <a:moveTo>
                  <a:pt x="0" y="0"/>
                </a:moveTo>
                <a:cubicBezTo>
                  <a:pt x="3175" y="7937"/>
                  <a:pt x="6523" y="15808"/>
                  <a:pt x="9525" y="23812"/>
                </a:cubicBezTo>
                <a:cubicBezTo>
                  <a:pt x="13866" y="35389"/>
                  <a:pt x="16319" y="44860"/>
                  <a:pt x="19050" y="57150"/>
                </a:cubicBezTo>
                <a:cubicBezTo>
                  <a:pt x="21222" y="66924"/>
                  <a:pt x="23471" y="85042"/>
                  <a:pt x="28575" y="95250"/>
                </a:cubicBezTo>
                <a:cubicBezTo>
                  <a:pt x="31135" y="100369"/>
                  <a:pt x="35775" y="104307"/>
                  <a:pt x="38100" y="109537"/>
                </a:cubicBezTo>
                <a:cubicBezTo>
                  <a:pt x="42178" y="118712"/>
                  <a:pt x="44450" y="128587"/>
                  <a:pt x="47625" y="138112"/>
                </a:cubicBezTo>
                <a:lnTo>
                  <a:pt x="57150" y="166687"/>
                </a:lnTo>
                <a:cubicBezTo>
                  <a:pt x="58738" y="171450"/>
                  <a:pt x="59128" y="176798"/>
                  <a:pt x="61913" y="180975"/>
                </a:cubicBezTo>
                <a:lnTo>
                  <a:pt x="71438" y="195262"/>
                </a:lnTo>
                <a:cubicBezTo>
                  <a:pt x="87454" y="243318"/>
                  <a:pt x="63007" y="168749"/>
                  <a:pt x="80963" y="228600"/>
                </a:cubicBezTo>
                <a:cubicBezTo>
                  <a:pt x="83848" y="238217"/>
                  <a:pt x="87313" y="247650"/>
                  <a:pt x="90488" y="257175"/>
                </a:cubicBezTo>
                <a:cubicBezTo>
                  <a:pt x="92075" y="261937"/>
                  <a:pt x="94032" y="266592"/>
                  <a:pt x="95250" y="271462"/>
                </a:cubicBezTo>
                <a:cubicBezTo>
                  <a:pt x="96838" y="277812"/>
                  <a:pt x="98132" y="284243"/>
                  <a:pt x="100013" y="290512"/>
                </a:cubicBezTo>
                <a:cubicBezTo>
                  <a:pt x="102898" y="300129"/>
                  <a:pt x="109538" y="319087"/>
                  <a:pt x="109538" y="319087"/>
                </a:cubicBezTo>
                <a:cubicBezTo>
                  <a:pt x="107950" y="331787"/>
                  <a:pt x="106585" y="344517"/>
                  <a:pt x="104775" y="357187"/>
                </a:cubicBezTo>
                <a:cubicBezTo>
                  <a:pt x="101726" y="378529"/>
                  <a:pt x="99355" y="389050"/>
                  <a:pt x="95250" y="409575"/>
                </a:cubicBezTo>
                <a:cubicBezTo>
                  <a:pt x="93663" y="433387"/>
                  <a:pt x="93123" y="457293"/>
                  <a:pt x="90488" y="481012"/>
                </a:cubicBezTo>
                <a:cubicBezTo>
                  <a:pt x="89934" y="486002"/>
                  <a:pt x="86943" y="490430"/>
                  <a:pt x="85725" y="495300"/>
                </a:cubicBezTo>
                <a:cubicBezTo>
                  <a:pt x="83762" y="503153"/>
                  <a:pt x="82550" y="511175"/>
                  <a:pt x="80963" y="519112"/>
                </a:cubicBezTo>
                <a:cubicBezTo>
                  <a:pt x="79375" y="539750"/>
                  <a:pt x="79428" y="560580"/>
                  <a:pt x="76200" y="581025"/>
                </a:cubicBezTo>
                <a:cubicBezTo>
                  <a:pt x="74634" y="590942"/>
                  <a:pt x="68644" y="599755"/>
                  <a:pt x="66675" y="609600"/>
                </a:cubicBezTo>
                <a:cubicBezTo>
                  <a:pt x="59944" y="643256"/>
                  <a:pt x="64472" y="625735"/>
                  <a:pt x="52388" y="661987"/>
                </a:cubicBezTo>
                <a:cubicBezTo>
                  <a:pt x="50800" y="666750"/>
                  <a:pt x="50410" y="672098"/>
                  <a:pt x="47625" y="676275"/>
                </a:cubicBezTo>
                <a:lnTo>
                  <a:pt x="38100" y="690562"/>
                </a:lnTo>
                <a:lnTo>
                  <a:pt x="33338" y="747712"/>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Freeform 43"/>
          <p:cNvSpPr/>
          <p:nvPr/>
        </p:nvSpPr>
        <p:spPr>
          <a:xfrm>
            <a:off x="2042619" y="5820897"/>
            <a:ext cx="152400" cy="714375"/>
          </a:xfrm>
          <a:custGeom>
            <a:avLst/>
            <a:gdLst>
              <a:gd name="connsiteX0" fmla="*/ 0 w 152400"/>
              <a:gd name="connsiteY0" fmla="*/ 0 h 714375"/>
              <a:gd name="connsiteX1" fmla="*/ 14287 w 152400"/>
              <a:gd name="connsiteY1" fmla="*/ 52387 h 714375"/>
              <a:gd name="connsiteX2" fmla="*/ 23812 w 152400"/>
              <a:gd name="connsiteY2" fmla="*/ 66675 h 714375"/>
              <a:gd name="connsiteX3" fmla="*/ 33337 w 152400"/>
              <a:gd name="connsiteY3" fmla="*/ 95250 h 714375"/>
              <a:gd name="connsiteX4" fmla="*/ 52387 w 152400"/>
              <a:gd name="connsiteY4" fmla="*/ 123825 h 714375"/>
              <a:gd name="connsiteX5" fmla="*/ 61912 w 152400"/>
              <a:gd name="connsiteY5" fmla="*/ 138112 h 714375"/>
              <a:gd name="connsiteX6" fmla="*/ 85725 w 152400"/>
              <a:gd name="connsiteY6" fmla="*/ 171450 h 714375"/>
              <a:gd name="connsiteX7" fmla="*/ 95250 w 152400"/>
              <a:gd name="connsiteY7" fmla="*/ 200025 h 714375"/>
              <a:gd name="connsiteX8" fmla="*/ 100012 w 152400"/>
              <a:gd name="connsiteY8" fmla="*/ 214312 h 714375"/>
              <a:gd name="connsiteX9" fmla="*/ 109537 w 152400"/>
              <a:gd name="connsiteY9" fmla="*/ 228600 h 714375"/>
              <a:gd name="connsiteX10" fmla="*/ 119062 w 152400"/>
              <a:gd name="connsiteY10" fmla="*/ 261937 h 714375"/>
              <a:gd name="connsiteX11" fmla="*/ 123825 w 152400"/>
              <a:gd name="connsiteY11" fmla="*/ 280987 h 714375"/>
              <a:gd name="connsiteX12" fmla="*/ 133350 w 152400"/>
              <a:gd name="connsiteY12" fmla="*/ 295275 h 714375"/>
              <a:gd name="connsiteX13" fmla="*/ 142875 w 152400"/>
              <a:gd name="connsiteY13" fmla="*/ 323850 h 714375"/>
              <a:gd name="connsiteX14" fmla="*/ 152400 w 152400"/>
              <a:gd name="connsiteY14" fmla="*/ 381000 h 714375"/>
              <a:gd name="connsiteX15" fmla="*/ 133350 w 152400"/>
              <a:gd name="connsiteY15" fmla="*/ 423862 h 714375"/>
              <a:gd name="connsiteX16" fmla="*/ 128587 w 152400"/>
              <a:gd name="connsiteY16" fmla="*/ 442912 h 714375"/>
              <a:gd name="connsiteX17" fmla="*/ 123825 w 152400"/>
              <a:gd name="connsiteY17" fmla="*/ 481012 h 714375"/>
              <a:gd name="connsiteX18" fmla="*/ 114300 w 152400"/>
              <a:gd name="connsiteY18" fmla="*/ 509587 h 714375"/>
              <a:gd name="connsiteX19" fmla="*/ 100012 w 152400"/>
              <a:gd name="connsiteY19" fmla="*/ 561975 h 714375"/>
              <a:gd name="connsiteX20" fmla="*/ 90487 w 152400"/>
              <a:gd name="connsiteY20" fmla="*/ 590550 h 714375"/>
              <a:gd name="connsiteX21" fmla="*/ 71437 w 152400"/>
              <a:gd name="connsiteY21" fmla="*/ 619125 h 714375"/>
              <a:gd name="connsiteX22" fmla="*/ 61912 w 152400"/>
              <a:gd name="connsiteY22" fmla="*/ 633412 h 714375"/>
              <a:gd name="connsiteX23" fmla="*/ 57150 w 152400"/>
              <a:gd name="connsiteY23" fmla="*/ 666750 h 714375"/>
              <a:gd name="connsiteX24" fmla="*/ 52387 w 152400"/>
              <a:gd name="connsiteY24" fmla="*/ 681037 h 714375"/>
              <a:gd name="connsiteX25" fmla="*/ 42862 w 152400"/>
              <a:gd name="connsiteY25" fmla="*/ 714375 h 714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2400" h="714375">
                <a:moveTo>
                  <a:pt x="0" y="0"/>
                </a:moveTo>
                <a:cubicBezTo>
                  <a:pt x="2556" y="12781"/>
                  <a:pt x="7381" y="42027"/>
                  <a:pt x="14287" y="52387"/>
                </a:cubicBezTo>
                <a:cubicBezTo>
                  <a:pt x="17462" y="57150"/>
                  <a:pt x="21487" y="61444"/>
                  <a:pt x="23812" y="66675"/>
                </a:cubicBezTo>
                <a:cubicBezTo>
                  <a:pt x="27890" y="75850"/>
                  <a:pt x="27768" y="86896"/>
                  <a:pt x="33337" y="95250"/>
                </a:cubicBezTo>
                <a:lnTo>
                  <a:pt x="52387" y="123825"/>
                </a:lnTo>
                <a:cubicBezTo>
                  <a:pt x="55562" y="128587"/>
                  <a:pt x="60102" y="132682"/>
                  <a:pt x="61912" y="138112"/>
                </a:cubicBezTo>
                <a:cubicBezTo>
                  <a:pt x="73025" y="171450"/>
                  <a:pt x="61912" y="163512"/>
                  <a:pt x="85725" y="171450"/>
                </a:cubicBezTo>
                <a:lnTo>
                  <a:pt x="95250" y="200025"/>
                </a:lnTo>
                <a:cubicBezTo>
                  <a:pt x="96837" y="204787"/>
                  <a:pt x="97228" y="210135"/>
                  <a:pt x="100012" y="214312"/>
                </a:cubicBezTo>
                <a:lnTo>
                  <a:pt x="109537" y="228600"/>
                </a:lnTo>
                <a:cubicBezTo>
                  <a:pt x="124427" y="288155"/>
                  <a:pt x="105397" y="214111"/>
                  <a:pt x="119062" y="261937"/>
                </a:cubicBezTo>
                <a:cubicBezTo>
                  <a:pt x="120860" y="268231"/>
                  <a:pt x="121247" y="274971"/>
                  <a:pt x="123825" y="280987"/>
                </a:cubicBezTo>
                <a:cubicBezTo>
                  <a:pt x="126080" y="286248"/>
                  <a:pt x="130175" y="290512"/>
                  <a:pt x="133350" y="295275"/>
                </a:cubicBezTo>
                <a:cubicBezTo>
                  <a:pt x="136525" y="304800"/>
                  <a:pt x="141766" y="313871"/>
                  <a:pt x="142875" y="323850"/>
                </a:cubicBezTo>
                <a:cubicBezTo>
                  <a:pt x="148191" y="371702"/>
                  <a:pt x="143091" y="353075"/>
                  <a:pt x="152400" y="381000"/>
                </a:cubicBezTo>
                <a:cubicBezTo>
                  <a:pt x="141065" y="415005"/>
                  <a:pt x="148444" y="401221"/>
                  <a:pt x="133350" y="423862"/>
                </a:cubicBezTo>
                <a:cubicBezTo>
                  <a:pt x="131762" y="430212"/>
                  <a:pt x="129663" y="436456"/>
                  <a:pt x="128587" y="442912"/>
                </a:cubicBezTo>
                <a:cubicBezTo>
                  <a:pt x="126483" y="455537"/>
                  <a:pt x="126507" y="468497"/>
                  <a:pt x="123825" y="481012"/>
                </a:cubicBezTo>
                <a:cubicBezTo>
                  <a:pt x="121721" y="490829"/>
                  <a:pt x="116269" y="499742"/>
                  <a:pt x="114300" y="509587"/>
                </a:cubicBezTo>
                <a:cubicBezTo>
                  <a:pt x="107567" y="543247"/>
                  <a:pt x="112097" y="525718"/>
                  <a:pt x="100012" y="561975"/>
                </a:cubicBezTo>
                <a:cubicBezTo>
                  <a:pt x="100011" y="561979"/>
                  <a:pt x="90489" y="590547"/>
                  <a:pt x="90487" y="590550"/>
                </a:cubicBezTo>
                <a:lnTo>
                  <a:pt x="71437" y="619125"/>
                </a:lnTo>
                <a:lnTo>
                  <a:pt x="61912" y="633412"/>
                </a:lnTo>
                <a:cubicBezTo>
                  <a:pt x="60325" y="644525"/>
                  <a:pt x="59351" y="655743"/>
                  <a:pt x="57150" y="666750"/>
                </a:cubicBezTo>
                <a:cubicBezTo>
                  <a:pt x="56165" y="671673"/>
                  <a:pt x="53476" y="676137"/>
                  <a:pt x="52387" y="681037"/>
                </a:cubicBezTo>
                <a:cubicBezTo>
                  <a:pt x="45056" y="714027"/>
                  <a:pt x="54965" y="702272"/>
                  <a:pt x="42862" y="714375"/>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Freeform 44"/>
          <p:cNvSpPr/>
          <p:nvPr/>
        </p:nvSpPr>
        <p:spPr>
          <a:xfrm>
            <a:off x="1990231" y="5839947"/>
            <a:ext cx="161925" cy="690562"/>
          </a:xfrm>
          <a:custGeom>
            <a:avLst/>
            <a:gdLst>
              <a:gd name="connsiteX0" fmla="*/ 0 w 161925"/>
              <a:gd name="connsiteY0" fmla="*/ 0 h 690562"/>
              <a:gd name="connsiteX1" fmla="*/ 14288 w 161925"/>
              <a:gd name="connsiteY1" fmla="*/ 71437 h 690562"/>
              <a:gd name="connsiteX2" fmla="*/ 28575 w 161925"/>
              <a:gd name="connsiteY2" fmla="*/ 80962 h 690562"/>
              <a:gd name="connsiteX3" fmla="*/ 42863 w 161925"/>
              <a:gd name="connsiteY3" fmla="*/ 109537 h 690562"/>
              <a:gd name="connsiteX4" fmla="*/ 57150 w 161925"/>
              <a:gd name="connsiteY4" fmla="*/ 119062 h 690562"/>
              <a:gd name="connsiteX5" fmla="*/ 66675 w 161925"/>
              <a:gd name="connsiteY5" fmla="*/ 133350 h 690562"/>
              <a:gd name="connsiteX6" fmla="*/ 80963 w 161925"/>
              <a:gd name="connsiteY6" fmla="*/ 147637 h 690562"/>
              <a:gd name="connsiteX7" fmla="*/ 85725 w 161925"/>
              <a:gd name="connsiteY7" fmla="*/ 161925 h 690562"/>
              <a:gd name="connsiteX8" fmla="*/ 95250 w 161925"/>
              <a:gd name="connsiteY8" fmla="*/ 176212 h 690562"/>
              <a:gd name="connsiteX9" fmla="*/ 100013 w 161925"/>
              <a:gd name="connsiteY9" fmla="*/ 190500 h 690562"/>
              <a:gd name="connsiteX10" fmla="*/ 133350 w 161925"/>
              <a:gd name="connsiteY10" fmla="*/ 233362 h 690562"/>
              <a:gd name="connsiteX11" fmla="*/ 142875 w 161925"/>
              <a:gd name="connsiteY11" fmla="*/ 261937 h 690562"/>
              <a:gd name="connsiteX12" fmla="*/ 152400 w 161925"/>
              <a:gd name="connsiteY12" fmla="*/ 276225 h 690562"/>
              <a:gd name="connsiteX13" fmla="*/ 161925 w 161925"/>
              <a:gd name="connsiteY13" fmla="*/ 304800 h 690562"/>
              <a:gd name="connsiteX14" fmla="*/ 152400 w 161925"/>
              <a:gd name="connsiteY14" fmla="*/ 404812 h 690562"/>
              <a:gd name="connsiteX15" fmla="*/ 142875 w 161925"/>
              <a:gd name="connsiteY15" fmla="*/ 447675 h 690562"/>
              <a:gd name="connsiteX16" fmla="*/ 109538 w 161925"/>
              <a:gd name="connsiteY16" fmla="*/ 490537 h 690562"/>
              <a:gd name="connsiteX17" fmla="*/ 104775 w 161925"/>
              <a:gd name="connsiteY17" fmla="*/ 504825 h 690562"/>
              <a:gd name="connsiteX18" fmla="*/ 95250 w 161925"/>
              <a:gd name="connsiteY18" fmla="*/ 519112 h 690562"/>
              <a:gd name="connsiteX19" fmla="*/ 90488 w 161925"/>
              <a:gd name="connsiteY19" fmla="*/ 542925 h 690562"/>
              <a:gd name="connsiteX20" fmla="*/ 76200 w 161925"/>
              <a:gd name="connsiteY20" fmla="*/ 585787 h 690562"/>
              <a:gd name="connsiteX21" fmla="*/ 71438 w 161925"/>
              <a:gd name="connsiteY21" fmla="*/ 600075 h 690562"/>
              <a:gd name="connsiteX22" fmla="*/ 61913 w 161925"/>
              <a:gd name="connsiteY22" fmla="*/ 614362 h 690562"/>
              <a:gd name="connsiteX23" fmla="*/ 52388 w 161925"/>
              <a:gd name="connsiteY23" fmla="*/ 642937 h 690562"/>
              <a:gd name="connsiteX24" fmla="*/ 42863 w 161925"/>
              <a:gd name="connsiteY24" fmla="*/ 657225 h 690562"/>
              <a:gd name="connsiteX25" fmla="*/ 42863 w 161925"/>
              <a:gd name="connsiteY25" fmla="*/ 690562 h 690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61925" h="690562">
                <a:moveTo>
                  <a:pt x="0" y="0"/>
                </a:moveTo>
                <a:cubicBezTo>
                  <a:pt x="230" y="2072"/>
                  <a:pt x="4157" y="64683"/>
                  <a:pt x="14288" y="71437"/>
                </a:cubicBezTo>
                <a:lnTo>
                  <a:pt x="28575" y="80962"/>
                </a:lnTo>
                <a:cubicBezTo>
                  <a:pt x="32449" y="92583"/>
                  <a:pt x="33631" y="100305"/>
                  <a:pt x="42863" y="109537"/>
                </a:cubicBezTo>
                <a:cubicBezTo>
                  <a:pt x="46910" y="113584"/>
                  <a:pt x="52388" y="115887"/>
                  <a:pt x="57150" y="119062"/>
                </a:cubicBezTo>
                <a:cubicBezTo>
                  <a:pt x="60325" y="123825"/>
                  <a:pt x="63011" y="128953"/>
                  <a:pt x="66675" y="133350"/>
                </a:cubicBezTo>
                <a:cubicBezTo>
                  <a:pt x="70987" y="138524"/>
                  <a:pt x="77227" y="142033"/>
                  <a:pt x="80963" y="147637"/>
                </a:cubicBezTo>
                <a:cubicBezTo>
                  <a:pt x="83748" y="151814"/>
                  <a:pt x="83480" y="157435"/>
                  <a:pt x="85725" y="161925"/>
                </a:cubicBezTo>
                <a:cubicBezTo>
                  <a:pt x="88285" y="167044"/>
                  <a:pt x="92690" y="171093"/>
                  <a:pt x="95250" y="176212"/>
                </a:cubicBezTo>
                <a:cubicBezTo>
                  <a:pt x="97495" y="180702"/>
                  <a:pt x="97575" y="186111"/>
                  <a:pt x="100013" y="190500"/>
                </a:cubicBezTo>
                <a:cubicBezTo>
                  <a:pt x="114254" y="216134"/>
                  <a:pt x="115995" y="216007"/>
                  <a:pt x="133350" y="233362"/>
                </a:cubicBezTo>
                <a:cubicBezTo>
                  <a:pt x="136525" y="242887"/>
                  <a:pt x="137306" y="253583"/>
                  <a:pt x="142875" y="261937"/>
                </a:cubicBezTo>
                <a:cubicBezTo>
                  <a:pt x="146050" y="266700"/>
                  <a:pt x="150075" y="270994"/>
                  <a:pt x="152400" y="276225"/>
                </a:cubicBezTo>
                <a:cubicBezTo>
                  <a:pt x="156478" y="285400"/>
                  <a:pt x="161925" y="304800"/>
                  <a:pt x="161925" y="304800"/>
                </a:cubicBezTo>
                <a:cubicBezTo>
                  <a:pt x="159014" y="339742"/>
                  <a:pt x="156985" y="370425"/>
                  <a:pt x="152400" y="404812"/>
                </a:cubicBezTo>
                <a:cubicBezTo>
                  <a:pt x="151447" y="411958"/>
                  <a:pt x="148282" y="437942"/>
                  <a:pt x="142875" y="447675"/>
                </a:cubicBezTo>
                <a:cubicBezTo>
                  <a:pt x="128634" y="473309"/>
                  <a:pt x="126893" y="473182"/>
                  <a:pt x="109538" y="490537"/>
                </a:cubicBezTo>
                <a:cubicBezTo>
                  <a:pt x="107950" y="495300"/>
                  <a:pt x="107020" y="500335"/>
                  <a:pt x="104775" y="504825"/>
                </a:cubicBezTo>
                <a:cubicBezTo>
                  <a:pt x="102215" y="509944"/>
                  <a:pt x="97260" y="513753"/>
                  <a:pt x="95250" y="519112"/>
                </a:cubicBezTo>
                <a:cubicBezTo>
                  <a:pt x="92408" y="526691"/>
                  <a:pt x="92618" y="535115"/>
                  <a:pt x="90488" y="542925"/>
                </a:cubicBezTo>
                <a:cubicBezTo>
                  <a:pt x="90478" y="542962"/>
                  <a:pt x="78587" y="578625"/>
                  <a:pt x="76200" y="585787"/>
                </a:cubicBezTo>
                <a:cubicBezTo>
                  <a:pt x="74612" y="590550"/>
                  <a:pt x="74223" y="595898"/>
                  <a:pt x="71438" y="600075"/>
                </a:cubicBezTo>
                <a:cubicBezTo>
                  <a:pt x="68263" y="604837"/>
                  <a:pt x="64238" y="609132"/>
                  <a:pt x="61913" y="614362"/>
                </a:cubicBezTo>
                <a:cubicBezTo>
                  <a:pt x="57835" y="623537"/>
                  <a:pt x="57957" y="634583"/>
                  <a:pt x="52388" y="642937"/>
                </a:cubicBezTo>
                <a:cubicBezTo>
                  <a:pt x="49213" y="647700"/>
                  <a:pt x="43986" y="651612"/>
                  <a:pt x="42863" y="657225"/>
                </a:cubicBezTo>
                <a:cubicBezTo>
                  <a:pt x="40684" y="668122"/>
                  <a:pt x="42863" y="679450"/>
                  <a:pt x="42863" y="690562"/>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Freeform 45"/>
          <p:cNvSpPr/>
          <p:nvPr/>
        </p:nvSpPr>
        <p:spPr>
          <a:xfrm>
            <a:off x="1904502" y="5820896"/>
            <a:ext cx="176213" cy="257175"/>
          </a:xfrm>
          <a:custGeom>
            <a:avLst/>
            <a:gdLst>
              <a:gd name="connsiteX0" fmla="*/ 0 w 176213"/>
              <a:gd name="connsiteY0" fmla="*/ 0 h 257175"/>
              <a:gd name="connsiteX1" fmla="*/ 14288 w 176213"/>
              <a:gd name="connsiteY1" fmla="*/ 23812 h 257175"/>
              <a:gd name="connsiteX2" fmla="*/ 19050 w 176213"/>
              <a:gd name="connsiteY2" fmla="*/ 38100 h 257175"/>
              <a:gd name="connsiteX3" fmla="*/ 33338 w 176213"/>
              <a:gd name="connsiteY3" fmla="*/ 47625 h 257175"/>
              <a:gd name="connsiteX4" fmla="*/ 57150 w 176213"/>
              <a:gd name="connsiteY4" fmla="*/ 76200 h 257175"/>
              <a:gd name="connsiteX5" fmla="*/ 71438 w 176213"/>
              <a:gd name="connsiteY5" fmla="*/ 90487 h 257175"/>
              <a:gd name="connsiteX6" fmla="*/ 76200 w 176213"/>
              <a:gd name="connsiteY6" fmla="*/ 109537 h 257175"/>
              <a:gd name="connsiteX7" fmla="*/ 95250 w 176213"/>
              <a:gd name="connsiteY7" fmla="*/ 138112 h 257175"/>
              <a:gd name="connsiteX8" fmla="*/ 100013 w 176213"/>
              <a:gd name="connsiteY8" fmla="*/ 152400 h 257175"/>
              <a:gd name="connsiteX9" fmla="*/ 114300 w 176213"/>
              <a:gd name="connsiteY9" fmla="*/ 161925 h 257175"/>
              <a:gd name="connsiteX10" fmla="*/ 152400 w 176213"/>
              <a:gd name="connsiteY10" fmla="*/ 219075 h 257175"/>
              <a:gd name="connsiteX11" fmla="*/ 161925 w 176213"/>
              <a:gd name="connsiteY11" fmla="*/ 233362 h 257175"/>
              <a:gd name="connsiteX12" fmla="*/ 176213 w 176213"/>
              <a:gd name="connsiteY12" fmla="*/ 257175 h 257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6213" h="257175">
                <a:moveTo>
                  <a:pt x="0" y="0"/>
                </a:moveTo>
                <a:cubicBezTo>
                  <a:pt x="4763" y="7937"/>
                  <a:pt x="10148" y="15533"/>
                  <a:pt x="14288" y="23812"/>
                </a:cubicBezTo>
                <a:cubicBezTo>
                  <a:pt x="16533" y="28302"/>
                  <a:pt x="15914" y="34180"/>
                  <a:pt x="19050" y="38100"/>
                </a:cubicBezTo>
                <a:cubicBezTo>
                  <a:pt x="22626" y="42570"/>
                  <a:pt x="28941" y="43961"/>
                  <a:pt x="33338" y="47625"/>
                </a:cubicBezTo>
                <a:cubicBezTo>
                  <a:pt x="56107" y="66599"/>
                  <a:pt x="40120" y="55765"/>
                  <a:pt x="57150" y="76200"/>
                </a:cubicBezTo>
                <a:cubicBezTo>
                  <a:pt x="61462" y="81374"/>
                  <a:pt x="66675" y="85725"/>
                  <a:pt x="71438" y="90487"/>
                </a:cubicBezTo>
                <a:cubicBezTo>
                  <a:pt x="73025" y="96837"/>
                  <a:pt x="73273" y="103683"/>
                  <a:pt x="76200" y="109537"/>
                </a:cubicBezTo>
                <a:cubicBezTo>
                  <a:pt x="81319" y="119776"/>
                  <a:pt x="91630" y="127252"/>
                  <a:pt x="95250" y="138112"/>
                </a:cubicBezTo>
                <a:cubicBezTo>
                  <a:pt x="96838" y="142875"/>
                  <a:pt x="96877" y="148480"/>
                  <a:pt x="100013" y="152400"/>
                </a:cubicBezTo>
                <a:cubicBezTo>
                  <a:pt x="103589" y="156869"/>
                  <a:pt x="109538" y="158750"/>
                  <a:pt x="114300" y="161925"/>
                </a:cubicBezTo>
                <a:lnTo>
                  <a:pt x="152400" y="219075"/>
                </a:lnTo>
                <a:cubicBezTo>
                  <a:pt x="155575" y="223837"/>
                  <a:pt x="160115" y="227932"/>
                  <a:pt x="161925" y="233362"/>
                </a:cubicBezTo>
                <a:cubicBezTo>
                  <a:pt x="168108" y="251910"/>
                  <a:pt x="163138" y="244100"/>
                  <a:pt x="176213" y="257175"/>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Freeform 46"/>
          <p:cNvSpPr/>
          <p:nvPr/>
        </p:nvSpPr>
        <p:spPr>
          <a:xfrm>
            <a:off x="1871486" y="5861346"/>
            <a:ext cx="190500" cy="214340"/>
          </a:xfrm>
          <a:custGeom>
            <a:avLst/>
            <a:gdLst>
              <a:gd name="connsiteX0" fmla="*/ 0 w 190500"/>
              <a:gd name="connsiteY0" fmla="*/ 0 h 214340"/>
              <a:gd name="connsiteX1" fmla="*/ 28575 w 190500"/>
              <a:gd name="connsiteY1" fmla="*/ 19050 h 214340"/>
              <a:gd name="connsiteX2" fmla="*/ 33337 w 190500"/>
              <a:gd name="connsiteY2" fmla="*/ 33338 h 214340"/>
              <a:gd name="connsiteX3" fmla="*/ 42862 w 190500"/>
              <a:gd name="connsiteY3" fmla="*/ 47625 h 214340"/>
              <a:gd name="connsiteX4" fmla="*/ 52387 w 190500"/>
              <a:gd name="connsiteY4" fmla="*/ 76200 h 214340"/>
              <a:gd name="connsiteX5" fmla="*/ 66675 w 190500"/>
              <a:gd name="connsiteY5" fmla="*/ 90488 h 214340"/>
              <a:gd name="connsiteX6" fmla="*/ 85725 w 190500"/>
              <a:gd name="connsiteY6" fmla="*/ 119063 h 214340"/>
              <a:gd name="connsiteX7" fmla="*/ 100012 w 190500"/>
              <a:gd name="connsiteY7" fmla="*/ 128588 h 214340"/>
              <a:gd name="connsiteX8" fmla="*/ 138112 w 190500"/>
              <a:gd name="connsiteY8" fmla="*/ 161925 h 214340"/>
              <a:gd name="connsiteX9" fmla="*/ 152400 w 190500"/>
              <a:gd name="connsiteY9" fmla="*/ 176213 h 214340"/>
              <a:gd name="connsiteX10" fmla="*/ 161925 w 190500"/>
              <a:gd name="connsiteY10" fmla="*/ 190500 h 214340"/>
              <a:gd name="connsiteX11" fmla="*/ 176212 w 190500"/>
              <a:gd name="connsiteY11" fmla="*/ 200025 h 214340"/>
              <a:gd name="connsiteX12" fmla="*/ 190500 w 190500"/>
              <a:gd name="connsiteY12" fmla="*/ 214313 h 21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0500" h="214340">
                <a:moveTo>
                  <a:pt x="0" y="0"/>
                </a:moveTo>
                <a:cubicBezTo>
                  <a:pt x="9525" y="6350"/>
                  <a:pt x="20480" y="10955"/>
                  <a:pt x="28575" y="19050"/>
                </a:cubicBezTo>
                <a:cubicBezTo>
                  <a:pt x="32125" y="22600"/>
                  <a:pt x="31092" y="28848"/>
                  <a:pt x="33337" y="33338"/>
                </a:cubicBezTo>
                <a:cubicBezTo>
                  <a:pt x="35897" y="38457"/>
                  <a:pt x="40537" y="42395"/>
                  <a:pt x="42862" y="47625"/>
                </a:cubicBezTo>
                <a:cubicBezTo>
                  <a:pt x="46940" y="56800"/>
                  <a:pt x="45287" y="69100"/>
                  <a:pt x="52387" y="76200"/>
                </a:cubicBezTo>
                <a:cubicBezTo>
                  <a:pt x="57150" y="80963"/>
                  <a:pt x="62540" y="85171"/>
                  <a:pt x="66675" y="90488"/>
                </a:cubicBezTo>
                <a:cubicBezTo>
                  <a:pt x="73703" y="99524"/>
                  <a:pt x="76200" y="112713"/>
                  <a:pt x="85725" y="119063"/>
                </a:cubicBezTo>
                <a:lnTo>
                  <a:pt x="100012" y="128588"/>
                </a:lnTo>
                <a:cubicBezTo>
                  <a:pt x="127001" y="169069"/>
                  <a:pt x="82547" y="106360"/>
                  <a:pt x="138112" y="161925"/>
                </a:cubicBezTo>
                <a:cubicBezTo>
                  <a:pt x="142875" y="166688"/>
                  <a:pt x="148088" y="171039"/>
                  <a:pt x="152400" y="176213"/>
                </a:cubicBezTo>
                <a:cubicBezTo>
                  <a:pt x="156064" y="180610"/>
                  <a:pt x="157878" y="186453"/>
                  <a:pt x="161925" y="190500"/>
                </a:cubicBezTo>
                <a:cubicBezTo>
                  <a:pt x="165972" y="194547"/>
                  <a:pt x="171450" y="196850"/>
                  <a:pt x="176212" y="200025"/>
                </a:cubicBezTo>
                <a:cubicBezTo>
                  <a:pt x="186618" y="215634"/>
                  <a:pt x="180013" y="214313"/>
                  <a:pt x="190500" y="214313"/>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Freeform 47"/>
          <p:cNvSpPr/>
          <p:nvPr/>
        </p:nvSpPr>
        <p:spPr>
          <a:xfrm>
            <a:off x="1780682" y="5839947"/>
            <a:ext cx="185737" cy="204787"/>
          </a:xfrm>
          <a:custGeom>
            <a:avLst/>
            <a:gdLst>
              <a:gd name="connsiteX0" fmla="*/ 0 w 185737"/>
              <a:gd name="connsiteY0" fmla="*/ 0 h 204787"/>
              <a:gd name="connsiteX1" fmla="*/ 38100 w 185737"/>
              <a:gd name="connsiteY1" fmla="*/ 38100 h 204787"/>
              <a:gd name="connsiteX2" fmla="*/ 47625 w 185737"/>
              <a:gd name="connsiteY2" fmla="*/ 52387 h 204787"/>
              <a:gd name="connsiteX3" fmla="*/ 61912 w 185737"/>
              <a:gd name="connsiteY3" fmla="*/ 66675 h 204787"/>
              <a:gd name="connsiteX4" fmla="*/ 80962 w 185737"/>
              <a:gd name="connsiteY4" fmla="*/ 100012 h 204787"/>
              <a:gd name="connsiteX5" fmla="*/ 95250 w 185737"/>
              <a:gd name="connsiteY5" fmla="*/ 104775 h 204787"/>
              <a:gd name="connsiteX6" fmla="*/ 114300 w 185737"/>
              <a:gd name="connsiteY6" fmla="*/ 133350 h 204787"/>
              <a:gd name="connsiteX7" fmla="*/ 142875 w 185737"/>
              <a:gd name="connsiteY7" fmla="*/ 152400 h 204787"/>
              <a:gd name="connsiteX8" fmla="*/ 147637 w 185737"/>
              <a:gd name="connsiteY8" fmla="*/ 166687 h 204787"/>
              <a:gd name="connsiteX9" fmla="*/ 176212 w 185737"/>
              <a:gd name="connsiteY9" fmla="*/ 190500 h 204787"/>
              <a:gd name="connsiteX10" fmla="*/ 185737 w 185737"/>
              <a:gd name="connsiteY10" fmla="*/ 204787 h 20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737" h="204787">
                <a:moveTo>
                  <a:pt x="0" y="0"/>
                </a:moveTo>
                <a:cubicBezTo>
                  <a:pt x="12700" y="12700"/>
                  <a:pt x="28137" y="23156"/>
                  <a:pt x="38100" y="38100"/>
                </a:cubicBezTo>
                <a:cubicBezTo>
                  <a:pt x="41275" y="42862"/>
                  <a:pt x="43961" y="47990"/>
                  <a:pt x="47625" y="52387"/>
                </a:cubicBezTo>
                <a:cubicBezTo>
                  <a:pt x="51937" y="57561"/>
                  <a:pt x="57997" y="61194"/>
                  <a:pt x="61912" y="66675"/>
                </a:cubicBezTo>
                <a:cubicBezTo>
                  <a:pt x="66600" y="73238"/>
                  <a:pt x="73462" y="94012"/>
                  <a:pt x="80962" y="100012"/>
                </a:cubicBezTo>
                <a:cubicBezTo>
                  <a:pt x="84882" y="103148"/>
                  <a:pt x="90487" y="103187"/>
                  <a:pt x="95250" y="104775"/>
                </a:cubicBezTo>
                <a:cubicBezTo>
                  <a:pt x="101600" y="114300"/>
                  <a:pt x="104775" y="127000"/>
                  <a:pt x="114300" y="133350"/>
                </a:cubicBezTo>
                <a:lnTo>
                  <a:pt x="142875" y="152400"/>
                </a:lnTo>
                <a:cubicBezTo>
                  <a:pt x="144462" y="157162"/>
                  <a:pt x="144852" y="162510"/>
                  <a:pt x="147637" y="166687"/>
                </a:cubicBezTo>
                <a:cubicBezTo>
                  <a:pt x="154971" y="177688"/>
                  <a:pt x="165670" y="183472"/>
                  <a:pt x="176212" y="190500"/>
                </a:cubicBezTo>
                <a:lnTo>
                  <a:pt x="185737" y="20478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Freeform 48"/>
          <p:cNvSpPr/>
          <p:nvPr/>
        </p:nvSpPr>
        <p:spPr>
          <a:xfrm>
            <a:off x="1975944" y="6268572"/>
            <a:ext cx="128587" cy="247650"/>
          </a:xfrm>
          <a:custGeom>
            <a:avLst/>
            <a:gdLst>
              <a:gd name="connsiteX0" fmla="*/ 128587 w 128587"/>
              <a:gd name="connsiteY0" fmla="*/ 0 h 247650"/>
              <a:gd name="connsiteX1" fmla="*/ 114300 w 128587"/>
              <a:gd name="connsiteY1" fmla="*/ 23812 h 247650"/>
              <a:gd name="connsiteX2" fmla="*/ 100012 w 128587"/>
              <a:gd name="connsiteY2" fmla="*/ 28575 h 247650"/>
              <a:gd name="connsiteX3" fmla="*/ 90487 w 128587"/>
              <a:gd name="connsiteY3" fmla="*/ 42862 h 247650"/>
              <a:gd name="connsiteX4" fmla="*/ 66675 w 128587"/>
              <a:gd name="connsiteY4" fmla="*/ 85725 h 247650"/>
              <a:gd name="connsiteX5" fmla="*/ 52387 w 128587"/>
              <a:gd name="connsiteY5" fmla="*/ 95250 h 247650"/>
              <a:gd name="connsiteX6" fmla="*/ 42862 w 128587"/>
              <a:gd name="connsiteY6" fmla="*/ 109537 h 247650"/>
              <a:gd name="connsiteX7" fmla="*/ 33337 w 128587"/>
              <a:gd name="connsiteY7" fmla="*/ 138112 h 247650"/>
              <a:gd name="connsiteX8" fmla="*/ 28575 w 128587"/>
              <a:gd name="connsiteY8" fmla="*/ 152400 h 247650"/>
              <a:gd name="connsiteX9" fmla="*/ 23812 w 128587"/>
              <a:gd name="connsiteY9" fmla="*/ 176212 h 247650"/>
              <a:gd name="connsiteX10" fmla="*/ 9525 w 128587"/>
              <a:gd name="connsiteY10" fmla="*/ 223837 h 247650"/>
              <a:gd name="connsiteX11" fmla="*/ 0 w 128587"/>
              <a:gd name="connsiteY11" fmla="*/ 24765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8587" h="247650">
                <a:moveTo>
                  <a:pt x="128587" y="0"/>
                </a:moveTo>
                <a:cubicBezTo>
                  <a:pt x="123825" y="7937"/>
                  <a:pt x="120845" y="17267"/>
                  <a:pt x="114300" y="23812"/>
                </a:cubicBezTo>
                <a:cubicBezTo>
                  <a:pt x="110750" y="27362"/>
                  <a:pt x="103932" y="25439"/>
                  <a:pt x="100012" y="28575"/>
                </a:cubicBezTo>
                <a:cubicBezTo>
                  <a:pt x="95543" y="32151"/>
                  <a:pt x="93662" y="38100"/>
                  <a:pt x="90487" y="42862"/>
                </a:cubicBezTo>
                <a:cubicBezTo>
                  <a:pt x="85525" y="57751"/>
                  <a:pt x="80713" y="76367"/>
                  <a:pt x="66675" y="85725"/>
                </a:cubicBezTo>
                <a:lnTo>
                  <a:pt x="52387" y="95250"/>
                </a:lnTo>
                <a:cubicBezTo>
                  <a:pt x="49212" y="100012"/>
                  <a:pt x="45187" y="104307"/>
                  <a:pt x="42862" y="109537"/>
                </a:cubicBezTo>
                <a:cubicBezTo>
                  <a:pt x="38784" y="118712"/>
                  <a:pt x="36512" y="128587"/>
                  <a:pt x="33337" y="138112"/>
                </a:cubicBezTo>
                <a:cubicBezTo>
                  <a:pt x="31750" y="142875"/>
                  <a:pt x="29560" y="147477"/>
                  <a:pt x="28575" y="152400"/>
                </a:cubicBezTo>
                <a:cubicBezTo>
                  <a:pt x="26987" y="160337"/>
                  <a:pt x="25568" y="168310"/>
                  <a:pt x="23812" y="176212"/>
                </a:cubicBezTo>
                <a:cubicBezTo>
                  <a:pt x="19012" y="197811"/>
                  <a:pt x="17443" y="200084"/>
                  <a:pt x="9525" y="223837"/>
                </a:cubicBezTo>
                <a:cubicBezTo>
                  <a:pt x="3640" y="241491"/>
                  <a:pt x="7006" y="233636"/>
                  <a:pt x="0" y="24765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Freeform 49"/>
          <p:cNvSpPr/>
          <p:nvPr/>
        </p:nvSpPr>
        <p:spPr>
          <a:xfrm>
            <a:off x="1909269" y="6306672"/>
            <a:ext cx="119062" cy="223837"/>
          </a:xfrm>
          <a:custGeom>
            <a:avLst/>
            <a:gdLst>
              <a:gd name="connsiteX0" fmla="*/ 119062 w 119062"/>
              <a:gd name="connsiteY0" fmla="*/ 0 h 223837"/>
              <a:gd name="connsiteX1" fmla="*/ 95250 w 119062"/>
              <a:gd name="connsiteY1" fmla="*/ 23812 h 223837"/>
              <a:gd name="connsiteX2" fmla="*/ 76200 w 119062"/>
              <a:gd name="connsiteY2" fmla="*/ 52387 h 223837"/>
              <a:gd name="connsiteX3" fmla="*/ 71437 w 119062"/>
              <a:gd name="connsiteY3" fmla="*/ 66675 h 223837"/>
              <a:gd name="connsiteX4" fmla="*/ 57150 w 119062"/>
              <a:gd name="connsiteY4" fmla="*/ 80962 h 223837"/>
              <a:gd name="connsiteX5" fmla="*/ 42862 w 119062"/>
              <a:gd name="connsiteY5" fmla="*/ 109537 h 223837"/>
              <a:gd name="connsiteX6" fmla="*/ 33337 w 119062"/>
              <a:gd name="connsiteY6" fmla="*/ 138112 h 223837"/>
              <a:gd name="connsiteX7" fmla="*/ 23812 w 119062"/>
              <a:gd name="connsiteY7" fmla="*/ 171450 h 223837"/>
              <a:gd name="connsiteX8" fmla="*/ 14287 w 119062"/>
              <a:gd name="connsiteY8" fmla="*/ 185737 h 223837"/>
              <a:gd name="connsiteX9" fmla="*/ 0 w 119062"/>
              <a:gd name="connsiteY9" fmla="*/ 223837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062" h="223837">
                <a:moveTo>
                  <a:pt x="119062" y="0"/>
                </a:moveTo>
                <a:cubicBezTo>
                  <a:pt x="111125" y="7937"/>
                  <a:pt x="102358" y="15124"/>
                  <a:pt x="95250" y="23812"/>
                </a:cubicBezTo>
                <a:cubicBezTo>
                  <a:pt x="88001" y="32672"/>
                  <a:pt x="79820" y="41527"/>
                  <a:pt x="76200" y="52387"/>
                </a:cubicBezTo>
                <a:cubicBezTo>
                  <a:pt x="74612" y="57150"/>
                  <a:pt x="74222" y="62498"/>
                  <a:pt x="71437" y="66675"/>
                </a:cubicBezTo>
                <a:cubicBezTo>
                  <a:pt x="67701" y="72279"/>
                  <a:pt x="61912" y="76200"/>
                  <a:pt x="57150" y="80962"/>
                </a:cubicBezTo>
                <a:cubicBezTo>
                  <a:pt x="39777" y="133078"/>
                  <a:pt x="67485" y="54136"/>
                  <a:pt x="42862" y="109537"/>
                </a:cubicBezTo>
                <a:cubicBezTo>
                  <a:pt x="38784" y="118712"/>
                  <a:pt x="35772" y="128371"/>
                  <a:pt x="33337" y="138112"/>
                </a:cubicBezTo>
                <a:cubicBezTo>
                  <a:pt x="31810" y="144220"/>
                  <a:pt x="27230" y="164615"/>
                  <a:pt x="23812" y="171450"/>
                </a:cubicBezTo>
                <a:cubicBezTo>
                  <a:pt x="21252" y="176569"/>
                  <a:pt x="17462" y="180975"/>
                  <a:pt x="14287" y="185737"/>
                </a:cubicBezTo>
                <a:cubicBezTo>
                  <a:pt x="8787" y="218741"/>
                  <a:pt x="16353" y="207484"/>
                  <a:pt x="0" y="223837"/>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Up Arrow 53"/>
          <p:cNvSpPr/>
          <p:nvPr/>
        </p:nvSpPr>
        <p:spPr>
          <a:xfrm rot="15450720">
            <a:off x="2341199" y="5693170"/>
            <a:ext cx="124620" cy="335805"/>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5" name="Up Arrow 54"/>
          <p:cNvSpPr/>
          <p:nvPr/>
        </p:nvSpPr>
        <p:spPr>
          <a:xfrm rot="14330110">
            <a:off x="2033957" y="5860830"/>
            <a:ext cx="124620" cy="222014"/>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6" name="Up Arrow 55"/>
          <p:cNvSpPr/>
          <p:nvPr/>
        </p:nvSpPr>
        <p:spPr>
          <a:xfrm rot="16016312">
            <a:off x="2367192" y="5893540"/>
            <a:ext cx="124620" cy="469274"/>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8" name="Up Arrow 57"/>
          <p:cNvSpPr/>
          <p:nvPr/>
        </p:nvSpPr>
        <p:spPr>
          <a:xfrm rot="16200000">
            <a:off x="2380673" y="6233819"/>
            <a:ext cx="124620" cy="335805"/>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9" name="Up Arrow 58"/>
          <p:cNvSpPr/>
          <p:nvPr/>
        </p:nvSpPr>
        <p:spPr>
          <a:xfrm rot="17464671">
            <a:off x="2066587" y="6261775"/>
            <a:ext cx="124620" cy="222014"/>
          </a:xfrm>
          <a:prstGeom prst="up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0" name="Freeform 59"/>
          <p:cNvSpPr/>
          <p:nvPr/>
        </p:nvSpPr>
        <p:spPr>
          <a:xfrm rot="380519">
            <a:off x="1857593" y="6311406"/>
            <a:ext cx="100990" cy="241765"/>
          </a:xfrm>
          <a:custGeom>
            <a:avLst/>
            <a:gdLst>
              <a:gd name="connsiteX0" fmla="*/ 119062 w 119062"/>
              <a:gd name="connsiteY0" fmla="*/ 0 h 223837"/>
              <a:gd name="connsiteX1" fmla="*/ 95250 w 119062"/>
              <a:gd name="connsiteY1" fmla="*/ 23812 h 223837"/>
              <a:gd name="connsiteX2" fmla="*/ 76200 w 119062"/>
              <a:gd name="connsiteY2" fmla="*/ 52387 h 223837"/>
              <a:gd name="connsiteX3" fmla="*/ 71437 w 119062"/>
              <a:gd name="connsiteY3" fmla="*/ 66675 h 223837"/>
              <a:gd name="connsiteX4" fmla="*/ 57150 w 119062"/>
              <a:gd name="connsiteY4" fmla="*/ 80962 h 223837"/>
              <a:gd name="connsiteX5" fmla="*/ 42862 w 119062"/>
              <a:gd name="connsiteY5" fmla="*/ 109537 h 223837"/>
              <a:gd name="connsiteX6" fmla="*/ 33337 w 119062"/>
              <a:gd name="connsiteY6" fmla="*/ 138112 h 223837"/>
              <a:gd name="connsiteX7" fmla="*/ 23812 w 119062"/>
              <a:gd name="connsiteY7" fmla="*/ 171450 h 223837"/>
              <a:gd name="connsiteX8" fmla="*/ 14287 w 119062"/>
              <a:gd name="connsiteY8" fmla="*/ 185737 h 223837"/>
              <a:gd name="connsiteX9" fmla="*/ 0 w 119062"/>
              <a:gd name="connsiteY9" fmla="*/ 223837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062" h="223837">
                <a:moveTo>
                  <a:pt x="119062" y="0"/>
                </a:moveTo>
                <a:cubicBezTo>
                  <a:pt x="111125" y="7937"/>
                  <a:pt x="102358" y="15124"/>
                  <a:pt x="95250" y="23812"/>
                </a:cubicBezTo>
                <a:cubicBezTo>
                  <a:pt x="88001" y="32672"/>
                  <a:pt x="79820" y="41527"/>
                  <a:pt x="76200" y="52387"/>
                </a:cubicBezTo>
                <a:cubicBezTo>
                  <a:pt x="74612" y="57150"/>
                  <a:pt x="74222" y="62498"/>
                  <a:pt x="71437" y="66675"/>
                </a:cubicBezTo>
                <a:cubicBezTo>
                  <a:pt x="67701" y="72279"/>
                  <a:pt x="61912" y="76200"/>
                  <a:pt x="57150" y="80962"/>
                </a:cubicBezTo>
                <a:cubicBezTo>
                  <a:pt x="39777" y="133078"/>
                  <a:pt x="67485" y="54136"/>
                  <a:pt x="42862" y="109537"/>
                </a:cubicBezTo>
                <a:cubicBezTo>
                  <a:pt x="38784" y="118712"/>
                  <a:pt x="35772" y="128371"/>
                  <a:pt x="33337" y="138112"/>
                </a:cubicBezTo>
                <a:cubicBezTo>
                  <a:pt x="31810" y="144220"/>
                  <a:pt x="27230" y="164615"/>
                  <a:pt x="23812" y="171450"/>
                </a:cubicBezTo>
                <a:cubicBezTo>
                  <a:pt x="21252" y="176569"/>
                  <a:pt x="17462" y="180975"/>
                  <a:pt x="14287" y="185737"/>
                </a:cubicBezTo>
                <a:cubicBezTo>
                  <a:pt x="8787" y="218741"/>
                  <a:pt x="16353" y="207484"/>
                  <a:pt x="0" y="223837"/>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TextBox 52"/>
          <p:cNvSpPr txBox="1"/>
          <p:nvPr/>
        </p:nvSpPr>
        <p:spPr>
          <a:xfrm rot="10800000">
            <a:off x="1562638" y="6946047"/>
            <a:ext cx="461665" cy="487376"/>
          </a:xfrm>
          <a:prstGeom prst="rect">
            <a:avLst/>
          </a:prstGeom>
          <a:noFill/>
        </p:spPr>
        <p:txBody>
          <a:bodyPr vert="eaVert" wrap="square" rtlCol="0">
            <a:spAutoFit/>
          </a:bodyPr>
          <a:lstStyle/>
          <a:p>
            <a:r>
              <a:rPr lang="en-AU" sz="800" dirty="0">
                <a:latin typeface="Arial Narrow" panose="020B0606020202030204" pitchFamily="34" charset="0"/>
              </a:rPr>
              <a:t>Rock wall</a:t>
            </a:r>
          </a:p>
        </p:txBody>
      </p:sp>
      <p:sp>
        <p:nvSpPr>
          <p:cNvPr id="63" name="TextBox 62"/>
          <p:cNvSpPr txBox="1"/>
          <p:nvPr/>
        </p:nvSpPr>
        <p:spPr>
          <a:xfrm rot="16200000">
            <a:off x="1945069" y="5691948"/>
            <a:ext cx="307777" cy="1008112"/>
          </a:xfrm>
          <a:prstGeom prst="rect">
            <a:avLst/>
          </a:prstGeom>
          <a:noFill/>
        </p:spPr>
        <p:txBody>
          <a:bodyPr vert="eaVert" wrap="square" rtlCol="0">
            <a:spAutoFit/>
          </a:bodyPr>
          <a:lstStyle/>
          <a:p>
            <a:r>
              <a:rPr lang="en-AU" sz="800" dirty="0">
                <a:latin typeface="Arial Narrow" panose="020B0606020202030204" pitchFamily="34" charset="0"/>
              </a:rPr>
              <a:t>headland</a:t>
            </a:r>
          </a:p>
        </p:txBody>
      </p:sp>
      <p:sp>
        <p:nvSpPr>
          <p:cNvPr id="69" name="Left Arrow 68"/>
          <p:cNvSpPr/>
          <p:nvPr/>
        </p:nvSpPr>
        <p:spPr>
          <a:xfrm>
            <a:off x="2294069" y="8289003"/>
            <a:ext cx="361164" cy="144016"/>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0" name="Left Arrow 69"/>
          <p:cNvSpPr/>
          <p:nvPr/>
        </p:nvSpPr>
        <p:spPr>
          <a:xfrm>
            <a:off x="2279356" y="8035903"/>
            <a:ext cx="361164" cy="144016"/>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1" name="Left Arrow 70"/>
          <p:cNvSpPr/>
          <p:nvPr/>
        </p:nvSpPr>
        <p:spPr>
          <a:xfrm>
            <a:off x="2062480" y="7815164"/>
            <a:ext cx="575547" cy="142026"/>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2" name="Left Arrow 71"/>
          <p:cNvSpPr/>
          <p:nvPr/>
        </p:nvSpPr>
        <p:spPr>
          <a:xfrm rot="20002837">
            <a:off x="1736679" y="7853737"/>
            <a:ext cx="213405" cy="164965"/>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3" name="Left Arrow 72"/>
          <p:cNvSpPr/>
          <p:nvPr/>
        </p:nvSpPr>
        <p:spPr>
          <a:xfrm rot="18247936">
            <a:off x="1552743" y="8107502"/>
            <a:ext cx="213405" cy="164965"/>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4" name="Rectangle 73"/>
          <p:cNvSpPr/>
          <p:nvPr/>
        </p:nvSpPr>
        <p:spPr>
          <a:xfrm>
            <a:off x="2001511" y="8035903"/>
            <a:ext cx="190500" cy="668865"/>
          </a:xfrm>
          <a:prstGeom prst="rect">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AU" sz="800" dirty="0">
                <a:solidFill>
                  <a:schemeClr val="bg1"/>
                </a:solidFill>
                <a:latin typeface="Arial Narrow" panose="020B0606020202030204" pitchFamily="34" charset="0"/>
              </a:rPr>
              <a:t>obstruction</a:t>
            </a:r>
          </a:p>
        </p:txBody>
      </p:sp>
      <p:sp>
        <p:nvSpPr>
          <p:cNvPr id="76" name="Left Arrow 75"/>
          <p:cNvSpPr/>
          <p:nvPr/>
        </p:nvSpPr>
        <p:spPr>
          <a:xfrm>
            <a:off x="2294069" y="8539769"/>
            <a:ext cx="361164" cy="144016"/>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4" name="Freeform 63"/>
          <p:cNvSpPr/>
          <p:nvPr/>
        </p:nvSpPr>
        <p:spPr>
          <a:xfrm rot="21334767">
            <a:off x="1697472" y="5822007"/>
            <a:ext cx="185737" cy="204787"/>
          </a:xfrm>
          <a:custGeom>
            <a:avLst/>
            <a:gdLst>
              <a:gd name="connsiteX0" fmla="*/ 0 w 185737"/>
              <a:gd name="connsiteY0" fmla="*/ 0 h 204787"/>
              <a:gd name="connsiteX1" fmla="*/ 38100 w 185737"/>
              <a:gd name="connsiteY1" fmla="*/ 38100 h 204787"/>
              <a:gd name="connsiteX2" fmla="*/ 47625 w 185737"/>
              <a:gd name="connsiteY2" fmla="*/ 52387 h 204787"/>
              <a:gd name="connsiteX3" fmla="*/ 61912 w 185737"/>
              <a:gd name="connsiteY3" fmla="*/ 66675 h 204787"/>
              <a:gd name="connsiteX4" fmla="*/ 80962 w 185737"/>
              <a:gd name="connsiteY4" fmla="*/ 100012 h 204787"/>
              <a:gd name="connsiteX5" fmla="*/ 95250 w 185737"/>
              <a:gd name="connsiteY5" fmla="*/ 104775 h 204787"/>
              <a:gd name="connsiteX6" fmla="*/ 114300 w 185737"/>
              <a:gd name="connsiteY6" fmla="*/ 133350 h 204787"/>
              <a:gd name="connsiteX7" fmla="*/ 142875 w 185737"/>
              <a:gd name="connsiteY7" fmla="*/ 152400 h 204787"/>
              <a:gd name="connsiteX8" fmla="*/ 147637 w 185737"/>
              <a:gd name="connsiteY8" fmla="*/ 166687 h 204787"/>
              <a:gd name="connsiteX9" fmla="*/ 176212 w 185737"/>
              <a:gd name="connsiteY9" fmla="*/ 190500 h 204787"/>
              <a:gd name="connsiteX10" fmla="*/ 185737 w 185737"/>
              <a:gd name="connsiteY10" fmla="*/ 204787 h 20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737" h="204787">
                <a:moveTo>
                  <a:pt x="0" y="0"/>
                </a:moveTo>
                <a:cubicBezTo>
                  <a:pt x="12700" y="12700"/>
                  <a:pt x="28137" y="23156"/>
                  <a:pt x="38100" y="38100"/>
                </a:cubicBezTo>
                <a:cubicBezTo>
                  <a:pt x="41275" y="42862"/>
                  <a:pt x="43961" y="47990"/>
                  <a:pt x="47625" y="52387"/>
                </a:cubicBezTo>
                <a:cubicBezTo>
                  <a:pt x="51937" y="57561"/>
                  <a:pt x="57997" y="61194"/>
                  <a:pt x="61912" y="66675"/>
                </a:cubicBezTo>
                <a:cubicBezTo>
                  <a:pt x="66600" y="73238"/>
                  <a:pt x="73462" y="94012"/>
                  <a:pt x="80962" y="100012"/>
                </a:cubicBezTo>
                <a:cubicBezTo>
                  <a:pt x="84882" y="103148"/>
                  <a:pt x="90487" y="103187"/>
                  <a:pt x="95250" y="104775"/>
                </a:cubicBezTo>
                <a:cubicBezTo>
                  <a:pt x="101600" y="114300"/>
                  <a:pt x="104775" y="127000"/>
                  <a:pt x="114300" y="133350"/>
                </a:cubicBezTo>
                <a:lnTo>
                  <a:pt x="142875" y="152400"/>
                </a:lnTo>
                <a:cubicBezTo>
                  <a:pt x="144462" y="157162"/>
                  <a:pt x="144852" y="162510"/>
                  <a:pt x="147637" y="166687"/>
                </a:cubicBezTo>
                <a:cubicBezTo>
                  <a:pt x="154971" y="177688"/>
                  <a:pt x="165670" y="183472"/>
                  <a:pt x="176212" y="190500"/>
                </a:cubicBezTo>
                <a:lnTo>
                  <a:pt x="185737" y="20478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5" name="Freeform 64"/>
          <p:cNvSpPr/>
          <p:nvPr/>
        </p:nvSpPr>
        <p:spPr>
          <a:xfrm rot="21238413">
            <a:off x="1607682" y="5805859"/>
            <a:ext cx="185737" cy="204787"/>
          </a:xfrm>
          <a:custGeom>
            <a:avLst/>
            <a:gdLst>
              <a:gd name="connsiteX0" fmla="*/ 0 w 185737"/>
              <a:gd name="connsiteY0" fmla="*/ 0 h 204787"/>
              <a:gd name="connsiteX1" fmla="*/ 38100 w 185737"/>
              <a:gd name="connsiteY1" fmla="*/ 38100 h 204787"/>
              <a:gd name="connsiteX2" fmla="*/ 47625 w 185737"/>
              <a:gd name="connsiteY2" fmla="*/ 52387 h 204787"/>
              <a:gd name="connsiteX3" fmla="*/ 61912 w 185737"/>
              <a:gd name="connsiteY3" fmla="*/ 66675 h 204787"/>
              <a:gd name="connsiteX4" fmla="*/ 80962 w 185737"/>
              <a:gd name="connsiteY4" fmla="*/ 100012 h 204787"/>
              <a:gd name="connsiteX5" fmla="*/ 95250 w 185737"/>
              <a:gd name="connsiteY5" fmla="*/ 104775 h 204787"/>
              <a:gd name="connsiteX6" fmla="*/ 114300 w 185737"/>
              <a:gd name="connsiteY6" fmla="*/ 133350 h 204787"/>
              <a:gd name="connsiteX7" fmla="*/ 142875 w 185737"/>
              <a:gd name="connsiteY7" fmla="*/ 152400 h 204787"/>
              <a:gd name="connsiteX8" fmla="*/ 147637 w 185737"/>
              <a:gd name="connsiteY8" fmla="*/ 166687 h 204787"/>
              <a:gd name="connsiteX9" fmla="*/ 176212 w 185737"/>
              <a:gd name="connsiteY9" fmla="*/ 190500 h 204787"/>
              <a:gd name="connsiteX10" fmla="*/ 185737 w 185737"/>
              <a:gd name="connsiteY10" fmla="*/ 204787 h 2047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85737" h="204787">
                <a:moveTo>
                  <a:pt x="0" y="0"/>
                </a:moveTo>
                <a:cubicBezTo>
                  <a:pt x="12700" y="12700"/>
                  <a:pt x="28137" y="23156"/>
                  <a:pt x="38100" y="38100"/>
                </a:cubicBezTo>
                <a:cubicBezTo>
                  <a:pt x="41275" y="42862"/>
                  <a:pt x="43961" y="47990"/>
                  <a:pt x="47625" y="52387"/>
                </a:cubicBezTo>
                <a:cubicBezTo>
                  <a:pt x="51937" y="57561"/>
                  <a:pt x="57997" y="61194"/>
                  <a:pt x="61912" y="66675"/>
                </a:cubicBezTo>
                <a:cubicBezTo>
                  <a:pt x="66600" y="73238"/>
                  <a:pt x="73462" y="94012"/>
                  <a:pt x="80962" y="100012"/>
                </a:cubicBezTo>
                <a:cubicBezTo>
                  <a:pt x="84882" y="103148"/>
                  <a:pt x="90487" y="103187"/>
                  <a:pt x="95250" y="104775"/>
                </a:cubicBezTo>
                <a:cubicBezTo>
                  <a:pt x="101600" y="114300"/>
                  <a:pt x="104775" y="127000"/>
                  <a:pt x="114300" y="133350"/>
                </a:cubicBezTo>
                <a:lnTo>
                  <a:pt x="142875" y="152400"/>
                </a:lnTo>
                <a:cubicBezTo>
                  <a:pt x="144462" y="157162"/>
                  <a:pt x="144852" y="162510"/>
                  <a:pt x="147637" y="166687"/>
                </a:cubicBezTo>
                <a:cubicBezTo>
                  <a:pt x="154971" y="177688"/>
                  <a:pt x="165670" y="183472"/>
                  <a:pt x="176212" y="190500"/>
                </a:cubicBezTo>
                <a:lnTo>
                  <a:pt x="185737" y="204787"/>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Freeform 65"/>
          <p:cNvSpPr/>
          <p:nvPr/>
        </p:nvSpPr>
        <p:spPr>
          <a:xfrm rot="380519">
            <a:off x="1789839" y="6340759"/>
            <a:ext cx="100990" cy="241765"/>
          </a:xfrm>
          <a:custGeom>
            <a:avLst/>
            <a:gdLst>
              <a:gd name="connsiteX0" fmla="*/ 119062 w 119062"/>
              <a:gd name="connsiteY0" fmla="*/ 0 h 223837"/>
              <a:gd name="connsiteX1" fmla="*/ 95250 w 119062"/>
              <a:gd name="connsiteY1" fmla="*/ 23812 h 223837"/>
              <a:gd name="connsiteX2" fmla="*/ 76200 w 119062"/>
              <a:gd name="connsiteY2" fmla="*/ 52387 h 223837"/>
              <a:gd name="connsiteX3" fmla="*/ 71437 w 119062"/>
              <a:gd name="connsiteY3" fmla="*/ 66675 h 223837"/>
              <a:gd name="connsiteX4" fmla="*/ 57150 w 119062"/>
              <a:gd name="connsiteY4" fmla="*/ 80962 h 223837"/>
              <a:gd name="connsiteX5" fmla="*/ 42862 w 119062"/>
              <a:gd name="connsiteY5" fmla="*/ 109537 h 223837"/>
              <a:gd name="connsiteX6" fmla="*/ 33337 w 119062"/>
              <a:gd name="connsiteY6" fmla="*/ 138112 h 223837"/>
              <a:gd name="connsiteX7" fmla="*/ 23812 w 119062"/>
              <a:gd name="connsiteY7" fmla="*/ 171450 h 223837"/>
              <a:gd name="connsiteX8" fmla="*/ 14287 w 119062"/>
              <a:gd name="connsiteY8" fmla="*/ 185737 h 223837"/>
              <a:gd name="connsiteX9" fmla="*/ 0 w 119062"/>
              <a:gd name="connsiteY9" fmla="*/ 223837 h 223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9062" h="223837">
                <a:moveTo>
                  <a:pt x="119062" y="0"/>
                </a:moveTo>
                <a:cubicBezTo>
                  <a:pt x="111125" y="7937"/>
                  <a:pt x="102358" y="15124"/>
                  <a:pt x="95250" y="23812"/>
                </a:cubicBezTo>
                <a:cubicBezTo>
                  <a:pt x="88001" y="32672"/>
                  <a:pt x="79820" y="41527"/>
                  <a:pt x="76200" y="52387"/>
                </a:cubicBezTo>
                <a:cubicBezTo>
                  <a:pt x="74612" y="57150"/>
                  <a:pt x="74222" y="62498"/>
                  <a:pt x="71437" y="66675"/>
                </a:cubicBezTo>
                <a:cubicBezTo>
                  <a:pt x="67701" y="72279"/>
                  <a:pt x="61912" y="76200"/>
                  <a:pt x="57150" y="80962"/>
                </a:cubicBezTo>
                <a:cubicBezTo>
                  <a:pt x="39777" y="133078"/>
                  <a:pt x="67485" y="54136"/>
                  <a:pt x="42862" y="109537"/>
                </a:cubicBezTo>
                <a:cubicBezTo>
                  <a:pt x="38784" y="118712"/>
                  <a:pt x="35772" y="128371"/>
                  <a:pt x="33337" y="138112"/>
                </a:cubicBezTo>
                <a:cubicBezTo>
                  <a:pt x="31810" y="144220"/>
                  <a:pt x="27230" y="164615"/>
                  <a:pt x="23812" y="171450"/>
                </a:cubicBezTo>
                <a:cubicBezTo>
                  <a:pt x="21252" y="176569"/>
                  <a:pt x="17462" y="180975"/>
                  <a:pt x="14287" y="185737"/>
                </a:cubicBezTo>
                <a:cubicBezTo>
                  <a:pt x="8787" y="218741"/>
                  <a:pt x="16353" y="207484"/>
                  <a:pt x="0" y="223837"/>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Freeform 66"/>
          <p:cNvSpPr/>
          <p:nvPr/>
        </p:nvSpPr>
        <p:spPr>
          <a:xfrm>
            <a:off x="2685505" y="5776828"/>
            <a:ext cx="27868" cy="791570"/>
          </a:xfrm>
          <a:custGeom>
            <a:avLst/>
            <a:gdLst>
              <a:gd name="connsiteX0" fmla="*/ 6824 w 27868"/>
              <a:gd name="connsiteY0" fmla="*/ 0 h 791570"/>
              <a:gd name="connsiteX1" fmla="*/ 0 w 27868"/>
              <a:gd name="connsiteY1" fmla="*/ 40943 h 791570"/>
              <a:gd name="connsiteX2" fmla="*/ 6824 w 27868"/>
              <a:gd name="connsiteY2" fmla="*/ 116006 h 791570"/>
              <a:gd name="connsiteX3" fmla="*/ 20472 w 27868"/>
              <a:gd name="connsiteY3" fmla="*/ 211540 h 791570"/>
              <a:gd name="connsiteX4" fmla="*/ 13648 w 27868"/>
              <a:gd name="connsiteY4" fmla="*/ 559558 h 791570"/>
              <a:gd name="connsiteX5" fmla="*/ 20472 w 27868"/>
              <a:gd name="connsiteY5" fmla="*/ 600501 h 791570"/>
              <a:gd name="connsiteX6" fmla="*/ 27296 w 27868"/>
              <a:gd name="connsiteY6" fmla="*/ 648268 h 791570"/>
              <a:gd name="connsiteX7" fmla="*/ 13648 w 27868"/>
              <a:gd name="connsiteY7" fmla="*/ 716507 h 791570"/>
              <a:gd name="connsiteX8" fmla="*/ 27296 w 27868"/>
              <a:gd name="connsiteY8" fmla="*/ 764274 h 791570"/>
              <a:gd name="connsiteX9" fmla="*/ 27296 w 27868"/>
              <a:gd name="connsiteY9" fmla="*/ 791570 h 791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868" h="791570">
                <a:moveTo>
                  <a:pt x="6824" y="0"/>
                </a:moveTo>
                <a:cubicBezTo>
                  <a:pt x="4549" y="13648"/>
                  <a:pt x="0" y="27107"/>
                  <a:pt x="0" y="40943"/>
                </a:cubicBezTo>
                <a:cubicBezTo>
                  <a:pt x="0" y="66067"/>
                  <a:pt x="4194" y="91020"/>
                  <a:pt x="6824" y="116006"/>
                </a:cubicBezTo>
                <a:cubicBezTo>
                  <a:pt x="11704" y="162366"/>
                  <a:pt x="13394" y="169076"/>
                  <a:pt x="20472" y="211540"/>
                </a:cubicBezTo>
                <a:cubicBezTo>
                  <a:pt x="18197" y="327546"/>
                  <a:pt x="13648" y="443530"/>
                  <a:pt x="13648" y="559558"/>
                </a:cubicBezTo>
                <a:cubicBezTo>
                  <a:pt x="13648" y="573394"/>
                  <a:pt x="18368" y="586826"/>
                  <a:pt x="20472" y="600501"/>
                </a:cubicBezTo>
                <a:cubicBezTo>
                  <a:pt x="22918" y="616398"/>
                  <a:pt x="25021" y="632346"/>
                  <a:pt x="27296" y="648268"/>
                </a:cubicBezTo>
                <a:cubicBezTo>
                  <a:pt x="18893" y="673478"/>
                  <a:pt x="13648" y="685143"/>
                  <a:pt x="13648" y="716507"/>
                </a:cubicBezTo>
                <a:cubicBezTo>
                  <a:pt x="13648" y="741863"/>
                  <a:pt x="24078" y="741745"/>
                  <a:pt x="27296" y="764274"/>
                </a:cubicBezTo>
                <a:cubicBezTo>
                  <a:pt x="28583" y="773281"/>
                  <a:pt x="27296" y="782471"/>
                  <a:pt x="27296" y="79157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1" name="Straight Connector 80">
            <a:extLst>
              <a:ext uri="{FF2B5EF4-FFF2-40B4-BE49-F238E27FC236}">
                <a16:creationId xmlns:a16="http://schemas.microsoft.com/office/drawing/2014/main" id="{5031F29A-8A90-40B4-A133-33A0028084B2}"/>
              </a:ext>
            </a:extLst>
          </p:cNvPr>
          <p:cNvCxnSpPr/>
          <p:nvPr/>
        </p:nvCxnSpPr>
        <p:spPr>
          <a:xfrm flipH="1">
            <a:off x="564258" y="984989"/>
            <a:ext cx="56778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7484574A-10EA-4B97-96A3-2C4A660DF7E5}"/>
              </a:ext>
            </a:extLst>
          </p:cNvPr>
          <p:cNvSpPr txBox="1"/>
          <p:nvPr/>
        </p:nvSpPr>
        <p:spPr>
          <a:xfrm>
            <a:off x="1503235" y="353824"/>
            <a:ext cx="4106515" cy="369332"/>
          </a:xfrm>
          <a:prstGeom prst="rect">
            <a:avLst/>
          </a:prstGeom>
          <a:noFill/>
        </p:spPr>
        <p:txBody>
          <a:bodyPr wrap="square" rtlCol="0">
            <a:spAutoFit/>
          </a:bodyPr>
          <a:lstStyle/>
          <a:p>
            <a:r>
              <a:rPr lang="en-US" b="1" dirty="0">
                <a:latin typeface="Arial Narrow" pitchFamily="34" charset="0"/>
              </a:rPr>
              <a:t>4. Wave Wrap – </a:t>
            </a:r>
            <a:r>
              <a:rPr lang="en-US" sz="1200" dirty="0">
                <a:latin typeface="Arial Narrow" pitchFamily="34" charset="0"/>
              </a:rPr>
              <a:t>Contrast refraction, reflection and diffraction.</a:t>
            </a:r>
            <a:endParaRPr lang="en-US" sz="1100" i="1" dirty="0">
              <a:latin typeface="Arial Narrow" pitchFamily="34" charset="0"/>
            </a:endParaRPr>
          </a:p>
        </p:txBody>
      </p:sp>
      <p:sp>
        <p:nvSpPr>
          <p:cNvPr id="83" name="TextBox 17">
            <a:extLst>
              <a:ext uri="{FF2B5EF4-FFF2-40B4-BE49-F238E27FC236}">
                <a16:creationId xmlns:a16="http://schemas.microsoft.com/office/drawing/2014/main" id="{183584AC-41D9-41C8-AE19-1C1C4E9CEB29}"/>
              </a:ext>
            </a:extLst>
          </p:cNvPr>
          <p:cNvSpPr txBox="1"/>
          <p:nvPr/>
        </p:nvSpPr>
        <p:spPr>
          <a:xfrm>
            <a:off x="5562690" y="224356"/>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84" name="TextBox 83">
            <a:extLst>
              <a:ext uri="{FF2B5EF4-FFF2-40B4-BE49-F238E27FC236}">
                <a16:creationId xmlns:a16="http://schemas.microsoft.com/office/drawing/2014/main" id="{80D06CDD-A8D7-47BA-A903-EE62DD98CD9A}"/>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85" name="TextBox 84">
            <a:extLst>
              <a:ext uri="{FF2B5EF4-FFF2-40B4-BE49-F238E27FC236}">
                <a16:creationId xmlns:a16="http://schemas.microsoft.com/office/drawing/2014/main" id="{66EC2E0C-433A-4A98-A284-F2D60F7337DB}"/>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11" name="Straight Connector 10">
            <a:extLst>
              <a:ext uri="{FF2B5EF4-FFF2-40B4-BE49-F238E27FC236}">
                <a16:creationId xmlns:a16="http://schemas.microsoft.com/office/drawing/2014/main" id="{D3E54549-352D-8E41-0AD6-F476CD9BB9D2}"/>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36">
            <a:extLst>
              <a:ext uri="{FF2B5EF4-FFF2-40B4-BE49-F238E27FC236}">
                <a16:creationId xmlns:a16="http://schemas.microsoft.com/office/drawing/2014/main" id="{220140F3-CA37-FEE5-B53A-F00AE0A64D2A}"/>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13" name="TextBox 36">
            <a:extLst>
              <a:ext uri="{FF2B5EF4-FFF2-40B4-BE49-F238E27FC236}">
                <a16:creationId xmlns:a16="http://schemas.microsoft.com/office/drawing/2014/main" id="{1A6CF516-73BE-49EA-DB78-72A9B2C2B5E0}"/>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4" name="TextBox 13">
            <a:extLst>
              <a:ext uri="{FF2B5EF4-FFF2-40B4-BE49-F238E27FC236}">
                <a16:creationId xmlns:a16="http://schemas.microsoft.com/office/drawing/2014/main" id="{55BA7080-3ECF-1B87-352E-403592FCB071}"/>
              </a:ext>
            </a:extLst>
          </p:cNvPr>
          <p:cNvSpPr txBox="1"/>
          <p:nvPr/>
        </p:nvSpPr>
        <p:spPr>
          <a:xfrm>
            <a:off x="6133113" y="8831505"/>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7</a:t>
            </a:r>
          </a:p>
        </p:txBody>
      </p:sp>
      <p:sp>
        <p:nvSpPr>
          <p:cNvPr id="4" name="TextBox 3">
            <a:extLst>
              <a:ext uri="{FF2B5EF4-FFF2-40B4-BE49-F238E27FC236}">
                <a16:creationId xmlns:a16="http://schemas.microsoft.com/office/drawing/2014/main" id="{A2C87788-7BA3-F42E-C9FB-3FD6F0A96DB9}"/>
              </a:ext>
            </a:extLst>
          </p:cNvPr>
          <p:cNvSpPr txBox="1"/>
          <p:nvPr/>
        </p:nvSpPr>
        <p:spPr>
          <a:xfrm>
            <a:off x="2910080" y="6802150"/>
            <a:ext cx="3433156" cy="738664"/>
          </a:xfrm>
          <a:prstGeom prst="rect">
            <a:avLst/>
          </a:prstGeom>
          <a:noFill/>
        </p:spPr>
        <p:txBody>
          <a:bodyPr wrap="square">
            <a:spAutoFit/>
          </a:bodyPr>
          <a:lstStyle/>
          <a:p>
            <a:r>
              <a:rPr lang="en-AU" sz="1400" b="0" i="0" u="none" strike="noStrike" kern="1200" baseline="0" dirty="0">
                <a:solidFill>
                  <a:schemeClr val="bg1">
                    <a:lumMod val="50000"/>
                  </a:schemeClr>
                </a:solidFill>
                <a:latin typeface="Comic Sans MS" panose="030F0702030302020204" pitchFamily="66" charset="0"/>
                <a:ea typeface="+mn-ea"/>
                <a:cs typeface="+mn-cs"/>
              </a:rPr>
              <a:t>A property of wave interference whereby the wave changes direction after bouncing off a barrier</a:t>
            </a:r>
            <a:endParaRPr lang="en-US" sz="1400" dirty="0"/>
          </a:p>
        </p:txBody>
      </p:sp>
      <p:sp>
        <p:nvSpPr>
          <p:cNvPr id="16" name="TextBox 15">
            <a:extLst>
              <a:ext uri="{FF2B5EF4-FFF2-40B4-BE49-F238E27FC236}">
                <a16:creationId xmlns:a16="http://schemas.microsoft.com/office/drawing/2014/main" id="{DE6805A2-864C-2D1C-8A3B-DE9E21FFF845}"/>
              </a:ext>
            </a:extLst>
          </p:cNvPr>
          <p:cNvSpPr txBox="1"/>
          <p:nvPr/>
        </p:nvSpPr>
        <p:spPr>
          <a:xfrm>
            <a:off x="2896859" y="5756135"/>
            <a:ext cx="3433156" cy="954107"/>
          </a:xfrm>
          <a:prstGeom prst="rect">
            <a:avLst/>
          </a:prstGeom>
          <a:noFill/>
        </p:spPr>
        <p:txBody>
          <a:bodyPr wrap="square">
            <a:spAutoFit/>
          </a:bodyPr>
          <a:lstStyle/>
          <a:p>
            <a:r>
              <a:rPr lang="en-AU" sz="1400" b="0" i="0" u="none" strike="noStrike" kern="1200" baseline="0" dirty="0">
                <a:solidFill>
                  <a:schemeClr val="bg1">
                    <a:lumMod val="50000"/>
                  </a:schemeClr>
                </a:solidFill>
                <a:latin typeface="Comic Sans MS" panose="030F0702030302020204" pitchFamily="66" charset="0"/>
                <a:ea typeface="+mn-ea"/>
                <a:cs typeface="+mn-cs"/>
              </a:rPr>
              <a:t>A property of wave interference whereby the wave changes direction after passing from one medium to another (i.e. deep to shallow water)</a:t>
            </a:r>
          </a:p>
        </p:txBody>
      </p:sp>
      <p:sp>
        <p:nvSpPr>
          <p:cNvPr id="21" name="TextBox 20">
            <a:extLst>
              <a:ext uri="{FF2B5EF4-FFF2-40B4-BE49-F238E27FC236}">
                <a16:creationId xmlns:a16="http://schemas.microsoft.com/office/drawing/2014/main" id="{832E39E5-52BE-7454-AEB6-2747FDE66362}"/>
              </a:ext>
            </a:extLst>
          </p:cNvPr>
          <p:cNvSpPr txBox="1"/>
          <p:nvPr/>
        </p:nvSpPr>
        <p:spPr>
          <a:xfrm>
            <a:off x="2924944" y="7771621"/>
            <a:ext cx="3433156" cy="954107"/>
          </a:xfrm>
          <a:prstGeom prst="rect">
            <a:avLst/>
          </a:prstGeom>
          <a:noFill/>
        </p:spPr>
        <p:txBody>
          <a:bodyPr wrap="square">
            <a:spAutoFit/>
          </a:bodyPr>
          <a:lstStyle/>
          <a:p>
            <a:r>
              <a:rPr lang="en-AU" sz="1400" b="0" i="0" u="none" strike="noStrike" kern="1200" baseline="0" dirty="0">
                <a:solidFill>
                  <a:schemeClr val="bg1">
                    <a:lumMod val="50000"/>
                  </a:schemeClr>
                </a:solidFill>
                <a:latin typeface="Comic Sans MS" panose="030F0702030302020204" pitchFamily="66" charset="0"/>
                <a:ea typeface="+mn-ea"/>
                <a:cs typeface="+mn-cs"/>
              </a:rPr>
              <a:t>A property of wave interference whereby the wave changes direction after passing through an opening or around a barrier</a:t>
            </a:r>
          </a:p>
        </p:txBody>
      </p:sp>
      <p:sp>
        <p:nvSpPr>
          <p:cNvPr id="29" name="Oval 28">
            <a:extLst>
              <a:ext uri="{FF2B5EF4-FFF2-40B4-BE49-F238E27FC236}">
                <a16:creationId xmlns:a16="http://schemas.microsoft.com/office/drawing/2014/main" id="{BB1C363F-19E9-A9B9-47C2-62C99ABCEE90}"/>
              </a:ext>
            </a:extLst>
          </p:cNvPr>
          <p:cNvSpPr/>
          <p:nvPr/>
        </p:nvSpPr>
        <p:spPr>
          <a:xfrm>
            <a:off x="520057" y="1583918"/>
            <a:ext cx="316655" cy="144016"/>
          </a:xfrm>
          <a:prstGeom prst="ellipse">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Oval 29">
            <a:extLst>
              <a:ext uri="{FF2B5EF4-FFF2-40B4-BE49-F238E27FC236}">
                <a16:creationId xmlns:a16="http://schemas.microsoft.com/office/drawing/2014/main" id="{0CB8485F-28FC-8D2C-8948-93AAB6FD4901}"/>
              </a:ext>
            </a:extLst>
          </p:cNvPr>
          <p:cNvSpPr/>
          <p:nvPr/>
        </p:nvSpPr>
        <p:spPr>
          <a:xfrm>
            <a:off x="520057" y="1764985"/>
            <a:ext cx="316655" cy="144016"/>
          </a:xfrm>
          <a:prstGeom prst="ellipse">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Oval 30">
            <a:extLst>
              <a:ext uri="{FF2B5EF4-FFF2-40B4-BE49-F238E27FC236}">
                <a16:creationId xmlns:a16="http://schemas.microsoft.com/office/drawing/2014/main" id="{DF03E32A-8C98-1257-9F64-209DB62C21D7}"/>
              </a:ext>
            </a:extLst>
          </p:cNvPr>
          <p:cNvSpPr/>
          <p:nvPr/>
        </p:nvSpPr>
        <p:spPr>
          <a:xfrm>
            <a:off x="535504" y="1943841"/>
            <a:ext cx="316655" cy="144016"/>
          </a:xfrm>
          <a:prstGeom prst="ellipse">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109214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 name="TextBox 36">
            <a:extLst>
              <a:ext uri="{FF2B5EF4-FFF2-40B4-BE49-F238E27FC236}">
                <a16:creationId xmlns:a16="http://schemas.microsoft.com/office/drawing/2014/main" id="{B5B45344-0533-4176-0C31-E54154C824E4}"/>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5" name="TextBox 36">
            <a:extLst>
              <a:ext uri="{FF2B5EF4-FFF2-40B4-BE49-F238E27FC236}">
                <a16:creationId xmlns:a16="http://schemas.microsoft.com/office/drawing/2014/main" id="{26ECB260-13C5-C4AB-9E15-B0F55AB71870}"/>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8" name="TextBox 7">
            <a:extLst>
              <a:ext uri="{FF2B5EF4-FFF2-40B4-BE49-F238E27FC236}">
                <a16:creationId xmlns:a16="http://schemas.microsoft.com/office/drawing/2014/main" id="{C304979D-B6F6-2C4C-A066-F26992F8C5CB}"/>
              </a:ext>
            </a:extLst>
          </p:cNvPr>
          <p:cNvSpPr txBox="1"/>
          <p:nvPr/>
        </p:nvSpPr>
        <p:spPr>
          <a:xfrm>
            <a:off x="6133113"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8</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2" name="TextBox 1">
            <a:extLst>
              <a:ext uri="{FF2B5EF4-FFF2-40B4-BE49-F238E27FC236}">
                <a16:creationId xmlns:a16="http://schemas.microsoft.com/office/drawing/2014/main" id="{3F0C0DD1-006D-F2B3-BF0F-A519348AE78A}"/>
              </a:ext>
            </a:extLst>
          </p:cNvPr>
          <p:cNvSpPr txBox="1"/>
          <p:nvPr/>
        </p:nvSpPr>
        <p:spPr>
          <a:xfrm>
            <a:off x="1503235" y="353824"/>
            <a:ext cx="4106515" cy="369332"/>
          </a:xfrm>
          <a:prstGeom prst="rect">
            <a:avLst/>
          </a:prstGeom>
          <a:noFill/>
        </p:spPr>
        <p:txBody>
          <a:bodyPr wrap="square" rtlCol="0">
            <a:spAutoFit/>
          </a:bodyPr>
          <a:lstStyle/>
          <a:p>
            <a:r>
              <a:rPr lang="en-US" b="1" dirty="0">
                <a:latin typeface="Arial Narrow" pitchFamily="34" charset="0"/>
              </a:rPr>
              <a:t>Contrast </a:t>
            </a:r>
            <a:r>
              <a:rPr lang="en-US" sz="1200" dirty="0">
                <a:latin typeface="Arial Narrow" pitchFamily="34" charset="0"/>
              </a:rPr>
              <a:t>refraction, reflection and diffraction.</a:t>
            </a:r>
            <a:endParaRPr lang="en-US" sz="1100" i="1" dirty="0">
              <a:latin typeface="Arial Narrow" pitchFamily="34" charset="0"/>
            </a:endParaRPr>
          </a:p>
        </p:txBody>
      </p:sp>
      <p:sp>
        <p:nvSpPr>
          <p:cNvPr id="7" name="TextBox 17">
            <a:extLst>
              <a:ext uri="{FF2B5EF4-FFF2-40B4-BE49-F238E27FC236}">
                <a16:creationId xmlns:a16="http://schemas.microsoft.com/office/drawing/2014/main" id="{DCFE30F5-25F8-E84D-E125-859A1FAAB546}"/>
              </a:ext>
            </a:extLst>
          </p:cNvPr>
          <p:cNvSpPr txBox="1"/>
          <p:nvPr/>
        </p:nvSpPr>
        <p:spPr>
          <a:xfrm>
            <a:off x="5562690" y="224356"/>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34310715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451294" y="981475"/>
            <a:ext cx="5961253" cy="892552"/>
          </a:xfrm>
          <a:prstGeom prst="rect">
            <a:avLst/>
          </a:prstGeom>
          <a:noFill/>
        </p:spPr>
        <p:txBody>
          <a:bodyPr wrap="square" rtlCol="0">
            <a:spAutoFit/>
          </a:bodyPr>
          <a:lstStyle/>
          <a:p>
            <a:r>
              <a:rPr lang="en-AU" sz="1600" b="1" dirty="0">
                <a:latin typeface="Arial Narrow" panose="020B0606020202030204" pitchFamily="34" charset="0"/>
              </a:rPr>
              <a:t>The Particle Parade</a:t>
            </a:r>
          </a:p>
          <a:p>
            <a:r>
              <a:rPr lang="en-AU" sz="1200" dirty="0">
                <a:latin typeface="Arial Narrow" panose="020B0606020202030204" pitchFamily="34" charset="0"/>
              </a:rPr>
              <a:t>Particles include items such as sediment, pollutants, debris and nutrients. Particles travel downstream.  They either float, travel as suspended particles, as bed load or dissolved (see below) depending on their shape, size, density and solubility as well as the energy of the water (wave, wind and current strength).  </a:t>
            </a:r>
          </a:p>
        </p:txBody>
      </p:sp>
      <p:sp>
        <p:nvSpPr>
          <p:cNvPr id="27" name="TextBox 26"/>
          <p:cNvSpPr txBox="1"/>
          <p:nvPr/>
        </p:nvSpPr>
        <p:spPr>
          <a:xfrm>
            <a:off x="474684" y="7721304"/>
            <a:ext cx="5883503" cy="1077218"/>
          </a:xfrm>
          <a:prstGeom prst="rect">
            <a:avLst/>
          </a:prstGeom>
          <a:solidFill>
            <a:schemeClr val="bg1"/>
          </a:solidFill>
        </p:spPr>
        <p:txBody>
          <a:bodyPr wrap="square" rtlCol="0">
            <a:spAutoFit/>
          </a:bodyPr>
          <a:lstStyle/>
          <a:p>
            <a:r>
              <a:rPr lang="en-AU" sz="1600" b="1" dirty="0">
                <a:latin typeface="Arial Narrow" panose="020B0606020202030204" pitchFamily="34" charset="0"/>
              </a:rPr>
              <a:t>A nutrient </a:t>
            </a:r>
            <a:r>
              <a:rPr lang="en-AU" sz="1200" dirty="0">
                <a:latin typeface="Arial Narrow" panose="020B0606020202030204" pitchFamily="34" charset="0"/>
              </a:rPr>
              <a:t>is simply a substance that stimulates the growth of algae and plants. Examples include substances containing nitrogen, phosphorus, or silicon (i.e. nitrates NO</a:t>
            </a:r>
            <a:r>
              <a:rPr lang="en-AU" sz="900" dirty="0">
                <a:latin typeface="Arial Narrow" panose="020B0606020202030204" pitchFamily="34" charset="0"/>
              </a:rPr>
              <a:t>3</a:t>
            </a:r>
            <a:r>
              <a:rPr lang="en-AU" sz="1200" dirty="0">
                <a:latin typeface="Arial Narrow" panose="020B0606020202030204" pitchFamily="34" charset="0"/>
              </a:rPr>
              <a:t>). Nutrients are measured in parts per million (not much is required!). Harmful sources of excess nutrients include untreated sewage and fertilisers in rainfall runoff. </a:t>
            </a:r>
            <a:r>
              <a:rPr lang="en-AU" sz="1200" i="1" dirty="0">
                <a:latin typeface="Arial Narrow" panose="020B0606020202030204" pitchFamily="34" charset="0"/>
              </a:rPr>
              <a:t>Dissolved</a:t>
            </a:r>
            <a:r>
              <a:rPr lang="en-AU" sz="1200" dirty="0">
                <a:latin typeface="Arial Narrow" panose="020B0606020202030204" pitchFamily="34" charset="0"/>
              </a:rPr>
              <a:t> nutrients go wherever the water goes. </a:t>
            </a:r>
          </a:p>
          <a:p>
            <a:r>
              <a:rPr lang="en-AU" sz="1200" b="1" dirty="0">
                <a:latin typeface="Arial Narrow" panose="020B0606020202030204" pitchFamily="34" charset="0"/>
              </a:rPr>
              <a:t>Q. Where might excess nutrients be found in the picture above? Ans. </a:t>
            </a:r>
            <a:r>
              <a:rPr lang="en-AU" sz="1200" dirty="0">
                <a:solidFill>
                  <a:schemeClr val="bg1">
                    <a:lumMod val="50000"/>
                  </a:schemeClr>
                </a:solidFill>
                <a:latin typeface="Comic Sans MS" panose="030F0702030302020204" pitchFamily="66" charset="0"/>
              </a:rPr>
              <a:t>Creek</a:t>
            </a:r>
          </a:p>
        </p:txBody>
      </p:sp>
      <p:cxnSp>
        <p:nvCxnSpPr>
          <p:cNvPr id="133" name="Straight Connector 132">
            <a:extLst>
              <a:ext uri="{FF2B5EF4-FFF2-40B4-BE49-F238E27FC236}">
                <a16:creationId xmlns:a16="http://schemas.microsoft.com/office/drawing/2014/main" id="{3756A093-975F-488A-9934-6FD2106E6B7B}"/>
              </a:ext>
            </a:extLst>
          </p:cNvPr>
          <p:cNvCxnSpPr/>
          <p:nvPr/>
        </p:nvCxnSpPr>
        <p:spPr>
          <a:xfrm flipH="1">
            <a:off x="500232" y="981722"/>
            <a:ext cx="56778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7" name="TextBox 136">
            <a:extLst>
              <a:ext uri="{FF2B5EF4-FFF2-40B4-BE49-F238E27FC236}">
                <a16:creationId xmlns:a16="http://schemas.microsoft.com/office/drawing/2014/main" id="{DCDED348-83E8-4831-B236-4C9D99760C0F}"/>
              </a:ext>
            </a:extLst>
          </p:cNvPr>
          <p:cNvSpPr txBox="1"/>
          <p:nvPr/>
        </p:nvSpPr>
        <p:spPr>
          <a:xfrm>
            <a:off x="1410717" y="160928"/>
            <a:ext cx="4106515" cy="738664"/>
          </a:xfrm>
          <a:prstGeom prst="rect">
            <a:avLst/>
          </a:prstGeom>
          <a:noFill/>
        </p:spPr>
        <p:txBody>
          <a:bodyPr wrap="square" rtlCol="0">
            <a:spAutoFit/>
          </a:bodyPr>
          <a:lstStyle/>
          <a:p>
            <a:r>
              <a:rPr lang="en-US" b="1" dirty="0">
                <a:latin typeface="Arial Narrow" pitchFamily="34" charset="0"/>
              </a:rPr>
              <a:t>5. All aboard! – </a:t>
            </a:r>
            <a:r>
              <a:rPr lang="en-US" sz="1200" dirty="0">
                <a:latin typeface="Arial Narrow" pitchFamily="34" charset="0"/>
              </a:rPr>
              <a:t>Describe how wave action, wind and longshore drift influence the movement of water, nutrients, sand, sediment and pollutants, e.g. oil spills, debris. </a:t>
            </a:r>
            <a:endParaRPr lang="en-US" sz="1100" i="1" dirty="0">
              <a:latin typeface="Arial Narrow" pitchFamily="34" charset="0"/>
            </a:endParaRPr>
          </a:p>
        </p:txBody>
      </p:sp>
      <p:sp>
        <p:nvSpPr>
          <p:cNvPr id="138" name="TextBox 17">
            <a:extLst>
              <a:ext uri="{FF2B5EF4-FFF2-40B4-BE49-F238E27FC236}">
                <a16:creationId xmlns:a16="http://schemas.microsoft.com/office/drawing/2014/main" id="{AAC63DF2-FACF-4646-8320-386E8C3F97E1}"/>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139" name="TextBox 138">
            <a:extLst>
              <a:ext uri="{FF2B5EF4-FFF2-40B4-BE49-F238E27FC236}">
                <a16:creationId xmlns:a16="http://schemas.microsoft.com/office/drawing/2014/main" id="{C3437928-1435-4489-8F98-8D6BF370699B}"/>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43" name="TextBox 142">
            <a:extLst>
              <a:ext uri="{FF2B5EF4-FFF2-40B4-BE49-F238E27FC236}">
                <a16:creationId xmlns:a16="http://schemas.microsoft.com/office/drawing/2014/main" id="{CBCA7D9B-AE5E-4406-912B-FFC5900898A2}"/>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8" name="Straight Connector 7">
            <a:extLst>
              <a:ext uri="{FF2B5EF4-FFF2-40B4-BE49-F238E27FC236}">
                <a16:creationId xmlns:a16="http://schemas.microsoft.com/office/drawing/2014/main" id="{111633C5-507D-113F-3379-26061ECDF04A}"/>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36">
            <a:extLst>
              <a:ext uri="{FF2B5EF4-FFF2-40B4-BE49-F238E27FC236}">
                <a16:creationId xmlns:a16="http://schemas.microsoft.com/office/drawing/2014/main" id="{A95F0C63-D26E-8E43-8897-9DC7C9E831E0}"/>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10" name="TextBox 36">
            <a:extLst>
              <a:ext uri="{FF2B5EF4-FFF2-40B4-BE49-F238E27FC236}">
                <a16:creationId xmlns:a16="http://schemas.microsoft.com/office/drawing/2014/main" id="{AD99BAD4-23D4-88FD-3013-DC1E5D72A8FA}"/>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7781D802-8BA8-B750-675A-E30A41B33305}"/>
              </a:ext>
            </a:extLst>
          </p:cNvPr>
          <p:cNvSpPr txBox="1"/>
          <p:nvPr/>
        </p:nvSpPr>
        <p:spPr>
          <a:xfrm>
            <a:off x="6133113" y="8831505"/>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9</a:t>
            </a:r>
          </a:p>
        </p:txBody>
      </p:sp>
      <p:sp>
        <p:nvSpPr>
          <p:cNvPr id="3" name="TextBox 2">
            <a:extLst>
              <a:ext uri="{FF2B5EF4-FFF2-40B4-BE49-F238E27FC236}">
                <a16:creationId xmlns:a16="http://schemas.microsoft.com/office/drawing/2014/main" id="{252B126E-BB0F-581A-36E3-0A691B0E10F2}"/>
              </a:ext>
            </a:extLst>
          </p:cNvPr>
          <p:cNvSpPr txBox="1"/>
          <p:nvPr/>
        </p:nvSpPr>
        <p:spPr>
          <a:xfrm>
            <a:off x="455866" y="6656677"/>
            <a:ext cx="5956681" cy="1261884"/>
          </a:xfrm>
          <a:prstGeom prst="rect">
            <a:avLst/>
          </a:prstGeom>
          <a:noFill/>
          <a:ln>
            <a:noFill/>
          </a:ln>
        </p:spPr>
        <p:txBody>
          <a:bodyPr wrap="square" rtlCol="0">
            <a:spAutoFit/>
          </a:bodyPr>
          <a:lstStyle/>
          <a:p>
            <a:r>
              <a:rPr lang="en-AU" sz="1600" b="1" dirty="0">
                <a:latin typeface="Arial Narrow" panose="020B0606020202030204" pitchFamily="34" charset="0"/>
              </a:rPr>
              <a:t>Marine Debris </a:t>
            </a:r>
            <a:r>
              <a:rPr lang="en-AU" sz="1200" dirty="0">
                <a:latin typeface="Arial Narrow" panose="020B0606020202030204" pitchFamily="34" charset="0"/>
              </a:rPr>
              <a:t>(pronounced ‘</a:t>
            </a:r>
            <a:r>
              <a:rPr lang="en-AU" sz="1200" i="1" dirty="0">
                <a:latin typeface="Arial Narrow" panose="020B0606020202030204" pitchFamily="34" charset="0"/>
              </a:rPr>
              <a:t>deb-</a:t>
            </a:r>
            <a:r>
              <a:rPr lang="en-AU" sz="1200" i="1" dirty="0" err="1">
                <a:latin typeface="Arial Narrow" panose="020B0606020202030204" pitchFamily="34" charset="0"/>
              </a:rPr>
              <a:t>bree</a:t>
            </a:r>
            <a:r>
              <a:rPr lang="en-AU" sz="1200" dirty="0">
                <a:latin typeface="Arial Narrow" panose="020B0606020202030204" pitchFamily="34" charset="0"/>
              </a:rPr>
              <a:t>’) is a word used to describe waste items that drift in the ocean or wash up on the shoreline. For example, tiny pieces of plastic (‘</a:t>
            </a:r>
            <a:r>
              <a:rPr lang="en-AU" sz="1200" i="1" dirty="0">
                <a:latin typeface="Arial Narrow" panose="020B0606020202030204" pitchFamily="34" charset="0"/>
              </a:rPr>
              <a:t>micro-plastics</a:t>
            </a:r>
            <a:r>
              <a:rPr lang="en-AU" sz="1200" dirty="0">
                <a:latin typeface="Arial Narrow" panose="020B0606020202030204" pitchFamily="34" charset="0"/>
              </a:rPr>
              <a:t>’) hiding between grains of sand, discarded fishing nets, cigarette butts and straws are all forms of marine debris.</a:t>
            </a:r>
          </a:p>
          <a:p>
            <a:r>
              <a:rPr lang="en-AU" sz="1200" b="1" dirty="0">
                <a:latin typeface="Arial Narrow" panose="020B0606020202030204" pitchFamily="34" charset="0"/>
              </a:rPr>
              <a:t>Q. Where might tiny pieces of plastic be found washed up in the picture above? Ans.  </a:t>
            </a:r>
          </a:p>
          <a:p>
            <a:r>
              <a:rPr lang="en-AU" sz="1200" dirty="0">
                <a:latin typeface="Arial Narrow" panose="020B0606020202030204" pitchFamily="34" charset="0"/>
              </a:rPr>
              <a:t>     </a:t>
            </a:r>
            <a:r>
              <a:rPr lang="en-AU" sz="1200" dirty="0">
                <a:solidFill>
                  <a:schemeClr val="bg1">
                    <a:lumMod val="50000"/>
                  </a:schemeClr>
                </a:solidFill>
                <a:latin typeface="Comic Sans MS" panose="030F0702030302020204" pitchFamily="66" charset="0"/>
              </a:rPr>
              <a:t>Lower energy areas such as the middle of the beach in the swash line</a:t>
            </a:r>
          </a:p>
          <a:p>
            <a:r>
              <a:rPr lang="en-AU" sz="1200" b="1" dirty="0">
                <a:latin typeface="Arial Narrow" panose="020B0606020202030204" pitchFamily="34" charset="0"/>
              </a:rPr>
              <a:t> </a:t>
            </a:r>
          </a:p>
        </p:txBody>
      </p:sp>
      <p:sp>
        <p:nvSpPr>
          <p:cNvPr id="5" name="Rectangle 4">
            <a:extLst>
              <a:ext uri="{FF2B5EF4-FFF2-40B4-BE49-F238E27FC236}">
                <a16:creationId xmlns:a16="http://schemas.microsoft.com/office/drawing/2014/main" id="{33903946-1560-2C95-71A7-3A6D7C88A412}"/>
              </a:ext>
            </a:extLst>
          </p:cNvPr>
          <p:cNvSpPr/>
          <p:nvPr/>
        </p:nvSpPr>
        <p:spPr>
          <a:xfrm>
            <a:off x="571978" y="3916994"/>
            <a:ext cx="5639389" cy="442485"/>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rPr>
              <a:t>Activity: </a:t>
            </a:r>
            <a:r>
              <a:rPr lang="en-AU" sz="1200" dirty="0">
                <a:solidFill>
                  <a:schemeClr val="bg1"/>
                </a:solidFill>
                <a:latin typeface="Arial Narrow" panose="020B0606020202030204" pitchFamily="34" charset="0"/>
              </a:rPr>
              <a:t>In the box below,</a:t>
            </a:r>
            <a:r>
              <a:rPr lang="en-AU" sz="1200" b="1" dirty="0">
                <a:solidFill>
                  <a:schemeClr val="bg1"/>
                </a:solidFill>
                <a:latin typeface="Arial Narrow" panose="020B0606020202030204" pitchFamily="34" charset="0"/>
              </a:rPr>
              <a:t> draw </a:t>
            </a:r>
            <a:r>
              <a:rPr lang="en-AU" sz="1200" b="1" i="1" dirty="0">
                <a:solidFill>
                  <a:schemeClr val="bg1"/>
                </a:solidFill>
                <a:latin typeface="Arial Narrow" panose="020B0606020202030204" pitchFamily="34" charset="0"/>
              </a:rPr>
              <a:t>arrows</a:t>
            </a:r>
            <a:r>
              <a:rPr lang="en-AU" sz="1200" b="1" dirty="0">
                <a:solidFill>
                  <a:schemeClr val="bg1"/>
                </a:solidFill>
                <a:latin typeface="Arial Narrow" panose="020B0606020202030204" pitchFamily="34" charset="0"/>
              </a:rPr>
              <a:t> </a:t>
            </a:r>
            <a:r>
              <a:rPr lang="en-AU" sz="1200" dirty="0">
                <a:solidFill>
                  <a:schemeClr val="bg1"/>
                </a:solidFill>
                <a:latin typeface="Arial Narrow" panose="020B0606020202030204" pitchFamily="34" charset="0"/>
              </a:rPr>
              <a:t>at </a:t>
            </a:r>
            <a:r>
              <a:rPr lang="en-AU" sz="1200" u="sng" dirty="0">
                <a:solidFill>
                  <a:schemeClr val="bg1"/>
                </a:solidFill>
                <a:latin typeface="Arial Narrow" panose="020B0606020202030204" pitchFamily="34" charset="0"/>
              </a:rPr>
              <a:t>right angles</a:t>
            </a:r>
            <a:r>
              <a:rPr lang="en-AU" sz="1200" dirty="0">
                <a:solidFill>
                  <a:schemeClr val="bg1"/>
                </a:solidFill>
                <a:latin typeface="Arial Narrow" panose="020B0606020202030204" pitchFamily="34" charset="0"/>
              </a:rPr>
              <a:t> to the </a:t>
            </a:r>
            <a:r>
              <a:rPr lang="en-AU" sz="1200" u="sng" dirty="0">
                <a:solidFill>
                  <a:schemeClr val="bg1"/>
                </a:solidFill>
                <a:latin typeface="Arial Narrow" panose="020B0606020202030204" pitchFamily="34" charset="0"/>
              </a:rPr>
              <a:t>lines</a:t>
            </a:r>
            <a:r>
              <a:rPr lang="en-AU" sz="1200" dirty="0">
                <a:solidFill>
                  <a:schemeClr val="bg1"/>
                </a:solidFill>
                <a:latin typeface="Arial Narrow" panose="020B0606020202030204" pitchFamily="34" charset="0"/>
              </a:rPr>
              <a:t> of incoming wave crests to demonstrate the direction and force of the wind and wave energy that move particles in the water</a:t>
            </a:r>
            <a:r>
              <a:rPr lang="en-AU" sz="1200" dirty="0">
                <a:solidFill>
                  <a:schemeClr val="tx1"/>
                </a:solidFill>
                <a:latin typeface="Arial Narrow" panose="020B0606020202030204" pitchFamily="34" charset="0"/>
              </a:rPr>
              <a:t>. </a:t>
            </a:r>
          </a:p>
        </p:txBody>
      </p:sp>
      <p:sp>
        <p:nvSpPr>
          <p:cNvPr id="7" name="Rectangle 6">
            <a:extLst>
              <a:ext uri="{FF2B5EF4-FFF2-40B4-BE49-F238E27FC236}">
                <a16:creationId xmlns:a16="http://schemas.microsoft.com/office/drawing/2014/main" id="{9E9490BD-B1E2-9C05-3AD3-F36733BCB20D}"/>
              </a:ext>
            </a:extLst>
          </p:cNvPr>
          <p:cNvSpPr/>
          <p:nvPr/>
        </p:nvSpPr>
        <p:spPr>
          <a:xfrm>
            <a:off x="572733" y="1890655"/>
            <a:ext cx="5641847" cy="67633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Oval 12">
            <a:extLst>
              <a:ext uri="{FF2B5EF4-FFF2-40B4-BE49-F238E27FC236}">
                <a16:creationId xmlns:a16="http://schemas.microsoft.com/office/drawing/2014/main" id="{71EB08FD-48F2-D91B-66E2-A77282EA64B7}"/>
              </a:ext>
            </a:extLst>
          </p:cNvPr>
          <p:cNvSpPr/>
          <p:nvPr/>
        </p:nvSpPr>
        <p:spPr>
          <a:xfrm>
            <a:off x="4050452" y="2456970"/>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 name="Oval 13">
            <a:extLst>
              <a:ext uri="{FF2B5EF4-FFF2-40B4-BE49-F238E27FC236}">
                <a16:creationId xmlns:a16="http://schemas.microsoft.com/office/drawing/2014/main" id="{D28676DF-023D-BAB8-C00C-CE9C0E16736A}"/>
              </a:ext>
            </a:extLst>
          </p:cNvPr>
          <p:cNvSpPr/>
          <p:nvPr/>
        </p:nvSpPr>
        <p:spPr>
          <a:xfrm>
            <a:off x="4497597" y="2377570"/>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5" name="Oval 14">
            <a:extLst>
              <a:ext uri="{FF2B5EF4-FFF2-40B4-BE49-F238E27FC236}">
                <a16:creationId xmlns:a16="http://schemas.microsoft.com/office/drawing/2014/main" id="{C7A665A6-DA4D-AAE6-7B66-E52D281A3022}"/>
              </a:ext>
            </a:extLst>
          </p:cNvPr>
          <p:cNvSpPr/>
          <p:nvPr/>
        </p:nvSpPr>
        <p:spPr>
          <a:xfrm>
            <a:off x="4629551" y="2472084"/>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6" name="Oval 15">
            <a:extLst>
              <a:ext uri="{FF2B5EF4-FFF2-40B4-BE49-F238E27FC236}">
                <a16:creationId xmlns:a16="http://schemas.microsoft.com/office/drawing/2014/main" id="{67466C9D-BD7C-687E-4806-5F229202340E}"/>
              </a:ext>
            </a:extLst>
          </p:cNvPr>
          <p:cNvSpPr/>
          <p:nvPr/>
        </p:nvSpPr>
        <p:spPr>
          <a:xfrm>
            <a:off x="1933990" y="1907278"/>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8" name="Oval 17">
            <a:extLst>
              <a:ext uri="{FF2B5EF4-FFF2-40B4-BE49-F238E27FC236}">
                <a16:creationId xmlns:a16="http://schemas.microsoft.com/office/drawing/2014/main" id="{A87393F5-823D-2CB1-57F9-DC06565B3400}"/>
              </a:ext>
            </a:extLst>
          </p:cNvPr>
          <p:cNvSpPr/>
          <p:nvPr/>
        </p:nvSpPr>
        <p:spPr>
          <a:xfrm>
            <a:off x="1759219" y="1892071"/>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9" name="Oval 18">
            <a:extLst>
              <a:ext uri="{FF2B5EF4-FFF2-40B4-BE49-F238E27FC236}">
                <a16:creationId xmlns:a16="http://schemas.microsoft.com/office/drawing/2014/main" id="{16945B79-87A9-F9EA-CFA0-2D43CCC47E5B}"/>
              </a:ext>
            </a:extLst>
          </p:cNvPr>
          <p:cNvSpPr/>
          <p:nvPr/>
        </p:nvSpPr>
        <p:spPr>
          <a:xfrm>
            <a:off x="1589122" y="1899103"/>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1" name="Oval 20">
            <a:extLst>
              <a:ext uri="{FF2B5EF4-FFF2-40B4-BE49-F238E27FC236}">
                <a16:creationId xmlns:a16="http://schemas.microsoft.com/office/drawing/2014/main" id="{003FE39B-3B2B-62FC-90E1-BCE69EE77462}"/>
              </a:ext>
            </a:extLst>
          </p:cNvPr>
          <p:cNvSpPr/>
          <p:nvPr/>
        </p:nvSpPr>
        <p:spPr>
          <a:xfrm>
            <a:off x="1432021" y="1893919"/>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2" name="Oval 21">
            <a:extLst>
              <a:ext uri="{FF2B5EF4-FFF2-40B4-BE49-F238E27FC236}">
                <a16:creationId xmlns:a16="http://schemas.microsoft.com/office/drawing/2014/main" id="{9300DC46-F9F3-F88A-5335-F11E0C8E6E7F}"/>
              </a:ext>
            </a:extLst>
          </p:cNvPr>
          <p:cNvSpPr/>
          <p:nvPr/>
        </p:nvSpPr>
        <p:spPr>
          <a:xfrm>
            <a:off x="1277620" y="1901514"/>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4" name="Oval 23">
            <a:extLst>
              <a:ext uri="{FF2B5EF4-FFF2-40B4-BE49-F238E27FC236}">
                <a16:creationId xmlns:a16="http://schemas.microsoft.com/office/drawing/2014/main" id="{A2FADEDE-FC37-507C-85D6-C6B77AEAE8C7}"/>
              </a:ext>
            </a:extLst>
          </p:cNvPr>
          <p:cNvSpPr/>
          <p:nvPr/>
        </p:nvSpPr>
        <p:spPr>
          <a:xfrm>
            <a:off x="2288423" y="2155423"/>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5" name="Oval 24">
            <a:extLst>
              <a:ext uri="{FF2B5EF4-FFF2-40B4-BE49-F238E27FC236}">
                <a16:creationId xmlns:a16="http://schemas.microsoft.com/office/drawing/2014/main" id="{63E5EE3A-FE6C-A18D-7C05-4E096626C88E}"/>
              </a:ext>
            </a:extLst>
          </p:cNvPr>
          <p:cNvSpPr/>
          <p:nvPr/>
        </p:nvSpPr>
        <p:spPr>
          <a:xfrm>
            <a:off x="2452462" y="2121300"/>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8" name="Oval 27">
            <a:extLst>
              <a:ext uri="{FF2B5EF4-FFF2-40B4-BE49-F238E27FC236}">
                <a16:creationId xmlns:a16="http://schemas.microsoft.com/office/drawing/2014/main" id="{5E739F25-9510-6C6F-C7DA-1F1D1D97B4EA}"/>
              </a:ext>
            </a:extLst>
          </p:cNvPr>
          <p:cNvSpPr/>
          <p:nvPr/>
        </p:nvSpPr>
        <p:spPr>
          <a:xfrm>
            <a:off x="2612447" y="2203587"/>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9" name="Oval 28">
            <a:extLst>
              <a:ext uri="{FF2B5EF4-FFF2-40B4-BE49-F238E27FC236}">
                <a16:creationId xmlns:a16="http://schemas.microsoft.com/office/drawing/2014/main" id="{F3700534-B0D7-638E-40F5-DF80642C8749}"/>
              </a:ext>
            </a:extLst>
          </p:cNvPr>
          <p:cNvSpPr/>
          <p:nvPr/>
        </p:nvSpPr>
        <p:spPr>
          <a:xfrm>
            <a:off x="2437812" y="2260196"/>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0" name="Rectangle 29">
            <a:extLst>
              <a:ext uri="{FF2B5EF4-FFF2-40B4-BE49-F238E27FC236}">
                <a16:creationId xmlns:a16="http://schemas.microsoft.com/office/drawing/2014/main" id="{A8A7CD12-3502-2D65-9E9C-C656A751F435}"/>
              </a:ext>
            </a:extLst>
          </p:cNvPr>
          <p:cNvSpPr/>
          <p:nvPr/>
        </p:nvSpPr>
        <p:spPr>
          <a:xfrm>
            <a:off x="5022196" y="1917386"/>
            <a:ext cx="1165020" cy="617524"/>
          </a:xfrm>
          <a:prstGeom prst="rect">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n-AU"/>
          </a:p>
        </p:txBody>
      </p:sp>
      <p:sp>
        <p:nvSpPr>
          <p:cNvPr id="31" name="Oval 30">
            <a:extLst>
              <a:ext uri="{FF2B5EF4-FFF2-40B4-BE49-F238E27FC236}">
                <a16:creationId xmlns:a16="http://schemas.microsoft.com/office/drawing/2014/main" id="{7E6FB2E5-C2FB-77FE-1BC6-8E0229B940A4}"/>
              </a:ext>
            </a:extLst>
          </p:cNvPr>
          <p:cNvSpPr/>
          <p:nvPr/>
        </p:nvSpPr>
        <p:spPr>
          <a:xfrm>
            <a:off x="4233300" y="2465989"/>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33" name="Straight Arrow Connector 32">
            <a:extLst>
              <a:ext uri="{FF2B5EF4-FFF2-40B4-BE49-F238E27FC236}">
                <a16:creationId xmlns:a16="http://schemas.microsoft.com/office/drawing/2014/main" id="{0A740C42-9E39-A9C4-3E83-9C87E3030ACD}"/>
              </a:ext>
            </a:extLst>
          </p:cNvPr>
          <p:cNvCxnSpPr/>
          <p:nvPr/>
        </p:nvCxnSpPr>
        <p:spPr>
          <a:xfrm>
            <a:off x="4629551" y="2411692"/>
            <a:ext cx="25776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A1DAA5B-6E96-C5F1-5399-E4A6930D8FDF}"/>
              </a:ext>
            </a:extLst>
          </p:cNvPr>
          <p:cNvCxnSpPr/>
          <p:nvPr/>
        </p:nvCxnSpPr>
        <p:spPr>
          <a:xfrm>
            <a:off x="2097899" y="1940670"/>
            <a:ext cx="25776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63FB19A0-9F71-A685-CCE4-792756768746}"/>
              </a:ext>
            </a:extLst>
          </p:cNvPr>
          <p:cNvCxnSpPr/>
          <p:nvPr/>
        </p:nvCxnSpPr>
        <p:spPr>
          <a:xfrm>
            <a:off x="2896148" y="2221061"/>
            <a:ext cx="25776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CA64E4E5-D59D-918A-5B77-0FB239FF1BDC}"/>
              </a:ext>
            </a:extLst>
          </p:cNvPr>
          <p:cNvCxnSpPr/>
          <p:nvPr/>
        </p:nvCxnSpPr>
        <p:spPr>
          <a:xfrm>
            <a:off x="5899962" y="2210984"/>
            <a:ext cx="25776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30C6EB6B-E081-6A2D-267C-3A4E7EA0FD23}"/>
              </a:ext>
            </a:extLst>
          </p:cNvPr>
          <p:cNvSpPr txBox="1"/>
          <p:nvPr/>
        </p:nvSpPr>
        <p:spPr>
          <a:xfrm>
            <a:off x="3075619" y="2332317"/>
            <a:ext cx="1045691" cy="276999"/>
          </a:xfrm>
          <a:prstGeom prst="rect">
            <a:avLst/>
          </a:prstGeom>
          <a:noFill/>
        </p:spPr>
        <p:txBody>
          <a:bodyPr wrap="square" rtlCol="0">
            <a:spAutoFit/>
          </a:bodyPr>
          <a:lstStyle/>
          <a:p>
            <a:r>
              <a:rPr lang="en-AU" sz="1200" dirty="0">
                <a:latin typeface="Arial Narrow" panose="020B0606020202030204" pitchFamily="34" charset="0"/>
              </a:rPr>
              <a:t>     as Bed load</a:t>
            </a:r>
          </a:p>
        </p:txBody>
      </p:sp>
      <p:sp>
        <p:nvSpPr>
          <p:cNvPr id="50" name="TextBox 49">
            <a:extLst>
              <a:ext uri="{FF2B5EF4-FFF2-40B4-BE49-F238E27FC236}">
                <a16:creationId xmlns:a16="http://schemas.microsoft.com/office/drawing/2014/main" id="{6B79A7BD-23D1-F53D-68E8-4E2C327B55BE}"/>
              </a:ext>
            </a:extLst>
          </p:cNvPr>
          <p:cNvSpPr txBox="1"/>
          <p:nvPr/>
        </p:nvSpPr>
        <p:spPr>
          <a:xfrm>
            <a:off x="500232" y="1845488"/>
            <a:ext cx="1023342" cy="276999"/>
          </a:xfrm>
          <a:prstGeom prst="rect">
            <a:avLst/>
          </a:prstGeom>
          <a:noFill/>
        </p:spPr>
        <p:txBody>
          <a:bodyPr wrap="square" rtlCol="0">
            <a:spAutoFit/>
          </a:bodyPr>
          <a:lstStyle/>
          <a:p>
            <a:r>
              <a:rPr lang="en-AU" sz="1200" dirty="0">
                <a:latin typeface="Arial Narrow" panose="020B0606020202030204" pitchFamily="34" charset="0"/>
              </a:rPr>
              <a:t>     Floating</a:t>
            </a:r>
          </a:p>
        </p:txBody>
      </p:sp>
      <p:sp>
        <p:nvSpPr>
          <p:cNvPr id="51" name="TextBox 50">
            <a:extLst>
              <a:ext uri="{FF2B5EF4-FFF2-40B4-BE49-F238E27FC236}">
                <a16:creationId xmlns:a16="http://schemas.microsoft.com/office/drawing/2014/main" id="{BB01442F-C1A3-5981-5121-C17D18CEDDAA}"/>
              </a:ext>
            </a:extLst>
          </p:cNvPr>
          <p:cNvSpPr txBox="1"/>
          <p:nvPr/>
        </p:nvSpPr>
        <p:spPr>
          <a:xfrm>
            <a:off x="1343212" y="2091110"/>
            <a:ext cx="1016234" cy="276999"/>
          </a:xfrm>
          <a:prstGeom prst="rect">
            <a:avLst/>
          </a:prstGeom>
          <a:noFill/>
        </p:spPr>
        <p:txBody>
          <a:bodyPr wrap="square" rtlCol="0">
            <a:spAutoFit/>
          </a:bodyPr>
          <a:lstStyle/>
          <a:p>
            <a:r>
              <a:rPr lang="en-AU" sz="1200" dirty="0">
                <a:latin typeface="Arial Narrow" panose="020B0606020202030204" pitchFamily="34" charset="0"/>
              </a:rPr>
              <a:t>     Suspended</a:t>
            </a:r>
          </a:p>
        </p:txBody>
      </p:sp>
      <p:sp>
        <p:nvSpPr>
          <p:cNvPr id="52" name="TextBox 51">
            <a:extLst>
              <a:ext uri="{FF2B5EF4-FFF2-40B4-BE49-F238E27FC236}">
                <a16:creationId xmlns:a16="http://schemas.microsoft.com/office/drawing/2014/main" id="{BB1543EB-05A6-D57E-953D-D99A07CC59CE}"/>
              </a:ext>
            </a:extLst>
          </p:cNvPr>
          <p:cNvSpPr txBox="1"/>
          <p:nvPr/>
        </p:nvSpPr>
        <p:spPr>
          <a:xfrm>
            <a:off x="5029986" y="2061968"/>
            <a:ext cx="1007992" cy="400110"/>
          </a:xfrm>
          <a:prstGeom prst="rect">
            <a:avLst/>
          </a:prstGeom>
          <a:noFill/>
        </p:spPr>
        <p:txBody>
          <a:bodyPr wrap="square" rtlCol="0">
            <a:spAutoFit/>
          </a:bodyPr>
          <a:lstStyle/>
          <a:p>
            <a:r>
              <a:rPr lang="en-AU" sz="1200" dirty="0">
                <a:latin typeface="Arial Narrow" panose="020B0606020202030204" pitchFamily="34" charset="0"/>
              </a:rPr>
              <a:t>     Dissolved</a:t>
            </a:r>
          </a:p>
          <a:p>
            <a:pPr algn="ctr"/>
            <a:r>
              <a:rPr lang="en-AU" sz="800" dirty="0">
                <a:latin typeface="Arial Narrow" panose="020B0606020202030204" pitchFamily="34" charset="0"/>
              </a:rPr>
              <a:t>(in solution)</a:t>
            </a:r>
          </a:p>
        </p:txBody>
      </p:sp>
      <p:sp>
        <p:nvSpPr>
          <p:cNvPr id="53" name="Oval 52">
            <a:extLst>
              <a:ext uri="{FF2B5EF4-FFF2-40B4-BE49-F238E27FC236}">
                <a16:creationId xmlns:a16="http://schemas.microsoft.com/office/drawing/2014/main" id="{CC0F3EFC-21B2-E8A1-E320-23E3B1178937}"/>
              </a:ext>
            </a:extLst>
          </p:cNvPr>
          <p:cNvSpPr/>
          <p:nvPr/>
        </p:nvSpPr>
        <p:spPr>
          <a:xfrm>
            <a:off x="4374924" y="2425564"/>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57" name="Straight Connector 56">
            <a:extLst>
              <a:ext uri="{FF2B5EF4-FFF2-40B4-BE49-F238E27FC236}">
                <a16:creationId xmlns:a16="http://schemas.microsoft.com/office/drawing/2014/main" id="{95F25F2F-A916-166A-52AA-AC697E4927A1}"/>
              </a:ext>
            </a:extLst>
          </p:cNvPr>
          <p:cNvCxnSpPr/>
          <p:nvPr/>
        </p:nvCxnSpPr>
        <p:spPr>
          <a:xfrm flipH="1">
            <a:off x="524988" y="7723998"/>
            <a:ext cx="57283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1" name="Oval 60">
            <a:extLst>
              <a:ext uri="{FF2B5EF4-FFF2-40B4-BE49-F238E27FC236}">
                <a16:creationId xmlns:a16="http://schemas.microsoft.com/office/drawing/2014/main" id="{302F7537-AFF2-9E8B-219A-E76E8E6D02F6}"/>
              </a:ext>
            </a:extLst>
          </p:cNvPr>
          <p:cNvSpPr/>
          <p:nvPr/>
        </p:nvSpPr>
        <p:spPr>
          <a:xfrm>
            <a:off x="2734974" y="2271832"/>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2" name="Oval 61">
            <a:extLst>
              <a:ext uri="{FF2B5EF4-FFF2-40B4-BE49-F238E27FC236}">
                <a16:creationId xmlns:a16="http://schemas.microsoft.com/office/drawing/2014/main" id="{AF46E922-B15C-497B-7641-FDC6C2FA6297}"/>
              </a:ext>
            </a:extLst>
          </p:cNvPr>
          <p:cNvSpPr/>
          <p:nvPr/>
        </p:nvSpPr>
        <p:spPr>
          <a:xfrm>
            <a:off x="2730269" y="2155422"/>
            <a:ext cx="92434" cy="6824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3" name="Rectangle 62">
            <a:extLst>
              <a:ext uri="{FF2B5EF4-FFF2-40B4-BE49-F238E27FC236}">
                <a16:creationId xmlns:a16="http://schemas.microsoft.com/office/drawing/2014/main" id="{AA0CA7A0-0F53-DFEA-6BA4-675C8BA7230E}"/>
              </a:ext>
            </a:extLst>
          </p:cNvPr>
          <p:cNvSpPr/>
          <p:nvPr/>
        </p:nvSpPr>
        <p:spPr>
          <a:xfrm>
            <a:off x="572734" y="4430123"/>
            <a:ext cx="5649768" cy="218330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Freeform 63">
            <a:extLst>
              <a:ext uri="{FF2B5EF4-FFF2-40B4-BE49-F238E27FC236}">
                <a16:creationId xmlns:a16="http://schemas.microsoft.com/office/drawing/2014/main" id="{9864AC2F-E01C-FD09-4703-A6B54BE80D9C}"/>
              </a:ext>
            </a:extLst>
          </p:cNvPr>
          <p:cNvSpPr/>
          <p:nvPr/>
        </p:nvSpPr>
        <p:spPr>
          <a:xfrm>
            <a:off x="564543" y="4800513"/>
            <a:ext cx="5653377" cy="900572"/>
          </a:xfrm>
          <a:custGeom>
            <a:avLst/>
            <a:gdLst>
              <a:gd name="connsiteX0" fmla="*/ 0 w 5653377"/>
              <a:gd name="connsiteY0" fmla="*/ 383737 h 900572"/>
              <a:gd name="connsiteX1" fmla="*/ 174928 w 5653377"/>
              <a:gd name="connsiteY1" fmla="*/ 367835 h 900572"/>
              <a:gd name="connsiteX2" fmla="*/ 326003 w 5653377"/>
              <a:gd name="connsiteY2" fmla="*/ 375786 h 900572"/>
              <a:gd name="connsiteX3" fmla="*/ 421419 w 5653377"/>
              <a:gd name="connsiteY3" fmla="*/ 391689 h 900572"/>
              <a:gd name="connsiteX4" fmla="*/ 492980 w 5653377"/>
              <a:gd name="connsiteY4" fmla="*/ 407591 h 900572"/>
              <a:gd name="connsiteX5" fmla="*/ 612250 w 5653377"/>
              <a:gd name="connsiteY5" fmla="*/ 447348 h 900572"/>
              <a:gd name="connsiteX6" fmla="*/ 636104 w 5653377"/>
              <a:gd name="connsiteY6" fmla="*/ 455299 h 900572"/>
              <a:gd name="connsiteX7" fmla="*/ 659958 w 5653377"/>
              <a:gd name="connsiteY7" fmla="*/ 463250 h 900572"/>
              <a:gd name="connsiteX8" fmla="*/ 691763 w 5653377"/>
              <a:gd name="connsiteY8" fmla="*/ 479153 h 900572"/>
              <a:gd name="connsiteX9" fmla="*/ 755374 w 5653377"/>
              <a:gd name="connsiteY9" fmla="*/ 526861 h 900572"/>
              <a:gd name="connsiteX10" fmla="*/ 795130 w 5653377"/>
              <a:gd name="connsiteY10" fmla="*/ 574569 h 900572"/>
              <a:gd name="connsiteX11" fmla="*/ 834887 w 5653377"/>
              <a:gd name="connsiteY11" fmla="*/ 614325 h 900572"/>
              <a:gd name="connsiteX12" fmla="*/ 874643 w 5653377"/>
              <a:gd name="connsiteY12" fmla="*/ 677936 h 900572"/>
              <a:gd name="connsiteX13" fmla="*/ 890546 w 5653377"/>
              <a:gd name="connsiteY13" fmla="*/ 701790 h 900572"/>
              <a:gd name="connsiteX14" fmla="*/ 898497 w 5653377"/>
              <a:gd name="connsiteY14" fmla="*/ 725644 h 900572"/>
              <a:gd name="connsiteX15" fmla="*/ 914400 w 5653377"/>
              <a:gd name="connsiteY15" fmla="*/ 749497 h 900572"/>
              <a:gd name="connsiteX16" fmla="*/ 930302 w 5653377"/>
              <a:gd name="connsiteY16" fmla="*/ 805157 h 900572"/>
              <a:gd name="connsiteX17" fmla="*/ 954156 w 5653377"/>
              <a:gd name="connsiteY17" fmla="*/ 821059 h 900572"/>
              <a:gd name="connsiteX18" fmla="*/ 993913 w 5653377"/>
              <a:gd name="connsiteY18" fmla="*/ 852864 h 900572"/>
              <a:gd name="connsiteX19" fmla="*/ 1017767 w 5653377"/>
              <a:gd name="connsiteY19" fmla="*/ 868767 h 900572"/>
              <a:gd name="connsiteX20" fmla="*/ 1065474 w 5653377"/>
              <a:gd name="connsiteY20" fmla="*/ 884670 h 900572"/>
              <a:gd name="connsiteX21" fmla="*/ 1113182 w 5653377"/>
              <a:gd name="connsiteY21" fmla="*/ 876718 h 900572"/>
              <a:gd name="connsiteX22" fmla="*/ 1152939 w 5653377"/>
              <a:gd name="connsiteY22" fmla="*/ 821059 h 900572"/>
              <a:gd name="connsiteX23" fmla="*/ 1160890 w 5653377"/>
              <a:gd name="connsiteY23" fmla="*/ 797205 h 900572"/>
              <a:gd name="connsiteX24" fmla="*/ 1192695 w 5653377"/>
              <a:gd name="connsiteY24" fmla="*/ 773351 h 900572"/>
              <a:gd name="connsiteX25" fmla="*/ 1232452 w 5653377"/>
              <a:gd name="connsiteY25" fmla="*/ 717692 h 900572"/>
              <a:gd name="connsiteX26" fmla="*/ 1248354 w 5653377"/>
              <a:gd name="connsiteY26" fmla="*/ 685887 h 900572"/>
              <a:gd name="connsiteX27" fmla="*/ 1264257 w 5653377"/>
              <a:gd name="connsiteY27" fmla="*/ 662033 h 900572"/>
              <a:gd name="connsiteX28" fmla="*/ 1272208 w 5653377"/>
              <a:gd name="connsiteY28" fmla="*/ 638179 h 900572"/>
              <a:gd name="connsiteX29" fmla="*/ 1296062 w 5653377"/>
              <a:gd name="connsiteY29" fmla="*/ 590471 h 900572"/>
              <a:gd name="connsiteX30" fmla="*/ 1304014 w 5653377"/>
              <a:gd name="connsiteY30" fmla="*/ 542764 h 900572"/>
              <a:gd name="connsiteX31" fmla="*/ 1311965 w 5653377"/>
              <a:gd name="connsiteY31" fmla="*/ 518910 h 900572"/>
              <a:gd name="connsiteX32" fmla="*/ 1327867 w 5653377"/>
              <a:gd name="connsiteY32" fmla="*/ 455299 h 900572"/>
              <a:gd name="connsiteX33" fmla="*/ 1351721 w 5653377"/>
              <a:gd name="connsiteY33" fmla="*/ 439397 h 900572"/>
              <a:gd name="connsiteX34" fmla="*/ 1375575 w 5653377"/>
              <a:gd name="connsiteY34" fmla="*/ 391689 h 900572"/>
              <a:gd name="connsiteX35" fmla="*/ 1391478 w 5653377"/>
              <a:gd name="connsiteY35" fmla="*/ 343981 h 900572"/>
              <a:gd name="connsiteX36" fmla="*/ 1399429 w 5653377"/>
              <a:gd name="connsiteY36" fmla="*/ 304224 h 900572"/>
              <a:gd name="connsiteX37" fmla="*/ 1447137 w 5653377"/>
              <a:gd name="connsiteY37" fmla="*/ 264468 h 900572"/>
              <a:gd name="connsiteX38" fmla="*/ 1463040 w 5653377"/>
              <a:gd name="connsiteY38" fmla="*/ 240614 h 900572"/>
              <a:gd name="connsiteX39" fmla="*/ 1470991 w 5653377"/>
              <a:gd name="connsiteY39" fmla="*/ 216760 h 900572"/>
              <a:gd name="connsiteX40" fmla="*/ 1494845 w 5653377"/>
              <a:gd name="connsiteY40" fmla="*/ 200857 h 900572"/>
              <a:gd name="connsiteX41" fmla="*/ 1526650 w 5653377"/>
              <a:gd name="connsiteY41" fmla="*/ 177004 h 900572"/>
              <a:gd name="connsiteX42" fmla="*/ 1550504 w 5653377"/>
              <a:gd name="connsiteY42" fmla="*/ 153150 h 900572"/>
              <a:gd name="connsiteX43" fmla="*/ 1598212 w 5653377"/>
              <a:gd name="connsiteY43" fmla="*/ 97490 h 900572"/>
              <a:gd name="connsiteX44" fmla="*/ 1622066 w 5653377"/>
              <a:gd name="connsiteY44" fmla="*/ 89539 h 900572"/>
              <a:gd name="connsiteX45" fmla="*/ 1693627 w 5653377"/>
              <a:gd name="connsiteY45" fmla="*/ 49783 h 900572"/>
              <a:gd name="connsiteX46" fmla="*/ 1956020 w 5653377"/>
              <a:gd name="connsiteY46" fmla="*/ 33880 h 900572"/>
              <a:gd name="connsiteX47" fmla="*/ 2210462 w 5653377"/>
              <a:gd name="connsiteY47" fmla="*/ 41831 h 900572"/>
              <a:gd name="connsiteX48" fmla="*/ 2313829 w 5653377"/>
              <a:gd name="connsiteY48" fmla="*/ 49783 h 900572"/>
              <a:gd name="connsiteX49" fmla="*/ 2536466 w 5653377"/>
              <a:gd name="connsiteY49" fmla="*/ 57734 h 900572"/>
              <a:gd name="connsiteX50" fmla="*/ 2711394 w 5653377"/>
              <a:gd name="connsiteY50" fmla="*/ 73637 h 900572"/>
              <a:gd name="connsiteX51" fmla="*/ 2759102 w 5653377"/>
              <a:gd name="connsiteY51" fmla="*/ 81588 h 900572"/>
              <a:gd name="connsiteX52" fmla="*/ 2854518 w 5653377"/>
              <a:gd name="connsiteY52" fmla="*/ 105442 h 900572"/>
              <a:gd name="connsiteX53" fmla="*/ 3037398 w 5653377"/>
              <a:gd name="connsiteY53" fmla="*/ 113393 h 900572"/>
              <a:gd name="connsiteX54" fmla="*/ 3093057 w 5653377"/>
              <a:gd name="connsiteY54" fmla="*/ 129296 h 900572"/>
              <a:gd name="connsiteX55" fmla="*/ 3124862 w 5653377"/>
              <a:gd name="connsiteY55" fmla="*/ 145198 h 900572"/>
              <a:gd name="connsiteX56" fmla="*/ 3315694 w 5653377"/>
              <a:gd name="connsiteY56" fmla="*/ 153150 h 900572"/>
              <a:gd name="connsiteX57" fmla="*/ 3458817 w 5653377"/>
              <a:gd name="connsiteY57" fmla="*/ 184955 h 900572"/>
              <a:gd name="connsiteX58" fmla="*/ 3522427 w 5653377"/>
              <a:gd name="connsiteY58" fmla="*/ 200857 h 900572"/>
              <a:gd name="connsiteX59" fmla="*/ 3625794 w 5653377"/>
              <a:gd name="connsiteY59" fmla="*/ 208809 h 900572"/>
              <a:gd name="connsiteX60" fmla="*/ 3904090 w 5653377"/>
              <a:gd name="connsiteY60" fmla="*/ 224711 h 900572"/>
              <a:gd name="connsiteX61" fmla="*/ 3951798 w 5653377"/>
              <a:gd name="connsiteY61" fmla="*/ 232663 h 900572"/>
              <a:gd name="connsiteX62" fmla="*/ 3975652 w 5653377"/>
              <a:gd name="connsiteY62" fmla="*/ 240614 h 900572"/>
              <a:gd name="connsiteX63" fmla="*/ 4023360 w 5653377"/>
              <a:gd name="connsiteY63" fmla="*/ 248565 h 900572"/>
              <a:gd name="connsiteX64" fmla="*/ 4063116 w 5653377"/>
              <a:gd name="connsiteY64" fmla="*/ 264468 h 900572"/>
              <a:gd name="connsiteX65" fmla="*/ 4094921 w 5653377"/>
              <a:gd name="connsiteY65" fmla="*/ 272419 h 900572"/>
              <a:gd name="connsiteX66" fmla="*/ 4118775 w 5653377"/>
              <a:gd name="connsiteY66" fmla="*/ 288322 h 900572"/>
              <a:gd name="connsiteX67" fmla="*/ 4150580 w 5653377"/>
              <a:gd name="connsiteY67" fmla="*/ 296273 h 900572"/>
              <a:gd name="connsiteX68" fmla="*/ 4206240 w 5653377"/>
              <a:gd name="connsiteY68" fmla="*/ 312176 h 900572"/>
              <a:gd name="connsiteX69" fmla="*/ 4269850 w 5653377"/>
              <a:gd name="connsiteY69" fmla="*/ 328078 h 900572"/>
              <a:gd name="connsiteX70" fmla="*/ 4317558 w 5653377"/>
              <a:gd name="connsiteY70" fmla="*/ 359884 h 900572"/>
              <a:gd name="connsiteX71" fmla="*/ 4365266 w 5653377"/>
              <a:gd name="connsiteY71" fmla="*/ 399640 h 900572"/>
              <a:gd name="connsiteX72" fmla="*/ 4397071 w 5653377"/>
              <a:gd name="connsiteY72" fmla="*/ 423494 h 900572"/>
              <a:gd name="connsiteX73" fmla="*/ 4420925 w 5653377"/>
              <a:gd name="connsiteY73" fmla="*/ 439397 h 900572"/>
              <a:gd name="connsiteX74" fmla="*/ 4436827 w 5653377"/>
              <a:gd name="connsiteY74" fmla="*/ 463250 h 900572"/>
              <a:gd name="connsiteX75" fmla="*/ 4452730 w 5653377"/>
              <a:gd name="connsiteY75" fmla="*/ 526861 h 900572"/>
              <a:gd name="connsiteX76" fmla="*/ 4476584 w 5653377"/>
              <a:gd name="connsiteY76" fmla="*/ 606374 h 900572"/>
              <a:gd name="connsiteX77" fmla="*/ 4500438 w 5653377"/>
              <a:gd name="connsiteY77" fmla="*/ 622277 h 900572"/>
              <a:gd name="connsiteX78" fmla="*/ 4516340 w 5653377"/>
              <a:gd name="connsiteY78" fmla="*/ 646130 h 900572"/>
              <a:gd name="connsiteX79" fmla="*/ 4524292 w 5653377"/>
              <a:gd name="connsiteY79" fmla="*/ 669984 h 900572"/>
              <a:gd name="connsiteX80" fmla="*/ 4548146 w 5653377"/>
              <a:gd name="connsiteY80" fmla="*/ 693838 h 900572"/>
              <a:gd name="connsiteX81" fmla="*/ 4579951 w 5653377"/>
              <a:gd name="connsiteY81" fmla="*/ 741546 h 900572"/>
              <a:gd name="connsiteX82" fmla="*/ 4587902 w 5653377"/>
              <a:gd name="connsiteY82" fmla="*/ 765400 h 900572"/>
              <a:gd name="connsiteX83" fmla="*/ 4611756 w 5653377"/>
              <a:gd name="connsiteY83" fmla="*/ 781303 h 900572"/>
              <a:gd name="connsiteX84" fmla="*/ 4659464 w 5653377"/>
              <a:gd name="connsiteY84" fmla="*/ 821059 h 900572"/>
              <a:gd name="connsiteX85" fmla="*/ 4699220 w 5653377"/>
              <a:gd name="connsiteY85" fmla="*/ 868767 h 900572"/>
              <a:gd name="connsiteX86" fmla="*/ 4738977 w 5653377"/>
              <a:gd name="connsiteY86" fmla="*/ 900572 h 900572"/>
              <a:gd name="connsiteX87" fmla="*/ 4786685 w 5653377"/>
              <a:gd name="connsiteY87" fmla="*/ 860816 h 900572"/>
              <a:gd name="connsiteX88" fmla="*/ 4802587 w 5653377"/>
              <a:gd name="connsiteY88" fmla="*/ 836962 h 900572"/>
              <a:gd name="connsiteX89" fmla="*/ 4818490 w 5653377"/>
              <a:gd name="connsiteY89" fmla="*/ 781303 h 900572"/>
              <a:gd name="connsiteX90" fmla="*/ 4834393 w 5653377"/>
              <a:gd name="connsiteY90" fmla="*/ 725644 h 900572"/>
              <a:gd name="connsiteX91" fmla="*/ 4842344 w 5653377"/>
              <a:gd name="connsiteY91" fmla="*/ 582520 h 900572"/>
              <a:gd name="connsiteX92" fmla="*/ 4850295 w 5653377"/>
              <a:gd name="connsiteY92" fmla="*/ 550715 h 900572"/>
              <a:gd name="connsiteX93" fmla="*/ 4858247 w 5653377"/>
              <a:gd name="connsiteY93" fmla="*/ 399640 h 900572"/>
              <a:gd name="connsiteX94" fmla="*/ 4866198 w 5653377"/>
              <a:gd name="connsiteY94" fmla="*/ 375786 h 900572"/>
              <a:gd name="connsiteX95" fmla="*/ 4882100 w 5653377"/>
              <a:gd name="connsiteY95" fmla="*/ 312176 h 900572"/>
              <a:gd name="connsiteX96" fmla="*/ 4898003 w 5653377"/>
              <a:gd name="connsiteY96" fmla="*/ 256517 h 900572"/>
              <a:gd name="connsiteX97" fmla="*/ 4913906 w 5653377"/>
              <a:gd name="connsiteY97" fmla="*/ 224711 h 900572"/>
              <a:gd name="connsiteX98" fmla="*/ 4937760 w 5653377"/>
              <a:gd name="connsiteY98" fmla="*/ 208809 h 900572"/>
              <a:gd name="connsiteX99" fmla="*/ 4969565 w 5653377"/>
              <a:gd name="connsiteY99" fmla="*/ 169052 h 900572"/>
              <a:gd name="connsiteX100" fmla="*/ 5009321 w 5653377"/>
              <a:gd name="connsiteY100" fmla="*/ 113393 h 900572"/>
              <a:gd name="connsiteX101" fmla="*/ 5064980 w 5653377"/>
              <a:gd name="connsiteY101" fmla="*/ 89539 h 900572"/>
              <a:gd name="connsiteX102" fmla="*/ 5088834 w 5653377"/>
              <a:gd name="connsiteY102" fmla="*/ 81588 h 900572"/>
              <a:gd name="connsiteX103" fmla="*/ 5255812 w 5653377"/>
              <a:gd name="connsiteY103" fmla="*/ 73637 h 900572"/>
              <a:gd name="connsiteX104" fmla="*/ 5311471 w 5653377"/>
              <a:gd name="connsiteY104" fmla="*/ 57734 h 900572"/>
              <a:gd name="connsiteX105" fmla="*/ 5351227 w 5653377"/>
              <a:gd name="connsiteY105" fmla="*/ 25929 h 900572"/>
              <a:gd name="connsiteX106" fmla="*/ 5383033 w 5653377"/>
              <a:gd name="connsiteY106" fmla="*/ 17977 h 900572"/>
              <a:gd name="connsiteX107" fmla="*/ 5414838 w 5653377"/>
              <a:gd name="connsiteY107" fmla="*/ 2075 h 900572"/>
              <a:gd name="connsiteX108" fmla="*/ 5653377 w 5653377"/>
              <a:gd name="connsiteY108" fmla="*/ 2075 h 900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Lst>
            <a:rect l="l" t="t" r="r" b="b"/>
            <a:pathLst>
              <a:path w="5653377" h="900572">
                <a:moveTo>
                  <a:pt x="0" y="383737"/>
                </a:moveTo>
                <a:cubicBezTo>
                  <a:pt x="69228" y="372199"/>
                  <a:pt x="85357" y="367835"/>
                  <a:pt x="174928" y="367835"/>
                </a:cubicBezTo>
                <a:cubicBezTo>
                  <a:pt x="225356" y="367835"/>
                  <a:pt x="275645" y="373136"/>
                  <a:pt x="326003" y="375786"/>
                </a:cubicBezTo>
                <a:cubicBezTo>
                  <a:pt x="357808" y="381087"/>
                  <a:pt x="390829" y="381493"/>
                  <a:pt x="421419" y="391689"/>
                </a:cubicBezTo>
                <a:cubicBezTo>
                  <a:pt x="460567" y="404738"/>
                  <a:pt x="437006" y="398262"/>
                  <a:pt x="492980" y="407591"/>
                </a:cubicBezTo>
                <a:lnTo>
                  <a:pt x="612250" y="447348"/>
                </a:lnTo>
                <a:lnTo>
                  <a:pt x="636104" y="455299"/>
                </a:lnTo>
                <a:cubicBezTo>
                  <a:pt x="644055" y="457949"/>
                  <a:pt x="652461" y="459502"/>
                  <a:pt x="659958" y="463250"/>
                </a:cubicBezTo>
                <a:cubicBezTo>
                  <a:pt x="670560" y="468551"/>
                  <a:pt x="681901" y="472578"/>
                  <a:pt x="691763" y="479153"/>
                </a:cubicBezTo>
                <a:cubicBezTo>
                  <a:pt x="713816" y="493855"/>
                  <a:pt x="755374" y="526861"/>
                  <a:pt x="755374" y="526861"/>
                </a:cubicBezTo>
                <a:cubicBezTo>
                  <a:pt x="794851" y="586079"/>
                  <a:pt x="744117" y="513354"/>
                  <a:pt x="795130" y="574569"/>
                </a:cubicBezTo>
                <a:cubicBezTo>
                  <a:pt x="828260" y="614324"/>
                  <a:pt x="791156" y="585172"/>
                  <a:pt x="834887" y="614325"/>
                </a:cubicBezTo>
                <a:cubicBezTo>
                  <a:pt x="871233" y="668846"/>
                  <a:pt x="826674" y="601185"/>
                  <a:pt x="874643" y="677936"/>
                </a:cubicBezTo>
                <a:cubicBezTo>
                  <a:pt x="879708" y="686040"/>
                  <a:pt x="885245" y="693839"/>
                  <a:pt x="890546" y="701790"/>
                </a:cubicBezTo>
                <a:cubicBezTo>
                  <a:pt x="893196" y="709741"/>
                  <a:pt x="894749" y="718147"/>
                  <a:pt x="898497" y="725644"/>
                </a:cubicBezTo>
                <a:cubicBezTo>
                  <a:pt x="902771" y="734191"/>
                  <a:pt x="910636" y="740714"/>
                  <a:pt x="914400" y="749497"/>
                </a:cubicBezTo>
                <a:cubicBezTo>
                  <a:pt x="915718" y="752573"/>
                  <a:pt x="925541" y="799206"/>
                  <a:pt x="930302" y="805157"/>
                </a:cubicBezTo>
                <a:cubicBezTo>
                  <a:pt x="936272" y="812619"/>
                  <a:pt x="946205" y="815758"/>
                  <a:pt x="954156" y="821059"/>
                </a:cubicBezTo>
                <a:cubicBezTo>
                  <a:pt x="980965" y="861271"/>
                  <a:pt x="955506" y="833660"/>
                  <a:pt x="993913" y="852864"/>
                </a:cubicBezTo>
                <a:cubicBezTo>
                  <a:pt x="1002460" y="857138"/>
                  <a:pt x="1009034" y="864886"/>
                  <a:pt x="1017767" y="868767"/>
                </a:cubicBezTo>
                <a:cubicBezTo>
                  <a:pt x="1033085" y="875575"/>
                  <a:pt x="1065474" y="884670"/>
                  <a:pt x="1065474" y="884670"/>
                </a:cubicBezTo>
                <a:cubicBezTo>
                  <a:pt x="1081377" y="882019"/>
                  <a:pt x="1098450" y="883266"/>
                  <a:pt x="1113182" y="876718"/>
                </a:cubicBezTo>
                <a:cubicBezTo>
                  <a:pt x="1132432" y="868162"/>
                  <a:pt x="1145695" y="837961"/>
                  <a:pt x="1152939" y="821059"/>
                </a:cubicBezTo>
                <a:cubicBezTo>
                  <a:pt x="1156241" y="813355"/>
                  <a:pt x="1155524" y="803644"/>
                  <a:pt x="1160890" y="797205"/>
                </a:cubicBezTo>
                <a:cubicBezTo>
                  <a:pt x="1169374" y="787024"/>
                  <a:pt x="1182093" y="781302"/>
                  <a:pt x="1192695" y="773351"/>
                </a:cubicBezTo>
                <a:cubicBezTo>
                  <a:pt x="1236283" y="686177"/>
                  <a:pt x="1178723" y="792914"/>
                  <a:pt x="1232452" y="717692"/>
                </a:cubicBezTo>
                <a:cubicBezTo>
                  <a:pt x="1239341" y="708047"/>
                  <a:pt x="1242473" y="696178"/>
                  <a:pt x="1248354" y="685887"/>
                </a:cubicBezTo>
                <a:cubicBezTo>
                  <a:pt x="1253095" y="677590"/>
                  <a:pt x="1258956" y="669984"/>
                  <a:pt x="1264257" y="662033"/>
                </a:cubicBezTo>
                <a:cubicBezTo>
                  <a:pt x="1266907" y="654082"/>
                  <a:pt x="1268460" y="645676"/>
                  <a:pt x="1272208" y="638179"/>
                </a:cubicBezTo>
                <a:cubicBezTo>
                  <a:pt x="1289365" y="603864"/>
                  <a:pt x="1288067" y="626449"/>
                  <a:pt x="1296062" y="590471"/>
                </a:cubicBezTo>
                <a:cubicBezTo>
                  <a:pt x="1299559" y="574733"/>
                  <a:pt x="1300517" y="558502"/>
                  <a:pt x="1304014" y="542764"/>
                </a:cubicBezTo>
                <a:cubicBezTo>
                  <a:pt x="1305832" y="534582"/>
                  <a:pt x="1309760" y="526996"/>
                  <a:pt x="1311965" y="518910"/>
                </a:cubicBezTo>
                <a:cubicBezTo>
                  <a:pt x="1317715" y="497824"/>
                  <a:pt x="1309681" y="467422"/>
                  <a:pt x="1327867" y="455299"/>
                </a:cubicBezTo>
                <a:lnTo>
                  <a:pt x="1351721" y="439397"/>
                </a:lnTo>
                <a:cubicBezTo>
                  <a:pt x="1380726" y="352390"/>
                  <a:pt x="1334466" y="484184"/>
                  <a:pt x="1375575" y="391689"/>
                </a:cubicBezTo>
                <a:cubicBezTo>
                  <a:pt x="1382383" y="376371"/>
                  <a:pt x="1388191" y="360418"/>
                  <a:pt x="1391478" y="343981"/>
                </a:cubicBezTo>
                <a:cubicBezTo>
                  <a:pt x="1394128" y="330729"/>
                  <a:pt x="1393385" y="316312"/>
                  <a:pt x="1399429" y="304224"/>
                </a:cubicBezTo>
                <a:cubicBezTo>
                  <a:pt x="1407082" y="288918"/>
                  <a:pt x="1433437" y="273601"/>
                  <a:pt x="1447137" y="264468"/>
                </a:cubicBezTo>
                <a:cubicBezTo>
                  <a:pt x="1452438" y="256517"/>
                  <a:pt x="1458766" y="249161"/>
                  <a:pt x="1463040" y="240614"/>
                </a:cubicBezTo>
                <a:cubicBezTo>
                  <a:pt x="1466788" y="233117"/>
                  <a:pt x="1465755" y="223305"/>
                  <a:pt x="1470991" y="216760"/>
                </a:cubicBezTo>
                <a:cubicBezTo>
                  <a:pt x="1476961" y="209298"/>
                  <a:pt x="1487069" y="206411"/>
                  <a:pt x="1494845" y="200857"/>
                </a:cubicBezTo>
                <a:cubicBezTo>
                  <a:pt x="1505629" y="193155"/>
                  <a:pt x="1516588" y="185628"/>
                  <a:pt x="1526650" y="177004"/>
                </a:cubicBezTo>
                <a:cubicBezTo>
                  <a:pt x="1535188" y="169686"/>
                  <a:pt x="1543186" y="161688"/>
                  <a:pt x="1550504" y="153150"/>
                </a:cubicBezTo>
                <a:cubicBezTo>
                  <a:pt x="1565202" y="136002"/>
                  <a:pt x="1578481" y="110644"/>
                  <a:pt x="1598212" y="97490"/>
                </a:cubicBezTo>
                <a:cubicBezTo>
                  <a:pt x="1605186" y="92841"/>
                  <a:pt x="1614739" y="93609"/>
                  <a:pt x="1622066" y="89539"/>
                </a:cubicBezTo>
                <a:cubicBezTo>
                  <a:pt x="1638925" y="80173"/>
                  <a:pt x="1668228" y="51900"/>
                  <a:pt x="1693627" y="49783"/>
                </a:cubicBezTo>
                <a:cubicBezTo>
                  <a:pt x="1780949" y="42506"/>
                  <a:pt x="1956020" y="33880"/>
                  <a:pt x="1956020" y="33880"/>
                </a:cubicBezTo>
                <a:lnTo>
                  <a:pt x="2210462" y="41831"/>
                </a:lnTo>
                <a:cubicBezTo>
                  <a:pt x="2244985" y="43365"/>
                  <a:pt x="2279313" y="48099"/>
                  <a:pt x="2313829" y="49783"/>
                </a:cubicBezTo>
                <a:cubicBezTo>
                  <a:pt x="2388000" y="53401"/>
                  <a:pt x="2462254" y="55084"/>
                  <a:pt x="2536466" y="57734"/>
                </a:cubicBezTo>
                <a:cubicBezTo>
                  <a:pt x="2724068" y="81184"/>
                  <a:pt x="2427164" y="45213"/>
                  <a:pt x="2711394" y="73637"/>
                </a:cubicBezTo>
                <a:cubicBezTo>
                  <a:pt x="2727436" y="75241"/>
                  <a:pt x="2743461" y="77678"/>
                  <a:pt x="2759102" y="81588"/>
                </a:cubicBezTo>
                <a:cubicBezTo>
                  <a:pt x="2815051" y="95575"/>
                  <a:pt x="2797059" y="101479"/>
                  <a:pt x="2854518" y="105442"/>
                </a:cubicBezTo>
                <a:cubicBezTo>
                  <a:pt x="2915391" y="109640"/>
                  <a:pt x="2976438" y="110743"/>
                  <a:pt x="3037398" y="113393"/>
                </a:cubicBezTo>
                <a:cubicBezTo>
                  <a:pt x="3053546" y="117430"/>
                  <a:pt x="3077081" y="122449"/>
                  <a:pt x="3093057" y="129296"/>
                </a:cubicBezTo>
                <a:cubicBezTo>
                  <a:pt x="3103952" y="133965"/>
                  <a:pt x="3113077" y="143935"/>
                  <a:pt x="3124862" y="145198"/>
                </a:cubicBezTo>
                <a:cubicBezTo>
                  <a:pt x="3188166" y="151981"/>
                  <a:pt x="3252083" y="150499"/>
                  <a:pt x="3315694" y="153150"/>
                </a:cubicBezTo>
                <a:cubicBezTo>
                  <a:pt x="3347219" y="159455"/>
                  <a:pt x="3425118" y="173722"/>
                  <a:pt x="3458817" y="184955"/>
                </a:cubicBezTo>
                <a:cubicBezTo>
                  <a:pt x="3483591" y="193213"/>
                  <a:pt x="3493642" y="197659"/>
                  <a:pt x="3522427" y="200857"/>
                </a:cubicBezTo>
                <a:cubicBezTo>
                  <a:pt x="3556773" y="204673"/>
                  <a:pt x="3591318" y="206431"/>
                  <a:pt x="3625794" y="208809"/>
                </a:cubicBezTo>
                <a:cubicBezTo>
                  <a:pt x="3733036" y="216205"/>
                  <a:pt x="3794029" y="218919"/>
                  <a:pt x="3904090" y="224711"/>
                </a:cubicBezTo>
                <a:cubicBezTo>
                  <a:pt x="3919993" y="227362"/>
                  <a:pt x="3936060" y="229166"/>
                  <a:pt x="3951798" y="232663"/>
                </a:cubicBezTo>
                <a:cubicBezTo>
                  <a:pt x="3959980" y="234481"/>
                  <a:pt x="3967470" y="238796"/>
                  <a:pt x="3975652" y="240614"/>
                </a:cubicBezTo>
                <a:cubicBezTo>
                  <a:pt x="3991390" y="244111"/>
                  <a:pt x="4007457" y="245915"/>
                  <a:pt x="4023360" y="248565"/>
                </a:cubicBezTo>
                <a:cubicBezTo>
                  <a:pt x="4036612" y="253866"/>
                  <a:pt x="4049576" y="259954"/>
                  <a:pt x="4063116" y="264468"/>
                </a:cubicBezTo>
                <a:cubicBezTo>
                  <a:pt x="4073483" y="267924"/>
                  <a:pt x="4084877" y="268114"/>
                  <a:pt x="4094921" y="272419"/>
                </a:cubicBezTo>
                <a:cubicBezTo>
                  <a:pt x="4103705" y="276183"/>
                  <a:pt x="4109991" y="284558"/>
                  <a:pt x="4118775" y="288322"/>
                </a:cubicBezTo>
                <a:cubicBezTo>
                  <a:pt x="4128819" y="292627"/>
                  <a:pt x="4140037" y="293398"/>
                  <a:pt x="4150580" y="296273"/>
                </a:cubicBezTo>
                <a:cubicBezTo>
                  <a:pt x="4169196" y="301350"/>
                  <a:pt x="4187520" y="307496"/>
                  <a:pt x="4206240" y="312176"/>
                </a:cubicBezTo>
                <a:lnTo>
                  <a:pt x="4269850" y="328078"/>
                </a:lnTo>
                <a:cubicBezTo>
                  <a:pt x="4285753" y="338680"/>
                  <a:pt x="4306090" y="344594"/>
                  <a:pt x="4317558" y="359884"/>
                </a:cubicBezTo>
                <a:cubicBezTo>
                  <a:pt x="4346441" y="398394"/>
                  <a:pt x="4328840" y="387498"/>
                  <a:pt x="4365266" y="399640"/>
                </a:cubicBezTo>
                <a:cubicBezTo>
                  <a:pt x="4375868" y="407591"/>
                  <a:pt x="4386287" y="415791"/>
                  <a:pt x="4397071" y="423494"/>
                </a:cubicBezTo>
                <a:cubicBezTo>
                  <a:pt x="4404847" y="429049"/>
                  <a:pt x="4414168" y="432640"/>
                  <a:pt x="4420925" y="439397"/>
                </a:cubicBezTo>
                <a:cubicBezTo>
                  <a:pt x="4427682" y="446154"/>
                  <a:pt x="4431526" y="455299"/>
                  <a:pt x="4436827" y="463250"/>
                </a:cubicBezTo>
                <a:lnTo>
                  <a:pt x="4452730" y="526861"/>
                </a:lnTo>
                <a:cubicBezTo>
                  <a:pt x="4455913" y="539593"/>
                  <a:pt x="4470775" y="602501"/>
                  <a:pt x="4476584" y="606374"/>
                </a:cubicBezTo>
                <a:lnTo>
                  <a:pt x="4500438" y="622277"/>
                </a:lnTo>
                <a:cubicBezTo>
                  <a:pt x="4505739" y="630228"/>
                  <a:pt x="4512066" y="637583"/>
                  <a:pt x="4516340" y="646130"/>
                </a:cubicBezTo>
                <a:cubicBezTo>
                  <a:pt x="4520088" y="653627"/>
                  <a:pt x="4519643" y="663010"/>
                  <a:pt x="4524292" y="669984"/>
                </a:cubicBezTo>
                <a:cubicBezTo>
                  <a:pt x="4530530" y="679340"/>
                  <a:pt x="4540195" y="685887"/>
                  <a:pt x="4548146" y="693838"/>
                </a:cubicBezTo>
                <a:cubicBezTo>
                  <a:pt x="4567052" y="750557"/>
                  <a:pt x="4540244" y="681985"/>
                  <a:pt x="4579951" y="741546"/>
                </a:cubicBezTo>
                <a:cubicBezTo>
                  <a:pt x="4584600" y="748520"/>
                  <a:pt x="4582666" y="758855"/>
                  <a:pt x="4587902" y="765400"/>
                </a:cubicBezTo>
                <a:cubicBezTo>
                  <a:pt x="4593872" y="772862"/>
                  <a:pt x="4604415" y="775185"/>
                  <a:pt x="4611756" y="781303"/>
                </a:cubicBezTo>
                <a:cubicBezTo>
                  <a:pt x="4672971" y="832316"/>
                  <a:pt x="4600246" y="781582"/>
                  <a:pt x="4659464" y="821059"/>
                </a:cubicBezTo>
                <a:cubicBezTo>
                  <a:pt x="4693581" y="889291"/>
                  <a:pt x="4654266" y="823812"/>
                  <a:pt x="4699220" y="868767"/>
                </a:cubicBezTo>
                <a:cubicBezTo>
                  <a:pt x="4735184" y="904732"/>
                  <a:pt x="4692540" y="885094"/>
                  <a:pt x="4738977" y="900572"/>
                </a:cubicBezTo>
                <a:cubicBezTo>
                  <a:pt x="4762432" y="884936"/>
                  <a:pt x="4767553" y="883775"/>
                  <a:pt x="4786685" y="860816"/>
                </a:cubicBezTo>
                <a:cubicBezTo>
                  <a:pt x="4792803" y="853475"/>
                  <a:pt x="4797286" y="844913"/>
                  <a:pt x="4802587" y="836962"/>
                </a:cubicBezTo>
                <a:cubicBezTo>
                  <a:pt x="4827463" y="737467"/>
                  <a:pt x="4795662" y="861204"/>
                  <a:pt x="4818490" y="781303"/>
                </a:cubicBezTo>
                <a:cubicBezTo>
                  <a:pt x="4838447" y="711449"/>
                  <a:pt x="4815336" y="782809"/>
                  <a:pt x="4834393" y="725644"/>
                </a:cubicBezTo>
                <a:cubicBezTo>
                  <a:pt x="4837043" y="677936"/>
                  <a:pt x="4838018" y="630105"/>
                  <a:pt x="4842344" y="582520"/>
                </a:cubicBezTo>
                <a:cubicBezTo>
                  <a:pt x="4843333" y="571637"/>
                  <a:pt x="4849348" y="561602"/>
                  <a:pt x="4850295" y="550715"/>
                </a:cubicBezTo>
                <a:cubicBezTo>
                  <a:pt x="4854664" y="500477"/>
                  <a:pt x="4853681" y="449861"/>
                  <a:pt x="4858247" y="399640"/>
                </a:cubicBezTo>
                <a:cubicBezTo>
                  <a:pt x="4859006" y="391293"/>
                  <a:pt x="4863993" y="383872"/>
                  <a:pt x="4866198" y="375786"/>
                </a:cubicBezTo>
                <a:cubicBezTo>
                  <a:pt x="4871948" y="354700"/>
                  <a:pt x="4876799" y="333379"/>
                  <a:pt x="4882100" y="312176"/>
                </a:cubicBezTo>
                <a:cubicBezTo>
                  <a:pt x="4886134" y="296041"/>
                  <a:pt x="4891160" y="272484"/>
                  <a:pt x="4898003" y="256517"/>
                </a:cubicBezTo>
                <a:cubicBezTo>
                  <a:pt x="4902672" y="245622"/>
                  <a:pt x="4906318" y="233817"/>
                  <a:pt x="4913906" y="224711"/>
                </a:cubicBezTo>
                <a:cubicBezTo>
                  <a:pt x="4920024" y="217370"/>
                  <a:pt x="4929809" y="214110"/>
                  <a:pt x="4937760" y="208809"/>
                </a:cubicBezTo>
                <a:cubicBezTo>
                  <a:pt x="4956744" y="151856"/>
                  <a:pt x="4929604" y="217006"/>
                  <a:pt x="4969565" y="169052"/>
                </a:cubicBezTo>
                <a:cubicBezTo>
                  <a:pt x="5020720" y="107665"/>
                  <a:pt x="4948412" y="164151"/>
                  <a:pt x="5009321" y="113393"/>
                </a:cubicBezTo>
                <a:cubicBezTo>
                  <a:pt x="5034583" y="92341"/>
                  <a:pt x="5032691" y="98764"/>
                  <a:pt x="5064980" y="89539"/>
                </a:cubicBezTo>
                <a:cubicBezTo>
                  <a:pt x="5073039" y="87237"/>
                  <a:pt x="5080482" y="82284"/>
                  <a:pt x="5088834" y="81588"/>
                </a:cubicBezTo>
                <a:cubicBezTo>
                  <a:pt x="5144364" y="76961"/>
                  <a:pt x="5200153" y="76287"/>
                  <a:pt x="5255812" y="73637"/>
                </a:cubicBezTo>
                <a:cubicBezTo>
                  <a:pt x="5261041" y="72330"/>
                  <a:pt x="5303869" y="62485"/>
                  <a:pt x="5311471" y="57734"/>
                </a:cubicBezTo>
                <a:cubicBezTo>
                  <a:pt x="5325862" y="48739"/>
                  <a:pt x="5336392" y="34171"/>
                  <a:pt x="5351227" y="25929"/>
                </a:cubicBezTo>
                <a:cubicBezTo>
                  <a:pt x="5360780" y="20622"/>
                  <a:pt x="5372800" y="21814"/>
                  <a:pt x="5383033" y="17977"/>
                </a:cubicBezTo>
                <a:cubicBezTo>
                  <a:pt x="5394131" y="13815"/>
                  <a:pt x="5403006" y="2771"/>
                  <a:pt x="5414838" y="2075"/>
                </a:cubicBezTo>
                <a:cubicBezTo>
                  <a:pt x="5494214" y="-2594"/>
                  <a:pt x="5573864" y="2075"/>
                  <a:pt x="5653377" y="2075"/>
                </a:cubicBezTo>
              </a:path>
            </a:pathLst>
          </a:cu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Freeform 65">
            <a:extLst>
              <a:ext uri="{FF2B5EF4-FFF2-40B4-BE49-F238E27FC236}">
                <a16:creationId xmlns:a16="http://schemas.microsoft.com/office/drawing/2014/main" id="{F396885C-985B-DE44-AA01-6C94A80A189B}"/>
              </a:ext>
            </a:extLst>
          </p:cNvPr>
          <p:cNvSpPr/>
          <p:nvPr/>
        </p:nvSpPr>
        <p:spPr>
          <a:xfrm>
            <a:off x="2033177" y="4721242"/>
            <a:ext cx="2971891" cy="684350"/>
          </a:xfrm>
          <a:custGeom>
            <a:avLst/>
            <a:gdLst>
              <a:gd name="connsiteX0" fmla="*/ 0 w 2997641"/>
              <a:gd name="connsiteY0" fmla="*/ 247962 h 711423"/>
              <a:gd name="connsiteX1" fmla="*/ 7951 w 2997641"/>
              <a:gd name="connsiteY1" fmla="*/ 208206 h 711423"/>
              <a:gd name="connsiteX2" fmla="*/ 31805 w 2997641"/>
              <a:gd name="connsiteY2" fmla="*/ 192303 h 711423"/>
              <a:gd name="connsiteX3" fmla="*/ 71561 w 2997641"/>
              <a:gd name="connsiteY3" fmla="*/ 152547 h 711423"/>
              <a:gd name="connsiteX4" fmla="*/ 111318 w 2997641"/>
              <a:gd name="connsiteY4" fmla="*/ 104839 h 711423"/>
              <a:gd name="connsiteX5" fmla="*/ 159026 w 2997641"/>
              <a:gd name="connsiteY5" fmla="*/ 88936 h 711423"/>
              <a:gd name="connsiteX6" fmla="*/ 182880 w 2997641"/>
              <a:gd name="connsiteY6" fmla="*/ 80985 h 711423"/>
              <a:gd name="connsiteX7" fmla="*/ 206734 w 2997641"/>
              <a:gd name="connsiteY7" fmla="*/ 73034 h 711423"/>
              <a:gd name="connsiteX8" fmla="*/ 278295 w 2997641"/>
              <a:gd name="connsiteY8" fmla="*/ 57131 h 711423"/>
              <a:gd name="connsiteX9" fmla="*/ 302149 w 2997641"/>
              <a:gd name="connsiteY9" fmla="*/ 65082 h 711423"/>
              <a:gd name="connsiteX10" fmla="*/ 357808 w 2997641"/>
              <a:gd name="connsiteY10" fmla="*/ 25326 h 711423"/>
              <a:gd name="connsiteX11" fmla="*/ 477078 w 2997641"/>
              <a:gd name="connsiteY11" fmla="*/ 9423 h 711423"/>
              <a:gd name="connsiteX12" fmla="*/ 524786 w 2997641"/>
              <a:gd name="connsiteY12" fmla="*/ 9423 h 711423"/>
              <a:gd name="connsiteX13" fmla="*/ 620201 w 2997641"/>
              <a:gd name="connsiteY13" fmla="*/ 1472 h 711423"/>
              <a:gd name="connsiteX14" fmla="*/ 1486894 w 2997641"/>
              <a:gd name="connsiteY14" fmla="*/ 9423 h 711423"/>
              <a:gd name="connsiteX15" fmla="*/ 1677725 w 2997641"/>
              <a:gd name="connsiteY15" fmla="*/ 25326 h 711423"/>
              <a:gd name="connsiteX16" fmla="*/ 2170706 w 2997641"/>
              <a:gd name="connsiteY16" fmla="*/ 41228 h 711423"/>
              <a:gd name="connsiteX17" fmla="*/ 2226365 w 2997641"/>
              <a:gd name="connsiteY17" fmla="*/ 57131 h 711423"/>
              <a:gd name="connsiteX18" fmla="*/ 2250219 w 2997641"/>
              <a:gd name="connsiteY18" fmla="*/ 65082 h 711423"/>
              <a:gd name="connsiteX19" fmla="*/ 2305878 w 2997641"/>
              <a:gd name="connsiteY19" fmla="*/ 73034 h 711423"/>
              <a:gd name="connsiteX20" fmla="*/ 2353586 w 2997641"/>
              <a:gd name="connsiteY20" fmla="*/ 88936 h 711423"/>
              <a:gd name="connsiteX21" fmla="*/ 2385391 w 2997641"/>
              <a:gd name="connsiteY21" fmla="*/ 96888 h 711423"/>
              <a:gd name="connsiteX22" fmla="*/ 2433099 w 2997641"/>
              <a:gd name="connsiteY22" fmla="*/ 112790 h 711423"/>
              <a:gd name="connsiteX23" fmla="*/ 2480807 w 2997641"/>
              <a:gd name="connsiteY23" fmla="*/ 144595 h 711423"/>
              <a:gd name="connsiteX24" fmla="*/ 2504661 w 2997641"/>
              <a:gd name="connsiteY24" fmla="*/ 160498 h 711423"/>
              <a:gd name="connsiteX25" fmla="*/ 2528515 w 2997641"/>
              <a:gd name="connsiteY25" fmla="*/ 168449 h 711423"/>
              <a:gd name="connsiteX26" fmla="*/ 2576222 w 2997641"/>
              <a:gd name="connsiteY26" fmla="*/ 192303 h 711423"/>
              <a:gd name="connsiteX27" fmla="*/ 2631881 w 2997641"/>
              <a:gd name="connsiteY27" fmla="*/ 208206 h 711423"/>
              <a:gd name="connsiteX28" fmla="*/ 2703443 w 2997641"/>
              <a:gd name="connsiteY28" fmla="*/ 255914 h 711423"/>
              <a:gd name="connsiteX29" fmla="*/ 2727297 w 2997641"/>
              <a:gd name="connsiteY29" fmla="*/ 271816 h 711423"/>
              <a:gd name="connsiteX30" fmla="*/ 2798859 w 2997641"/>
              <a:gd name="connsiteY30" fmla="*/ 327475 h 711423"/>
              <a:gd name="connsiteX31" fmla="*/ 2830664 w 2997641"/>
              <a:gd name="connsiteY31" fmla="*/ 375183 h 711423"/>
              <a:gd name="connsiteX32" fmla="*/ 2846567 w 2997641"/>
              <a:gd name="connsiteY32" fmla="*/ 399037 h 711423"/>
              <a:gd name="connsiteX33" fmla="*/ 2894275 w 2997641"/>
              <a:gd name="connsiteY33" fmla="*/ 430842 h 711423"/>
              <a:gd name="connsiteX34" fmla="*/ 2918128 w 2997641"/>
              <a:gd name="connsiteY34" fmla="*/ 446745 h 711423"/>
              <a:gd name="connsiteX35" fmla="*/ 2926080 w 2997641"/>
              <a:gd name="connsiteY35" fmla="*/ 470599 h 711423"/>
              <a:gd name="connsiteX36" fmla="*/ 2949934 w 2997641"/>
              <a:gd name="connsiteY36" fmla="*/ 486501 h 711423"/>
              <a:gd name="connsiteX37" fmla="*/ 2965836 w 2997641"/>
              <a:gd name="connsiteY37" fmla="*/ 534209 h 711423"/>
              <a:gd name="connsiteX38" fmla="*/ 2973788 w 2997641"/>
              <a:gd name="connsiteY38" fmla="*/ 558063 h 711423"/>
              <a:gd name="connsiteX39" fmla="*/ 2989690 w 2997641"/>
              <a:gd name="connsiteY39" fmla="*/ 605771 h 711423"/>
              <a:gd name="connsiteX40" fmla="*/ 2997641 w 2997641"/>
              <a:gd name="connsiteY40" fmla="*/ 629625 h 711423"/>
              <a:gd name="connsiteX41" fmla="*/ 2989690 w 2997641"/>
              <a:gd name="connsiteY41" fmla="*/ 709138 h 711423"/>
              <a:gd name="connsiteX42" fmla="*/ 2965836 w 2997641"/>
              <a:gd name="connsiteY42" fmla="*/ 693235 h 711423"/>
              <a:gd name="connsiteX43" fmla="*/ 2941982 w 2997641"/>
              <a:gd name="connsiteY43" fmla="*/ 645528 h 711423"/>
              <a:gd name="connsiteX44" fmla="*/ 2934031 w 2997641"/>
              <a:gd name="connsiteY44" fmla="*/ 605771 h 711423"/>
              <a:gd name="connsiteX45" fmla="*/ 2910177 w 2997641"/>
              <a:gd name="connsiteY45" fmla="*/ 581917 h 711423"/>
              <a:gd name="connsiteX46" fmla="*/ 2854518 w 2997641"/>
              <a:gd name="connsiteY46" fmla="*/ 558063 h 711423"/>
              <a:gd name="connsiteX47" fmla="*/ 2814761 w 2997641"/>
              <a:gd name="connsiteY47" fmla="*/ 510355 h 711423"/>
              <a:gd name="connsiteX48" fmla="*/ 2790908 w 2997641"/>
              <a:gd name="connsiteY48" fmla="*/ 494453 h 711423"/>
              <a:gd name="connsiteX49" fmla="*/ 2775005 w 2997641"/>
              <a:gd name="connsiteY49" fmla="*/ 470599 h 711423"/>
              <a:gd name="connsiteX50" fmla="*/ 2703443 w 2997641"/>
              <a:gd name="connsiteY50" fmla="*/ 454696 h 711423"/>
              <a:gd name="connsiteX51" fmla="*/ 2608028 w 2997641"/>
              <a:gd name="connsiteY51" fmla="*/ 414940 h 711423"/>
              <a:gd name="connsiteX52" fmla="*/ 2544417 w 2997641"/>
              <a:gd name="connsiteY52" fmla="*/ 399037 h 711423"/>
              <a:gd name="connsiteX53" fmla="*/ 2480807 w 2997641"/>
              <a:gd name="connsiteY53" fmla="*/ 375183 h 711423"/>
              <a:gd name="connsiteX54" fmla="*/ 2433099 w 2997641"/>
              <a:gd name="connsiteY54" fmla="*/ 359281 h 711423"/>
              <a:gd name="connsiteX55" fmla="*/ 2409245 w 2997641"/>
              <a:gd name="connsiteY55" fmla="*/ 351329 h 711423"/>
              <a:gd name="connsiteX56" fmla="*/ 2329732 w 2997641"/>
              <a:gd name="connsiteY56" fmla="*/ 343378 h 711423"/>
              <a:gd name="connsiteX57" fmla="*/ 2289975 w 2997641"/>
              <a:gd name="connsiteY57" fmla="*/ 335427 h 711423"/>
              <a:gd name="connsiteX58" fmla="*/ 2027582 w 2997641"/>
              <a:gd name="connsiteY58" fmla="*/ 319524 h 711423"/>
              <a:gd name="connsiteX59" fmla="*/ 2003728 w 2997641"/>
              <a:gd name="connsiteY59" fmla="*/ 311573 h 711423"/>
              <a:gd name="connsiteX60" fmla="*/ 1979875 w 2997641"/>
              <a:gd name="connsiteY60" fmla="*/ 295670 h 711423"/>
              <a:gd name="connsiteX61" fmla="*/ 1693628 w 2997641"/>
              <a:gd name="connsiteY61" fmla="*/ 279768 h 711423"/>
              <a:gd name="connsiteX62" fmla="*/ 1622066 w 2997641"/>
              <a:gd name="connsiteY62" fmla="*/ 263865 h 711423"/>
              <a:gd name="connsiteX63" fmla="*/ 1574358 w 2997641"/>
              <a:gd name="connsiteY63" fmla="*/ 247962 h 711423"/>
              <a:gd name="connsiteX64" fmla="*/ 1550504 w 2997641"/>
              <a:gd name="connsiteY64" fmla="*/ 240011 h 711423"/>
              <a:gd name="connsiteX65" fmla="*/ 1359673 w 2997641"/>
              <a:gd name="connsiteY65" fmla="*/ 232060 h 711423"/>
              <a:gd name="connsiteX66" fmla="*/ 1248355 w 2997641"/>
              <a:gd name="connsiteY66" fmla="*/ 216157 h 711423"/>
              <a:gd name="connsiteX67" fmla="*/ 1200647 w 2997641"/>
              <a:gd name="connsiteY67" fmla="*/ 208206 h 711423"/>
              <a:gd name="connsiteX68" fmla="*/ 699715 w 2997641"/>
              <a:gd name="connsiteY68" fmla="*/ 192303 h 711423"/>
              <a:gd name="connsiteX69" fmla="*/ 628153 w 2997641"/>
              <a:gd name="connsiteY69" fmla="*/ 184352 h 711423"/>
              <a:gd name="connsiteX70" fmla="*/ 580445 w 2997641"/>
              <a:gd name="connsiteY70" fmla="*/ 168449 h 711423"/>
              <a:gd name="connsiteX71" fmla="*/ 381662 w 2997641"/>
              <a:gd name="connsiteY71" fmla="*/ 160498 h 711423"/>
              <a:gd name="connsiteX72" fmla="*/ 357808 w 2997641"/>
              <a:gd name="connsiteY72" fmla="*/ 152547 h 711423"/>
              <a:gd name="connsiteX73" fmla="*/ 310101 w 2997641"/>
              <a:gd name="connsiteY73" fmla="*/ 160498 h 711423"/>
              <a:gd name="connsiteX74" fmla="*/ 246490 w 2997641"/>
              <a:gd name="connsiteY74" fmla="*/ 168449 h 711423"/>
              <a:gd name="connsiteX75" fmla="*/ 222636 w 2997641"/>
              <a:gd name="connsiteY75" fmla="*/ 184352 h 711423"/>
              <a:gd name="connsiteX76" fmla="*/ 198782 w 2997641"/>
              <a:gd name="connsiteY76" fmla="*/ 192303 h 711423"/>
              <a:gd name="connsiteX77" fmla="*/ 119269 w 2997641"/>
              <a:gd name="connsiteY77" fmla="*/ 208206 h 711423"/>
              <a:gd name="connsiteX78" fmla="*/ 71561 w 2997641"/>
              <a:gd name="connsiteY78" fmla="*/ 224108 h 711423"/>
              <a:gd name="connsiteX79" fmla="*/ 47708 w 2997641"/>
              <a:gd name="connsiteY79" fmla="*/ 232060 h 711423"/>
              <a:gd name="connsiteX80" fmla="*/ 0 w 2997641"/>
              <a:gd name="connsiteY80" fmla="*/ 247962 h 71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2997641" h="711423">
                <a:moveTo>
                  <a:pt x="0" y="247962"/>
                </a:moveTo>
                <a:cubicBezTo>
                  <a:pt x="2650" y="234710"/>
                  <a:pt x="1246" y="219940"/>
                  <a:pt x="7951" y="208206"/>
                </a:cubicBezTo>
                <a:cubicBezTo>
                  <a:pt x="12692" y="199909"/>
                  <a:pt x="25048" y="199060"/>
                  <a:pt x="31805" y="192303"/>
                </a:cubicBezTo>
                <a:cubicBezTo>
                  <a:pt x="84812" y="139296"/>
                  <a:pt x="7955" y="194951"/>
                  <a:pt x="71561" y="152547"/>
                </a:cubicBezTo>
                <a:cubicBezTo>
                  <a:pt x="81459" y="137700"/>
                  <a:pt x="95112" y="113842"/>
                  <a:pt x="111318" y="104839"/>
                </a:cubicBezTo>
                <a:cubicBezTo>
                  <a:pt x="125971" y="96698"/>
                  <a:pt x="143123" y="94237"/>
                  <a:pt x="159026" y="88936"/>
                </a:cubicBezTo>
                <a:lnTo>
                  <a:pt x="182880" y="80985"/>
                </a:lnTo>
                <a:cubicBezTo>
                  <a:pt x="190831" y="78335"/>
                  <a:pt x="198467" y="74412"/>
                  <a:pt x="206734" y="73034"/>
                </a:cubicBezTo>
                <a:cubicBezTo>
                  <a:pt x="262708" y="63704"/>
                  <a:pt x="239147" y="70180"/>
                  <a:pt x="278295" y="57131"/>
                </a:cubicBezTo>
                <a:cubicBezTo>
                  <a:pt x="286246" y="59781"/>
                  <a:pt x="293852" y="66267"/>
                  <a:pt x="302149" y="65082"/>
                </a:cubicBezTo>
                <a:cubicBezTo>
                  <a:pt x="365160" y="56081"/>
                  <a:pt x="305513" y="46245"/>
                  <a:pt x="357808" y="25326"/>
                </a:cubicBezTo>
                <a:cubicBezTo>
                  <a:pt x="362800" y="23329"/>
                  <a:pt x="476759" y="9463"/>
                  <a:pt x="477078" y="9423"/>
                </a:cubicBezTo>
                <a:cubicBezTo>
                  <a:pt x="540689" y="-11780"/>
                  <a:pt x="461175" y="9423"/>
                  <a:pt x="524786" y="9423"/>
                </a:cubicBezTo>
                <a:cubicBezTo>
                  <a:pt x="556701" y="9423"/>
                  <a:pt x="588396" y="4122"/>
                  <a:pt x="620201" y="1472"/>
                </a:cubicBezTo>
                <a:cubicBezTo>
                  <a:pt x="1104972" y="27675"/>
                  <a:pt x="816200" y="18738"/>
                  <a:pt x="1486894" y="9423"/>
                </a:cubicBezTo>
                <a:cubicBezTo>
                  <a:pt x="1567582" y="29594"/>
                  <a:pt x="1520450" y="19995"/>
                  <a:pt x="1677725" y="25326"/>
                </a:cubicBezTo>
                <a:cubicBezTo>
                  <a:pt x="2368840" y="48754"/>
                  <a:pt x="1695679" y="20575"/>
                  <a:pt x="2170706" y="41228"/>
                </a:cubicBezTo>
                <a:cubicBezTo>
                  <a:pt x="2227880" y="60288"/>
                  <a:pt x="2156503" y="37171"/>
                  <a:pt x="2226365" y="57131"/>
                </a:cubicBezTo>
                <a:cubicBezTo>
                  <a:pt x="2234424" y="59433"/>
                  <a:pt x="2242000" y="63438"/>
                  <a:pt x="2250219" y="65082"/>
                </a:cubicBezTo>
                <a:cubicBezTo>
                  <a:pt x="2268596" y="68758"/>
                  <a:pt x="2287325" y="70383"/>
                  <a:pt x="2305878" y="73034"/>
                </a:cubicBezTo>
                <a:cubicBezTo>
                  <a:pt x="2321781" y="78335"/>
                  <a:pt x="2337324" y="84870"/>
                  <a:pt x="2353586" y="88936"/>
                </a:cubicBezTo>
                <a:cubicBezTo>
                  <a:pt x="2364188" y="91587"/>
                  <a:pt x="2374924" y="93748"/>
                  <a:pt x="2385391" y="96888"/>
                </a:cubicBezTo>
                <a:cubicBezTo>
                  <a:pt x="2401447" y="101705"/>
                  <a:pt x="2433099" y="112790"/>
                  <a:pt x="2433099" y="112790"/>
                </a:cubicBezTo>
                <a:lnTo>
                  <a:pt x="2480807" y="144595"/>
                </a:lnTo>
                <a:cubicBezTo>
                  <a:pt x="2488758" y="149896"/>
                  <a:pt x="2495595" y="157476"/>
                  <a:pt x="2504661" y="160498"/>
                </a:cubicBezTo>
                <a:lnTo>
                  <a:pt x="2528515" y="168449"/>
                </a:lnTo>
                <a:cubicBezTo>
                  <a:pt x="2554650" y="185874"/>
                  <a:pt x="2547417" y="184073"/>
                  <a:pt x="2576222" y="192303"/>
                </a:cubicBezTo>
                <a:cubicBezTo>
                  <a:pt x="2584707" y="194727"/>
                  <a:pt x="2621782" y="202595"/>
                  <a:pt x="2631881" y="208206"/>
                </a:cubicBezTo>
                <a:cubicBezTo>
                  <a:pt x="2631896" y="208214"/>
                  <a:pt x="2691509" y="247958"/>
                  <a:pt x="2703443" y="255914"/>
                </a:cubicBezTo>
                <a:cubicBezTo>
                  <a:pt x="2711394" y="261215"/>
                  <a:pt x="2720540" y="265059"/>
                  <a:pt x="2727297" y="271816"/>
                </a:cubicBezTo>
                <a:cubicBezTo>
                  <a:pt x="2780932" y="325451"/>
                  <a:pt x="2753669" y="312412"/>
                  <a:pt x="2798859" y="327475"/>
                </a:cubicBezTo>
                <a:cubicBezTo>
                  <a:pt x="2812832" y="369395"/>
                  <a:pt x="2797575" y="335476"/>
                  <a:pt x="2830664" y="375183"/>
                </a:cubicBezTo>
                <a:cubicBezTo>
                  <a:pt x="2836782" y="382524"/>
                  <a:pt x="2839375" y="392744"/>
                  <a:pt x="2846567" y="399037"/>
                </a:cubicBezTo>
                <a:cubicBezTo>
                  <a:pt x="2860951" y="411623"/>
                  <a:pt x="2878372" y="420240"/>
                  <a:pt x="2894275" y="430842"/>
                </a:cubicBezTo>
                <a:lnTo>
                  <a:pt x="2918128" y="446745"/>
                </a:lnTo>
                <a:cubicBezTo>
                  <a:pt x="2920779" y="454696"/>
                  <a:pt x="2920844" y="464054"/>
                  <a:pt x="2926080" y="470599"/>
                </a:cubicBezTo>
                <a:cubicBezTo>
                  <a:pt x="2932050" y="478061"/>
                  <a:pt x="2944869" y="478397"/>
                  <a:pt x="2949934" y="486501"/>
                </a:cubicBezTo>
                <a:cubicBezTo>
                  <a:pt x="2958818" y="500716"/>
                  <a:pt x="2960535" y="518306"/>
                  <a:pt x="2965836" y="534209"/>
                </a:cubicBezTo>
                <a:lnTo>
                  <a:pt x="2973788" y="558063"/>
                </a:lnTo>
                <a:lnTo>
                  <a:pt x="2989690" y="605771"/>
                </a:lnTo>
                <a:lnTo>
                  <a:pt x="2997641" y="629625"/>
                </a:lnTo>
                <a:cubicBezTo>
                  <a:pt x="2994991" y="656129"/>
                  <a:pt x="3001602" y="685314"/>
                  <a:pt x="2989690" y="709138"/>
                </a:cubicBezTo>
                <a:cubicBezTo>
                  <a:pt x="2985416" y="717685"/>
                  <a:pt x="2972593" y="699992"/>
                  <a:pt x="2965836" y="693235"/>
                </a:cubicBezTo>
                <a:cubicBezTo>
                  <a:pt x="2952883" y="680282"/>
                  <a:pt x="2946293" y="662770"/>
                  <a:pt x="2941982" y="645528"/>
                </a:cubicBezTo>
                <a:cubicBezTo>
                  <a:pt x="2938704" y="632417"/>
                  <a:pt x="2940075" y="617859"/>
                  <a:pt x="2934031" y="605771"/>
                </a:cubicBezTo>
                <a:cubicBezTo>
                  <a:pt x="2929002" y="595713"/>
                  <a:pt x="2918816" y="589116"/>
                  <a:pt x="2910177" y="581917"/>
                </a:cubicBezTo>
                <a:cubicBezTo>
                  <a:pt x="2886643" y="562305"/>
                  <a:pt x="2884830" y="565641"/>
                  <a:pt x="2854518" y="558063"/>
                </a:cubicBezTo>
                <a:cubicBezTo>
                  <a:pt x="2838881" y="534608"/>
                  <a:pt x="2837719" y="529487"/>
                  <a:pt x="2814761" y="510355"/>
                </a:cubicBezTo>
                <a:cubicBezTo>
                  <a:pt x="2807420" y="504237"/>
                  <a:pt x="2798859" y="499754"/>
                  <a:pt x="2790908" y="494453"/>
                </a:cubicBezTo>
                <a:cubicBezTo>
                  <a:pt x="2785607" y="486502"/>
                  <a:pt x="2782467" y="476569"/>
                  <a:pt x="2775005" y="470599"/>
                </a:cubicBezTo>
                <a:cubicBezTo>
                  <a:pt x="2764704" y="462358"/>
                  <a:pt x="2703928" y="454777"/>
                  <a:pt x="2703443" y="454696"/>
                </a:cubicBezTo>
                <a:cubicBezTo>
                  <a:pt x="2664797" y="428933"/>
                  <a:pt x="2672528" y="431065"/>
                  <a:pt x="2608028" y="414940"/>
                </a:cubicBezTo>
                <a:lnTo>
                  <a:pt x="2544417" y="399037"/>
                </a:lnTo>
                <a:cubicBezTo>
                  <a:pt x="2502906" y="371362"/>
                  <a:pt x="2539002" y="391054"/>
                  <a:pt x="2480807" y="375183"/>
                </a:cubicBezTo>
                <a:cubicBezTo>
                  <a:pt x="2464635" y="370773"/>
                  <a:pt x="2449002" y="364582"/>
                  <a:pt x="2433099" y="359281"/>
                </a:cubicBezTo>
                <a:cubicBezTo>
                  <a:pt x="2425148" y="356631"/>
                  <a:pt x="2417585" y="352163"/>
                  <a:pt x="2409245" y="351329"/>
                </a:cubicBezTo>
                <a:cubicBezTo>
                  <a:pt x="2382741" y="348679"/>
                  <a:pt x="2356135" y="346898"/>
                  <a:pt x="2329732" y="343378"/>
                </a:cubicBezTo>
                <a:cubicBezTo>
                  <a:pt x="2316336" y="341592"/>
                  <a:pt x="2303423" y="336772"/>
                  <a:pt x="2289975" y="335427"/>
                </a:cubicBezTo>
                <a:cubicBezTo>
                  <a:pt x="2248212" y="331251"/>
                  <a:pt x="2060372" y="321346"/>
                  <a:pt x="2027582" y="319524"/>
                </a:cubicBezTo>
                <a:cubicBezTo>
                  <a:pt x="2019631" y="316874"/>
                  <a:pt x="2011225" y="315321"/>
                  <a:pt x="2003728" y="311573"/>
                </a:cubicBezTo>
                <a:cubicBezTo>
                  <a:pt x="1995181" y="307299"/>
                  <a:pt x="1989381" y="296645"/>
                  <a:pt x="1979875" y="295670"/>
                </a:cubicBezTo>
                <a:cubicBezTo>
                  <a:pt x="1884811" y="285920"/>
                  <a:pt x="1693628" y="279768"/>
                  <a:pt x="1693628" y="279768"/>
                </a:cubicBezTo>
                <a:cubicBezTo>
                  <a:pt x="1670939" y="275230"/>
                  <a:pt x="1644517" y="270600"/>
                  <a:pt x="1622066" y="263865"/>
                </a:cubicBezTo>
                <a:cubicBezTo>
                  <a:pt x="1606010" y="259048"/>
                  <a:pt x="1590261" y="253263"/>
                  <a:pt x="1574358" y="247962"/>
                </a:cubicBezTo>
                <a:cubicBezTo>
                  <a:pt x="1566407" y="245312"/>
                  <a:pt x="1558878" y="240360"/>
                  <a:pt x="1550504" y="240011"/>
                </a:cubicBezTo>
                <a:lnTo>
                  <a:pt x="1359673" y="232060"/>
                </a:lnTo>
                <a:cubicBezTo>
                  <a:pt x="1304647" y="213716"/>
                  <a:pt x="1356041" y="228825"/>
                  <a:pt x="1248355" y="216157"/>
                </a:cubicBezTo>
                <a:cubicBezTo>
                  <a:pt x="1232343" y="214273"/>
                  <a:pt x="1216696" y="209735"/>
                  <a:pt x="1200647" y="208206"/>
                </a:cubicBezTo>
                <a:cubicBezTo>
                  <a:pt x="1048950" y="193758"/>
                  <a:pt x="819294" y="194794"/>
                  <a:pt x="699715" y="192303"/>
                </a:cubicBezTo>
                <a:cubicBezTo>
                  <a:pt x="675861" y="189653"/>
                  <a:pt x="651688" y="189059"/>
                  <a:pt x="628153" y="184352"/>
                </a:cubicBezTo>
                <a:cubicBezTo>
                  <a:pt x="611716" y="181065"/>
                  <a:pt x="597195" y="169119"/>
                  <a:pt x="580445" y="168449"/>
                </a:cubicBezTo>
                <a:lnTo>
                  <a:pt x="381662" y="160498"/>
                </a:lnTo>
                <a:cubicBezTo>
                  <a:pt x="373711" y="157848"/>
                  <a:pt x="366189" y="152547"/>
                  <a:pt x="357808" y="152547"/>
                </a:cubicBezTo>
                <a:cubicBezTo>
                  <a:pt x="341686" y="152547"/>
                  <a:pt x="326061" y="158218"/>
                  <a:pt x="310101" y="160498"/>
                </a:cubicBezTo>
                <a:cubicBezTo>
                  <a:pt x="288947" y="163520"/>
                  <a:pt x="267694" y="165799"/>
                  <a:pt x="246490" y="168449"/>
                </a:cubicBezTo>
                <a:cubicBezTo>
                  <a:pt x="238539" y="173750"/>
                  <a:pt x="231183" y="180078"/>
                  <a:pt x="222636" y="184352"/>
                </a:cubicBezTo>
                <a:cubicBezTo>
                  <a:pt x="215139" y="188100"/>
                  <a:pt x="206949" y="190418"/>
                  <a:pt x="198782" y="192303"/>
                </a:cubicBezTo>
                <a:cubicBezTo>
                  <a:pt x="172445" y="198381"/>
                  <a:pt x="144911" y="199659"/>
                  <a:pt x="119269" y="208206"/>
                </a:cubicBezTo>
                <a:lnTo>
                  <a:pt x="71561" y="224108"/>
                </a:lnTo>
                <a:cubicBezTo>
                  <a:pt x="63610" y="226758"/>
                  <a:pt x="55204" y="228312"/>
                  <a:pt x="47708" y="232060"/>
                </a:cubicBezTo>
                <a:lnTo>
                  <a:pt x="0" y="247962"/>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Freeform 66">
            <a:extLst>
              <a:ext uri="{FF2B5EF4-FFF2-40B4-BE49-F238E27FC236}">
                <a16:creationId xmlns:a16="http://schemas.microsoft.com/office/drawing/2014/main" id="{F6DA1A3C-0509-DF01-920B-36010740B97E}"/>
              </a:ext>
            </a:extLst>
          </p:cNvPr>
          <p:cNvSpPr/>
          <p:nvPr/>
        </p:nvSpPr>
        <p:spPr>
          <a:xfrm>
            <a:off x="5587800" y="4725058"/>
            <a:ext cx="624323" cy="176982"/>
          </a:xfrm>
          <a:custGeom>
            <a:avLst/>
            <a:gdLst>
              <a:gd name="connsiteX0" fmla="*/ 8287 w 624323"/>
              <a:gd name="connsiteY0" fmla="*/ 165392 h 176982"/>
              <a:gd name="connsiteX1" fmla="*/ 48043 w 624323"/>
              <a:gd name="connsiteY1" fmla="*/ 133587 h 176982"/>
              <a:gd name="connsiteX2" fmla="*/ 71897 w 624323"/>
              <a:gd name="connsiteY2" fmla="*/ 109733 h 176982"/>
              <a:gd name="connsiteX3" fmla="*/ 119605 w 624323"/>
              <a:gd name="connsiteY3" fmla="*/ 77928 h 176982"/>
              <a:gd name="connsiteX4" fmla="*/ 143459 w 624323"/>
              <a:gd name="connsiteY4" fmla="*/ 54074 h 176982"/>
              <a:gd name="connsiteX5" fmla="*/ 191167 w 624323"/>
              <a:gd name="connsiteY5" fmla="*/ 38171 h 176982"/>
              <a:gd name="connsiteX6" fmla="*/ 366096 w 624323"/>
              <a:gd name="connsiteY6" fmla="*/ 22268 h 176982"/>
              <a:gd name="connsiteX7" fmla="*/ 493316 w 624323"/>
              <a:gd name="connsiteY7" fmla="*/ 14317 h 176982"/>
              <a:gd name="connsiteX8" fmla="*/ 612586 w 624323"/>
              <a:gd name="connsiteY8" fmla="*/ 14317 h 176982"/>
              <a:gd name="connsiteX9" fmla="*/ 604635 w 624323"/>
              <a:gd name="connsiteY9" fmla="*/ 101782 h 176982"/>
              <a:gd name="connsiteX10" fmla="*/ 501268 w 624323"/>
              <a:gd name="connsiteY10" fmla="*/ 109733 h 176982"/>
              <a:gd name="connsiteX11" fmla="*/ 453560 w 624323"/>
              <a:gd name="connsiteY11" fmla="*/ 117684 h 176982"/>
              <a:gd name="connsiteX12" fmla="*/ 350193 w 624323"/>
              <a:gd name="connsiteY12" fmla="*/ 125635 h 176982"/>
              <a:gd name="connsiteX13" fmla="*/ 302485 w 624323"/>
              <a:gd name="connsiteY13" fmla="*/ 157441 h 176982"/>
              <a:gd name="connsiteX14" fmla="*/ 278631 w 624323"/>
              <a:gd name="connsiteY14" fmla="*/ 165392 h 176982"/>
              <a:gd name="connsiteX15" fmla="*/ 222972 w 624323"/>
              <a:gd name="connsiteY15" fmla="*/ 173343 h 176982"/>
              <a:gd name="connsiteX16" fmla="*/ 8287 w 624323"/>
              <a:gd name="connsiteY16" fmla="*/ 165392 h 176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24323" h="176982">
                <a:moveTo>
                  <a:pt x="8287" y="165392"/>
                </a:moveTo>
                <a:cubicBezTo>
                  <a:pt x="-20868" y="158766"/>
                  <a:pt x="35271" y="144762"/>
                  <a:pt x="48043" y="133587"/>
                </a:cubicBezTo>
                <a:cubicBezTo>
                  <a:pt x="56506" y="126182"/>
                  <a:pt x="63021" y="116637"/>
                  <a:pt x="71897" y="109733"/>
                </a:cubicBezTo>
                <a:cubicBezTo>
                  <a:pt x="86984" y="97999"/>
                  <a:pt x="106090" y="91443"/>
                  <a:pt x="119605" y="77928"/>
                </a:cubicBezTo>
                <a:cubicBezTo>
                  <a:pt x="127556" y="69977"/>
                  <a:pt x="133629" y="59535"/>
                  <a:pt x="143459" y="54074"/>
                </a:cubicBezTo>
                <a:cubicBezTo>
                  <a:pt x="158112" y="45933"/>
                  <a:pt x="175264" y="43472"/>
                  <a:pt x="191167" y="38171"/>
                </a:cubicBezTo>
                <a:cubicBezTo>
                  <a:pt x="263290" y="14130"/>
                  <a:pt x="204070" y="31527"/>
                  <a:pt x="366096" y="22268"/>
                </a:cubicBezTo>
                <a:lnTo>
                  <a:pt x="493316" y="14317"/>
                </a:lnTo>
                <a:cubicBezTo>
                  <a:pt x="525441" y="6286"/>
                  <a:pt x="589465" y="-13429"/>
                  <a:pt x="612586" y="14317"/>
                </a:cubicBezTo>
                <a:cubicBezTo>
                  <a:pt x="631327" y="36807"/>
                  <a:pt x="626862" y="82730"/>
                  <a:pt x="604635" y="101782"/>
                </a:cubicBezTo>
                <a:cubicBezTo>
                  <a:pt x="578397" y="124272"/>
                  <a:pt x="535724" y="107083"/>
                  <a:pt x="501268" y="109733"/>
                </a:cubicBezTo>
                <a:cubicBezTo>
                  <a:pt x="485365" y="112383"/>
                  <a:pt x="469593" y="115996"/>
                  <a:pt x="453560" y="117684"/>
                </a:cubicBezTo>
                <a:cubicBezTo>
                  <a:pt x="419192" y="121301"/>
                  <a:pt x="383613" y="116840"/>
                  <a:pt x="350193" y="125635"/>
                </a:cubicBezTo>
                <a:cubicBezTo>
                  <a:pt x="331710" y="130499"/>
                  <a:pt x="320617" y="151397"/>
                  <a:pt x="302485" y="157441"/>
                </a:cubicBezTo>
                <a:cubicBezTo>
                  <a:pt x="294534" y="160091"/>
                  <a:pt x="286850" y="163748"/>
                  <a:pt x="278631" y="165392"/>
                </a:cubicBezTo>
                <a:cubicBezTo>
                  <a:pt x="260254" y="169067"/>
                  <a:pt x="241643" y="171719"/>
                  <a:pt x="222972" y="173343"/>
                </a:cubicBezTo>
                <a:cubicBezTo>
                  <a:pt x="116315" y="182618"/>
                  <a:pt x="37442" y="172018"/>
                  <a:pt x="8287" y="165392"/>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Freeform 70">
            <a:extLst>
              <a:ext uri="{FF2B5EF4-FFF2-40B4-BE49-F238E27FC236}">
                <a16:creationId xmlns:a16="http://schemas.microsoft.com/office/drawing/2014/main" id="{865114D2-56AC-AA39-2893-FCA25A6AFDCC}"/>
              </a:ext>
            </a:extLst>
          </p:cNvPr>
          <p:cNvSpPr/>
          <p:nvPr/>
        </p:nvSpPr>
        <p:spPr>
          <a:xfrm>
            <a:off x="1383527" y="5022754"/>
            <a:ext cx="693873" cy="893016"/>
          </a:xfrm>
          <a:custGeom>
            <a:avLst/>
            <a:gdLst>
              <a:gd name="connsiteX0" fmla="*/ 0 w 693873"/>
              <a:gd name="connsiteY0" fmla="*/ 423889 h 893016"/>
              <a:gd name="connsiteX1" fmla="*/ 23854 w 693873"/>
              <a:gd name="connsiteY1" fmla="*/ 535208 h 893016"/>
              <a:gd name="connsiteX2" fmla="*/ 55659 w 693873"/>
              <a:gd name="connsiteY2" fmla="*/ 582916 h 893016"/>
              <a:gd name="connsiteX3" fmla="*/ 79513 w 693873"/>
              <a:gd name="connsiteY3" fmla="*/ 630623 h 893016"/>
              <a:gd name="connsiteX4" fmla="*/ 95416 w 693873"/>
              <a:gd name="connsiteY4" fmla="*/ 678331 h 893016"/>
              <a:gd name="connsiteX5" fmla="*/ 111318 w 693873"/>
              <a:gd name="connsiteY5" fmla="*/ 702185 h 893016"/>
              <a:gd name="connsiteX6" fmla="*/ 127221 w 693873"/>
              <a:gd name="connsiteY6" fmla="*/ 765796 h 893016"/>
              <a:gd name="connsiteX7" fmla="*/ 135172 w 693873"/>
              <a:gd name="connsiteY7" fmla="*/ 789649 h 893016"/>
              <a:gd name="connsiteX8" fmla="*/ 151075 w 693873"/>
              <a:gd name="connsiteY8" fmla="*/ 813503 h 893016"/>
              <a:gd name="connsiteX9" fmla="*/ 174929 w 693873"/>
              <a:gd name="connsiteY9" fmla="*/ 821455 h 893016"/>
              <a:gd name="connsiteX10" fmla="*/ 198783 w 693873"/>
              <a:gd name="connsiteY10" fmla="*/ 869163 h 893016"/>
              <a:gd name="connsiteX11" fmla="*/ 246490 w 693873"/>
              <a:gd name="connsiteY11" fmla="*/ 885065 h 893016"/>
              <a:gd name="connsiteX12" fmla="*/ 270344 w 693873"/>
              <a:gd name="connsiteY12" fmla="*/ 893016 h 893016"/>
              <a:gd name="connsiteX13" fmla="*/ 310101 w 693873"/>
              <a:gd name="connsiteY13" fmla="*/ 885065 h 893016"/>
              <a:gd name="connsiteX14" fmla="*/ 333955 w 693873"/>
              <a:gd name="connsiteY14" fmla="*/ 877114 h 893016"/>
              <a:gd name="connsiteX15" fmla="*/ 365760 w 693873"/>
              <a:gd name="connsiteY15" fmla="*/ 829406 h 893016"/>
              <a:gd name="connsiteX16" fmla="*/ 381663 w 693873"/>
              <a:gd name="connsiteY16" fmla="*/ 805552 h 893016"/>
              <a:gd name="connsiteX17" fmla="*/ 405516 w 693873"/>
              <a:gd name="connsiteY17" fmla="*/ 797601 h 893016"/>
              <a:gd name="connsiteX18" fmla="*/ 429370 w 693873"/>
              <a:gd name="connsiteY18" fmla="*/ 749893 h 893016"/>
              <a:gd name="connsiteX19" fmla="*/ 445273 w 693873"/>
              <a:gd name="connsiteY19" fmla="*/ 702185 h 893016"/>
              <a:gd name="connsiteX20" fmla="*/ 453224 w 693873"/>
              <a:gd name="connsiteY20" fmla="*/ 678331 h 893016"/>
              <a:gd name="connsiteX21" fmla="*/ 469127 w 693873"/>
              <a:gd name="connsiteY21" fmla="*/ 654477 h 893016"/>
              <a:gd name="connsiteX22" fmla="*/ 500932 w 693873"/>
              <a:gd name="connsiteY22" fmla="*/ 559062 h 893016"/>
              <a:gd name="connsiteX23" fmla="*/ 516835 w 693873"/>
              <a:gd name="connsiteY23" fmla="*/ 511354 h 893016"/>
              <a:gd name="connsiteX24" fmla="*/ 524786 w 693873"/>
              <a:gd name="connsiteY24" fmla="*/ 487500 h 893016"/>
              <a:gd name="connsiteX25" fmla="*/ 540689 w 693873"/>
              <a:gd name="connsiteY25" fmla="*/ 463646 h 893016"/>
              <a:gd name="connsiteX26" fmla="*/ 548640 w 693873"/>
              <a:gd name="connsiteY26" fmla="*/ 439792 h 893016"/>
              <a:gd name="connsiteX27" fmla="*/ 564543 w 693873"/>
              <a:gd name="connsiteY27" fmla="*/ 415938 h 893016"/>
              <a:gd name="connsiteX28" fmla="*/ 580445 w 693873"/>
              <a:gd name="connsiteY28" fmla="*/ 368230 h 893016"/>
              <a:gd name="connsiteX29" fmla="*/ 588396 w 693873"/>
              <a:gd name="connsiteY29" fmla="*/ 288717 h 893016"/>
              <a:gd name="connsiteX30" fmla="*/ 604299 w 693873"/>
              <a:gd name="connsiteY30" fmla="*/ 264863 h 893016"/>
              <a:gd name="connsiteX31" fmla="*/ 636104 w 693873"/>
              <a:gd name="connsiteY31" fmla="*/ 153545 h 893016"/>
              <a:gd name="connsiteX32" fmla="*/ 652007 w 693873"/>
              <a:gd name="connsiteY32" fmla="*/ 129691 h 893016"/>
              <a:gd name="connsiteX33" fmla="*/ 659958 w 693873"/>
              <a:gd name="connsiteY33" fmla="*/ 105837 h 893016"/>
              <a:gd name="connsiteX34" fmla="*/ 683812 w 693873"/>
              <a:gd name="connsiteY34" fmla="*/ 58129 h 893016"/>
              <a:gd name="connsiteX35" fmla="*/ 691763 w 693873"/>
              <a:gd name="connsiteY35" fmla="*/ 2470 h 893016"/>
              <a:gd name="connsiteX36" fmla="*/ 667910 w 693873"/>
              <a:gd name="connsiteY36" fmla="*/ 18373 h 893016"/>
              <a:gd name="connsiteX37" fmla="*/ 636104 w 693873"/>
              <a:gd name="connsiteY37" fmla="*/ 58129 h 893016"/>
              <a:gd name="connsiteX38" fmla="*/ 604299 w 693873"/>
              <a:gd name="connsiteY38" fmla="*/ 105837 h 893016"/>
              <a:gd name="connsiteX39" fmla="*/ 588396 w 693873"/>
              <a:gd name="connsiteY39" fmla="*/ 129691 h 893016"/>
              <a:gd name="connsiteX40" fmla="*/ 564543 w 693873"/>
              <a:gd name="connsiteY40" fmla="*/ 161496 h 893016"/>
              <a:gd name="connsiteX41" fmla="*/ 556591 w 693873"/>
              <a:gd name="connsiteY41" fmla="*/ 185350 h 893016"/>
              <a:gd name="connsiteX42" fmla="*/ 540689 w 693873"/>
              <a:gd name="connsiteY42" fmla="*/ 209204 h 893016"/>
              <a:gd name="connsiteX43" fmla="*/ 524786 w 693873"/>
              <a:gd name="connsiteY43" fmla="*/ 264863 h 893016"/>
              <a:gd name="connsiteX44" fmla="*/ 500932 w 693873"/>
              <a:gd name="connsiteY44" fmla="*/ 280766 h 893016"/>
              <a:gd name="connsiteX45" fmla="*/ 485030 w 693873"/>
              <a:gd name="connsiteY45" fmla="*/ 328474 h 893016"/>
              <a:gd name="connsiteX46" fmla="*/ 469127 w 693873"/>
              <a:gd name="connsiteY46" fmla="*/ 447743 h 893016"/>
              <a:gd name="connsiteX47" fmla="*/ 453224 w 693873"/>
              <a:gd name="connsiteY47" fmla="*/ 471597 h 893016"/>
              <a:gd name="connsiteX48" fmla="*/ 405516 w 693873"/>
              <a:gd name="connsiteY48" fmla="*/ 495451 h 893016"/>
              <a:gd name="connsiteX49" fmla="*/ 373711 w 693873"/>
              <a:gd name="connsiteY49" fmla="*/ 567013 h 893016"/>
              <a:gd name="connsiteX50" fmla="*/ 349857 w 693873"/>
              <a:gd name="connsiteY50" fmla="*/ 582916 h 893016"/>
              <a:gd name="connsiteX51" fmla="*/ 333955 w 693873"/>
              <a:gd name="connsiteY51" fmla="*/ 630623 h 893016"/>
              <a:gd name="connsiteX52" fmla="*/ 286247 w 693873"/>
              <a:gd name="connsiteY52" fmla="*/ 670380 h 893016"/>
              <a:gd name="connsiteX53" fmla="*/ 262393 w 693873"/>
              <a:gd name="connsiteY53" fmla="*/ 678331 h 893016"/>
              <a:gd name="connsiteX54" fmla="*/ 206734 w 693873"/>
              <a:gd name="connsiteY54" fmla="*/ 670380 h 893016"/>
              <a:gd name="connsiteX55" fmla="*/ 159026 w 693873"/>
              <a:gd name="connsiteY55" fmla="*/ 638575 h 893016"/>
              <a:gd name="connsiteX56" fmla="*/ 135172 w 693873"/>
              <a:gd name="connsiteY56" fmla="*/ 630623 h 893016"/>
              <a:gd name="connsiteX57" fmla="*/ 103367 w 693873"/>
              <a:gd name="connsiteY57" fmla="*/ 590867 h 893016"/>
              <a:gd name="connsiteX58" fmla="*/ 87464 w 693873"/>
              <a:gd name="connsiteY58" fmla="*/ 543159 h 893016"/>
              <a:gd name="connsiteX59" fmla="*/ 47708 w 693873"/>
              <a:gd name="connsiteY59" fmla="*/ 463646 h 893016"/>
              <a:gd name="connsiteX60" fmla="*/ 0 w 693873"/>
              <a:gd name="connsiteY60" fmla="*/ 423889 h 893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693873" h="893016">
                <a:moveTo>
                  <a:pt x="0" y="423889"/>
                </a:moveTo>
                <a:cubicBezTo>
                  <a:pt x="3365" y="450808"/>
                  <a:pt x="6422" y="509060"/>
                  <a:pt x="23854" y="535208"/>
                </a:cubicBezTo>
                <a:lnTo>
                  <a:pt x="55659" y="582916"/>
                </a:lnTo>
                <a:cubicBezTo>
                  <a:pt x="84655" y="669904"/>
                  <a:pt x="38411" y="538145"/>
                  <a:pt x="79513" y="630623"/>
                </a:cubicBezTo>
                <a:cubicBezTo>
                  <a:pt x="86321" y="645941"/>
                  <a:pt x="86118" y="664383"/>
                  <a:pt x="95416" y="678331"/>
                </a:cubicBezTo>
                <a:cubicBezTo>
                  <a:pt x="100717" y="686282"/>
                  <a:pt x="107044" y="693638"/>
                  <a:pt x="111318" y="702185"/>
                </a:cubicBezTo>
                <a:cubicBezTo>
                  <a:pt x="120408" y="720366"/>
                  <a:pt x="122683" y="747642"/>
                  <a:pt x="127221" y="765796"/>
                </a:cubicBezTo>
                <a:cubicBezTo>
                  <a:pt x="129254" y="773927"/>
                  <a:pt x="131424" y="782153"/>
                  <a:pt x="135172" y="789649"/>
                </a:cubicBezTo>
                <a:cubicBezTo>
                  <a:pt x="139446" y="798196"/>
                  <a:pt x="143613" y="807533"/>
                  <a:pt x="151075" y="813503"/>
                </a:cubicBezTo>
                <a:cubicBezTo>
                  <a:pt x="157620" y="818739"/>
                  <a:pt x="166978" y="818804"/>
                  <a:pt x="174929" y="821455"/>
                </a:cubicBezTo>
                <a:cubicBezTo>
                  <a:pt x="179262" y="834453"/>
                  <a:pt x="185802" y="861050"/>
                  <a:pt x="198783" y="869163"/>
                </a:cubicBezTo>
                <a:cubicBezTo>
                  <a:pt x="212998" y="878047"/>
                  <a:pt x="230588" y="879764"/>
                  <a:pt x="246490" y="885065"/>
                </a:cubicBezTo>
                <a:lnTo>
                  <a:pt x="270344" y="893016"/>
                </a:lnTo>
                <a:cubicBezTo>
                  <a:pt x="283596" y="890366"/>
                  <a:pt x="296990" y="888343"/>
                  <a:pt x="310101" y="885065"/>
                </a:cubicBezTo>
                <a:cubicBezTo>
                  <a:pt x="318232" y="883032"/>
                  <a:pt x="328028" y="883041"/>
                  <a:pt x="333955" y="877114"/>
                </a:cubicBezTo>
                <a:cubicBezTo>
                  <a:pt x="347470" y="863599"/>
                  <a:pt x="355158" y="845309"/>
                  <a:pt x="365760" y="829406"/>
                </a:cubicBezTo>
                <a:cubicBezTo>
                  <a:pt x="371061" y="821455"/>
                  <a:pt x="372597" y="808574"/>
                  <a:pt x="381663" y="805552"/>
                </a:cubicBezTo>
                <a:lnTo>
                  <a:pt x="405516" y="797601"/>
                </a:lnTo>
                <a:cubicBezTo>
                  <a:pt x="434521" y="710594"/>
                  <a:pt x="388261" y="842388"/>
                  <a:pt x="429370" y="749893"/>
                </a:cubicBezTo>
                <a:cubicBezTo>
                  <a:pt x="436178" y="734575"/>
                  <a:pt x="439972" y="718088"/>
                  <a:pt x="445273" y="702185"/>
                </a:cubicBezTo>
                <a:cubicBezTo>
                  <a:pt x="447923" y="694234"/>
                  <a:pt x="448575" y="685305"/>
                  <a:pt x="453224" y="678331"/>
                </a:cubicBezTo>
                <a:lnTo>
                  <a:pt x="469127" y="654477"/>
                </a:lnTo>
                <a:lnTo>
                  <a:pt x="500932" y="559062"/>
                </a:lnTo>
                <a:lnTo>
                  <a:pt x="516835" y="511354"/>
                </a:lnTo>
                <a:cubicBezTo>
                  <a:pt x="519485" y="503403"/>
                  <a:pt x="520137" y="494474"/>
                  <a:pt x="524786" y="487500"/>
                </a:cubicBezTo>
                <a:lnTo>
                  <a:pt x="540689" y="463646"/>
                </a:lnTo>
                <a:cubicBezTo>
                  <a:pt x="543339" y="455695"/>
                  <a:pt x="544892" y="447289"/>
                  <a:pt x="548640" y="439792"/>
                </a:cubicBezTo>
                <a:cubicBezTo>
                  <a:pt x="552914" y="431245"/>
                  <a:pt x="560662" y="424671"/>
                  <a:pt x="564543" y="415938"/>
                </a:cubicBezTo>
                <a:cubicBezTo>
                  <a:pt x="571351" y="400620"/>
                  <a:pt x="580445" y="368230"/>
                  <a:pt x="580445" y="368230"/>
                </a:cubicBezTo>
                <a:cubicBezTo>
                  <a:pt x="583095" y="341726"/>
                  <a:pt x="582407" y="314671"/>
                  <a:pt x="588396" y="288717"/>
                </a:cubicBezTo>
                <a:cubicBezTo>
                  <a:pt x="590545" y="279405"/>
                  <a:pt x="601033" y="273844"/>
                  <a:pt x="604299" y="264863"/>
                </a:cubicBezTo>
                <a:cubicBezTo>
                  <a:pt x="608538" y="253207"/>
                  <a:pt x="625355" y="169668"/>
                  <a:pt x="636104" y="153545"/>
                </a:cubicBezTo>
                <a:lnTo>
                  <a:pt x="652007" y="129691"/>
                </a:lnTo>
                <a:cubicBezTo>
                  <a:pt x="654657" y="121740"/>
                  <a:pt x="656210" y="113334"/>
                  <a:pt x="659958" y="105837"/>
                </a:cubicBezTo>
                <a:cubicBezTo>
                  <a:pt x="690786" y="44182"/>
                  <a:pt x="663827" y="118086"/>
                  <a:pt x="683812" y="58129"/>
                </a:cubicBezTo>
                <a:cubicBezTo>
                  <a:pt x="686462" y="39576"/>
                  <a:pt x="698723" y="19871"/>
                  <a:pt x="691763" y="2470"/>
                </a:cubicBezTo>
                <a:cubicBezTo>
                  <a:pt x="688214" y="-6403"/>
                  <a:pt x="673880" y="10911"/>
                  <a:pt x="667910" y="18373"/>
                </a:cubicBezTo>
                <a:cubicBezTo>
                  <a:pt x="624021" y="73235"/>
                  <a:pt x="704459" y="12561"/>
                  <a:pt x="636104" y="58129"/>
                </a:cubicBezTo>
                <a:lnTo>
                  <a:pt x="604299" y="105837"/>
                </a:lnTo>
                <a:cubicBezTo>
                  <a:pt x="598998" y="113788"/>
                  <a:pt x="594130" y="122046"/>
                  <a:pt x="588396" y="129691"/>
                </a:cubicBezTo>
                <a:lnTo>
                  <a:pt x="564543" y="161496"/>
                </a:lnTo>
                <a:cubicBezTo>
                  <a:pt x="561892" y="169447"/>
                  <a:pt x="560339" y="177853"/>
                  <a:pt x="556591" y="185350"/>
                </a:cubicBezTo>
                <a:cubicBezTo>
                  <a:pt x="552317" y="193897"/>
                  <a:pt x="544453" y="200420"/>
                  <a:pt x="540689" y="209204"/>
                </a:cubicBezTo>
                <a:cubicBezTo>
                  <a:pt x="539372" y="212276"/>
                  <a:pt x="529544" y="258915"/>
                  <a:pt x="524786" y="264863"/>
                </a:cubicBezTo>
                <a:cubicBezTo>
                  <a:pt x="518816" y="272325"/>
                  <a:pt x="508883" y="275465"/>
                  <a:pt x="500932" y="280766"/>
                </a:cubicBezTo>
                <a:cubicBezTo>
                  <a:pt x="495631" y="296669"/>
                  <a:pt x="486422" y="311769"/>
                  <a:pt x="485030" y="328474"/>
                </a:cubicBezTo>
                <a:cubicBezTo>
                  <a:pt x="483254" y="349783"/>
                  <a:pt x="485365" y="415266"/>
                  <a:pt x="469127" y="447743"/>
                </a:cubicBezTo>
                <a:cubicBezTo>
                  <a:pt x="464853" y="456290"/>
                  <a:pt x="459981" y="464840"/>
                  <a:pt x="453224" y="471597"/>
                </a:cubicBezTo>
                <a:cubicBezTo>
                  <a:pt x="437809" y="487012"/>
                  <a:pt x="424918" y="488984"/>
                  <a:pt x="405516" y="495451"/>
                </a:cubicBezTo>
                <a:cubicBezTo>
                  <a:pt x="397642" y="519073"/>
                  <a:pt x="392613" y="548111"/>
                  <a:pt x="373711" y="567013"/>
                </a:cubicBezTo>
                <a:cubicBezTo>
                  <a:pt x="366954" y="573770"/>
                  <a:pt x="357808" y="577615"/>
                  <a:pt x="349857" y="582916"/>
                </a:cubicBezTo>
                <a:cubicBezTo>
                  <a:pt x="344556" y="598818"/>
                  <a:pt x="345808" y="618770"/>
                  <a:pt x="333955" y="630623"/>
                </a:cubicBezTo>
                <a:cubicBezTo>
                  <a:pt x="316371" y="648207"/>
                  <a:pt x="308386" y="659310"/>
                  <a:pt x="286247" y="670380"/>
                </a:cubicBezTo>
                <a:cubicBezTo>
                  <a:pt x="278750" y="674128"/>
                  <a:pt x="270344" y="675681"/>
                  <a:pt x="262393" y="678331"/>
                </a:cubicBezTo>
                <a:cubicBezTo>
                  <a:pt x="243840" y="675681"/>
                  <a:pt x="224226" y="677108"/>
                  <a:pt x="206734" y="670380"/>
                </a:cubicBezTo>
                <a:cubicBezTo>
                  <a:pt x="188895" y="663519"/>
                  <a:pt x="177158" y="644619"/>
                  <a:pt x="159026" y="638575"/>
                </a:cubicBezTo>
                <a:lnTo>
                  <a:pt x="135172" y="630623"/>
                </a:lnTo>
                <a:cubicBezTo>
                  <a:pt x="106176" y="543631"/>
                  <a:pt x="154744" y="673069"/>
                  <a:pt x="103367" y="590867"/>
                </a:cubicBezTo>
                <a:cubicBezTo>
                  <a:pt x="94483" y="576652"/>
                  <a:pt x="91529" y="559421"/>
                  <a:pt x="87464" y="543159"/>
                </a:cubicBezTo>
                <a:cubicBezTo>
                  <a:pt x="77985" y="505241"/>
                  <a:pt x="85925" y="476385"/>
                  <a:pt x="47708" y="463646"/>
                </a:cubicBezTo>
                <a:cubicBezTo>
                  <a:pt x="40165" y="461132"/>
                  <a:pt x="31805" y="463646"/>
                  <a:pt x="0" y="42388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Freeform 71">
            <a:extLst>
              <a:ext uri="{FF2B5EF4-FFF2-40B4-BE49-F238E27FC236}">
                <a16:creationId xmlns:a16="http://schemas.microsoft.com/office/drawing/2014/main" id="{B36C96AB-6F95-C558-B75B-B06D4361BE22}"/>
              </a:ext>
            </a:extLst>
          </p:cNvPr>
          <p:cNvSpPr/>
          <p:nvPr/>
        </p:nvSpPr>
        <p:spPr>
          <a:xfrm>
            <a:off x="4953247" y="4922106"/>
            <a:ext cx="652075" cy="1033670"/>
          </a:xfrm>
          <a:custGeom>
            <a:avLst/>
            <a:gdLst>
              <a:gd name="connsiteX0" fmla="*/ 68 w 652075"/>
              <a:gd name="connsiteY0" fmla="*/ 318052 h 1033670"/>
              <a:gd name="connsiteX1" fmla="*/ 23922 w 652075"/>
              <a:gd name="connsiteY1" fmla="*/ 357809 h 1033670"/>
              <a:gd name="connsiteX2" fmla="*/ 31874 w 652075"/>
              <a:gd name="connsiteY2" fmla="*/ 381663 h 1033670"/>
              <a:gd name="connsiteX3" fmla="*/ 55727 w 652075"/>
              <a:gd name="connsiteY3" fmla="*/ 429370 h 1033670"/>
              <a:gd name="connsiteX4" fmla="*/ 63679 w 652075"/>
              <a:gd name="connsiteY4" fmla="*/ 500932 h 1033670"/>
              <a:gd name="connsiteX5" fmla="*/ 119338 w 652075"/>
              <a:gd name="connsiteY5" fmla="*/ 572494 h 1033670"/>
              <a:gd name="connsiteX6" fmla="*/ 135240 w 652075"/>
              <a:gd name="connsiteY6" fmla="*/ 620202 h 1033670"/>
              <a:gd name="connsiteX7" fmla="*/ 143192 w 652075"/>
              <a:gd name="connsiteY7" fmla="*/ 644056 h 1033670"/>
              <a:gd name="connsiteX8" fmla="*/ 174997 w 652075"/>
              <a:gd name="connsiteY8" fmla="*/ 691763 h 1033670"/>
              <a:gd name="connsiteX9" fmla="*/ 190900 w 652075"/>
              <a:gd name="connsiteY9" fmla="*/ 747423 h 1033670"/>
              <a:gd name="connsiteX10" fmla="*/ 214754 w 652075"/>
              <a:gd name="connsiteY10" fmla="*/ 818984 h 1033670"/>
              <a:gd name="connsiteX11" fmla="*/ 230656 w 652075"/>
              <a:gd name="connsiteY11" fmla="*/ 866692 h 1033670"/>
              <a:gd name="connsiteX12" fmla="*/ 238607 w 652075"/>
              <a:gd name="connsiteY12" fmla="*/ 890546 h 1033670"/>
              <a:gd name="connsiteX13" fmla="*/ 262461 w 652075"/>
              <a:gd name="connsiteY13" fmla="*/ 906449 h 1033670"/>
              <a:gd name="connsiteX14" fmla="*/ 294267 w 652075"/>
              <a:gd name="connsiteY14" fmla="*/ 978010 h 1033670"/>
              <a:gd name="connsiteX15" fmla="*/ 326072 w 652075"/>
              <a:gd name="connsiteY15" fmla="*/ 1001864 h 1033670"/>
              <a:gd name="connsiteX16" fmla="*/ 373780 w 652075"/>
              <a:gd name="connsiteY16" fmla="*/ 1033670 h 1033670"/>
              <a:gd name="connsiteX17" fmla="*/ 413536 w 652075"/>
              <a:gd name="connsiteY17" fmla="*/ 1025718 h 1033670"/>
              <a:gd name="connsiteX18" fmla="*/ 429439 w 652075"/>
              <a:gd name="connsiteY18" fmla="*/ 1001864 h 1033670"/>
              <a:gd name="connsiteX19" fmla="*/ 453293 w 652075"/>
              <a:gd name="connsiteY19" fmla="*/ 985962 h 1033670"/>
              <a:gd name="connsiteX20" fmla="*/ 485098 w 652075"/>
              <a:gd name="connsiteY20" fmla="*/ 938254 h 1033670"/>
              <a:gd name="connsiteX21" fmla="*/ 501000 w 652075"/>
              <a:gd name="connsiteY21" fmla="*/ 914400 h 1033670"/>
              <a:gd name="connsiteX22" fmla="*/ 508952 w 652075"/>
              <a:gd name="connsiteY22" fmla="*/ 890546 h 1033670"/>
              <a:gd name="connsiteX23" fmla="*/ 532806 w 652075"/>
              <a:gd name="connsiteY23" fmla="*/ 795130 h 1033670"/>
              <a:gd name="connsiteX24" fmla="*/ 540757 w 652075"/>
              <a:gd name="connsiteY24" fmla="*/ 771277 h 1033670"/>
              <a:gd name="connsiteX25" fmla="*/ 572562 w 652075"/>
              <a:gd name="connsiteY25" fmla="*/ 723569 h 1033670"/>
              <a:gd name="connsiteX26" fmla="*/ 588465 w 652075"/>
              <a:gd name="connsiteY26" fmla="*/ 699715 h 1033670"/>
              <a:gd name="connsiteX27" fmla="*/ 596416 w 652075"/>
              <a:gd name="connsiteY27" fmla="*/ 620202 h 1033670"/>
              <a:gd name="connsiteX28" fmla="*/ 612319 w 652075"/>
              <a:gd name="connsiteY28" fmla="*/ 492981 h 1033670"/>
              <a:gd name="connsiteX29" fmla="*/ 596416 w 652075"/>
              <a:gd name="connsiteY29" fmla="*/ 254442 h 1033670"/>
              <a:gd name="connsiteX30" fmla="*/ 604367 w 652075"/>
              <a:gd name="connsiteY30" fmla="*/ 174929 h 1033670"/>
              <a:gd name="connsiteX31" fmla="*/ 620270 w 652075"/>
              <a:gd name="connsiteY31" fmla="*/ 39757 h 1033670"/>
              <a:gd name="connsiteX32" fmla="*/ 628221 w 652075"/>
              <a:gd name="connsiteY32" fmla="*/ 7951 h 1033670"/>
              <a:gd name="connsiteX33" fmla="*/ 652075 w 652075"/>
              <a:gd name="connsiteY33" fmla="*/ 0 h 1033670"/>
              <a:gd name="connsiteX34" fmla="*/ 604367 w 652075"/>
              <a:gd name="connsiteY34" fmla="*/ 39757 h 1033670"/>
              <a:gd name="connsiteX35" fmla="*/ 564611 w 652075"/>
              <a:gd name="connsiteY35" fmla="*/ 79513 h 1033670"/>
              <a:gd name="connsiteX36" fmla="*/ 548708 w 652075"/>
              <a:gd name="connsiteY36" fmla="*/ 111318 h 1033670"/>
              <a:gd name="connsiteX37" fmla="*/ 532806 w 652075"/>
              <a:gd name="connsiteY37" fmla="*/ 135172 h 1033670"/>
              <a:gd name="connsiteX38" fmla="*/ 524854 w 652075"/>
              <a:gd name="connsiteY38" fmla="*/ 159026 h 1033670"/>
              <a:gd name="connsiteX39" fmla="*/ 501000 w 652075"/>
              <a:gd name="connsiteY39" fmla="*/ 198783 h 1033670"/>
              <a:gd name="connsiteX40" fmla="*/ 477147 w 652075"/>
              <a:gd name="connsiteY40" fmla="*/ 254442 h 1033670"/>
              <a:gd name="connsiteX41" fmla="*/ 469195 w 652075"/>
              <a:gd name="connsiteY41" fmla="*/ 445273 h 1033670"/>
              <a:gd name="connsiteX42" fmla="*/ 461244 w 652075"/>
              <a:gd name="connsiteY42" fmla="*/ 469127 h 1033670"/>
              <a:gd name="connsiteX43" fmla="*/ 453293 w 652075"/>
              <a:gd name="connsiteY43" fmla="*/ 675861 h 1033670"/>
              <a:gd name="connsiteX44" fmla="*/ 437390 w 652075"/>
              <a:gd name="connsiteY44" fmla="*/ 723569 h 1033670"/>
              <a:gd name="connsiteX45" fmla="*/ 405585 w 652075"/>
              <a:gd name="connsiteY45" fmla="*/ 763325 h 1033670"/>
              <a:gd name="connsiteX46" fmla="*/ 357877 w 652075"/>
              <a:gd name="connsiteY46" fmla="*/ 779228 h 1033670"/>
              <a:gd name="connsiteX47" fmla="*/ 310169 w 652075"/>
              <a:gd name="connsiteY47" fmla="*/ 763325 h 1033670"/>
              <a:gd name="connsiteX48" fmla="*/ 286315 w 652075"/>
              <a:gd name="connsiteY48" fmla="*/ 755374 h 1033670"/>
              <a:gd name="connsiteX49" fmla="*/ 246559 w 652075"/>
              <a:gd name="connsiteY49" fmla="*/ 723569 h 1033670"/>
              <a:gd name="connsiteX50" fmla="*/ 230656 w 652075"/>
              <a:gd name="connsiteY50" fmla="*/ 699715 h 1033670"/>
              <a:gd name="connsiteX51" fmla="*/ 206802 w 652075"/>
              <a:gd name="connsiteY51" fmla="*/ 683812 h 1033670"/>
              <a:gd name="connsiteX52" fmla="*/ 174997 w 652075"/>
              <a:gd name="connsiteY52" fmla="*/ 636104 h 1033670"/>
              <a:gd name="connsiteX53" fmla="*/ 167046 w 652075"/>
              <a:gd name="connsiteY53" fmla="*/ 612250 h 1033670"/>
              <a:gd name="connsiteX54" fmla="*/ 127289 w 652075"/>
              <a:gd name="connsiteY54" fmla="*/ 564543 h 1033670"/>
              <a:gd name="connsiteX55" fmla="*/ 119338 w 652075"/>
              <a:gd name="connsiteY55" fmla="*/ 540689 h 1033670"/>
              <a:gd name="connsiteX56" fmla="*/ 95484 w 652075"/>
              <a:gd name="connsiteY56" fmla="*/ 532737 h 1033670"/>
              <a:gd name="connsiteX57" fmla="*/ 79581 w 652075"/>
              <a:gd name="connsiteY57" fmla="*/ 508883 h 1033670"/>
              <a:gd name="connsiteX58" fmla="*/ 103435 w 652075"/>
              <a:gd name="connsiteY58" fmla="*/ 524786 h 1033670"/>
              <a:gd name="connsiteX59" fmla="*/ 143192 w 652075"/>
              <a:gd name="connsiteY59" fmla="*/ 564543 h 1033670"/>
              <a:gd name="connsiteX60" fmla="*/ 159094 w 652075"/>
              <a:gd name="connsiteY60" fmla="*/ 588397 h 1033670"/>
              <a:gd name="connsiteX61" fmla="*/ 182948 w 652075"/>
              <a:gd name="connsiteY61" fmla="*/ 604299 h 1033670"/>
              <a:gd name="connsiteX62" fmla="*/ 206802 w 652075"/>
              <a:gd name="connsiteY62" fmla="*/ 628153 h 1033670"/>
              <a:gd name="connsiteX63" fmla="*/ 222705 w 652075"/>
              <a:gd name="connsiteY63" fmla="*/ 652007 h 1033670"/>
              <a:gd name="connsiteX64" fmla="*/ 254510 w 652075"/>
              <a:gd name="connsiteY64" fmla="*/ 667910 h 1033670"/>
              <a:gd name="connsiteX65" fmla="*/ 278364 w 652075"/>
              <a:gd name="connsiteY65" fmla="*/ 691763 h 1033670"/>
              <a:gd name="connsiteX66" fmla="*/ 254510 w 652075"/>
              <a:gd name="connsiteY66" fmla="*/ 707666 h 1033670"/>
              <a:gd name="connsiteX67" fmla="*/ 198851 w 652075"/>
              <a:gd name="connsiteY67" fmla="*/ 667910 h 1033670"/>
              <a:gd name="connsiteX68" fmla="*/ 190900 w 652075"/>
              <a:gd name="connsiteY68" fmla="*/ 644056 h 1033670"/>
              <a:gd name="connsiteX69" fmla="*/ 143192 w 652075"/>
              <a:gd name="connsiteY69" fmla="*/ 612250 h 1033670"/>
              <a:gd name="connsiteX70" fmla="*/ 127289 w 652075"/>
              <a:gd name="connsiteY70" fmla="*/ 564543 h 1033670"/>
              <a:gd name="connsiteX71" fmla="*/ 79581 w 652075"/>
              <a:gd name="connsiteY71" fmla="*/ 524786 h 1033670"/>
              <a:gd name="connsiteX72" fmla="*/ 47776 w 652075"/>
              <a:gd name="connsiteY72" fmla="*/ 477078 h 1033670"/>
              <a:gd name="connsiteX73" fmla="*/ 39825 w 652075"/>
              <a:gd name="connsiteY73" fmla="*/ 429370 h 1033670"/>
              <a:gd name="connsiteX74" fmla="*/ 31874 w 652075"/>
              <a:gd name="connsiteY74" fmla="*/ 349857 h 1033670"/>
              <a:gd name="connsiteX75" fmla="*/ 68 w 652075"/>
              <a:gd name="connsiteY75" fmla="*/ 318052 h 1033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652075" h="1033670">
                <a:moveTo>
                  <a:pt x="68" y="318052"/>
                </a:moveTo>
                <a:cubicBezTo>
                  <a:pt x="-1257" y="319377"/>
                  <a:pt x="17010" y="343986"/>
                  <a:pt x="23922" y="357809"/>
                </a:cubicBezTo>
                <a:cubicBezTo>
                  <a:pt x="27670" y="365306"/>
                  <a:pt x="28126" y="374166"/>
                  <a:pt x="31874" y="381663"/>
                </a:cubicBezTo>
                <a:cubicBezTo>
                  <a:pt x="62699" y="443313"/>
                  <a:pt x="35743" y="369419"/>
                  <a:pt x="55727" y="429370"/>
                </a:cubicBezTo>
                <a:cubicBezTo>
                  <a:pt x="58378" y="453224"/>
                  <a:pt x="56089" y="478163"/>
                  <a:pt x="63679" y="500932"/>
                </a:cubicBezTo>
                <a:cubicBezTo>
                  <a:pt x="73190" y="529465"/>
                  <a:pt x="98756" y="551912"/>
                  <a:pt x="119338" y="572494"/>
                </a:cubicBezTo>
                <a:lnTo>
                  <a:pt x="135240" y="620202"/>
                </a:lnTo>
                <a:cubicBezTo>
                  <a:pt x="137890" y="628153"/>
                  <a:pt x="138543" y="637082"/>
                  <a:pt x="143192" y="644056"/>
                </a:cubicBezTo>
                <a:lnTo>
                  <a:pt x="174997" y="691763"/>
                </a:lnTo>
                <a:cubicBezTo>
                  <a:pt x="201720" y="771937"/>
                  <a:pt x="160944" y="647570"/>
                  <a:pt x="190900" y="747423"/>
                </a:cubicBezTo>
                <a:cubicBezTo>
                  <a:pt x="190922" y="747496"/>
                  <a:pt x="210766" y="807021"/>
                  <a:pt x="214754" y="818984"/>
                </a:cubicBezTo>
                <a:lnTo>
                  <a:pt x="230656" y="866692"/>
                </a:lnTo>
                <a:cubicBezTo>
                  <a:pt x="233306" y="874643"/>
                  <a:pt x="231633" y="885897"/>
                  <a:pt x="238607" y="890546"/>
                </a:cubicBezTo>
                <a:lnTo>
                  <a:pt x="262461" y="906449"/>
                </a:lnTo>
                <a:cubicBezTo>
                  <a:pt x="270335" y="930072"/>
                  <a:pt x="275365" y="959108"/>
                  <a:pt x="294267" y="978010"/>
                </a:cubicBezTo>
                <a:cubicBezTo>
                  <a:pt x="303638" y="987381"/>
                  <a:pt x="316010" y="993240"/>
                  <a:pt x="326072" y="1001864"/>
                </a:cubicBezTo>
                <a:cubicBezTo>
                  <a:pt x="363975" y="1034352"/>
                  <a:pt x="333204" y="1020144"/>
                  <a:pt x="373780" y="1033670"/>
                </a:cubicBezTo>
                <a:cubicBezTo>
                  <a:pt x="387032" y="1031019"/>
                  <a:pt x="401802" y="1032423"/>
                  <a:pt x="413536" y="1025718"/>
                </a:cubicBezTo>
                <a:cubicBezTo>
                  <a:pt x="421833" y="1020977"/>
                  <a:pt x="422682" y="1008621"/>
                  <a:pt x="429439" y="1001864"/>
                </a:cubicBezTo>
                <a:cubicBezTo>
                  <a:pt x="436196" y="995107"/>
                  <a:pt x="445342" y="991263"/>
                  <a:pt x="453293" y="985962"/>
                </a:cubicBezTo>
                <a:lnTo>
                  <a:pt x="485098" y="938254"/>
                </a:lnTo>
                <a:cubicBezTo>
                  <a:pt x="490399" y="930303"/>
                  <a:pt x="497978" y="923466"/>
                  <a:pt x="501000" y="914400"/>
                </a:cubicBezTo>
                <a:lnTo>
                  <a:pt x="508952" y="890546"/>
                </a:lnTo>
                <a:cubicBezTo>
                  <a:pt x="519659" y="826302"/>
                  <a:pt x="511805" y="858134"/>
                  <a:pt x="532806" y="795130"/>
                </a:cubicBezTo>
                <a:cubicBezTo>
                  <a:pt x="535456" y="787179"/>
                  <a:pt x="536108" y="778251"/>
                  <a:pt x="540757" y="771277"/>
                </a:cubicBezTo>
                <a:lnTo>
                  <a:pt x="572562" y="723569"/>
                </a:lnTo>
                <a:lnTo>
                  <a:pt x="588465" y="699715"/>
                </a:lnTo>
                <a:cubicBezTo>
                  <a:pt x="591115" y="673211"/>
                  <a:pt x="594109" y="646738"/>
                  <a:pt x="596416" y="620202"/>
                </a:cubicBezTo>
                <a:cubicBezTo>
                  <a:pt x="606526" y="503929"/>
                  <a:pt x="593070" y="550722"/>
                  <a:pt x="612319" y="492981"/>
                </a:cubicBezTo>
                <a:cubicBezTo>
                  <a:pt x="605310" y="415889"/>
                  <a:pt x="596416" y="330375"/>
                  <a:pt x="596416" y="254442"/>
                </a:cubicBezTo>
                <a:cubicBezTo>
                  <a:pt x="596416" y="227805"/>
                  <a:pt x="602155" y="201474"/>
                  <a:pt x="604367" y="174929"/>
                </a:cubicBezTo>
                <a:cubicBezTo>
                  <a:pt x="620076" y="-13575"/>
                  <a:pt x="598942" y="114408"/>
                  <a:pt x="620270" y="39757"/>
                </a:cubicBezTo>
                <a:cubicBezTo>
                  <a:pt x="623272" y="29249"/>
                  <a:pt x="621394" y="16485"/>
                  <a:pt x="628221" y="7951"/>
                </a:cubicBezTo>
                <a:cubicBezTo>
                  <a:pt x="633457" y="1406"/>
                  <a:pt x="644124" y="2650"/>
                  <a:pt x="652075" y="0"/>
                </a:cubicBezTo>
                <a:cubicBezTo>
                  <a:pt x="628620" y="15637"/>
                  <a:pt x="623499" y="16799"/>
                  <a:pt x="604367" y="39757"/>
                </a:cubicBezTo>
                <a:cubicBezTo>
                  <a:pt x="571237" y="79513"/>
                  <a:pt x="608344" y="50357"/>
                  <a:pt x="564611" y="79513"/>
                </a:cubicBezTo>
                <a:cubicBezTo>
                  <a:pt x="559310" y="90115"/>
                  <a:pt x="554589" y="101027"/>
                  <a:pt x="548708" y="111318"/>
                </a:cubicBezTo>
                <a:cubicBezTo>
                  <a:pt x="543967" y="119615"/>
                  <a:pt x="537080" y="126625"/>
                  <a:pt x="532806" y="135172"/>
                </a:cubicBezTo>
                <a:cubicBezTo>
                  <a:pt x="529058" y="142669"/>
                  <a:pt x="528602" y="151529"/>
                  <a:pt x="524854" y="159026"/>
                </a:cubicBezTo>
                <a:cubicBezTo>
                  <a:pt x="517942" y="172849"/>
                  <a:pt x="508505" y="185273"/>
                  <a:pt x="501000" y="198783"/>
                </a:cubicBezTo>
                <a:cubicBezTo>
                  <a:pt x="484625" y="228258"/>
                  <a:pt x="486530" y="226292"/>
                  <a:pt x="477147" y="254442"/>
                </a:cubicBezTo>
                <a:cubicBezTo>
                  <a:pt x="474496" y="318052"/>
                  <a:pt x="473898" y="381781"/>
                  <a:pt x="469195" y="445273"/>
                </a:cubicBezTo>
                <a:cubicBezTo>
                  <a:pt x="468576" y="453632"/>
                  <a:pt x="461821" y="460765"/>
                  <a:pt x="461244" y="469127"/>
                </a:cubicBezTo>
                <a:cubicBezTo>
                  <a:pt x="456499" y="537926"/>
                  <a:pt x="459730" y="607200"/>
                  <a:pt x="453293" y="675861"/>
                </a:cubicBezTo>
                <a:cubicBezTo>
                  <a:pt x="451728" y="692551"/>
                  <a:pt x="442691" y="707666"/>
                  <a:pt x="437390" y="723569"/>
                </a:cubicBezTo>
                <a:cubicBezTo>
                  <a:pt x="428768" y="749436"/>
                  <a:pt x="433733" y="750815"/>
                  <a:pt x="405585" y="763325"/>
                </a:cubicBezTo>
                <a:cubicBezTo>
                  <a:pt x="390267" y="770133"/>
                  <a:pt x="357877" y="779228"/>
                  <a:pt x="357877" y="779228"/>
                </a:cubicBezTo>
                <a:lnTo>
                  <a:pt x="310169" y="763325"/>
                </a:lnTo>
                <a:lnTo>
                  <a:pt x="286315" y="755374"/>
                </a:lnTo>
                <a:cubicBezTo>
                  <a:pt x="240744" y="687015"/>
                  <a:pt x="301423" y="767459"/>
                  <a:pt x="246559" y="723569"/>
                </a:cubicBezTo>
                <a:cubicBezTo>
                  <a:pt x="239097" y="717599"/>
                  <a:pt x="237413" y="706472"/>
                  <a:pt x="230656" y="699715"/>
                </a:cubicBezTo>
                <a:cubicBezTo>
                  <a:pt x="223899" y="692958"/>
                  <a:pt x="214753" y="689113"/>
                  <a:pt x="206802" y="683812"/>
                </a:cubicBezTo>
                <a:cubicBezTo>
                  <a:pt x="196200" y="667909"/>
                  <a:pt x="181041" y="654236"/>
                  <a:pt x="174997" y="636104"/>
                </a:cubicBezTo>
                <a:cubicBezTo>
                  <a:pt x="172347" y="628153"/>
                  <a:pt x="170794" y="619747"/>
                  <a:pt x="167046" y="612250"/>
                </a:cubicBezTo>
                <a:cubicBezTo>
                  <a:pt x="155977" y="590113"/>
                  <a:pt x="144871" y="582125"/>
                  <a:pt x="127289" y="564543"/>
                </a:cubicBezTo>
                <a:cubicBezTo>
                  <a:pt x="124639" y="556592"/>
                  <a:pt x="125264" y="546616"/>
                  <a:pt x="119338" y="540689"/>
                </a:cubicBezTo>
                <a:cubicBezTo>
                  <a:pt x="113411" y="534762"/>
                  <a:pt x="102029" y="537973"/>
                  <a:pt x="95484" y="532737"/>
                </a:cubicBezTo>
                <a:cubicBezTo>
                  <a:pt x="88022" y="526767"/>
                  <a:pt x="72824" y="515640"/>
                  <a:pt x="79581" y="508883"/>
                </a:cubicBezTo>
                <a:cubicBezTo>
                  <a:pt x="86338" y="502126"/>
                  <a:pt x="95484" y="519485"/>
                  <a:pt x="103435" y="524786"/>
                </a:cubicBezTo>
                <a:cubicBezTo>
                  <a:pt x="145846" y="588401"/>
                  <a:pt x="90180" y="511530"/>
                  <a:pt x="143192" y="564543"/>
                </a:cubicBezTo>
                <a:cubicBezTo>
                  <a:pt x="149949" y="571300"/>
                  <a:pt x="152337" y="581640"/>
                  <a:pt x="159094" y="588397"/>
                </a:cubicBezTo>
                <a:cubicBezTo>
                  <a:pt x="165851" y="595154"/>
                  <a:pt x="175607" y="598181"/>
                  <a:pt x="182948" y="604299"/>
                </a:cubicBezTo>
                <a:cubicBezTo>
                  <a:pt x="191587" y="611498"/>
                  <a:pt x="199603" y="619514"/>
                  <a:pt x="206802" y="628153"/>
                </a:cubicBezTo>
                <a:cubicBezTo>
                  <a:pt x="212920" y="635494"/>
                  <a:pt x="215364" y="645889"/>
                  <a:pt x="222705" y="652007"/>
                </a:cubicBezTo>
                <a:cubicBezTo>
                  <a:pt x="231811" y="659595"/>
                  <a:pt x="244865" y="661021"/>
                  <a:pt x="254510" y="667910"/>
                </a:cubicBezTo>
                <a:cubicBezTo>
                  <a:pt x="263660" y="674446"/>
                  <a:pt x="270413" y="683812"/>
                  <a:pt x="278364" y="691763"/>
                </a:cubicBezTo>
                <a:cubicBezTo>
                  <a:pt x="270413" y="697064"/>
                  <a:pt x="263993" y="706481"/>
                  <a:pt x="254510" y="707666"/>
                </a:cubicBezTo>
                <a:cubicBezTo>
                  <a:pt x="213317" y="712816"/>
                  <a:pt x="211864" y="698274"/>
                  <a:pt x="198851" y="667910"/>
                </a:cubicBezTo>
                <a:cubicBezTo>
                  <a:pt x="195549" y="660206"/>
                  <a:pt x="196826" y="649983"/>
                  <a:pt x="190900" y="644056"/>
                </a:cubicBezTo>
                <a:cubicBezTo>
                  <a:pt x="177385" y="630541"/>
                  <a:pt x="143192" y="612250"/>
                  <a:pt x="143192" y="612250"/>
                </a:cubicBezTo>
                <a:cubicBezTo>
                  <a:pt x="137891" y="596348"/>
                  <a:pt x="141236" y="573841"/>
                  <a:pt x="127289" y="564543"/>
                </a:cubicBezTo>
                <a:cubicBezTo>
                  <a:pt x="106086" y="550407"/>
                  <a:pt x="96064" y="545978"/>
                  <a:pt x="79581" y="524786"/>
                </a:cubicBezTo>
                <a:cubicBezTo>
                  <a:pt x="67847" y="509699"/>
                  <a:pt x="47776" y="477078"/>
                  <a:pt x="47776" y="477078"/>
                </a:cubicBezTo>
                <a:cubicBezTo>
                  <a:pt x="45126" y="461175"/>
                  <a:pt x="41825" y="445368"/>
                  <a:pt x="39825" y="429370"/>
                </a:cubicBezTo>
                <a:cubicBezTo>
                  <a:pt x="36521" y="402939"/>
                  <a:pt x="37098" y="375976"/>
                  <a:pt x="31874" y="349857"/>
                </a:cubicBezTo>
                <a:cubicBezTo>
                  <a:pt x="31354" y="347258"/>
                  <a:pt x="1393" y="316727"/>
                  <a:pt x="68" y="31805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Freeform 72">
            <a:extLst>
              <a:ext uri="{FF2B5EF4-FFF2-40B4-BE49-F238E27FC236}">
                <a16:creationId xmlns:a16="http://schemas.microsoft.com/office/drawing/2014/main" id="{E3A3D872-79D5-10AF-11AE-3855D6096E1A}"/>
              </a:ext>
            </a:extLst>
          </p:cNvPr>
          <p:cNvSpPr/>
          <p:nvPr/>
        </p:nvSpPr>
        <p:spPr>
          <a:xfrm>
            <a:off x="576600" y="5077218"/>
            <a:ext cx="784792" cy="327830"/>
          </a:xfrm>
          <a:custGeom>
            <a:avLst/>
            <a:gdLst>
              <a:gd name="connsiteX0" fmla="*/ 11191 w 784792"/>
              <a:gd name="connsiteY0" fmla="*/ 8972 h 327830"/>
              <a:gd name="connsiteX1" fmla="*/ 130460 w 784792"/>
              <a:gd name="connsiteY1" fmla="*/ 16924 h 327830"/>
              <a:gd name="connsiteX2" fmla="*/ 170217 w 784792"/>
              <a:gd name="connsiteY2" fmla="*/ 24875 h 327830"/>
              <a:gd name="connsiteX3" fmla="*/ 249730 w 784792"/>
              <a:gd name="connsiteY3" fmla="*/ 32826 h 327830"/>
              <a:gd name="connsiteX4" fmla="*/ 345145 w 784792"/>
              <a:gd name="connsiteY4" fmla="*/ 56680 h 327830"/>
              <a:gd name="connsiteX5" fmla="*/ 368999 w 784792"/>
              <a:gd name="connsiteY5" fmla="*/ 64631 h 327830"/>
              <a:gd name="connsiteX6" fmla="*/ 480317 w 784792"/>
              <a:gd name="connsiteY6" fmla="*/ 88485 h 327830"/>
              <a:gd name="connsiteX7" fmla="*/ 551879 w 784792"/>
              <a:gd name="connsiteY7" fmla="*/ 104388 h 327830"/>
              <a:gd name="connsiteX8" fmla="*/ 599587 w 784792"/>
              <a:gd name="connsiteY8" fmla="*/ 136193 h 327830"/>
              <a:gd name="connsiteX9" fmla="*/ 647295 w 784792"/>
              <a:gd name="connsiteY9" fmla="*/ 152096 h 327830"/>
              <a:gd name="connsiteX10" fmla="*/ 695003 w 784792"/>
              <a:gd name="connsiteY10" fmla="*/ 175950 h 327830"/>
              <a:gd name="connsiteX11" fmla="*/ 726808 w 784792"/>
              <a:gd name="connsiteY11" fmla="*/ 207755 h 327830"/>
              <a:gd name="connsiteX12" fmla="*/ 742711 w 784792"/>
              <a:gd name="connsiteY12" fmla="*/ 231609 h 327830"/>
              <a:gd name="connsiteX13" fmla="*/ 774516 w 784792"/>
              <a:gd name="connsiteY13" fmla="*/ 303171 h 327830"/>
              <a:gd name="connsiteX14" fmla="*/ 782467 w 784792"/>
              <a:gd name="connsiteY14" fmla="*/ 327025 h 327830"/>
              <a:gd name="connsiteX15" fmla="*/ 758613 w 784792"/>
              <a:gd name="connsiteY15" fmla="*/ 311122 h 327830"/>
              <a:gd name="connsiteX16" fmla="*/ 710905 w 784792"/>
              <a:gd name="connsiteY16" fmla="*/ 263414 h 327830"/>
              <a:gd name="connsiteX17" fmla="*/ 631392 w 784792"/>
              <a:gd name="connsiteY17" fmla="*/ 247511 h 327830"/>
              <a:gd name="connsiteX18" fmla="*/ 607538 w 784792"/>
              <a:gd name="connsiteY18" fmla="*/ 231609 h 327830"/>
              <a:gd name="connsiteX19" fmla="*/ 583684 w 784792"/>
              <a:gd name="connsiteY19" fmla="*/ 207755 h 327830"/>
              <a:gd name="connsiteX20" fmla="*/ 559831 w 784792"/>
              <a:gd name="connsiteY20" fmla="*/ 199804 h 327830"/>
              <a:gd name="connsiteX21" fmla="*/ 535977 w 784792"/>
              <a:gd name="connsiteY21" fmla="*/ 183901 h 327830"/>
              <a:gd name="connsiteX22" fmla="*/ 440561 w 784792"/>
              <a:gd name="connsiteY22" fmla="*/ 167998 h 327830"/>
              <a:gd name="connsiteX23" fmla="*/ 416707 w 784792"/>
              <a:gd name="connsiteY23" fmla="*/ 152096 h 327830"/>
              <a:gd name="connsiteX24" fmla="*/ 321291 w 784792"/>
              <a:gd name="connsiteY24" fmla="*/ 136193 h 327830"/>
              <a:gd name="connsiteX25" fmla="*/ 170217 w 784792"/>
              <a:gd name="connsiteY25" fmla="*/ 128242 h 327830"/>
              <a:gd name="connsiteX26" fmla="*/ 58898 w 784792"/>
              <a:gd name="connsiteY26" fmla="*/ 136193 h 327830"/>
              <a:gd name="connsiteX27" fmla="*/ 11191 w 784792"/>
              <a:gd name="connsiteY27" fmla="*/ 152096 h 327830"/>
              <a:gd name="connsiteX28" fmla="*/ 11191 w 784792"/>
              <a:gd name="connsiteY28" fmla="*/ 8972 h 327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84792" h="327830">
                <a:moveTo>
                  <a:pt x="11191" y="8972"/>
                </a:moveTo>
                <a:cubicBezTo>
                  <a:pt x="31069" y="-13557"/>
                  <a:pt x="90813" y="12959"/>
                  <a:pt x="130460" y="16924"/>
                </a:cubicBezTo>
                <a:cubicBezTo>
                  <a:pt x="143908" y="18269"/>
                  <a:pt x="156821" y="23089"/>
                  <a:pt x="170217" y="24875"/>
                </a:cubicBezTo>
                <a:cubicBezTo>
                  <a:pt x="196620" y="28395"/>
                  <a:pt x="223299" y="29522"/>
                  <a:pt x="249730" y="32826"/>
                </a:cubicBezTo>
                <a:cubicBezTo>
                  <a:pt x="301118" y="39250"/>
                  <a:pt x="295507" y="40135"/>
                  <a:pt x="345145" y="56680"/>
                </a:cubicBezTo>
                <a:lnTo>
                  <a:pt x="368999" y="64631"/>
                </a:lnTo>
                <a:cubicBezTo>
                  <a:pt x="418753" y="97801"/>
                  <a:pt x="378612" y="76519"/>
                  <a:pt x="480317" y="88485"/>
                </a:cubicBezTo>
                <a:cubicBezTo>
                  <a:pt x="523567" y="93573"/>
                  <a:pt x="519346" y="93544"/>
                  <a:pt x="551879" y="104388"/>
                </a:cubicBezTo>
                <a:cubicBezTo>
                  <a:pt x="567782" y="114990"/>
                  <a:pt x="581455" y="130149"/>
                  <a:pt x="599587" y="136193"/>
                </a:cubicBezTo>
                <a:cubicBezTo>
                  <a:pt x="615490" y="141494"/>
                  <a:pt x="633347" y="142798"/>
                  <a:pt x="647295" y="152096"/>
                </a:cubicBezTo>
                <a:cubicBezTo>
                  <a:pt x="678123" y="172647"/>
                  <a:pt x="662083" y="164976"/>
                  <a:pt x="695003" y="175950"/>
                </a:cubicBezTo>
                <a:cubicBezTo>
                  <a:pt x="712350" y="227995"/>
                  <a:pt x="688257" y="176914"/>
                  <a:pt x="726808" y="207755"/>
                </a:cubicBezTo>
                <a:cubicBezTo>
                  <a:pt x="734270" y="213725"/>
                  <a:pt x="737410" y="223658"/>
                  <a:pt x="742711" y="231609"/>
                </a:cubicBezTo>
                <a:cubicBezTo>
                  <a:pt x="761635" y="288383"/>
                  <a:pt x="749315" y="265370"/>
                  <a:pt x="774516" y="303171"/>
                </a:cubicBezTo>
                <a:cubicBezTo>
                  <a:pt x="777166" y="311122"/>
                  <a:pt x="789964" y="323277"/>
                  <a:pt x="782467" y="327025"/>
                </a:cubicBezTo>
                <a:cubicBezTo>
                  <a:pt x="773919" y="331299"/>
                  <a:pt x="765756" y="317471"/>
                  <a:pt x="758613" y="311122"/>
                </a:cubicBezTo>
                <a:cubicBezTo>
                  <a:pt x="741804" y="296181"/>
                  <a:pt x="732958" y="267825"/>
                  <a:pt x="710905" y="263414"/>
                </a:cubicBezTo>
                <a:lnTo>
                  <a:pt x="631392" y="247511"/>
                </a:lnTo>
                <a:cubicBezTo>
                  <a:pt x="623441" y="242210"/>
                  <a:pt x="614879" y="237727"/>
                  <a:pt x="607538" y="231609"/>
                </a:cubicBezTo>
                <a:cubicBezTo>
                  <a:pt x="598899" y="224410"/>
                  <a:pt x="593040" y="213993"/>
                  <a:pt x="583684" y="207755"/>
                </a:cubicBezTo>
                <a:cubicBezTo>
                  <a:pt x="576711" y="203106"/>
                  <a:pt x="567782" y="202454"/>
                  <a:pt x="559831" y="199804"/>
                </a:cubicBezTo>
                <a:cubicBezTo>
                  <a:pt x="551880" y="194503"/>
                  <a:pt x="545211" y="186363"/>
                  <a:pt x="535977" y="183901"/>
                </a:cubicBezTo>
                <a:cubicBezTo>
                  <a:pt x="504822" y="175593"/>
                  <a:pt x="440561" y="167998"/>
                  <a:pt x="440561" y="167998"/>
                </a:cubicBezTo>
                <a:cubicBezTo>
                  <a:pt x="432610" y="162697"/>
                  <a:pt x="425254" y="156370"/>
                  <a:pt x="416707" y="152096"/>
                </a:cubicBezTo>
                <a:cubicBezTo>
                  <a:pt x="390799" y="139143"/>
                  <a:pt x="341863" y="137662"/>
                  <a:pt x="321291" y="136193"/>
                </a:cubicBezTo>
                <a:cubicBezTo>
                  <a:pt x="270991" y="132600"/>
                  <a:pt x="220575" y="130892"/>
                  <a:pt x="170217" y="128242"/>
                </a:cubicBezTo>
                <a:cubicBezTo>
                  <a:pt x="133111" y="130892"/>
                  <a:pt x="95687" y="130675"/>
                  <a:pt x="58898" y="136193"/>
                </a:cubicBezTo>
                <a:cubicBezTo>
                  <a:pt x="42321" y="138680"/>
                  <a:pt x="11191" y="152096"/>
                  <a:pt x="11191" y="152096"/>
                </a:cubicBezTo>
                <a:cubicBezTo>
                  <a:pt x="2184" y="62034"/>
                  <a:pt x="-8687" y="31501"/>
                  <a:pt x="11191" y="8972"/>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TextBox 74">
            <a:extLst>
              <a:ext uri="{FF2B5EF4-FFF2-40B4-BE49-F238E27FC236}">
                <a16:creationId xmlns:a16="http://schemas.microsoft.com/office/drawing/2014/main" id="{2B772FA6-942D-9F38-C7FD-BAF41EC65AAD}"/>
              </a:ext>
            </a:extLst>
          </p:cNvPr>
          <p:cNvSpPr txBox="1"/>
          <p:nvPr/>
        </p:nvSpPr>
        <p:spPr>
          <a:xfrm>
            <a:off x="2985266" y="4712223"/>
            <a:ext cx="1020203" cy="215444"/>
          </a:xfrm>
          <a:prstGeom prst="rect">
            <a:avLst/>
          </a:prstGeom>
          <a:noFill/>
        </p:spPr>
        <p:txBody>
          <a:bodyPr wrap="square" rtlCol="0">
            <a:spAutoFit/>
          </a:bodyPr>
          <a:lstStyle/>
          <a:p>
            <a:r>
              <a:rPr lang="en-AU" sz="800" dirty="0">
                <a:latin typeface="Arial Narrow" panose="020B0606020202030204" pitchFamily="34" charset="0"/>
              </a:rPr>
              <a:t>Beach sand</a:t>
            </a:r>
          </a:p>
        </p:txBody>
      </p:sp>
      <p:sp>
        <p:nvSpPr>
          <p:cNvPr id="82" name="TextBox 81">
            <a:extLst>
              <a:ext uri="{FF2B5EF4-FFF2-40B4-BE49-F238E27FC236}">
                <a16:creationId xmlns:a16="http://schemas.microsoft.com/office/drawing/2014/main" id="{47A3CC53-2F0F-B1DF-BE18-5D6839630BDC}"/>
              </a:ext>
            </a:extLst>
          </p:cNvPr>
          <p:cNvSpPr txBox="1"/>
          <p:nvPr/>
        </p:nvSpPr>
        <p:spPr>
          <a:xfrm>
            <a:off x="1468361" y="5637934"/>
            <a:ext cx="10202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Rock</a:t>
            </a:r>
          </a:p>
        </p:txBody>
      </p:sp>
      <p:sp>
        <p:nvSpPr>
          <p:cNvPr id="91" name="TextBox 90">
            <a:extLst>
              <a:ext uri="{FF2B5EF4-FFF2-40B4-BE49-F238E27FC236}">
                <a16:creationId xmlns:a16="http://schemas.microsoft.com/office/drawing/2014/main" id="{3AEDB9F6-82F7-AB74-18E4-985885E39DED}"/>
              </a:ext>
            </a:extLst>
          </p:cNvPr>
          <p:cNvSpPr txBox="1"/>
          <p:nvPr/>
        </p:nvSpPr>
        <p:spPr>
          <a:xfrm>
            <a:off x="5141509" y="5648246"/>
            <a:ext cx="10202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Rock</a:t>
            </a:r>
          </a:p>
        </p:txBody>
      </p:sp>
      <p:sp>
        <p:nvSpPr>
          <p:cNvPr id="120" name="TextBox 119">
            <a:extLst>
              <a:ext uri="{FF2B5EF4-FFF2-40B4-BE49-F238E27FC236}">
                <a16:creationId xmlns:a16="http://schemas.microsoft.com/office/drawing/2014/main" id="{35E68D67-B798-FCB1-61DA-EFEF7B0BF708}"/>
              </a:ext>
            </a:extLst>
          </p:cNvPr>
          <p:cNvSpPr txBox="1"/>
          <p:nvPr/>
        </p:nvSpPr>
        <p:spPr>
          <a:xfrm>
            <a:off x="1330620" y="5115595"/>
            <a:ext cx="1020203" cy="215444"/>
          </a:xfrm>
          <a:prstGeom prst="rect">
            <a:avLst/>
          </a:prstGeom>
          <a:noFill/>
        </p:spPr>
        <p:txBody>
          <a:bodyPr wrap="square" rtlCol="0">
            <a:spAutoFit/>
          </a:bodyPr>
          <a:lstStyle/>
          <a:p>
            <a:r>
              <a:rPr lang="en-AU" sz="800" dirty="0">
                <a:latin typeface="Arial Narrow" panose="020B0606020202030204" pitchFamily="34" charset="0"/>
              </a:rPr>
              <a:t>Headland </a:t>
            </a:r>
          </a:p>
        </p:txBody>
      </p:sp>
      <p:sp>
        <p:nvSpPr>
          <p:cNvPr id="127" name="TextBox 126">
            <a:extLst>
              <a:ext uri="{FF2B5EF4-FFF2-40B4-BE49-F238E27FC236}">
                <a16:creationId xmlns:a16="http://schemas.microsoft.com/office/drawing/2014/main" id="{111E6013-35DD-0A96-7D68-AF82ED0C7B96}"/>
              </a:ext>
            </a:extLst>
          </p:cNvPr>
          <p:cNvSpPr txBox="1"/>
          <p:nvPr/>
        </p:nvSpPr>
        <p:spPr>
          <a:xfrm>
            <a:off x="4938674" y="4981952"/>
            <a:ext cx="1020203" cy="215444"/>
          </a:xfrm>
          <a:prstGeom prst="rect">
            <a:avLst/>
          </a:prstGeom>
          <a:noFill/>
        </p:spPr>
        <p:txBody>
          <a:bodyPr wrap="square" rtlCol="0">
            <a:spAutoFit/>
          </a:bodyPr>
          <a:lstStyle/>
          <a:p>
            <a:r>
              <a:rPr lang="en-AU" sz="800" dirty="0">
                <a:latin typeface="Arial Narrow" panose="020B0606020202030204" pitchFamily="34" charset="0"/>
              </a:rPr>
              <a:t>Headland </a:t>
            </a:r>
          </a:p>
        </p:txBody>
      </p:sp>
      <p:sp>
        <p:nvSpPr>
          <p:cNvPr id="135" name="TextBox 134">
            <a:extLst>
              <a:ext uri="{FF2B5EF4-FFF2-40B4-BE49-F238E27FC236}">
                <a16:creationId xmlns:a16="http://schemas.microsoft.com/office/drawing/2014/main" id="{F3C12D66-8C30-4EEA-854E-2D8A28A1621D}"/>
              </a:ext>
            </a:extLst>
          </p:cNvPr>
          <p:cNvSpPr txBox="1"/>
          <p:nvPr/>
        </p:nvSpPr>
        <p:spPr>
          <a:xfrm rot="17284741">
            <a:off x="1417883" y="5154658"/>
            <a:ext cx="10202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&amp; Pebbles </a:t>
            </a:r>
          </a:p>
        </p:txBody>
      </p:sp>
      <p:sp>
        <p:nvSpPr>
          <p:cNvPr id="136" name="TextBox 135">
            <a:extLst>
              <a:ext uri="{FF2B5EF4-FFF2-40B4-BE49-F238E27FC236}">
                <a16:creationId xmlns:a16="http://schemas.microsoft.com/office/drawing/2014/main" id="{01058906-3F78-67DC-27C7-20C3566CCAF0}"/>
              </a:ext>
            </a:extLst>
          </p:cNvPr>
          <p:cNvSpPr txBox="1"/>
          <p:nvPr/>
        </p:nvSpPr>
        <p:spPr>
          <a:xfrm rot="16415196">
            <a:off x="4977934" y="5103560"/>
            <a:ext cx="102020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&amp; Pebbles </a:t>
            </a:r>
          </a:p>
        </p:txBody>
      </p:sp>
      <p:sp>
        <p:nvSpPr>
          <p:cNvPr id="141" name="Freeform 140">
            <a:extLst>
              <a:ext uri="{FF2B5EF4-FFF2-40B4-BE49-F238E27FC236}">
                <a16:creationId xmlns:a16="http://schemas.microsoft.com/office/drawing/2014/main" id="{FD96CB72-995E-F782-FA97-0041167F0160}"/>
              </a:ext>
            </a:extLst>
          </p:cNvPr>
          <p:cNvSpPr/>
          <p:nvPr/>
        </p:nvSpPr>
        <p:spPr>
          <a:xfrm>
            <a:off x="582561" y="6489290"/>
            <a:ext cx="331839" cy="118006"/>
          </a:xfrm>
          <a:custGeom>
            <a:avLst/>
            <a:gdLst>
              <a:gd name="connsiteX0" fmla="*/ 0 w 331839"/>
              <a:gd name="connsiteY0" fmla="*/ 0 h 118006"/>
              <a:gd name="connsiteX1" fmla="*/ 58994 w 331839"/>
              <a:gd name="connsiteY1" fmla="*/ 14749 h 118006"/>
              <a:gd name="connsiteX2" fmla="*/ 88491 w 331839"/>
              <a:gd name="connsiteY2" fmla="*/ 22123 h 118006"/>
              <a:gd name="connsiteX3" fmla="*/ 132736 w 331839"/>
              <a:gd name="connsiteY3" fmla="*/ 36871 h 118006"/>
              <a:gd name="connsiteX4" fmla="*/ 162233 w 331839"/>
              <a:gd name="connsiteY4" fmla="*/ 66368 h 118006"/>
              <a:gd name="connsiteX5" fmla="*/ 206478 w 331839"/>
              <a:gd name="connsiteY5" fmla="*/ 81116 h 118006"/>
              <a:gd name="connsiteX6" fmla="*/ 228600 w 331839"/>
              <a:gd name="connsiteY6" fmla="*/ 88491 h 118006"/>
              <a:gd name="connsiteX7" fmla="*/ 258097 w 331839"/>
              <a:gd name="connsiteY7" fmla="*/ 95865 h 118006"/>
              <a:gd name="connsiteX8" fmla="*/ 302342 w 331839"/>
              <a:gd name="connsiteY8" fmla="*/ 110613 h 118006"/>
              <a:gd name="connsiteX9" fmla="*/ 331839 w 331839"/>
              <a:gd name="connsiteY9" fmla="*/ 117987 h 118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31839" h="118006">
                <a:moveTo>
                  <a:pt x="0" y="0"/>
                </a:moveTo>
                <a:cubicBezTo>
                  <a:pt x="74972" y="14996"/>
                  <a:pt x="6078" y="-369"/>
                  <a:pt x="58994" y="14749"/>
                </a:cubicBezTo>
                <a:cubicBezTo>
                  <a:pt x="68739" y="17533"/>
                  <a:pt x="78783" y="19211"/>
                  <a:pt x="88491" y="22123"/>
                </a:cubicBezTo>
                <a:cubicBezTo>
                  <a:pt x="103381" y="26590"/>
                  <a:pt x="132736" y="36871"/>
                  <a:pt x="132736" y="36871"/>
                </a:cubicBezTo>
                <a:cubicBezTo>
                  <a:pt x="142568" y="46703"/>
                  <a:pt x="149042" y="61971"/>
                  <a:pt x="162233" y="66368"/>
                </a:cubicBezTo>
                <a:lnTo>
                  <a:pt x="206478" y="81116"/>
                </a:lnTo>
                <a:cubicBezTo>
                  <a:pt x="213852" y="83574"/>
                  <a:pt x="221059" y="86606"/>
                  <a:pt x="228600" y="88491"/>
                </a:cubicBezTo>
                <a:cubicBezTo>
                  <a:pt x="238432" y="90949"/>
                  <a:pt x="248389" y="92953"/>
                  <a:pt x="258097" y="95865"/>
                </a:cubicBezTo>
                <a:cubicBezTo>
                  <a:pt x="272987" y="100332"/>
                  <a:pt x="287594" y="105697"/>
                  <a:pt x="302342" y="110613"/>
                </a:cubicBezTo>
                <a:cubicBezTo>
                  <a:pt x="326797" y="118764"/>
                  <a:pt x="316692" y="117987"/>
                  <a:pt x="331839" y="117987"/>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2" name="Freeform 141">
            <a:extLst>
              <a:ext uri="{FF2B5EF4-FFF2-40B4-BE49-F238E27FC236}">
                <a16:creationId xmlns:a16="http://schemas.microsoft.com/office/drawing/2014/main" id="{902DA40C-E7B1-31BD-40C2-9BB34CA36C90}"/>
              </a:ext>
            </a:extLst>
          </p:cNvPr>
          <p:cNvSpPr/>
          <p:nvPr/>
        </p:nvSpPr>
        <p:spPr>
          <a:xfrm>
            <a:off x="589935" y="6386052"/>
            <a:ext cx="560439" cy="228754"/>
          </a:xfrm>
          <a:custGeom>
            <a:avLst/>
            <a:gdLst>
              <a:gd name="connsiteX0" fmla="*/ 0 w 560439"/>
              <a:gd name="connsiteY0" fmla="*/ 0 h 228754"/>
              <a:gd name="connsiteX1" fmla="*/ 36871 w 560439"/>
              <a:gd name="connsiteY1" fmla="*/ 22122 h 228754"/>
              <a:gd name="connsiteX2" fmla="*/ 81117 w 560439"/>
              <a:gd name="connsiteY2" fmla="*/ 36871 h 228754"/>
              <a:gd name="connsiteX3" fmla="*/ 154859 w 560439"/>
              <a:gd name="connsiteY3" fmla="*/ 51619 h 228754"/>
              <a:gd name="connsiteX4" fmla="*/ 184355 w 560439"/>
              <a:gd name="connsiteY4" fmla="*/ 66367 h 228754"/>
              <a:gd name="connsiteX5" fmla="*/ 199104 w 560439"/>
              <a:gd name="connsiteY5" fmla="*/ 81116 h 228754"/>
              <a:gd name="connsiteX6" fmla="*/ 221226 w 560439"/>
              <a:gd name="connsiteY6" fmla="*/ 95864 h 228754"/>
              <a:gd name="connsiteX7" fmla="*/ 235975 w 560439"/>
              <a:gd name="connsiteY7" fmla="*/ 110613 h 228754"/>
              <a:gd name="connsiteX8" fmla="*/ 339213 w 560439"/>
              <a:gd name="connsiteY8" fmla="*/ 125361 h 228754"/>
              <a:gd name="connsiteX9" fmla="*/ 368710 w 560439"/>
              <a:gd name="connsiteY9" fmla="*/ 132735 h 228754"/>
              <a:gd name="connsiteX10" fmla="*/ 398207 w 560439"/>
              <a:gd name="connsiteY10" fmla="*/ 162232 h 228754"/>
              <a:gd name="connsiteX11" fmla="*/ 464575 w 560439"/>
              <a:gd name="connsiteY11" fmla="*/ 176980 h 228754"/>
              <a:gd name="connsiteX12" fmla="*/ 486697 w 560439"/>
              <a:gd name="connsiteY12" fmla="*/ 191729 h 228754"/>
              <a:gd name="connsiteX13" fmla="*/ 501446 w 560439"/>
              <a:gd name="connsiteY13" fmla="*/ 206477 h 228754"/>
              <a:gd name="connsiteX14" fmla="*/ 523568 w 560439"/>
              <a:gd name="connsiteY14" fmla="*/ 213851 h 228754"/>
              <a:gd name="connsiteX15" fmla="*/ 560439 w 560439"/>
              <a:gd name="connsiteY15" fmla="*/ 228600 h 228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0439" h="228754">
                <a:moveTo>
                  <a:pt x="0" y="0"/>
                </a:moveTo>
                <a:cubicBezTo>
                  <a:pt x="12290" y="7374"/>
                  <a:pt x="23823" y="16191"/>
                  <a:pt x="36871" y="22122"/>
                </a:cubicBezTo>
                <a:cubicBezTo>
                  <a:pt x="51024" y="28555"/>
                  <a:pt x="66368" y="31955"/>
                  <a:pt x="81117" y="36871"/>
                </a:cubicBezTo>
                <a:cubicBezTo>
                  <a:pt x="119727" y="49741"/>
                  <a:pt x="95547" y="43146"/>
                  <a:pt x="154859" y="51619"/>
                </a:cubicBezTo>
                <a:cubicBezTo>
                  <a:pt x="164691" y="56535"/>
                  <a:pt x="175209" y="60269"/>
                  <a:pt x="184355" y="66367"/>
                </a:cubicBezTo>
                <a:cubicBezTo>
                  <a:pt x="190140" y="70224"/>
                  <a:pt x="193675" y="76773"/>
                  <a:pt x="199104" y="81116"/>
                </a:cubicBezTo>
                <a:cubicBezTo>
                  <a:pt x="206024" y="86652"/>
                  <a:pt x="214306" y="90328"/>
                  <a:pt x="221226" y="95864"/>
                </a:cubicBezTo>
                <a:cubicBezTo>
                  <a:pt x="226655" y="100207"/>
                  <a:pt x="229584" y="107874"/>
                  <a:pt x="235975" y="110613"/>
                </a:cubicBezTo>
                <a:cubicBezTo>
                  <a:pt x="252409" y="117656"/>
                  <a:pt x="335443" y="124942"/>
                  <a:pt x="339213" y="125361"/>
                </a:cubicBezTo>
                <a:cubicBezTo>
                  <a:pt x="349045" y="127819"/>
                  <a:pt x="360116" y="127364"/>
                  <a:pt x="368710" y="132735"/>
                </a:cubicBezTo>
                <a:cubicBezTo>
                  <a:pt x="380501" y="140105"/>
                  <a:pt x="384491" y="159946"/>
                  <a:pt x="398207" y="162232"/>
                </a:cubicBezTo>
                <a:cubicBezTo>
                  <a:pt x="450119" y="170884"/>
                  <a:pt x="428267" y="164878"/>
                  <a:pt x="464575" y="176980"/>
                </a:cubicBezTo>
                <a:cubicBezTo>
                  <a:pt x="471949" y="181896"/>
                  <a:pt x="479776" y="186193"/>
                  <a:pt x="486697" y="191729"/>
                </a:cubicBezTo>
                <a:cubicBezTo>
                  <a:pt x="492126" y="196072"/>
                  <a:pt x="495484" y="202900"/>
                  <a:pt x="501446" y="206477"/>
                </a:cubicBezTo>
                <a:cubicBezTo>
                  <a:pt x="508111" y="210476"/>
                  <a:pt x="516194" y="211393"/>
                  <a:pt x="523568" y="213851"/>
                </a:cubicBezTo>
                <a:cubicBezTo>
                  <a:pt x="549781" y="231327"/>
                  <a:pt x="536828" y="228600"/>
                  <a:pt x="560439" y="22860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4" name="Freeform 143">
            <a:extLst>
              <a:ext uri="{FF2B5EF4-FFF2-40B4-BE49-F238E27FC236}">
                <a16:creationId xmlns:a16="http://schemas.microsoft.com/office/drawing/2014/main" id="{3F8A4055-8345-CEFA-1311-017BB16D9F1C}"/>
              </a:ext>
            </a:extLst>
          </p:cNvPr>
          <p:cNvSpPr/>
          <p:nvPr/>
        </p:nvSpPr>
        <p:spPr>
          <a:xfrm>
            <a:off x="589935" y="6253316"/>
            <a:ext cx="803788" cy="361336"/>
          </a:xfrm>
          <a:custGeom>
            <a:avLst/>
            <a:gdLst>
              <a:gd name="connsiteX0" fmla="*/ 0 w 803788"/>
              <a:gd name="connsiteY0" fmla="*/ 0 h 361336"/>
              <a:gd name="connsiteX1" fmla="*/ 36871 w 803788"/>
              <a:gd name="connsiteY1" fmla="*/ 7374 h 361336"/>
              <a:gd name="connsiteX2" fmla="*/ 81117 w 803788"/>
              <a:gd name="connsiteY2" fmla="*/ 22123 h 361336"/>
              <a:gd name="connsiteX3" fmla="*/ 103239 w 803788"/>
              <a:gd name="connsiteY3" fmla="*/ 36871 h 361336"/>
              <a:gd name="connsiteX4" fmla="*/ 154859 w 803788"/>
              <a:gd name="connsiteY4" fmla="*/ 51619 h 361336"/>
              <a:gd name="connsiteX5" fmla="*/ 213852 w 803788"/>
              <a:gd name="connsiteY5" fmla="*/ 95865 h 361336"/>
              <a:gd name="connsiteX6" fmla="*/ 280220 w 803788"/>
              <a:gd name="connsiteY6" fmla="*/ 125361 h 361336"/>
              <a:gd name="connsiteX7" fmla="*/ 309717 w 803788"/>
              <a:gd name="connsiteY7" fmla="*/ 132736 h 361336"/>
              <a:gd name="connsiteX8" fmla="*/ 353962 w 803788"/>
              <a:gd name="connsiteY8" fmla="*/ 147484 h 361336"/>
              <a:gd name="connsiteX9" fmla="*/ 376084 w 803788"/>
              <a:gd name="connsiteY9" fmla="*/ 169607 h 361336"/>
              <a:gd name="connsiteX10" fmla="*/ 435078 w 803788"/>
              <a:gd name="connsiteY10" fmla="*/ 184355 h 361336"/>
              <a:gd name="connsiteX11" fmla="*/ 508820 w 803788"/>
              <a:gd name="connsiteY11" fmla="*/ 199103 h 361336"/>
              <a:gd name="connsiteX12" fmla="*/ 553065 w 803788"/>
              <a:gd name="connsiteY12" fmla="*/ 213852 h 361336"/>
              <a:gd name="connsiteX13" fmla="*/ 575188 w 803788"/>
              <a:gd name="connsiteY13" fmla="*/ 221226 h 361336"/>
              <a:gd name="connsiteX14" fmla="*/ 619433 w 803788"/>
              <a:gd name="connsiteY14" fmla="*/ 250723 h 361336"/>
              <a:gd name="connsiteX15" fmla="*/ 663678 w 803788"/>
              <a:gd name="connsiteY15" fmla="*/ 272845 h 361336"/>
              <a:gd name="connsiteX16" fmla="*/ 678426 w 803788"/>
              <a:gd name="connsiteY16" fmla="*/ 287594 h 361336"/>
              <a:gd name="connsiteX17" fmla="*/ 700549 w 803788"/>
              <a:gd name="connsiteY17" fmla="*/ 294968 h 361336"/>
              <a:gd name="connsiteX18" fmla="*/ 715297 w 803788"/>
              <a:gd name="connsiteY18" fmla="*/ 317090 h 361336"/>
              <a:gd name="connsiteX19" fmla="*/ 759542 w 803788"/>
              <a:gd name="connsiteY19" fmla="*/ 331839 h 361336"/>
              <a:gd name="connsiteX20" fmla="*/ 774291 w 803788"/>
              <a:gd name="connsiteY20" fmla="*/ 346587 h 361336"/>
              <a:gd name="connsiteX21" fmla="*/ 803788 w 803788"/>
              <a:gd name="connsiteY21" fmla="*/ 361336 h 361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03788" h="361336">
                <a:moveTo>
                  <a:pt x="0" y="0"/>
                </a:moveTo>
                <a:cubicBezTo>
                  <a:pt x="12290" y="2458"/>
                  <a:pt x="24779" y="4076"/>
                  <a:pt x="36871" y="7374"/>
                </a:cubicBezTo>
                <a:cubicBezTo>
                  <a:pt x="51870" y="11465"/>
                  <a:pt x="81117" y="22123"/>
                  <a:pt x="81117" y="22123"/>
                </a:cubicBezTo>
                <a:cubicBezTo>
                  <a:pt x="88491" y="27039"/>
                  <a:pt x="95312" y="32908"/>
                  <a:pt x="103239" y="36871"/>
                </a:cubicBezTo>
                <a:cubicBezTo>
                  <a:pt x="113818" y="42160"/>
                  <a:pt x="145409" y="49257"/>
                  <a:pt x="154859" y="51619"/>
                </a:cubicBezTo>
                <a:cubicBezTo>
                  <a:pt x="182140" y="78901"/>
                  <a:pt x="163824" y="62513"/>
                  <a:pt x="213852" y="95865"/>
                </a:cubicBezTo>
                <a:cubicBezTo>
                  <a:pt x="242907" y="115235"/>
                  <a:pt x="238098" y="114829"/>
                  <a:pt x="280220" y="125361"/>
                </a:cubicBezTo>
                <a:cubicBezTo>
                  <a:pt x="290052" y="127819"/>
                  <a:pt x="300009" y="129824"/>
                  <a:pt x="309717" y="132736"/>
                </a:cubicBezTo>
                <a:cubicBezTo>
                  <a:pt x="324607" y="137203"/>
                  <a:pt x="353962" y="147484"/>
                  <a:pt x="353962" y="147484"/>
                </a:cubicBezTo>
                <a:cubicBezTo>
                  <a:pt x="361336" y="154858"/>
                  <a:pt x="367407" y="163822"/>
                  <a:pt x="376084" y="169607"/>
                </a:cubicBezTo>
                <a:cubicBezTo>
                  <a:pt x="385678" y="176003"/>
                  <a:pt x="429960" y="183425"/>
                  <a:pt x="435078" y="184355"/>
                </a:cubicBezTo>
                <a:cubicBezTo>
                  <a:pt x="468804" y="190487"/>
                  <a:pt x="478724" y="190074"/>
                  <a:pt x="508820" y="199103"/>
                </a:cubicBezTo>
                <a:cubicBezTo>
                  <a:pt x="523711" y="203570"/>
                  <a:pt x="538317" y="208936"/>
                  <a:pt x="553065" y="213852"/>
                </a:cubicBezTo>
                <a:lnTo>
                  <a:pt x="575188" y="221226"/>
                </a:lnTo>
                <a:cubicBezTo>
                  <a:pt x="617123" y="263163"/>
                  <a:pt x="576745" y="229380"/>
                  <a:pt x="619433" y="250723"/>
                </a:cubicBezTo>
                <a:cubicBezTo>
                  <a:pt x="676614" y="279313"/>
                  <a:pt x="608070" y="254310"/>
                  <a:pt x="663678" y="272845"/>
                </a:cubicBezTo>
                <a:cubicBezTo>
                  <a:pt x="668594" y="277761"/>
                  <a:pt x="672464" y="284017"/>
                  <a:pt x="678426" y="287594"/>
                </a:cubicBezTo>
                <a:cubicBezTo>
                  <a:pt x="685091" y="291593"/>
                  <a:pt x="694479" y="290112"/>
                  <a:pt x="700549" y="294968"/>
                </a:cubicBezTo>
                <a:cubicBezTo>
                  <a:pt x="707469" y="300504"/>
                  <a:pt x="707782" y="312393"/>
                  <a:pt x="715297" y="317090"/>
                </a:cubicBezTo>
                <a:cubicBezTo>
                  <a:pt x="728480" y="325330"/>
                  <a:pt x="759542" y="331839"/>
                  <a:pt x="759542" y="331839"/>
                </a:cubicBezTo>
                <a:cubicBezTo>
                  <a:pt x="764458" y="336755"/>
                  <a:pt x="768329" y="343010"/>
                  <a:pt x="774291" y="346587"/>
                </a:cubicBezTo>
                <a:cubicBezTo>
                  <a:pt x="816656" y="372005"/>
                  <a:pt x="783338" y="340886"/>
                  <a:pt x="803788" y="361336"/>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5" name="Freeform 144">
            <a:extLst>
              <a:ext uri="{FF2B5EF4-FFF2-40B4-BE49-F238E27FC236}">
                <a16:creationId xmlns:a16="http://schemas.microsoft.com/office/drawing/2014/main" id="{AA14BFD3-04C5-BAAD-67A2-15634F25ACC6}"/>
              </a:ext>
            </a:extLst>
          </p:cNvPr>
          <p:cNvSpPr/>
          <p:nvPr/>
        </p:nvSpPr>
        <p:spPr>
          <a:xfrm>
            <a:off x="589935" y="6127955"/>
            <a:ext cx="1017639" cy="480358"/>
          </a:xfrm>
          <a:custGeom>
            <a:avLst/>
            <a:gdLst>
              <a:gd name="connsiteX0" fmla="*/ 0 w 1017639"/>
              <a:gd name="connsiteY0" fmla="*/ 0 h 480358"/>
              <a:gd name="connsiteX1" fmla="*/ 117988 w 1017639"/>
              <a:gd name="connsiteY1" fmla="*/ 29497 h 480358"/>
              <a:gd name="connsiteX2" fmla="*/ 162233 w 1017639"/>
              <a:gd name="connsiteY2" fmla="*/ 51619 h 480358"/>
              <a:gd name="connsiteX3" fmla="*/ 176981 w 1017639"/>
              <a:gd name="connsiteY3" fmla="*/ 66368 h 480358"/>
              <a:gd name="connsiteX4" fmla="*/ 221226 w 1017639"/>
              <a:gd name="connsiteY4" fmla="*/ 81116 h 480358"/>
              <a:gd name="connsiteX5" fmla="*/ 235975 w 1017639"/>
              <a:gd name="connsiteY5" fmla="*/ 95864 h 480358"/>
              <a:gd name="connsiteX6" fmla="*/ 258097 w 1017639"/>
              <a:gd name="connsiteY6" fmla="*/ 103239 h 480358"/>
              <a:gd name="connsiteX7" fmla="*/ 309717 w 1017639"/>
              <a:gd name="connsiteY7" fmla="*/ 117987 h 480358"/>
              <a:gd name="connsiteX8" fmla="*/ 376084 w 1017639"/>
              <a:gd name="connsiteY8" fmla="*/ 147484 h 480358"/>
              <a:gd name="connsiteX9" fmla="*/ 398207 w 1017639"/>
              <a:gd name="connsiteY9" fmla="*/ 154858 h 480358"/>
              <a:gd name="connsiteX10" fmla="*/ 420330 w 1017639"/>
              <a:gd name="connsiteY10" fmla="*/ 169606 h 480358"/>
              <a:gd name="connsiteX11" fmla="*/ 471949 w 1017639"/>
              <a:gd name="connsiteY11" fmla="*/ 176980 h 480358"/>
              <a:gd name="connsiteX12" fmla="*/ 516194 w 1017639"/>
              <a:gd name="connsiteY12" fmla="*/ 191729 h 480358"/>
              <a:gd name="connsiteX13" fmla="*/ 567813 w 1017639"/>
              <a:gd name="connsiteY13" fmla="*/ 250722 h 480358"/>
              <a:gd name="connsiteX14" fmla="*/ 582562 w 1017639"/>
              <a:gd name="connsiteY14" fmla="*/ 265471 h 480358"/>
              <a:gd name="connsiteX15" fmla="*/ 671052 w 1017639"/>
              <a:gd name="connsiteY15" fmla="*/ 294968 h 480358"/>
              <a:gd name="connsiteX16" fmla="*/ 715297 w 1017639"/>
              <a:gd name="connsiteY16" fmla="*/ 309716 h 480358"/>
              <a:gd name="connsiteX17" fmla="*/ 759542 w 1017639"/>
              <a:gd name="connsiteY17" fmla="*/ 339213 h 480358"/>
              <a:gd name="connsiteX18" fmla="*/ 774291 w 1017639"/>
              <a:gd name="connsiteY18" fmla="*/ 353961 h 480358"/>
              <a:gd name="connsiteX19" fmla="*/ 818536 w 1017639"/>
              <a:gd name="connsiteY19" fmla="*/ 383458 h 480358"/>
              <a:gd name="connsiteX20" fmla="*/ 877530 w 1017639"/>
              <a:gd name="connsiteY20" fmla="*/ 435077 h 480358"/>
              <a:gd name="connsiteX21" fmla="*/ 951271 w 1017639"/>
              <a:gd name="connsiteY21" fmla="*/ 457200 h 480358"/>
              <a:gd name="connsiteX22" fmla="*/ 973394 w 1017639"/>
              <a:gd name="connsiteY22" fmla="*/ 464574 h 480358"/>
              <a:gd name="connsiteX23" fmla="*/ 995517 w 1017639"/>
              <a:gd name="connsiteY23" fmla="*/ 479322 h 480358"/>
              <a:gd name="connsiteX24" fmla="*/ 1017639 w 1017639"/>
              <a:gd name="connsiteY24" fmla="*/ 479322 h 4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17639" h="480358">
                <a:moveTo>
                  <a:pt x="0" y="0"/>
                </a:moveTo>
                <a:cubicBezTo>
                  <a:pt x="10641" y="2128"/>
                  <a:pt x="98550" y="16538"/>
                  <a:pt x="117988" y="29497"/>
                </a:cubicBezTo>
                <a:cubicBezTo>
                  <a:pt x="146578" y="48557"/>
                  <a:pt x="131702" y="41443"/>
                  <a:pt x="162233" y="51619"/>
                </a:cubicBezTo>
                <a:cubicBezTo>
                  <a:pt x="167149" y="56535"/>
                  <a:pt x="170763" y="63259"/>
                  <a:pt x="176981" y="66368"/>
                </a:cubicBezTo>
                <a:cubicBezTo>
                  <a:pt x="190886" y="73321"/>
                  <a:pt x="221226" y="81116"/>
                  <a:pt x="221226" y="81116"/>
                </a:cubicBezTo>
                <a:cubicBezTo>
                  <a:pt x="226142" y="86032"/>
                  <a:pt x="230013" y="92287"/>
                  <a:pt x="235975" y="95864"/>
                </a:cubicBezTo>
                <a:cubicBezTo>
                  <a:pt x="242640" y="99863"/>
                  <a:pt x="250623" y="101104"/>
                  <a:pt x="258097" y="103239"/>
                </a:cubicBezTo>
                <a:cubicBezTo>
                  <a:pt x="322948" y="121769"/>
                  <a:pt x="256647" y="100298"/>
                  <a:pt x="309717" y="117987"/>
                </a:cubicBezTo>
                <a:cubicBezTo>
                  <a:pt x="344773" y="141358"/>
                  <a:pt x="323433" y="129933"/>
                  <a:pt x="376084" y="147484"/>
                </a:cubicBezTo>
                <a:cubicBezTo>
                  <a:pt x="383458" y="149942"/>
                  <a:pt x="391739" y="150546"/>
                  <a:pt x="398207" y="154858"/>
                </a:cubicBezTo>
                <a:cubicBezTo>
                  <a:pt x="405581" y="159774"/>
                  <a:pt x="411841" y="167059"/>
                  <a:pt x="420330" y="169606"/>
                </a:cubicBezTo>
                <a:cubicBezTo>
                  <a:pt x="436978" y="174600"/>
                  <a:pt x="454743" y="174522"/>
                  <a:pt x="471949" y="176980"/>
                </a:cubicBezTo>
                <a:cubicBezTo>
                  <a:pt x="486697" y="181896"/>
                  <a:pt x="507571" y="178794"/>
                  <a:pt x="516194" y="191729"/>
                </a:cubicBezTo>
                <a:cubicBezTo>
                  <a:pt x="540583" y="228313"/>
                  <a:pt x="524675" y="207584"/>
                  <a:pt x="567813" y="250722"/>
                </a:cubicBezTo>
                <a:cubicBezTo>
                  <a:pt x="572729" y="255638"/>
                  <a:pt x="575966" y="263272"/>
                  <a:pt x="582562" y="265471"/>
                </a:cubicBezTo>
                <a:lnTo>
                  <a:pt x="671052" y="294968"/>
                </a:lnTo>
                <a:cubicBezTo>
                  <a:pt x="671053" y="294968"/>
                  <a:pt x="715296" y="309715"/>
                  <a:pt x="715297" y="309716"/>
                </a:cubicBezTo>
                <a:cubicBezTo>
                  <a:pt x="730045" y="319548"/>
                  <a:pt x="747008" y="326680"/>
                  <a:pt x="759542" y="339213"/>
                </a:cubicBezTo>
                <a:cubicBezTo>
                  <a:pt x="764458" y="344129"/>
                  <a:pt x="768729" y="349790"/>
                  <a:pt x="774291" y="353961"/>
                </a:cubicBezTo>
                <a:cubicBezTo>
                  <a:pt x="788471" y="364596"/>
                  <a:pt x="806002" y="370924"/>
                  <a:pt x="818536" y="383458"/>
                </a:cubicBezTo>
                <a:cubicBezTo>
                  <a:pt x="832978" y="397900"/>
                  <a:pt x="855577" y="425320"/>
                  <a:pt x="877530" y="435077"/>
                </a:cubicBezTo>
                <a:cubicBezTo>
                  <a:pt x="909077" y="449098"/>
                  <a:pt x="921239" y="448619"/>
                  <a:pt x="951271" y="457200"/>
                </a:cubicBezTo>
                <a:cubicBezTo>
                  <a:pt x="958745" y="459335"/>
                  <a:pt x="966441" y="461098"/>
                  <a:pt x="973394" y="464574"/>
                </a:cubicBezTo>
                <a:cubicBezTo>
                  <a:pt x="981321" y="468537"/>
                  <a:pt x="987109" y="476519"/>
                  <a:pt x="995517" y="479322"/>
                </a:cubicBezTo>
                <a:cubicBezTo>
                  <a:pt x="1002513" y="481654"/>
                  <a:pt x="1010265" y="479322"/>
                  <a:pt x="1017639" y="479322"/>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6" name="Freeform 145">
            <a:extLst>
              <a:ext uri="{FF2B5EF4-FFF2-40B4-BE49-F238E27FC236}">
                <a16:creationId xmlns:a16="http://schemas.microsoft.com/office/drawing/2014/main" id="{EDC10C88-5449-98FB-92F8-BA1BBDB6D962}"/>
              </a:ext>
            </a:extLst>
          </p:cNvPr>
          <p:cNvSpPr/>
          <p:nvPr/>
        </p:nvSpPr>
        <p:spPr>
          <a:xfrm>
            <a:off x="589935" y="5980471"/>
            <a:ext cx="1283152" cy="634181"/>
          </a:xfrm>
          <a:custGeom>
            <a:avLst/>
            <a:gdLst>
              <a:gd name="connsiteX0" fmla="*/ 0 w 1283152"/>
              <a:gd name="connsiteY0" fmla="*/ 0 h 634181"/>
              <a:gd name="connsiteX1" fmla="*/ 36871 w 1283152"/>
              <a:gd name="connsiteY1" fmla="*/ 14748 h 634181"/>
              <a:gd name="connsiteX2" fmla="*/ 81117 w 1283152"/>
              <a:gd name="connsiteY2" fmla="*/ 29497 h 634181"/>
              <a:gd name="connsiteX3" fmla="*/ 103239 w 1283152"/>
              <a:gd name="connsiteY3" fmla="*/ 44245 h 634181"/>
              <a:gd name="connsiteX4" fmla="*/ 140110 w 1283152"/>
              <a:gd name="connsiteY4" fmla="*/ 51619 h 634181"/>
              <a:gd name="connsiteX5" fmla="*/ 169607 w 1283152"/>
              <a:gd name="connsiteY5" fmla="*/ 58994 h 634181"/>
              <a:gd name="connsiteX6" fmla="*/ 243349 w 1283152"/>
              <a:gd name="connsiteY6" fmla="*/ 88490 h 634181"/>
              <a:gd name="connsiteX7" fmla="*/ 294968 w 1283152"/>
              <a:gd name="connsiteY7" fmla="*/ 110613 h 634181"/>
              <a:gd name="connsiteX8" fmla="*/ 339213 w 1283152"/>
              <a:gd name="connsiteY8" fmla="*/ 125361 h 634181"/>
              <a:gd name="connsiteX9" fmla="*/ 405581 w 1283152"/>
              <a:gd name="connsiteY9" fmla="*/ 154858 h 634181"/>
              <a:gd name="connsiteX10" fmla="*/ 427704 w 1283152"/>
              <a:gd name="connsiteY10" fmla="*/ 162232 h 634181"/>
              <a:gd name="connsiteX11" fmla="*/ 449826 w 1283152"/>
              <a:gd name="connsiteY11" fmla="*/ 169606 h 634181"/>
              <a:gd name="connsiteX12" fmla="*/ 464575 w 1283152"/>
              <a:gd name="connsiteY12" fmla="*/ 184355 h 634181"/>
              <a:gd name="connsiteX13" fmla="*/ 508820 w 1283152"/>
              <a:gd name="connsiteY13" fmla="*/ 199103 h 634181"/>
              <a:gd name="connsiteX14" fmla="*/ 530942 w 1283152"/>
              <a:gd name="connsiteY14" fmla="*/ 213852 h 634181"/>
              <a:gd name="connsiteX15" fmla="*/ 545691 w 1283152"/>
              <a:gd name="connsiteY15" fmla="*/ 228600 h 634181"/>
              <a:gd name="connsiteX16" fmla="*/ 589936 w 1283152"/>
              <a:gd name="connsiteY16" fmla="*/ 243348 h 634181"/>
              <a:gd name="connsiteX17" fmla="*/ 612059 w 1283152"/>
              <a:gd name="connsiteY17" fmla="*/ 250723 h 634181"/>
              <a:gd name="connsiteX18" fmla="*/ 634181 w 1283152"/>
              <a:gd name="connsiteY18" fmla="*/ 258097 h 634181"/>
              <a:gd name="connsiteX19" fmla="*/ 656304 w 1283152"/>
              <a:gd name="connsiteY19" fmla="*/ 265471 h 634181"/>
              <a:gd name="connsiteX20" fmla="*/ 700549 w 1283152"/>
              <a:gd name="connsiteY20" fmla="*/ 294968 h 634181"/>
              <a:gd name="connsiteX21" fmla="*/ 766917 w 1283152"/>
              <a:gd name="connsiteY21" fmla="*/ 324464 h 634181"/>
              <a:gd name="connsiteX22" fmla="*/ 781665 w 1283152"/>
              <a:gd name="connsiteY22" fmla="*/ 339213 h 634181"/>
              <a:gd name="connsiteX23" fmla="*/ 825910 w 1283152"/>
              <a:gd name="connsiteY23" fmla="*/ 353961 h 634181"/>
              <a:gd name="connsiteX24" fmla="*/ 840659 w 1283152"/>
              <a:gd name="connsiteY24" fmla="*/ 368710 h 634181"/>
              <a:gd name="connsiteX25" fmla="*/ 914400 w 1283152"/>
              <a:gd name="connsiteY25" fmla="*/ 398206 h 634181"/>
              <a:gd name="connsiteX26" fmla="*/ 936523 w 1283152"/>
              <a:gd name="connsiteY26" fmla="*/ 405581 h 634181"/>
              <a:gd name="connsiteX27" fmla="*/ 958646 w 1283152"/>
              <a:gd name="connsiteY27" fmla="*/ 412955 h 634181"/>
              <a:gd name="connsiteX28" fmla="*/ 995517 w 1283152"/>
              <a:gd name="connsiteY28" fmla="*/ 442452 h 634181"/>
              <a:gd name="connsiteX29" fmla="*/ 1054510 w 1283152"/>
              <a:gd name="connsiteY29" fmla="*/ 494071 h 634181"/>
              <a:gd name="connsiteX30" fmla="*/ 1069259 w 1283152"/>
              <a:gd name="connsiteY30" fmla="*/ 508819 h 634181"/>
              <a:gd name="connsiteX31" fmla="*/ 1113504 w 1283152"/>
              <a:gd name="connsiteY31" fmla="*/ 523568 h 634181"/>
              <a:gd name="connsiteX32" fmla="*/ 1135626 w 1283152"/>
              <a:gd name="connsiteY32" fmla="*/ 538316 h 634181"/>
              <a:gd name="connsiteX33" fmla="*/ 1157749 w 1283152"/>
              <a:gd name="connsiteY33" fmla="*/ 545690 h 634181"/>
              <a:gd name="connsiteX34" fmla="*/ 1194620 w 1283152"/>
              <a:gd name="connsiteY34" fmla="*/ 567813 h 634181"/>
              <a:gd name="connsiteX35" fmla="*/ 1209368 w 1283152"/>
              <a:gd name="connsiteY35" fmla="*/ 589935 h 634181"/>
              <a:gd name="connsiteX36" fmla="*/ 1231491 w 1283152"/>
              <a:gd name="connsiteY36" fmla="*/ 597310 h 634181"/>
              <a:gd name="connsiteX37" fmla="*/ 1260988 w 1283152"/>
              <a:gd name="connsiteY37" fmla="*/ 612058 h 634181"/>
              <a:gd name="connsiteX38" fmla="*/ 1283110 w 1283152"/>
              <a:gd name="connsiteY38" fmla="*/ 634181 h 634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283152" h="634181">
                <a:moveTo>
                  <a:pt x="0" y="0"/>
                </a:moveTo>
                <a:cubicBezTo>
                  <a:pt x="12290" y="4916"/>
                  <a:pt x="24431" y="10224"/>
                  <a:pt x="36871" y="14748"/>
                </a:cubicBezTo>
                <a:cubicBezTo>
                  <a:pt x="51481" y="20061"/>
                  <a:pt x="81117" y="29497"/>
                  <a:pt x="81117" y="29497"/>
                </a:cubicBezTo>
                <a:cubicBezTo>
                  <a:pt x="88491" y="34413"/>
                  <a:pt x="94941" y="41133"/>
                  <a:pt x="103239" y="44245"/>
                </a:cubicBezTo>
                <a:cubicBezTo>
                  <a:pt x="114975" y="48646"/>
                  <a:pt x="127875" y="48900"/>
                  <a:pt x="140110" y="51619"/>
                </a:cubicBezTo>
                <a:cubicBezTo>
                  <a:pt x="150004" y="53818"/>
                  <a:pt x="159899" y="56082"/>
                  <a:pt x="169607" y="58994"/>
                </a:cubicBezTo>
                <a:cubicBezTo>
                  <a:pt x="201411" y="68535"/>
                  <a:pt x="216118" y="72929"/>
                  <a:pt x="243349" y="88490"/>
                </a:cubicBezTo>
                <a:cubicBezTo>
                  <a:pt x="290764" y="115585"/>
                  <a:pt x="237592" y="93401"/>
                  <a:pt x="294968" y="110613"/>
                </a:cubicBezTo>
                <a:cubicBezTo>
                  <a:pt x="309858" y="115080"/>
                  <a:pt x="339213" y="125361"/>
                  <a:pt x="339213" y="125361"/>
                </a:cubicBezTo>
                <a:cubicBezTo>
                  <a:pt x="374271" y="148733"/>
                  <a:pt x="352928" y="137308"/>
                  <a:pt x="405581" y="154858"/>
                </a:cubicBezTo>
                <a:lnTo>
                  <a:pt x="427704" y="162232"/>
                </a:lnTo>
                <a:lnTo>
                  <a:pt x="449826" y="169606"/>
                </a:lnTo>
                <a:cubicBezTo>
                  <a:pt x="454742" y="174522"/>
                  <a:pt x="458356" y="181246"/>
                  <a:pt x="464575" y="184355"/>
                </a:cubicBezTo>
                <a:cubicBezTo>
                  <a:pt x="478480" y="191307"/>
                  <a:pt x="508820" y="199103"/>
                  <a:pt x="508820" y="199103"/>
                </a:cubicBezTo>
                <a:cubicBezTo>
                  <a:pt x="516194" y="204019"/>
                  <a:pt x="524021" y="208316"/>
                  <a:pt x="530942" y="213852"/>
                </a:cubicBezTo>
                <a:cubicBezTo>
                  <a:pt x="536371" y="218195"/>
                  <a:pt x="539472" y="225491"/>
                  <a:pt x="545691" y="228600"/>
                </a:cubicBezTo>
                <a:cubicBezTo>
                  <a:pt x="559596" y="235552"/>
                  <a:pt x="575188" y="238432"/>
                  <a:pt x="589936" y="243348"/>
                </a:cubicBezTo>
                <a:lnTo>
                  <a:pt x="612059" y="250723"/>
                </a:lnTo>
                <a:lnTo>
                  <a:pt x="634181" y="258097"/>
                </a:lnTo>
                <a:lnTo>
                  <a:pt x="656304" y="265471"/>
                </a:lnTo>
                <a:cubicBezTo>
                  <a:pt x="671052" y="275303"/>
                  <a:pt x="683733" y="289363"/>
                  <a:pt x="700549" y="294968"/>
                </a:cubicBezTo>
                <a:cubicBezTo>
                  <a:pt x="735628" y="306661"/>
                  <a:pt x="741878" y="304432"/>
                  <a:pt x="766917" y="324464"/>
                </a:cubicBezTo>
                <a:cubicBezTo>
                  <a:pt x="772346" y="328807"/>
                  <a:pt x="775447" y="336104"/>
                  <a:pt x="781665" y="339213"/>
                </a:cubicBezTo>
                <a:cubicBezTo>
                  <a:pt x="795570" y="346166"/>
                  <a:pt x="825910" y="353961"/>
                  <a:pt x="825910" y="353961"/>
                </a:cubicBezTo>
                <a:cubicBezTo>
                  <a:pt x="830826" y="358877"/>
                  <a:pt x="834874" y="364853"/>
                  <a:pt x="840659" y="368710"/>
                </a:cubicBezTo>
                <a:cubicBezTo>
                  <a:pt x="862360" y="383178"/>
                  <a:pt x="890415" y="390211"/>
                  <a:pt x="914400" y="398206"/>
                </a:cubicBezTo>
                <a:lnTo>
                  <a:pt x="936523" y="405581"/>
                </a:lnTo>
                <a:lnTo>
                  <a:pt x="958646" y="412955"/>
                </a:lnTo>
                <a:cubicBezTo>
                  <a:pt x="1026732" y="458346"/>
                  <a:pt x="942980" y="400422"/>
                  <a:pt x="995517" y="442452"/>
                </a:cubicBezTo>
                <a:cubicBezTo>
                  <a:pt x="1056496" y="491236"/>
                  <a:pt x="963528" y="403090"/>
                  <a:pt x="1054510" y="494071"/>
                </a:cubicBezTo>
                <a:cubicBezTo>
                  <a:pt x="1059426" y="498987"/>
                  <a:pt x="1062663" y="506620"/>
                  <a:pt x="1069259" y="508819"/>
                </a:cubicBezTo>
                <a:lnTo>
                  <a:pt x="1113504" y="523568"/>
                </a:lnTo>
                <a:cubicBezTo>
                  <a:pt x="1120878" y="528484"/>
                  <a:pt x="1127699" y="534353"/>
                  <a:pt x="1135626" y="538316"/>
                </a:cubicBezTo>
                <a:cubicBezTo>
                  <a:pt x="1142579" y="541792"/>
                  <a:pt x="1151084" y="541691"/>
                  <a:pt x="1157749" y="545690"/>
                </a:cubicBezTo>
                <a:cubicBezTo>
                  <a:pt x="1208361" y="576058"/>
                  <a:pt x="1131949" y="546924"/>
                  <a:pt x="1194620" y="567813"/>
                </a:cubicBezTo>
                <a:cubicBezTo>
                  <a:pt x="1199536" y="575187"/>
                  <a:pt x="1202448" y="584399"/>
                  <a:pt x="1209368" y="589935"/>
                </a:cubicBezTo>
                <a:cubicBezTo>
                  <a:pt x="1215438" y="594791"/>
                  <a:pt x="1224346" y="594248"/>
                  <a:pt x="1231491" y="597310"/>
                </a:cubicBezTo>
                <a:cubicBezTo>
                  <a:pt x="1241595" y="601640"/>
                  <a:pt x="1251444" y="606604"/>
                  <a:pt x="1260988" y="612058"/>
                </a:cubicBezTo>
                <a:cubicBezTo>
                  <a:pt x="1285155" y="625868"/>
                  <a:pt x="1283110" y="618582"/>
                  <a:pt x="1283110" y="634181"/>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7" name="Freeform 146">
            <a:extLst>
              <a:ext uri="{FF2B5EF4-FFF2-40B4-BE49-F238E27FC236}">
                <a16:creationId xmlns:a16="http://schemas.microsoft.com/office/drawing/2014/main" id="{2E6E440A-2CEA-0DA9-6260-7BAEFB1FB88E}"/>
              </a:ext>
            </a:extLst>
          </p:cNvPr>
          <p:cNvSpPr/>
          <p:nvPr/>
        </p:nvSpPr>
        <p:spPr>
          <a:xfrm>
            <a:off x="589935" y="5825613"/>
            <a:ext cx="1570704" cy="781664"/>
          </a:xfrm>
          <a:custGeom>
            <a:avLst/>
            <a:gdLst>
              <a:gd name="connsiteX0" fmla="*/ 0 w 1570704"/>
              <a:gd name="connsiteY0" fmla="*/ 0 h 781664"/>
              <a:gd name="connsiteX1" fmla="*/ 81117 w 1570704"/>
              <a:gd name="connsiteY1" fmla="*/ 29497 h 781664"/>
              <a:gd name="connsiteX2" fmla="*/ 103239 w 1570704"/>
              <a:gd name="connsiteY2" fmla="*/ 36871 h 781664"/>
              <a:gd name="connsiteX3" fmla="*/ 162233 w 1570704"/>
              <a:gd name="connsiteY3" fmla="*/ 73742 h 781664"/>
              <a:gd name="connsiteX4" fmla="*/ 206478 w 1570704"/>
              <a:gd name="connsiteY4" fmla="*/ 88490 h 781664"/>
              <a:gd name="connsiteX5" fmla="*/ 221226 w 1570704"/>
              <a:gd name="connsiteY5" fmla="*/ 103239 h 781664"/>
              <a:gd name="connsiteX6" fmla="*/ 309717 w 1570704"/>
              <a:gd name="connsiteY6" fmla="*/ 117987 h 781664"/>
              <a:gd name="connsiteX7" fmla="*/ 353962 w 1570704"/>
              <a:gd name="connsiteY7" fmla="*/ 132735 h 781664"/>
              <a:gd name="connsiteX8" fmla="*/ 390833 w 1570704"/>
              <a:gd name="connsiteY8" fmla="*/ 154858 h 781664"/>
              <a:gd name="connsiteX9" fmla="*/ 427704 w 1570704"/>
              <a:gd name="connsiteY9" fmla="*/ 184355 h 781664"/>
              <a:gd name="connsiteX10" fmla="*/ 449826 w 1570704"/>
              <a:gd name="connsiteY10" fmla="*/ 206477 h 781664"/>
              <a:gd name="connsiteX11" fmla="*/ 494071 w 1570704"/>
              <a:gd name="connsiteY11" fmla="*/ 221226 h 781664"/>
              <a:gd name="connsiteX12" fmla="*/ 516194 w 1570704"/>
              <a:gd name="connsiteY12" fmla="*/ 228600 h 781664"/>
              <a:gd name="connsiteX13" fmla="*/ 538317 w 1570704"/>
              <a:gd name="connsiteY13" fmla="*/ 235974 h 781664"/>
              <a:gd name="connsiteX14" fmla="*/ 626807 w 1570704"/>
              <a:gd name="connsiteY14" fmla="*/ 250722 h 781664"/>
              <a:gd name="connsiteX15" fmla="*/ 648930 w 1570704"/>
              <a:gd name="connsiteY15" fmla="*/ 258097 h 781664"/>
              <a:gd name="connsiteX16" fmla="*/ 752168 w 1570704"/>
              <a:gd name="connsiteY16" fmla="*/ 317090 h 781664"/>
              <a:gd name="connsiteX17" fmla="*/ 796413 w 1570704"/>
              <a:gd name="connsiteY17" fmla="*/ 331839 h 781664"/>
              <a:gd name="connsiteX18" fmla="*/ 818536 w 1570704"/>
              <a:gd name="connsiteY18" fmla="*/ 346587 h 781664"/>
              <a:gd name="connsiteX19" fmla="*/ 862781 w 1570704"/>
              <a:gd name="connsiteY19" fmla="*/ 361335 h 781664"/>
              <a:gd name="connsiteX20" fmla="*/ 899652 w 1570704"/>
              <a:gd name="connsiteY20" fmla="*/ 383458 h 781664"/>
              <a:gd name="connsiteX21" fmla="*/ 921775 w 1570704"/>
              <a:gd name="connsiteY21" fmla="*/ 398206 h 781664"/>
              <a:gd name="connsiteX22" fmla="*/ 951271 w 1570704"/>
              <a:gd name="connsiteY22" fmla="*/ 405581 h 781664"/>
              <a:gd name="connsiteX23" fmla="*/ 980768 w 1570704"/>
              <a:gd name="connsiteY23" fmla="*/ 420329 h 781664"/>
              <a:gd name="connsiteX24" fmla="*/ 1002891 w 1570704"/>
              <a:gd name="connsiteY24" fmla="*/ 427703 h 781664"/>
              <a:gd name="connsiteX25" fmla="*/ 1039762 w 1570704"/>
              <a:gd name="connsiteY25" fmla="*/ 457200 h 781664"/>
              <a:gd name="connsiteX26" fmla="*/ 1084007 w 1570704"/>
              <a:gd name="connsiteY26" fmla="*/ 471948 h 781664"/>
              <a:gd name="connsiteX27" fmla="*/ 1106130 w 1570704"/>
              <a:gd name="connsiteY27" fmla="*/ 486697 h 781664"/>
              <a:gd name="connsiteX28" fmla="*/ 1150375 w 1570704"/>
              <a:gd name="connsiteY28" fmla="*/ 501445 h 781664"/>
              <a:gd name="connsiteX29" fmla="*/ 1194620 w 1570704"/>
              <a:gd name="connsiteY29" fmla="*/ 530942 h 781664"/>
              <a:gd name="connsiteX30" fmla="*/ 1231491 w 1570704"/>
              <a:gd name="connsiteY30" fmla="*/ 560439 h 781664"/>
              <a:gd name="connsiteX31" fmla="*/ 1297859 w 1570704"/>
              <a:gd name="connsiteY31" fmla="*/ 597310 h 781664"/>
              <a:gd name="connsiteX32" fmla="*/ 1342104 w 1570704"/>
              <a:gd name="connsiteY32" fmla="*/ 619432 h 781664"/>
              <a:gd name="connsiteX33" fmla="*/ 1356852 w 1570704"/>
              <a:gd name="connsiteY33" fmla="*/ 634181 h 781664"/>
              <a:gd name="connsiteX34" fmla="*/ 1371600 w 1570704"/>
              <a:gd name="connsiteY34" fmla="*/ 656303 h 781664"/>
              <a:gd name="connsiteX35" fmla="*/ 1393723 w 1570704"/>
              <a:gd name="connsiteY35" fmla="*/ 663677 h 781664"/>
              <a:gd name="connsiteX36" fmla="*/ 1415846 w 1570704"/>
              <a:gd name="connsiteY36" fmla="*/ 685800 h 781664"/>
              <a:gd name="connsiteX37" fmla="*/ 1452717 w 1570704"/>
              <a:gd name="connsiteY37" fmla="*/ 715297 h 781664"/>
              <a:gd name="connsiteX38" fmla="*/ 1467465 w 1570704"/>
              <a:gd name="connsiteY38" fmla="*/ 737419 h 781664"/>
              <a:gd name="connsiteX39" fmla="*/ 1496962 w 1570704"/>
              <a:gd name="connsiteY39" fmla="*/ 744793 h 781664"/>
              <a:gd name="connsiteX40" fmla="*/ 1519084 w 1570704"/>
              <a:gd name="connsiteY40" fmla="*/ 752168 h 781664"/>
              <a:gd name="connsiteX41" fmla="*/ 1533833 w 1570704"/>
              <a:gd name="connsiteY41" fmla="*/ 766916 h 781664"/>
              <a:gd name="connsiteX42" fmla="*/ 1555955 w 1570704"/>
              <a:gd name="connsiteY42" fmla="*/ 774290 h 781664"/>
              <a:gd name="connsiteX43" fmla="*/ 1570704 w 1570704"/>
              <a:gd name="connsiteY43" fmla="*/ 781664 h 78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570704" h="781664">
                <a:moveTo>
                  <a:pt x="0" y="0"/>
                </a:moveTo>
                <a:cubicBezTo>
                  <a:pt x="51304" y="20521"/>
                  <a:pt x="24315" y="10563"/>
                  <a:pt x="81117" y="29497"/>
                </a:cubicBezTo>
                <a:cubicBezTo>
                  <a:pt x="88491" y="31955"/>
                  <a:pt x="96648" y="32751"/>
                  <a:pt x="103239" y="36871"/>
                </a:cubicBezTo>
                <a:cubicBezTo>
                  <a:pt x="122904" y="49161"/>
                  <a:pt x="140233" y="66409"/>
                  <a:pt x="162233" y="73742"/>
                </a:cubicBezTo>
                <a:lnTo>
                  <a:pt x="206478" y="88490"/>
                </a:lnTo>
                <a:cubicBezTo>
                  <a:pt x="211394" y="93406"/>
                  <a:pt x="215264" y="99662"/>
                  <a:pt x="221226" y="103239"/>
                </a:cubicBezTo>
                <a:cubicBezTo>
                  <a:pt x="240879" y="115031"/>
                  <a:pt x="303165" y="117259"/>
                  <a:pt x="309717" y="117987"/>
                </a:cubicBezTo>
                <a:cubicBezTo>
                  <a:pt x="324465" y="122903"/>
                  <a:pt x="342970" y="121742"/>
                  <a:pt x="353962" y="132735"/>
                </a:cubicBezTo>
                <a:cubicBezTo>
                  <a:pt x="374206" y="152981"/>
                  <a:pt x="362114" y="145286"/>
                  <a:pt x="390833" y="154858"/>
                </a:cubicBezTo>
                <a:cubicBezTo>
                  <a:pt x="423815" y="204334"/>
                  <a:pt x="384962" y="155861"/>
                  <a:pt x="427704" y="184355"/>
                </a:cubicBezTo>
                <a:cubicBezTo>
                  <a:pt x="436381" y="190140"/>
                  <a:pt x="440710" y="201412"/>
                  <a:pt x="449826" y="206477"/>
                </a:cubicBezTo>
                <a:cubicBezTo>
                  <a:pt x="463416" y="214027"/>
                  <a:pt x="479323" y="216310"/>
                  <a:pt x="494071" y="221226"/>
                </a:cubicBezTo>
                <a:lnTo>
                  <a:pt x="516194" y="228600"/>
                </a:lnTo>
                <a:cubicBezTo>
                  <a:pt x="523568" y="231058"/>
                  <a:pt x="530695" y="234450"/>
                  <a:pt x="538317" y="235974"/>
                </a:cubicBezTo>
                <a:cubicBezTo>
                  <a:pt x="592232" y="246757"/>
                  <a:pt x="562780" y="241575"/>
                  <a:pt x="626807" y="250722"/>
                </a:cubicBezTo>
                <a:cubicBezTo>
                  <a:pt x="634181" y="253180"/>
                  <a:pt x="642135" y="254322"/>
                  <a:pt x="648930" y="258097"/>
                </a:cubicBezTo>
                <a:cubicBezTo>
                  <a:pt x="697477" y="285067"/>
                  <a:pt x="694675" y="297925"/>
                  <a:pt x="752168" y="317090"/>
                </a:cubicBezTo>
                <a:cubicBezTo>
                  <a:pt x="766916" y="322006"/>
                  <a:pt x="783478" y="323216"/>
                  <a:pt x="796413" y="331839"/>
                </a:cubicBezTo>
                <a:cubicBezTo>
                  <a:pt x="803787" y="336755"/>
                  <a:pt x="810437" y="342988"/>
                  <a:pt x="818536" y="346587"/>
                </a:cubicBezTo>
                <a:cubicBezTo>
                  <a:pt x="832742" y="352901"/>
                  <a:pt x="862781" y="361335"/>
                  <a:pt x="862781" y="361335"/>
                </a:cubicBezTo>
                <a:cubicBezTo>
                  <a:pt x="891588" y="390142"/>
                  <a:pt x="861362" y="364314"/>
                  <a:pt x="899652" y="383458"/>
                </a:cubicBezTo>
                <a:cubicBezTo>
                  <a:pt x="907579" y="387421"/>
                  <a:pt x="913629" y="394715"/>
                  <a:pt x="921775" y="398206"/>
                </a:cubicBezTo>
                <a:cubicBezTo>
                  <a:pt x="931090" y="402198"/>
                  <a:pt x="941782" y="402022"/>
                  <a:pt x="951271" y="405581"/>
                </a:cubicBezTo>
                <a:cubicBezTo>
                  <a:pt x="961564" y="409441"/>
                  <a:pt x="970664" y="415999"/>
                  <a:pt x="980768" y="420329"/>
                </a:cubicBezTo>
                <a:cubicBezTo>
                  <a:pt x="987913" y="423391"/>
                  <a:pt x="995517" y="425245"/>
                  <a:pt x="1002891" y="427703"/>
                </a:cubicBezTo>
                <a:cubicBezTo>
                  <a:pt x="1015150" y="439963"/>
                  <a:pt x="1023015" y="449757"/>
                  <a:pt x="1039762" y="457200"/>
                </a:cubicBezTo>
                <a:cubicBezTo>
                  <a:pt x="1053968" y="463514"/>
                  <a:pt x="1084007" y="471948"/>
                  <a:pt x="1084007" y="471948"/>
                </a:cubicBezTo>
                <a:cubicBezTo>
                  <a:pt x="1091381" y="476864"/>
                  <a:pt x="1098031" y="483097"/>
                  <a:pt x="1106130" y="486697"/>
                </a:cubicBezTo>
                <a:cubicBezTo>
                  <a:pt x="1120336" y="493011"/>
                  <a:pt x="1150375" y="501445"/>
                  <a:pt x="1150375" y="501445"/>
                </a:cubicBezTo>
                <a:cubicBezTo>
                  <a:pt x="1165123" y="511277"/>
                  <a:pt x="1184788" y="516194"/>
                  <a:pt x="1194620" y="530942"/>
                </a:cubicBezTo>
                <a:cubicBezTo>
                  <a:pt x="1213680" y="559532"/>
                  <a:pt x="1200960" y="550261"/>
                  <a:pt x="1231491" y="560439"/>
                </a:cubicBezTo>
                <a:cubicBezTo>
                  <a:pt x="1300921" y="629869"/>
                  <a:pt x="1189582" y="525125"/>
                  <a:pt x="1297859" y="597310"/>
                </a:cubicBezTo>
                <a:cubicBezTo>
                  <a:pt x="1326449" y="616370"/>
                  <a:pt x="1311573" y="609256"/>
                  <a:pt x="1342104" y="619432"/>
                </a:cubicBezTo>
                <a:cubicBezTo>
                  <a:pt x="1347020" y="624348"/>
                  <a:pt x="1352509" y="628752"/>
                  <a:pt x="1356852" y="634181"/>
                </a:cubicBezTo>
                <a:cubicBezTo>
                  <a:pt x="1362388" y="641101"/>
                  <a:pt x="1364680" y="650767"/>
                  <a:pt x="1371600" y="656303"/>
                </a:cubicBezTo>
                <a:cubicBezTo>
                  <a:pt x="1377670" y="661159"/>
                  <a:pt x="1386349" y="661219"/>
                  <a:pt x="1393723" y="663677"/>
                </a:cubicBezTo>
                <a:cubicBezTo>
                  <a:pt x="1401097" y="671051"/>
                  <a:pt x="1407834" y="679124"/>
                  <a:pt x="1415846" y="685800"/>
                </a:cubicBezTo>
                <a:cubicBezTo>
                  <a:pt x="1438844" y="704965"/>
                  <a:pt x="1435553" y="693842"/>
                  <a:pt x="1452717" y="715297"/>
                </a:cubicBezTo>
                <a:cubicBezTo>
                  <a:pt x="1458253" y="722217"/>
                  <a:pt x="1460091" y="732503"/>
                  <a:pt x="1467465" y="737419"/>
                </a:cubicBezTo>
                <a:cubicBezTo>
                  <a:pt x="1475898" y="743041"/>
                  <a:pt x="1487217" y="742009"/>
                  <a:pt x="1496962" y="744793"/>
                </a:cubicBezTo>
                <a:cubicBezTo>
                  <a:pt x="1504436" y="746928"/>
                  <a:pt x="1511710" y="749710"/>
                  <a:pt x="1519084" y="752168"/>
                </a:cubicBezTo>
                <a:cubicBezTo>
                  <a:pt x="1524000" y="757084"/>
                  <a:pt x="1527871" y="763339"/>
                  <a:pt x="1533833" y="766916"/>
                </a:cubicBezTo>
                <a:cubicBezTo>
                  <a:pt x="1540498" y="770915"/>
                  <a:pt x="1548738" y="771403"/>
                  <a:pt x="1555955" y="774290"/>
                </a:cubicBezTo>
                <a:cubicBezTo>
                  <a:pt x="1561058" y="776331"/>
                  <a:pt x="1565788" y="779206"/>
                  <a:pt x="1570704" y="781664"/>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8" name="Freeform 147">
            <a:extLst>
              <a:ext uri="{FF2B5EF4-FFF2-40B4-BE49-F238E27FC236}">
                <a16:creationId xmlns:a16="http://schemas.microsoft.com/office/drawing/2014/main" id="{91666B33-4B07-1E0A-64EA-6DFCC118DDB0}"/>
              </a:ext>
            </a:extLst>
          </p:cNvPr>
          <p:cNvSpPr/>
          <p:nvPr/>
        </p:nvSpPr>
        <p:spPr>
          <a:xfrm>
            <a:off x="582561" y="5670755"/>
            <a:ext cx="1873045" cy="936522"/>
          </a:xfrm>
          <a:custGeom>
            <a:avLst/>
            <a:gdLst>
              <a:gd name="connsiteX0" fmla="*/ 0 w 1873045"/>
              <a:gd name="connsiteY0" fmla="*/ 0 h 936522"/>
              <a:gd name="connsiteX1" fmla="*/ 36871 w 1873045"/>
              <a:gd name="connsiteY1" fmla="*/ 14748 h 936522"/>
              <a:gd name="connsiteX2" fmla="*/ 73742 w 1873045"/>
              <a:gd name="connsiteY2" fmla="*/ 22122 h 936522"/>
              <a:gd name="connsiteX3" fmla="*/ 88491 w 1873045"/>
              <a:gd name="connsiteY3" fmla="*/ 36871 h 936522"/>
              <a:gd name="connsiteX4" fmla="*/ 132736 w 1873045"/>
              <a:gd name="connsiteY4" fmla="*/ 51619 h 936522"/>
              <a:gd name="connsiteX5" fmla="*/ 154858 w 1873045"/>
              <a:gd name="connsiteY5" fmla="*/ 58993 h 936522"/>
              <a:gd name="connsiteX6" fmla="*/ 221226 w 1873045"/>
              <a:gd name="connsiteY6" fmla="*/ 95864 h 936522"/>
              <a:gd name="connsiteX7" fmla="*/ 280220 w 1873045"/>
              <a:gd name="connsiteY7" fmla="*/ 117987 h 936522"/>
              <a:gd name="connsiteX8" fmla="*/ 324465 w 1873045"/>
              <a:gd name="connsiteY8" fmla="*/ 132735 h 936522"/>
              <a:gd name="connsiteX9" fmla="*/ 368710 w 1873045"/>
              <a:gd name="connsiteY9" fmla="*/ 147484 h 936522"/>
              <a:gd name="connsiteX10" fmla="*/ 390833 w 1873045"/>
              <a:gd name="connsiteY10" fmla="*/ 154858 h 936522"/>
              <a:gd name="connsiteX11" fmla="*/ 435078 w 1873045"/>
              <a:gd name="connsiteY11" fmla="*/ 184355 h 936522"/>
              <a:gd name="connsiteX12" fmla="*/ 457200 w 1873045"/>
              <a:gd name="connsiteY12" fmla="*/ 199103 h 936522"/>
              <a:gd name="connsiteX13" fmla="*/ 479323 w 1873045"/>
              <a:gd name="connsiteY13" fmla="*/ 206477 h 936522"/>
              <a:gd name="connsiteX14" fmla="*/ 516194 w 1873045"/>
              <a:gd name="connsiteY14" fmla="*/ 228600 h 936522"/>
              <a:gd name="connsiteX15" fmla="*/ 560439 w 1873045"/>
              <a:gd name="connsiteY15" fmla="*/ 258097 h 936522"/>
              <a:gd name="connsiteX16" fmla="*/ 648929 w 1873045"/>
              <a:gd name="connsiteY16" fmla="*/ 287593 h 936522"/>
              <a:gd name="connsiteX17" fmla="*/ 693174 w 1873045"/>
              <a:gd name="connsiteY17" fmla="*/ 302342 h 936522"/>
              <a:gd name="connsiteX18" fmla="*/ 715297 w 1873045"/>
              <a:gd name="connsiteY18" fmla="*/ 309716 h 936522"/>
              <a:gd name="connsiteX19" fmla="*/ 737420 w 1873045"/>
              <a:gd name="connsiteY19" fmla="*/ 324464 h 936522"/>
              <a:gd name="connsiteX20" fmla="*/ 752168 w 1873045"/>
              <a:gd name="connsiteY20" fmla="*/ 346587 h 936522"/>
              <a:gd name="connsiteX21" fmla="*/ 796413 w 1873045"/>
              <a:gd name="connsiteY21" fmla="*/ 361335 h 936522"/>
              <a:gd name="connsiteX22" fmla="*/ 833284 w 1873045"/>
              <a:gd name="connsiteY22" fmla="*/ 383458 h 936522"/>
              <a:gd name="connsiteX23" fmla="*/ 862781 w 1873045"/>
              <a:gd name="connsiteY23" fmla="*/ 412955 h 936522"/>
              <a:gd name="connsiteX24" fmla="*/ 877529 w 1873045"/>
              <a:gd name="connsiteY24" fmla="*/ 435077 h 936522"/>
              <a:gd name="connsiteX25" fmla="*/ 899652 w 1873045"/>
              <a:gd name="connsiteY25" fmla="*/ 442451 h 936522"/>
              <a:gd name="connsiteX26" fmla="*/ 921774 w 1873045"/>
              <a:gd name="connsiteY26" fmla="*/ 457200 h 936522"/>
              <a:gd name="connsiteX27" fmla="*/ 936523 w 1873045"/>
              <a:gd name="connsiteY27" fmla="*/ 471948 h 936522"/>
              <a:gd name="connsiteX28" fmla="*/ 958645 w 1873045"/>
              <a:gd name="connsiteY28" fmla="*/ 479322 h 936522"/>
              <a:gd name="connsiteX29" fmla="*/ 973394 w 1873045"/>
              <a:gd name="connsiteY29" fmla="*/ 494071 h 936522"/>
              <a:gd name="connsiteX30" fmla="*/ 1002891 w 1873045"/>
              <a:gd name="connsiteY30" fmla="*/ 501445 h 936522"/>
              <a:gd name="connsiteX31" fmla="*/ 1025013 w 1873045"/>
              <a:gd name="connsiteY31" fmla="*/ 508819 h 936522"/>
              <a:gd name="connsiteX32" fmla="*/ 1061884 w 1873045"/>
              <a:gd name="connsiteY32" fmla="*/ 530942 h 936522"/>
              <a:gd name="connsiteX33" fmla="*/ 1076633 w 1873045"/>
              <a:gd name="connsiteY33" fmla="*/ 545690 h 936522"/>
              <a:gd name="connsiteX34" fmla="*/ 1120878 w 1873045"/>
              <a:gd name="connsiteY34" fmla="*/ 560439 h 936522"/>
              <a:gd name="connsiteX35" fmla="*/ 1187245 w 1873045"/>
              <a:gd name="connsiteY35" fmla="*/ 582561 h 936522"/>
              <a:gd name="connsiteX36" fmla="*/ 1209368 w 1873045"/>
              <a:gd name="connsiteY36" fmla="*/ 589935 h 936522"/>
              <a:gd name="connsiteX37" fmla="*/ 1231491 w 1873045"/>
              <a:gd name="connsiteY37" fmla="*/ 597310 h 936522"/>
              <a:gd name="connsiteX38" fmla="*/ 1356852 w 1873045"/>
              <a:gd name="connsiteY38" fmla="*/ 612058 h 936522"/>
              <a:gd name="connsiteX39" fmla="*/ 1423220 w 1873045"/>
              <a:gd name="connsiteY39" fmla="*/ 634180 h 936522"/>
              <a:gd name="connsiteX40" fmla="*/ 1445342 w 1873045"/>
              <a:gd name="connsiteY40" fmla="*/ 641555 h 936522"/>
              <a:gd name="connsiteX41" fmla="*/ 1460091 w 1873045"/>
              <a:gd name="connsiteY41" fmla="*/ 656303 h 936522"/>
              <a:gd name="connsiteX42" fmla="*/ 1482213 w 1873045"/>
              <a:gd name="connsiteY42" fmla="*/ 663677 h 936522"/>
              <a:gd name="connsiteX43" fmla="*/ 1511710 w 1873045"/>
              <a:gd name="connsiteY43" fmla="*/ 678426 h 936522"/>
              <a:gd name="connsiteX44" fmla="*/ 1555955 w 1873045"/>
              <a:gd name="connsiteY44" fmla="*/ 693174 h 936522"/>
              <a:gd name="connsiteX45" fmla="*/ 1570704 w 1873045"/>
              <a:gd name="connsiteY45" fmla="*/ 707922 h 936522"/>
              <a:gd name="connsiteX46" fmla="*/ 1592826 w 1873045"/>
              <a:gd name="connsiteY46" fmla="*/ 722671 h 936522"/>
              <a:gd name="connsiteX47" fmla="*/ 1629697 w 1873045"/>
              <a:gd name="connsiteY47" fmla="*/ 752168 h 936522"/>
              <a:gd name="connsiteX48" fmla="*/ 1659194 w 1873045"/>
              <a:gd name="connsiteY48" fmla="*/ 774290 h 936522"/>
              <a:gd name="connsiteX49" fmla="*/ 1673942 w 1873045"/>
              <a:gd name="connsiteY49" fmla="*/ 789039 h 936522"/>
              <a:gd name="connsiteX50" fmla="*/ 1696065 w 1873045"/>
              <a:gd name="connsiteY50" fmla="*/ 796413 h 936522"/>
              <a:gd name="connsiteX51" fmla="*/ 1732936 w 1873045"/>
              <a:gd name="connsiteY51" fmla="*/ 825910 h 936522"/>
              <a:gd name="connsiteX52" fmla="*/ 1762433 w 1873045"/>
              <a:gd name="connsiteY52" fmla="*/ 862780 h 936522"/>
              <a:gd name="connsiteX53" fmla="*/ 1806678 w 1873045"/>
              <a:gd name="connsiteY53" fmla="*/ 884903 h 936522"/>
              <a:gd name="connsiteX54" fmla="*/ 1821426 w 1873045"/>
              <a:gd name="connsiteY54" fmla="*/ 907026 h 936522"/>
              <a:gd name="connsiteX55" fmla="*/ 1843549 w 1873045"/>
              <a:gd name="connsiteY55" fmla="*/ 914400 h 936522"/>
              <a:gd name="connsiteX56" fmla="*/ 1873045 w 1873045"/>
              <a:gd name="connsiteY56" fmla="*/ 936522 h 936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873045" h="936522">
                <a:moveTo>
                  <a:pt x="0" y="0"/>
                </a:moveTo>
                <a:cubicBezTo>
                  <a:pt x="12290" y="4916"/>
                  <a:pt x="24192" y="10944"/>
                  <a:pt x="36871" y="14748"/>
                </a:cubicBezTo>
                <a:cubicBezTo>
                  <a:pt x="48876" y="18349"/>
                  <a:pt x="62222" y="17185"/>
                  <a:pt x="73742" y="22122"/>
                </a:cubicBezTo>
                <a:cubicBezTo>
                  <a:pt x="80133" y="24861"/>
                  <a:pt x="82272" y="33762"/>
                  <a:pt x="88491" y="36871"/>
                </a:cubicBezTo>
                <a:cubicBezTo>
                  <a:pt x="102396" y="43823"/>
                  <a:pt x="117988" y="46703"/>
                  <a:pt x="132736" y="51619"/>
                </a:cubicBezTo>
                <a:lnTo>
                  <a:pt x="154858" y="58993"/>
                </a:lnTo>
                <a:cubicBezTo>
                  <a:pt x="205571" y="92802"/>
                  <a:pt x="182288" y="82885"/>
                  <a:pt x="221226" y="95864"/>
                </a:cubicBezTo>
                <a:cubicBezTo>
                  <a:pt x="249186" y="123826"/>
                  <a:pt x="223439" y="103792"/>
                  <a:pt x="280220" y="117987"/>
                </a:cubicBezTo>
                <a:cubicBezTo>
                  <a:pt x="295302" y="121757"/>
                  <a:pt x="309717" y="127819"/>
                  <a:pt x="324465" y="132735"/>
                </a:cubicBezTo>
                <a:lnTo>
                  <a:pt x="368710" y="147484"/>
                </a:lnTo>
                <a:lnTo>
                  <a:pt x="390833" y="154858"/>
                </a:lnTo>
                <a:lnTo>
                  <a:pt x="435078" y="184355"/>
                </a:lnTo>
                <a:cubicBezTo>
                  <a:pt x="442452" y="189271"/>
                  <a:pt x="448792" y="196301"/>
                  <a:pt x="457200" y="199103"/>
                </a:cubicBezTo>
                <a:lnTo>
                  <a:pt x="479323" y="206477"/>
                </a:lnTo>
                <a:cubicBezTo>
                  <a:pt x="512409" y="239566"/>
                  <a:pt x="473117" y="204669"/>
                  <a:pt x="516194" y="228600"/>
                </a:cubicBezTo>
                <a:cubicBezTo>
                  <a:pt x="531689" y="237208"/>
                  <a:pt x="543623" y="252492"/>
                  <a:pt x="560439" y="258097"/>
                </a:cubicBezTo>
                <a:lnTo>
                  <a:pt x="648929" y="287593"/>
                </a:lnTo>
                <a:lnTo>
                  <a:pt x="693174" y="302342"/>
                </a:lnTo>
                <a:cubicBezTo>
                  <a:pt x="700548" y="304800"/>
                  <a:pt x="708829" y="305404"/>
                  <a:pt x="715297" y="309716"/>
                </a:cubicBezTo>
                <a:lnTo>
                  <a:pt x="737420" y="324464"/>
                </a:lnTo>
                <a:cubicBezTo>
                  <a:pt x="742336" y="331838"/>
                  <a:pt x="744652" y="341890"/>
                  <a:pt x="752168" y="346587"/>
                </a:cubicBezTo>
                <a:cubicBezTo>
                  <a:pt x="765351" y="354826"/>
                  <a:pt x="796413" y="361335"/>
                  <a:pt x="796413" y="361335"/>
                </a:cubicBezTo>
                <a:cubicBezTo>
                  <a:pt x="850910" y="415832"/>
                  <a:pt x="766274" y="335593"/>
                  <a:pt x="833284" y="383458"/>
                </a:cubicBezTo>
                <a:cubicBezTo>
                  <a:pt x="844599" y="391540"/>
                  <a:pt x="852949" y="403123"/>
                  <a:pt x="862781" y="412955"/>
                </a:cubicBezTo>
                <a:cubicBezTo>
                  <a:pt x="869048" y="419222"/>
                  <a:pt x="870609" y="429541"/>
                  <a:pt x="877529" y="435077"/>
                </a:cubicBezTo>
                <a:cubicBezTo>
                  <a:pt x="883599" y="439933"/>
                  <a:pt x="892278" y="439993"/>
                  <a:pt x="899652" y="442451"/>
                </a:cubicBezTo>
                <a:cubicBezTo>
                  <a:pt x="907026" y="447367"/>
                  <a:pt x="914853" y="451664"/>
                  <a:pt x="921774" y="457200"/>
                </a:cubicBezTo>
                <a:cubicBezTo>
                  <a:pt x="927203" y="461543"/>
                  <a:pt x="930561" y="468371"/>
                  <a:pt x="936523" y="471948"/>
                </a:cubicBezTo>
                <a:cubicBezTo>
                  <a:pt x="943188" y="475947"/>
                  <a:pt x="951271" y="476864"/>
                  <a:pt x="958645" y="479322"/>
                </a:cubicBezTo>
                <a:cubicBezTo>
                  <a:pt x="963561" y="484238"/>
                  <a:pt x="967175" y="490962"/>
                  <a:pt x="973394" y="494071"/>
                </a:cubicBezTo>
                <a:cubicBezTo>
                  <a:pt x="982459" y="498603"/>
                  <a:pt x="993146" y="498661"/>
                  <a:pt x="1002891" y="501445"/>
                </a:cubicBezTo>
                <a:cubicBezTo>
                  <a:pt x="1010365" y="503580"/>
                  <a:pt x="1017639" y="506361"/>
                  <a:pt x="1025013" y="508819"/>
                </a:cubicBezTo>
                <a:cubicBezTo>
                  <a:pt x="1062382" y="546188"/>
                  <a:pt x="1014023" y="502226"/>
                  <a:pt x="1061884" y="530942"/>
                </a:cubicBezTo>
                <a:cubicBezTo>
                  <a:pt x="1067846" y="534519"/>
                  <a:pt x="1070414" y="542581"/>
                  <a:pt x="1076633" y="545690"/>
                </a:cubicBezTo>
                <a:cubicBezTo>
                  <a:pt x="1090538" y="552642"/>
                  <a:pt x="1106130" y="555523"/>
                  <a:pt x="1120878" y="560439"/>
                </a:cubicBezTo>
                <a:lnTo>
                  <a:pt x="1187245" y="582561"/>
                </a:lnTo>
                <a:lnTo>
                  <a:pt x="1209368" y="589935"/>
                </a:lnTo>
                <a:cubicBezTo>
                  <a:pt x="1216742" y="592393"/>
                  <a:pt x="1223750" y="596606"/>
                  <a:pt x="1231491" y="597310"/>
                </a:cubicBezTo>
                <a:cubicBezTo>
                  <a:pt x="1327497" y="606038"/>
                  <a:pt x="1285826" y="600221"/>
                  <a:pt x="1356852" y="612058"/>
                </a:cubicBezTo>
                <a:lnTo>
                  <a:pt x="1423220" y="634180"/>
                </a:lnTo>
                <a:lnTo>
                  <a:pt x="1445342" y="641555"/>
                </a:lnTo>
                <a:cubicBezTo>
                  <a:pt x="1450258" y="646471"/>
                  <a:pt x="1454129" y="652726"/>
                  <a:pt x="1460091" y="656303"/>
                </a:cubicBezTo>
                <a:cubicBezTo>
                  <a:pt x="1466756" y="660302"/>
                  <a:pt x="1475069" y="660615"/>
                  <a:pt x="1482213" y="663677"/>
                </a:cubicBezTo>
                <a:cubicBezTo>
                  <a:pt x="1492317" y="668007"/>
                  <a:pt x="1501503" y="674343"/>
                  <a:pt x="1511710" y="678426"/>
                </a:cubicBezTo>
                <a:cubicBezTo>
                  <a:pt x="1526144" y="684200"/>
                  <a:pt x="1555955" y="693174"/>
                  <a:pt x="1555955" y="693174"/>
                </a:cubicBezTo>
                <a:cubicBezTo>
                  <a:pt x="1560871" y="698090"/>
                  <a:pt x="1565275" y="703579"/>
                  <a:pt x="1570704" y="707922"/>
                </a:cubicBezTo>
                <a:cubicBezTo>
                  <a:pt x="1577625" y="713458"/>
                  <a:pt x="1587290" y="715750"/>
                  <a:pt x="1592826" y="722671"/>
                </a:cubicBezTo>
                <a:cubicBezTo>
                  <a:pt x="1621918" y="759037"/>
                  <a:pt x="1568521" y="736872"/>
                  <a:pt x="1629697" y="752168"/>
                </a:cubicBezTo>
                <a:cubicBezTo>
                  <a:pt x="1639529" y="759542"/>
                  <a:pt x="1649752" y="766422"/>
                  <a:pt x="1659194" y="774290"/>
                </a:cubicBezTo>
                <a:cubicBezTo>
                  <a:pt x="1664535" y="778741"/>
                  <a:pt x="1667980" y="785462"/>
                  <a:pt x="1673942" y="789039"/>
                </a:cubicBezTo>
                <a:cubicBezTo>
                  <a:pt x="1680607" y="793038"/>
                  <a:pt x="1688691" y="793955"/>
                  <a:pt x="1696065" y="796413"/>
                </a:cubicBezTo>
                <a:cubicBezTo>
                  <a:pt x="1712492" y="807364"/>
                  <a:pt x="1720927" y="810899"/>
                  <a:pt x="1732936" y="825910"/>
                </a:cubicBezTo>
                <a:cubicBezTo>
                  <a:pt x="1749975" y="847208"/>
                  <a:pt x="1742645" y="846950"/>
                  <a:pt x="1762433" y="862780"/>
                </a:cubicBezTo>
                <a:cubicBezTo>
                  <a:pt x="1782857" y="879119"/>
                  <a:pt x="1783309" y="877114"/>
                  <a:pt x="1806678" y="884903"/>
                </a:cubicBezTo>
                <a:cubicBezTo>
                  <a:pt x="1811594" y="892277"/>
                  <a:pt x="1814505" y="901489"/>
                  <a:pt x="1821426" y="907026"/>
                </a:cubicBezTo>
                <a:cubicBezTo>
                  <a:pt x="1827496" y="911882"/>
                  <a:pt x="1836596" y="910924"/>
                  <a:pt x="1843549" y="914400"/>
                </a:cubicBezTo>
                <a:cubicBezTo>
                  <a:pt x="1860225" y="922738"/>
                  <a:pt x="1862675" y="926152"/>
                  <a:pt x="1873045" y="936522"/>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9" name="Freeform 148">
            <a:extLst>
              <a:ext uri="{FF2B5EF4-FFF2-40B4-BE49-F238E27FC236}">
                <a16:creationId xmlns:a16="http://schemas.microsoft.com/office/drawing/2014/main" id="{B0C6A172-AEF1-1F90-75B4-D3FE73163E66}"/>
              </a:ext>
            </a:extLst>
          </p:cNvPr>
          <p:cNvSpPr/>
          <p:nvPr/>
        </p:nvSpPr>
        <p:spPr>
          <a:xfrm>
            <a:off x="589935" y="5530645"/>
            <a:ext cx="2190136" cy="1084007"/>
          </a:xfrm>
          <a:custGeom>
            <a:avLst/>
            <a:gdLst>
              <a:gd name="connsiteX0" fmla="*/ 0 w 2190136"/>
              <a:gd name="connsiteY0" fmla="*/ 0 h 1084007"/>
              <a:gd name="connsiteX1" fmla="*/ 36871 w 2190136"/>
              <a:gd name="connsiteY1" fmla="*/ 7374 h 1084007"/>
              <a:gd name="connsiteX2" fmla="*/ 51620 w 2190136"/>
              <a:gd name="connsiteY2" fmla="*/ 22123 h 1084007"/>
              <a:gd name="connsiteX3" fmla="*/ 95865 w 2190136"/>
              <a:gd name="connsiteY3" fmla="*/ 36871 h 1084007"/>
              <a:gd name="connsiteX4" fmla="*/ 117988 w 2190136"/>
              <a:gd name="connsiteY4" fmla="*/ 44245 h 1084007"/>
              <a:gd name="connsiteX5" fmla="*/ 154859 w 2190136"/>
              <a:gd name="connsiteY5" fmla="*/ 66368 h 1084007"/>
              <a:gd name="connsiteX6" fmla="*/ 199104 w 2190136"/>
              <a:gd name="connsiteY6" fmla="*/ 88490 h 1084007"/>
              <a:gd name="connsiteX7" fmla="*/ 243349 w 2190136"/>
              <a:gd name="connsiteY7" fmla="*/ 117987 h 1084007"/>
              <a:gd name="connsiteX8" fmla="*/ 287594 w 2190136"/>
              <a:gd name="connsiteY8" fmla="*/ 132736 h 1084007"/>
              <a:gd name="connsiteX9" fmla="*/ 309717 w 2190136"/>
              <a:gd name="connsiteY9" fmla="*/ 147484 h 1084007"/>
              <a:gd name="connsiteX10" fmla="*/ 383459 w 2190136"/>
              <a:gd name="connsiteY10" fmla="*/ 169607 h 1084007"/>
              <a:gd name="connsiteX11" fmla="*/ 449826 w 2190136"/>
              <a:gd name="connsiteY11" fmla="*/ 199103 h 1084007"/>
              <a:gd name="connsiteX12" fmla="*/ 471949 w 2190136"/>
              <a:gd name="connsiteY12" fmla="*/ 206478 h 1084007"/>
              <a:gd name="connsiteX13" fmla="*/ 494071 w 2190136"/>
              <a:gd name="connsiteY13" fmla="*/ 221226 h 1084007"/>
              <a:gd name="connsiteX14" fmla="*/ 553065 w 2190136"/>
              <a:gd name="connsiteY14" fmla="*/ 265471 h 1084007"/>
              <a:gd name="connsiteX15" fmla="*/ 575188 w 2190136"/>
              <a:gd name="connsiteY15" fmla="*/ 272845 h 1084007"/>
              <a:gd name="connsiteX16" fmla="*/ 619433 w 2190136"/>
              <a:gd name="connsiteY16" fmla="*/ 294968 h 1084007"/>
              <a:gd name="connsiteX17" fmla="*/ 663678 w 2190136"/>
              <a:gd name="connsiteY17" fmla="*/ 317090 h 1084007"/>
              <a:gd name="connsiteX18" fmla="*/ 678426 w 2190136"/>
              <a:gd name="connsiteY18" fmla="*/ 339213 h 1084007"/>
              <a:gd name="connsiteX19" fmla="*/ 707923 w 2190136"/>
              <a:gd name="connsiteY19" fmla="*/ 368710 h 1084007"/>
              <a:gd name="connsiteX20" fmla="*/ 722671 w 2190136"/>
              <a:gd name="connsiteY20" fmla="*/ 390832 h 1084007"/>
              <a:gd name="connsiteX21" fmla="*/ 737420 w 2190136"/>
              <a:gd name="connsiteY21" fmla="*/ 405581 h 1084007"/>
              <a:gd name="connsiteX22" fmla="*/ 752168 w 2190136"/>
              <a:gd name="connsiteY22" fmla="*/ 427703 h 1084007"/>
              <a:gd name="connsiteX23" fmla="*/ 774291 w 2190136"/>
              <a:gd name="connsiteY23" fmla="*/ 435078 h 1084007"/>
              <a:gd name="connsiteX24" fmla="*/ 818536 w 2190136"/>
              <a:gd name="connsiteY24" fmla="*/ 457200 h 1084007"/>
              <a:gd name="connsiteX25" fmla="*/ 862781 w 2190136"/>
              <a:gd name="connsiteY25" fmla="*/ 486697 h 1084007"/>
              <a:gd name="connsiteX26" fmla="*/ 877530 w 2190136"/>
              <a:gd name="connsiteY26" fmla="*/ 501445 h 1084007"/>
              <a:gd name="connsiteX27" fmla="*/ 929149 w 2190136"/>
              <a:gd name="connsiteY27" fmla="*/ 523568 h 1084007"/>
              <a:gd name="connsiteX28" fmla="*/ 951271 w 2190136"/>
              <a:gd name="connsiteY28" fmla="*/ 538316 h 1084007"/>
              <a:gd name="connsiteX29" fmla="*/ 973394 w 2190136"/>
              <a:gd name="connsiteY29" fmla="*/ 545690 h 1084007"/>
              <a:gd name="connsiteX30" fmla="*/ 1010265 w 2190136"/>
              <a:gd name="connsiteY30" fmla="*/ 589936 h 1084007"/>
              <a:gd name="connsiteX31" fmla="*/ 1032388 w 2190136"/>
              <a:gd name="connsiteY31" fmla="*/ 597310 h 1084007"/>
              <a:gd name="connsiteX32" fmla="*/ 1113504 w 2190136"/>
              <a:gd name="connsiteY32" fmla="*/ 612058 h 1084007"/>
              <a:gd name="connsiteX33" fmla="*/ 1157749 w 2190136"/>
              <a:gd name="connsiteY33" fmla="*/ 626807 h 1084007"/>
              <a:gd name="connsiteX34" fmla="*/ 1179871 w 2190136"/>
              <a:gd name="connsiteY34" fmla="*/ 641555 h 1084007"/>
              <a:gd name="connsiteX35" fmla="*/ 1238865 w 2190136"/>
              <a:gd name="connsiteY35" fmla="*/ 648929 h 1084007"/>
              <a:gd name="connsiteX36" fmla="*/ 1305233 w 2190136"/>
              <a:gd name="connsiteY36" fmla="*/ 671052 h 1084007"/>
              <a:gd name="connsiteX37" fmla="*/ 1327355 w 2190136"/>
              <a:gd name="connsiteY37" fmla="*/ 678426 h 1084007"/>
              <a:gd name="connsiteX38" fmla="*/ 1349478 w 2190136"/>
              <a:gd name="connsiteY38" fmla="*/ 685800 h 1084007"/>
              <a:gd name="connsiteX39" fmla="*/ 1371600 w 2190136"/>
              <a:gd name="connsiteY39" fmla="*/ 700549 h 1084007"/>
              <a:gd name="connsiteX40" fmla="*/ 1437968 w 2190136"/>
              <a:gd name="connsiteY40" fmla="*/ 707923 h 1084007"/>
              <a:gd name="connsiteX41" fmla="*/ 1614949 w 2190136"/>
              <a:gd name="connsiteY41" fmla="*/ 715297 h 1084007"/>
              <a:gd name="connsiteX42" fmla="*/ 1644446 w 2190136"/>
              <a:gd name="connsiteY42" fmla="*/ 722671 h 1084007"/>
              <a:gd name="connsiteX43" fmla="*/ 1659194 w 2190136"/>
              <a:gd name="connsiteY43" fmla="*/ 737420 h 1084007"/>
              <a:gd name="connsiteX44" fmla="*/ 1688691 w 2190136"/>
              <a:gd name="connsiteY44" fmla="*/ 752168 h 1084007"/>
              <a:gd name="connsiteX45" fmla="*/ 1710813 w 2190136"/>
              <a:gd name="connsiteY45" fmla="*/ 766916 h 1084007"/>
              <a:gd name="connsiteX46" fmla="*/ 1740310 w 2190136"/>
              <a:gd name="connsiteY46" fmla="*/ 781665 h 1084007"/>
              <a:gd name="connsiteX47" fmla="*/ 1791930 w 2190136"/>
              <a:gd name="connsiteY47" fmla="*/ 796413 h 1084007"/>
              <a:gd name="connsiteX48" fmla="*/ 1814052 w 2190136"/>
              <a:gd name="connsiteY48" fmla="*/ 803787 h 1084007"/>
              <a:gd name="connsiteX49" fmla="*/ 1836175 w 2190136"/>
              <a:gd name="connsiteY49" fmla="*/ 818536 h 1084007"/>
              <a:gd name="connsiteX50" fmla="*/ 1858297 w 2190136"/>
              <a:gd name="connsiteY50" fmla="*/ 825910 h 1084007"/>
              <a:gd name="connsiteX51" fmla="*/ 1902542 w 2190136"/>
              <a:gd name="connsiteY51" fmla="*/ 855407 h 1084007"/>
              <a:gd name="connsiteX52" fmla="*/ 1968910 w 2190136"/>
              <a:gd name="connsiteY52" fmla="*/ 892278 h 1084007"/>
              <a:gd name="connsiteX53" fmla="*/ 1983659 w 2190136"/>
              <a:gd name="connsiteY53" fmla="*/ 907026 h 1084007"/>
              <a:gd name="connsiteX54" fmla="*/ 1998407 w 2190136"/>
              <a:gd name="connsiteY54" fmla="*/ 929149 h 1084007"/>
              <a:gd name="connsiteX55" fmla="*/ 2042652 w 2190136"/>
              <a:gd name="connsiteY55" fmla="*/ 951271 h 1084007"/>
              <a:gd name="connsiteX56" fmla="*/ 2072149 w 2190136"/>
              <a:gd name="connsiteY56" fmla="*/ 988142 h 1084007"/>
              <a:gd name="connsiteX57" fmla="*/ 2079523 w 2190136"/>
              <a:gd name="connsiteY57" fmla="*/ 1010265 h 1084007"/>
              <a:gd name="connsiteX58" fmla="*/ 2123768 w 2190136"/>
              <a:gd name="connsiteY58" fmla="*/ 1039761 h 1084007"/>
              <a:gd name="connsiteX59" fmla="*/ 2138517 w 2190136"/>
              <a:gd name="connsiteY59" fmla="*/ 1054510 h 1084007"/>
              <a:gd name="connsiteX60" fmla="*/ 2168013 w 2190136"/>
              <a:gd name="connsiteY60" fmla="*/ 1061884 h 1084007"/>
              <a:gd name="connsiteX61" fmla="*/ 2190136 w 2190136"/>
              <a:gd name="connsiteY61" fmla="*/ 1084007 h 1084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2190136" h="1084007">
                <a:moveTo>
                  <a:pt x="0" y="0"/>
                </a:moveTo>
                <a:cubicBezTo>
                  <a:pt x="12290" y="2458"/>
                  <a:pt x="25351" y="2437"/>
                  <a:pt x="36871" y="7374"/>
                </a:cubicBezTo>
                <a:cubicBezTo>
                  <a:pt x="43262" y="10113"/>
                  <a:pt x="45401" y="19014"/>
                  <a:pt x="51620" y="22123"/>
                </a:cubicBezTo>
                <a:cubicBezTo>
                  <a:pt x="65525" y="29075"/>
                  <a:pt x="81117" y="31955"/>
                  <a:pt x="95865" y="36871"/>
                </a:cubicBezTo>
                <a:lnTo>
                  <a:pt x="117988" y="44245"/>
                </a:lnTo>
                <a:cubicBezTo>
                  <a:pt x="146793" y="73052"/>
                  <a:pt x="116569" y="47223"/>
                  <a:pt x="154859" y="66368"/>
                </a:cubicBezTo>
                <a:cubicBezTo>
                  <a:pt x="212040" y="94958"/>
                  <a:pt x="143496" y="69955"/>
                  <a:pt x="199104" y="88490"/>
                </a:cubicBezTo>
                <a:cubicBezTo>
                  <a:pt x="213852" y="98322"/>
                  <a:pt x="226533" y="112382"/>
                  <a:pt x="243349" y="117987"/>
                </a:cubicBezTo>
                <a:cubicBezTo>
                  <a:pt x="258097" y="122903"/>
                  <a:pt x="274659" y="124113"/>
                  <a:pt x="287594" y="132736"/>
                </a:cubicBezTo>
                <a:cubicBezTo>
                  <a:pt x="294968" y="137652"/>
                  <a:pt x="301618" y="143885"/>
                  <a:pt x="309717" y="147484"/>
                </a:cubicBezTo>
                <a:cubicBezTo>
                  <a:pt x="332795" y="157741"/>
                  <a:pt x="358948" y="163479"/>
                  <a:pt x="383459" y="169607"/>
                </a:cubicBezTo>
                <a:cubicBezTo>
                  <a:pt x="418517" y="192979"/>
                  <a:pt x="397171" y="181551"/>
                  <a:pt x="449826" y="199103"/>
                </a:cubicBezTo>
                <a:cubicBezTo>
                  <a:pt x="457200" y="201561"/>
                  <a:pt x="465481" y="202166"/>
                  <a:pt x="471949" y="206478"/>
                </a:cubicBezTo>
                <a:cubicBezTo>
                  <a:pt x="479323" y="211394"/>
                  <a:pt x="487151" y="215690"/>
                  <a:pt x="494071" y="221226"/>
                </a:cubicBezTo>
                <a:cubicBezTo>
                  <a:pt x="519026" y="241190"/>
                  <a:pt x="508970" y="250773"/>
                  <a:pt x="553065" y="265471"/>
                </a:cubicBezTo>
                <a:lnTo>
                  <a:pt x="575188" y="272845"/>
                </a:lnTo>
                <a:cubicBezTo>
                  <a:pt x="638576" y="315107"/>
                  <a:pt x="558381" y="264443"/>
                  <a:pt x="619433" y="294968"/>
                </a:cubicBezTo>
                <a:cubicBezTo>
                  <a:pt x="676614" y="323558"/>
                  <a:pt x="608070" y="298555"/>
                  <a:pt x="663678" y="317090"/>
                </a:cubicBezTo>
                <a:cubicBezTo>
                  <a:pt x="668594" y="324464"/>
                  <a:pt x="672658" y="332484"/>
                  <a:pt x="678426" y="339213"/>
                </a:cubicBezTo>
                <a:cubicBezTo>
                  <a:pt x="687475" y="349771"/>
                  <a:pt x="700210" y="357140"/>
                  <a:pt x="707923" y="368710"/>
                </a:cubicBezTo>
                <a:cubicBezTo>
                  <a:pt x="712839" y="376084"/>
                  <a:pt x="717135" y="383912"/>
                  <a:pt x="722671" y="390832"/>
                </a:cubicBezTo>
                <a:cubicBezTo>
                  <a:pt x="727014" y="396261"/>
                  <a:pt x="733077" y="400152"/>
                  <a:pt x="737420" y="405581"/>
                </a:cubicBezTo>
                <a:cubicBezTo>
                  <a:pt x="742956" y="412501"/>
                  <a:pt x="745248" y="422167"/>
                  <a:pt x="752168" y="427703"/>
                </a:cubicBezTo>
                <a:cubicBezTo>
                  <a:pt x="758238" y="432559"/>
                  <a:pt x="767338" y="431602"/>
                  <a:pt x="774291" y="435078"/>
                </a:cubicBezTo>
                <a:cubicBezTo>
                  <a:pt x="831464" y="463665"/>
                  <a:pt x="762935" y="438667"/>
                  <a:pt x="818536" y="457200"/>
                </a:cubicBezTo>
                <a:cubicBezTo>
                  <a:pt x="833284" y="467032"/>
                  <a:pt x="850247" y="474164"/>
                  <a:pt x="862781" y="486697"/>
                </a:cubicBezTo>
                <a:cubicBezTo>
                  <a:pt x="867697" y="491613"/>
                  <a:pt x="871745" y="497588"/>
                  <a:pt x="877530" y="501445"/>
                </a:cubicBezTo>
                <a:cubicBezTo>
                  <a:pt x="895758" y="513597"/>
                  <a:pt x="909481" y="517012"/>
                  <a:pt x="929149" y="523568"/>
                </a:cubicBezTo>
                <a:cubicBezTo>
                  <a:pt x="936523" y="528484"/>
                  <a:pt x="943344" y="534353"/>
                  <a:pt x="951271" y="538316"/>
                </a:cubicBezTo>
                <a:cubicBezTo>
                  <a:pt x="958224" y="541792"/>
                  <a:pt x="966926" y="541378"/>
                  <a:pt x="973394" y="545690"/>
                </a:cubicBezTo>
                <a:cubicBezTo>
                  <a:pt x="1057659" y="601866"/>
                  <a:pt x="942248" y="535522"/>
                  <a:pt x="1010265" y="589936"/>
                </a:cubicBezTo>
                <a:cubicBezTo>
                  <a:pt x="1016335" y="594792"/>
                  <a:pt x="1024847" y="595425"/>
                  <a:pt x="1032388" y="597310"/>
                </a:cubicBezTo>
                <a:cubicBezTo>
                  <a:pt x="1053001" y="602463"/>
                  <a:pt x="1093780" y="608771"/>
                  <a:pt x="1113504" y="612058"/>
                </a:cubicBezTo>
                <a:cubicBezTo>
                  <a:pt x="1128252" y="616974"/>
                  <a:pt x="1144814" y="618184"/>
                  <a:pt x="1157749" y="626807"/>
                </a:cubicBezTo>
                <a:cubicBezTo>
                  <a:pt x="1165123" y="631723"/>
                  <a:pt x="1171321" y="639223"/>
                  <a:pt x="1179871" y="641555"/>
                </a:cubicBezTo>
                <a:cubicBezTo>
                  <a:pt x="1198990" y="646769"/>
                  <a:pt x="1219200" y="646471"/>
                  <a:pt x="1238865" y="648929"/>
                </a:cubicBezTo>
                <a:lnTo>
                  <a:pt x="1305233" y="671052"/>
                </a:lnTo>
                <a:lnTo>
                  <a:pt x="1327355" y="678426"/>
                </a:lnTo>
                <a:lnTo>
                  <a:pt x="1349478" y="685800"/>
                </a:lnTo>
                <a:cubicBezTo>
                  <a:pt x="1356852" y="690716"/>
                  <a:pt x="1363002" y="698399"/>
                  <a:pt x="1371600" y="700549"/>
                </a:cubicBezTo>
                <a:cubicBezTo>
                  <a:pt x="1393194" y="705948"/>
                  <a:pt x="1415750" y="706576"/>
                  <a:pt x="1437968" y="707923"/>
                </a:cubicBezTo>
                <a:cubicBezTo>
                  <a:pt x="1496905" y="711495"/>
                  <a:pt x="1555955" y="712839"/>
                  <a:pt x="1614949" y="715297"/>
                </a:cubicBezTo>
                <a:cubicBezTo>
                  <a:pt x="1624781" y="717755"/>
                  <a:pt x="1635381" y="718138"/>
                  <a:pt x="1644446" y="722671"/>
                </a:cubicBezTo>
                <a:cubicBezTo>
                  <a:pt x="1650664" y="725780"/>
                  <a:pt x="1653409" y="733563"/>
                  <a:pt x="1659194" y="737420"/>
                </a:cubicBezTo>
                <a:cubicBezTo>
                  <a:pt x="1668341" y="743518"/>
                  <a:pt x="1679147" y="746714"/>
                  <a:pt x="1688691" y="752168"/>
                </a:cubicBezTo>
                <a:cubicBezTo>
                  <a:pt x="1696386" y="756565"/>
                  <a:pt x="1703118" y="762519"/>
                  <a:pt x="1710813" y="766916"/>
                </a:cubicBezTo>
                <a:cubicBezTo>
                  <a:pt x="1720358" y="772370"/>
                  <a:pt x="1730206" y="777335"/>
                  <a:pt x="1740310" y="781665"/>
                </a:cubicBezTo>
                <a:cubicBezTo>
                  <a:pt x="1757989" y="789242"/>
                  <a:pt x="1773223" y="791068"/>
                  <a:pt x="1791930" y="796413"/>
                </a:cubicBezTo>
                <a:cubicBezTo>
                  <a:pt x="1799404" y="798548"/>
                  <a:pt x="1806678" y="801329"/>
                  <a:pt x="1814052" y="803787"/>
                </a:cubicBezTo>
                <a:cubicBezTo>
                  <a:pt x="1821426" y="808703"/>
                  <a:pt x="1828248" y="814572"/>
                  <a:pt x="1836175" y="818536"/>
                </a:cubicBezTo>
                <a:cubicBezTo>
                  <a:pt x="1843127" y="822012"/>
                  <a:pt x="1851502" y="822135"/>
                  <a:pt x="1858297" y="825910"/>
                </a:cubicBezTo>
                <a:cubicBezTo>
                  <a:pt x="1873792" y="834518"/>
                  <a:pt x="1885726" y="849802"/>
                  <a:pt x="1902542" y="855407"/>
                </a:cubicBezTo>
                <a:cubicBezTo>
                  <a:pt x="1930363" y="864680"/>
                  <a:pt x="1943550" y="866920"/>
                  <a:pt x="1968910" y="892278"/>
                </a:cubicBezTo>
                <a:cubicBezTo>
                  <a:pt x="1973826" y="897194"/>
                  <a:pt x="1979316" y="901597"/>
                  <a:pt x="1983659" y="907026"/>
                </a:cubicBezTo>
                <a:cubicBezTo>
                  <a:pt x="1989196" y="913947"/>
                  <a:pt x="1992140" y="922882"/>
                  <a:pt x="1998407" y="929149"/>
                </a:cubicBezTo>
                <a:cubicBezTo>
                  <a:pt x="2012701" y="943443"/>
                  <a:pt x="2024661" y="945274"/>
                  <a:pt x="2042652" y="951271"/>
                </a:cubicBezTo>
                <a:cubicBezTo>
                  <a:pt x="2056367" y="964987"/>
                  <a:pt x="2062848" y="969541"/>
                  <a:pt x="2072149" y="988142"/>
                </a:cubicBezTo>
                <a:cubicBezTo>
                  <a:pt x="2075625" y="995095"/>
                  <a:pt x="2074027" y="1004769"/>
                  <a:pt x="2079523" y="1010265"/>
                </a:cubicBezTo>
                <a:cubicBezTo>
                  <a:pt x="2092057" y="1022799"/>
                  <a:pt x="2111234" y="1027227"/>
                  <a:pt x="2123768" y="1039761"/>
                </a:cubicBezTo>
                <a:cubicBezTo>
                  <a:pt x="2128684" y="1044677"/>
                  <a:pt x="2132298" y="1051401"/>
                  <a:pt x="2138517" y="1054510"/>
                </a:cubicBezTo>
                <a:cubicBezTo>
                  <a:pt x="2147582" y="1059042"/>
                  <a:pt x="2158181" y="1059426"/>
                  <a:pt x="2168013" y="1061884"/>
                </a:cubicBezTo>
                <a:lnTo>
                  <a:pt x="2190136" y="1084007"/>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0" name="Freeform 149">
            <a:extLst>
              <a:ext uri="{FF2B5EF4-FFF2-40B4-BE49-F238E27FC236}">
                <a16:creationId xmlns:a16="http://schemas.microsoft.com/office/drawing/2014/main" id="{9C517A96-9686-0879-D10F-808A0821E702}"/>
              </a:ext>
            </a:extLst>
          </p:cNvPr>
          <p:cNvSpPr/>
          <p:nvPr/>
        </p:nvSpPr>
        <p:spPr>
          <a:xfrm>
            <a:off x="597310" y="5434781"/>
            <a:ext cx="2418735" cy="1165122"/>
          </a:xfrm>
          <a:custGeom>
            <a:avLst/>
            <a:gdLst>
              <a:gd name="connsiteX0" fmla="*/ 0 w 2418735"/>
              <a:gd name="connsiteY0" fmla="*/ 0 h 1165122"/>
              <a:gd name="connsiteX1" fmla="*/ 66367 w 2418735"/>
              <a:gd name="connsiteY1" fmla="*/ 7374 h 1165122"/>
              <a:gd name="connsiteX2" fmla="*/ 110613 w 2418735"/>
              <a:gd name="connsiteY2" fmla="*/ 22122 h 1165122"/>
              <a:gd name="connsiteX3" fmla="*/ 147484 w 2418735"/>
              <a:gd name="connsiteY3" fmla="*/ 44245 h 1165122"/>
              <a:gd name="connsiteX4" fmla="*/ 184355 w 2418735"/>
              <a:gd name="connsiteY4" fmla="*/ 81116 h 1165122"/>
              <a:gd name="connsiteX5" fmla="*/ 206477 w 2418735"/>
              <a:gd name="connsiteY5" fmla="*/ 88490 h 1165122"/>
              <a:gd name="connsiteX6" fmla="*/ 243348 w 2418735"/>
              <a:gd name="connsiteY6" fmla="*/ 117987 h 1165122"/>
              <a:gd name="connsiteX7" fmla="*/ 287593 w 2418735"/>
              <a:gd name="connsiteY7" fmla="*/ 140109 h 1165122"/>
              <a:gd name="connsiteX8" fmla="*/ 346587 w 2418735"/>
              <a:gd name="connsiteY8" fmla="*/ 169606 h 1165122"/>
              <a:gd name="connsiteX9" fmla="*/ 368709 w 2418735"/>
              <a:gd name="connsiteY9" fmla="*/ 176980 h 1165122"/>
              <a:gd name="connsiteX10" fmla="*/ 390832 w 2418735"/>
              <a:gd name="connsiteY10" fmla="*/ 184354 h 1165122"/>
              <a:gd name="connsiteX11" fmla="*/ 412955 w 2418735"/>
              <a:gd name="connsiteY11" fmla="*/ 199103 h 1165122"/>
              <a:gd name="connsiteX12" fmla="*/ 435077 w 2418735"/>
              <a:gd name="connsiteY12" fmla="*/ 206477 h 1165122"/>
              <a:gd name="connsiteX13" fmla="*/ 457200 w 2418735"/>
              <a:gd name="connsiteY13" fmla="*/ 228600 h 1165122"/>
              <a:gd name="connsiteX14" fmla="*/ 501445 w 2418735"/>
              <a:gd name="connsiteY14" fmla="*/ 250722 h 1165122"/>
              <a:gd name="connsiteX15" fmla="*/ 553064 w 2418735"/>
              <a:gd name="connsiteY15" fmla="*/ 294967 h 1165122"/>
              <a:gd name="connsiteX16" fmla="*/ 619432 w 2418735"/>
              <a:gd name="connsiteY16" fmla="*/ 317090 h 1165122"/>
              <a:gd name="connsiteX17" fmla="*/ 641555 w 2418735"/>
              <a:gd name="connsiteY17" fmla="*/ 324464 h 1165122"/>
              <a:gd name="connsiteX18" fmla="*/ 663677 w 2418735"/>
              <a:gd name="connsiteY18" fmla="*/ 331838 h 1165122"/>
              <a:gd name="connsiteX19" fmla="*/ 715296 w 2418735"/>
              <a:gd name="connsiteY19" fmla="*/ 376084 h 1165122"/>
              <a:gd name="connsiteX20" fmla="*/ 730045 w 2418735"/>
              <a:gd name="connsiteY20" fmla="*/ 390832 h 1165122"/>
              <a:gd name="connsiteX21" fmla="*/ 752167 w 2418735"/>
              <a:gd name="connsiteY21" fmla="*/ 405580 h 1165122"/>
              <a:gd name="connsiteX22" fmla="*/ 766916 w 2418735"/>
              <a:gd name="connsiteY22" fmla="*/ 420329 h 1165122"/>
              <a:gd name="connsiteX23" fmla="*/ 789038 w 2418735"/>
              <a:gd name="connsiteY23" fmla="*/ 427703 h 1165122"/>
              <a:gd name="connsiteX24" fmla="*/ 825909 w 2418735"/>
              <a:gd name="connsiteY24" fmla="*/ 457200 h 1165122"/>
              <a:gd name="connsiteX25" fmla="*/ 862780 w 2418735"/>
              <a:gd name="connsiteY25" fmla="*/ 479322 h 1165122"/>
              <a:gd name="connsiteX26" fmla="*/ 907025 w 2418735"/>
              <a:gd name="connsiteY26" fmla="*/ 508819 h 1165122"/>
              <a:gd name="connsiteX27" fmla="*/ 958645 w 2418735"/>
              <a:gd name="connsiteY27" fmla="*/ 545690 h 1165122"/>
              <a:gd name="connsiteX28" fmla="*/ 1017638 w 2418735"/>
              <a:gd name="connsiteY28" fmla="*/ 597309 h 1165122"/>
              <a:gd name="connsiteX29" fmla="*/ 1039761 w 2418735"/>
              <a:gd name="connsiteY29" fmla="*/ 604684 h 1165122"/>
              <a:gd name="connsiteX30" fmla="*/ 1061884 w 2418735"/>
              <a:gd name="connsiteY30" fmla="*/ 626806 h 1165122"/>
              <a:gd name="connsiteX31" fmla="*/ 1084006 w 2418735"/>
              <a:gd name="connsiteY31" fmla="*/ 634180 h 1165122"/>
              <a:gd name="connsiteX32" fmla="*/ 1106129 w 2418735"/>
              <a:gd name="connsiteY32" fmla="*/ 648929 h 1165122"/>
              <a:gd name="connsiteX33" fmla="*/ 1150374 w 2418735"/>
              <a:gd name="connsiteY33" fmla="*/ 663677 h 1165122"/>
              <a:gd name="connsiteX34" fmla="*/ 1172496 w 2418735"/>
              <a:gd name="connsiteY34" fmla="*/ 671051 h 1165122"/>
              <a:gd name="connsiteX35" fmla="*/ 1194619 w 2418735"/>
              <a:gd name="connsiteY35" fmla="*/ 678425 h 1165122"/>
              <a:gd name="connsiteX36" fmla="*/ 1467464 w 2418735"/>
              <a:gd name="connsiteY36" fmla="*/ 671051 h 1165122"/>
              <a:gd name="connsiteX37" fmla="*/ 1821425 w 2418735"/>
              <a:gd name="connsiteY37" fmla="*/ 685800 h 1165122"/>
              <a:gd name="connsiteX38" fmla="*/ 1865671 w 2418735"/>
              <a:gd name="connsiteY38" fmla="*/ 715296 h 1165122"/>
              <a:gd name="connsiteX39" fmla="*/ 1917290 w 2418735"/>
              <a:gd name="connsiteY39" fmla="*/ 737419 h 1165122"/>
              <a:gd name="connsiteX40" fmla="*/ 1939413 w 2418735"/>
              <a:gd name="connsiteY40" fmla="*/ 752167 h 1165122"/>
              <a:gd name="connsiteX41" fmla="*/ 1983658 w 2418735"/>
              <a:gd name="connsiteY41" fmla="*/ 766916 h 1165122"/>
              <a:gd name="connsiteX42" fmla="*/ 2005780 w 2418735"/>
              <a:gd name="connsiteY42" fmla="*/ 781664 h 1165122"/>
              <a:gd name="connsiteX43" fmla="*/ 2027903 w 2418735"/>
              <a:gd name="connsiteY43" fmla="*/ 789038 h 1165122"/>
              <a:gd name="connsiteX44" fmla="*/ 2035277 w 2418735"/>
              <a:gd name="connsiteY44" fmla="*/ 811161 h 1165122"/>
              <a:gd name="connsiteX45" fmla="*/ 2057400 w 2418735"/>
              <a:gd name="connsiteY45" fmla="*/ 825909 h 1165122"/>
              <a:gd name="connsiteX46" fmla="*/ 2072148 w 2418735"/>
              <a:gd name="connsiteY46" fmla="*/ 840658 h 1165122"/>
              <a:gd name="connsiteX47" fmla="*/ 2123767 w 2418735"/>
              <a:gd name="connsiteY47" fmla="*/ 870154 h 1165122"/>
              <a:gd name="connsiteX48" fmla="*/ 2168013 w 2418735"/>
              <a:gd name="connsiteY48" fmla="*/ 892277 h 1165122"/>
              <a:gd name="connsiteX49" fmla="*/ 2234380 w 2418735"/>
              <a:gd name="connsiteY49" fmla="*/ 943896 h 1165122"/>
              <a:gd name="connsiteX50" fmla="*/ 2256503 w 2418735"/>
              <a:gd name="connsiteY50" fmla="*/ 958645 h 1165122"/>
              <a:gd name="connsiteX51" fmla="*/ 2293374 w 2418735"/>
              <a:gd name="connsiteY51" fmla="*/ 995516 h 1165122"/>
              <a:gd name="connsiteX52" fmla="*/ 2315496 w 2418735"/>
              <a:gd name="connsiteY52" fmla="*/ 1025013 h 1165122"/>
              <a:gd name="connsiteX53" fmla="*/ 2337619 w 2418735"/>
              <a:gd name="connsiteY53" fmla="*/ 1032387 h 1165122"/>
              <a:gd name="connsiteX54" fmla="*/ 2359742 w 2418735"/>
              <a:gd name="connsiteY54" fmla="*/ 1047135 h 1165122"/>
              <a:gd name="connsiteX55" fmla="*/ 2367116 w 2418735"/>
              <a:gd name="connsiteY55" fmla="*/ 1069258 h 1165122"/>
              <a:gd name="connsiteX56" fmla="*/ 2396613 w 2418735"/>
              <a:gd name="connsiteY56" fmla="*/ 1106129 h 1165122"/>
              <a:gd name="connsiteX57" fmla="*/ 2418735 w 2418735"/>
              <a:gd name="connsiteY57" fmla="*/ 1165122 h 1165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2418735" h="1165122">
                <a:moveTo>
                  <a:pt x="0" y="0"/>
                </a:moveTo>
                <a:cubicBezTo>
                  <a:pt x="22122" y="2458"/>
                  <a:pt x="44541" y="3009"/>
                  <a:pt x="66367" y="7374"/>
                </a:cubicBezTo>
                <a:cubicBezTo>
                  <a:pt x="81612" y="10423"/>
                  <a:pt x="110613" y="22122"/>
                  <a:pt x="110613" y="22122"/>
                </a:cubicBezTo>
                <a:cubicBezTo>
                  <a:pt x="173656" y="85169"/>
                  <a:pt x="70914" y="-13181"/>
                  <a:pt x="147484" y="44245"/>
                </a:cubicBezTo>
                <a:cubicBezTo>
                  <a:pt x="161389" y="54674"/>
                  <a:pt x="167866" y="75620"/>
                  <a:pt x="184355" y="81116"/>
                </a:cubicBezTo>
                <a:cubicBezTo>
                  <a:pt x="191729" y="83574"/>
                  <a:pt x="199525" y="85014"/>
                  <a:pt x="206477" y="88490"/>
                </a:cubicBezTo>
                <a:cubicBezTo>
                  <a:pt x="236747" y="103625"/>
                  <a:pt x="220481" y="99693"/>
                  <a:pt x="243348" y="117987"/>
                </a:cubicBezTo>
                <a:cubicBezTo>
                  <a:pt x="263768" y="134323"/>
                  <a:pt x="264229" y="132321"/>
                  <a:pt x="287593" y="140109"/>
                </a:cubicBezTo>
                <a:cubicBezTo>
                  <a:pt x="313335" y="165851"/>
                  <a:pt x="295746" y="152659"/>
                  <a:pt x="346587" y="169606"/>
                </a:cubicBezTo>
                <a:lnTo>
                  <a:pt x="368709" y="176980"/>
                </a:lnTo>
                <a:lnTo>
                  <a:pt x="390832" y="184354"/>
                </a:lnTo>
                <a:cubicBezTo>
                  <a:pt x="398206" y="189270"/>
                  <a:pt x="405028" y="195139"/>
                  <a:pt x="412955" y="199103"/>
                </a:cubicBezTo>
                <a:cubicBezTo>
                  <a:pt x="419907" y="202579"/>
                  <a:pt x="428610" y="202165"/>
                  <a:pt x="435077" y="206477"/>
                </a:cubicBezTo>
                <a:cubicBezTo>
                  <a:pt x="443754" y="212262"/>
                  <a:pt x="448523" y="222815"/>
                  <a:pt x="457200" y="228600"/>
                </a:cubicBezTo>
                <a:cubicBezTo>
                  <a:pt x="516085" y="267857"/>
                  <a:pt x="440524" y="198505"/>
                  <a:pt x="501445" y="250722"/>
                </a:cubicBezTo>
                <a:cubicBezTo>
                  <a:pt x="521126" y="267591"/>
                  <a:pt x="529623" y="284548"/>
                  <a:pt x="553064" y="294967"/>
                </a:cubicBezTo>
                <a:cubicBezTo>
                  <a:pt x="553078" y="294973"/>
                  <a:pt x="608364" y="313401"/>
                  <a:pt x="619432" y="317090"/>
                </a:cubicBezTo>
                <a:lnTo>
                  <a:pt x="641555" y="324464"/>
                </a:lnTo>
                <a:lnTo>
                  <a:pt x="663677" y="331838"/>
                </a:lnTo>
                <a:cubicBezTo>
                  <a:pt x="734671" y="402832"/>
                  <a:pt x="659150" y="331167"/>
                  <a:pt x="715296" y="376084"/>
                </a:cubicBezTo>
                <a:cubicBezTo>
                  <a:pt x="720725" y="380427"/>
                  <a:pt x="724616" y="386489"/>
                  <a:pt x="730045" y="390832"/>
                </a:cubicBezTo>
                <a:cubicBezTo>
                  <a:pt x="736965" y="396368"/>
                  <a:pt x="745247" y="400044"/>
                  <a:pt x="752167" y="405580"/>
                </a:cubicBezTo>
                <a:cubicBezTo>
                  <a:pt x="757596" y="409923"/>
                  <a:pt x="760954" y="416752"/>
                  <a:pt x="766916" y="420329"/>
                </a:cubicBezTo>
                <a:cubicBezTo>
                  <a:pt x="773581" y="424328"/>
                  <a:pt x="781664" y="425245"/>
                  <a:pt x="789038" y="427703"/>
                </a:cubicBezTo>
                <a:cubicBezTo>
                  <a:pt x="818413" y="471762"/>
                  <a:pt x="786333" y="433454"/>
                  <a:pt x="825909" y="457200"/>
                </a:cubicBezTo>
                <a:cubicBezTo>
                  <a:pt x="876515" y="487564"/>
                  <a:pt x="800119" y="458435"/>
                  <a:pt x="862780" y="479322"/>
                </a:cubicBezTo>
                <a:cubicBezTo>
                  <a:pt x="877528" y="489154"/>
                  <a:pt x="894491" y="496285"/>
                  <a:pt x="907025" y="508819"/>
                </a:cubicBezTo>
                <a:cubicBezTo>
                  <a:pt x="942018" y="543812"/>
                  <a:pt x="923330" y="533919"/>
                  <a:pt x="958645" y="545690"/>
                </a:cubicBezTo>
                <a:cubicBezTo>
                  <a:pt x="977867" y="564912"/>
                  <a:pt x="993248" y="585114"/>
                  <a:pt x="1017638" y="597309"/>
                </a:cubicBezTo>
                <a:cubicBezTo>
                  <a:pt x="1024591" y="600785"/>
                  <a:pt x="1032387" y="602226"/>
                  <a:pt x="1039761" y="604684"/>
                </a:cubicBezTo>
                <a:cubicBezTo>
                  <a:pt x="1047135" y="612058"/>
                  <a:pt x="1053207" y="621021"/>
                  <a:pt x="1061884" y="626806"/>
                </a:cubicBezTo>
                <a:cubicBezTo>
                  <a:pt x="1068351" y="631118"/>
                  <a:pt x="1077054" y="630704"/>
                  <a:pt x="1084006" y="634180"/>
                </a:cubicBezTo>
                <a:cubicBezTo>
                  <a:pt x="1091933" y="638144"/>
                  <a:pt x="1098030" y="645329"/>
                  <a:pt x="1106129" y="648929"/>
                </a:cubicBezTo>
                <a:cubicBezTo>
                  <a:pt x="1120335" y="655243"/>
                  <a:pt x="1135626" y="658761"/>
                  <a:pt x="1150374" y="663677"/>
                </a:cubicBezTo>
                <a:lnTo>
                  <a:pt x="1172496" y="671051"/>
                </a:lnTo>
                <a:lnTo>
                  <a:pt x="1194619" y="678425"/>
                </a:lnTo>
                <a:cubicBezTo>
                  <a:pt x="1285567" y="675967"/>
                  <a:pt x="1376482" y="671051"/>
                  <a:pt x="1467464" y="671051"/>
                </a:cubicBezTo>
                <a:cubicBezTo>
                  <a:pt x="1771648" y="671051"/>
                  <a:pt x="1689826" y="652896"/>
                  <a:pt x="1821425" y="685800"/>
                </a:cubicBezTo>
                <a:cubicBezTo>
                  <a:pt x="1836174" y="695632"/>
                  <a:pt x="1848855" y="709690"/>
                  <a:pt x="1865671" y="715296"/>
                </a:cubicBezTo>
                <a:cubicBezTo>
                  <a:pt x="1890488" y="723569"/>
                  <a:pt x="1891778" y="722841"/>
                  <a:pt x="1917290" y="737419"/>
                </a:cubicBezTo>
                <a:cubicBezTo>
                  <a:pt x="1924985" y="741816"/>
                  <a:pt x="1931314" y="748567"/>
                  <a:pt x="1939413" y="752167"/>
                </a:cubicBezTo>
                <a:cubicBezTo>
                  <a:pt x="1953619" y="758481"/>
                  <a:pt x="1983658" y="766916"/>
                  <a:pt x="1983658" y="766916"/>
                </a:cubicBezTo>
                <a:cubicBezTo>
                  <a:pt x="1991032" y="771832"/>
                  <a:pt x="1997853" y="777701"/>
                  <a:pt x="2005780" y="781664"/>
                </a:cubicBezTo>
                <a:cubicBezTo>
                  <a:pt x="2012733" y="785140"/>
                  <a:pt x="2022407" y="783542"/>
                  <a:pt x="2027903" y="789038"/>
                </a:cubicBezTo>
                <a:cubicBezTo>
                  <a:pt x="2033399" y="794534"/>
                  <a:pt x="2030421" y="805091"/>
                  <a:pt x="2035277" y="811161"/>
                </a:cubicBezTo>
                <a:cubicBezTo>
                  <a:pt x="2040814" y="818082"/>
                  <a:pt x="2050479" y="820372"/>
                  <a:pt x="2057400" y="825909"/>
                </a:cubicBezTo>
                <a:cubicBezTo>
                  <a:pt x="2062829" y="830252"/>
                  <a:pt x="2066719" y="836315"/>
                  <a:pt x="2072148" y="840658"/>
                </a:cubicBezTo>
                <a:cubicBezTo>
                  <a:pt x="2094602" y="858621"/>
                  <a:pt x="2097278" y="855017"/>
                  <a:pt x="2123767" y="870154"/>
                </a:cubicBezTo>
                <a:cubicBezTo>
                  <a:pt x="2163794" y="893027"/>
                  <a:pt x="2127452" y="878757"/>
                  <a:pt x="2168013" y="892277"/>
                </a:cubicBezTo>
                <a:cubicBezTo>
                  <a:pt x="2279840" y="966829"/>
                  <a:pt x="2165069" y="886136"/>
                  <a:pt x="2234380" y="943896"/>
                </a:cubicBezTo>
                <a:cubicBezTo>
                  <a:pt x="2241189" y="949570"/>
                  <a:pt x="2249833" y="952809"/>
                  <a:pt x="2256503" y="958645"/>
                </a:cubicBezTo>
                <a:cubicBezTo>
                  <a:pt x="2269584" y="970091"/>
                  <a:pt x="2282946" y="981611"/>
                  <a:pt x="2293374" y="995516"/>
                </a:cubicBezTo>
                <a:cubicBezTo>
                  <a:pt x="2300748" y="1005348"/>
                  <a:pt x="2306054" y="1017145"/>
                  <a:pt x="2315496" y="1025013"/>
                </a:cubicBezTo>
                <a:cubicBezTo>
                  <a:pt x="2321468" y="1029989"/>
                  <a:pt x="2330666" y="1028911"/>
                  <a:pt x="2337619" y="1032387"/>
                </a:cubicBezTo>
                <a:cubicBezTo>
                  <a:pt x="2345546" y="1036350"/>
                  <a:pt x="2352368" y="1042219"/>
                  <a:pt x="2359742" y="1047135"/>
                </a:cubicBezTo>
                <a:cubicBezTo>
                  <a:pt x="2362200" y="1054509"/>
                  <a:pt x="2363640" y="1062305"/>
                  <a:pt x="2367116" y="1069258"/>
                </a:cubicBezTo>
                <a:cubicBezTo>
                  <a:pt x="2376418" y="1087862"/>
                  <a:pt x="2382895" y="1092411"/>
                  <a:pt x="2396613" y="1106129"/>
                </a:cubicBezTo>
                <a:cubicBezTo>
                  <a:pt x="2413099" y="1155588"/>
                  <a:pt x="2404409" y="1136469"/>
                  <a:pt x="2418735" y="1165122"/>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1" name="Freeform 150">
            <a:extLst>
              <a:ext uri="{FF2B5EF4-FFF2-40B4-BE49-F238E27FC236}">
                <a16:creationId xmlns:a16="http://schemas.microsoft.com/office/drawing/2014/main" id="{B47C97DD-1212-578E-E7D5-181E6BF1D680}"/>
              </a:ext>
            </a:extLst>
          </p:cNvPr>
          <p:cNvSpPr/>
          <p:nvPr/>
        </p:nvSpPr>
        <p:spPr>
          <a:xfrm>
            <a:off x="589935" y="5375787"/>
            <a:ext cx="2684246" cy="1231490"/>
          </a:xfrm>
          <a:custGeom>
            <a:avLst/>
            <a:gdLst>
              <a:gd name="connsiteX0" fmla="*/ 0 w 2684246"/>
              <a:gd name="connsiteY0" fmla="*/ 0 h 1231490"/>
              <a:gd name="connsiteX1" fmla="*/ 36871 w 2684246"/>
              <a:gd name="connsiteY1" fmla="*/ 7374 h 1231490"/>
              <a:gd name="connsiteX2" fmla="*/ 66368 w 2684246"/>
              <a:gd name="connsiteY2" fmla="*/ 14748 h 1231490"/>
              <a:gd name="connsiteX3" fmla="*/ 140110 w 2684246"/>
              <a:gd name="connsiteY3" fmla="*/ 22123 h 1231490"/>
              <a:gd name="connsiteX4" fmla="*/ 176981 w 2684246"/>
              <a:gd name="connsiteY4" fmla="*/ 51619 h 1231490"/>
              <a:gd name="connsiteX5" fmla="*/ 199104 w 2684246"/>
              <a:gd name="connsiteY5" fmla="*/ 58994 h 1231490"/>
              <a:gd name="connsiteX6" fmla="*/ 221226 w 2684246"/>
              <a:gd name="connsiteY6" fmla="*/ 73742 h 1231490"/>
              <a:gd name="connsiteX7" fmla="*/ 235975 w 2684246"/>
              <a:gd name="connsiteY7" fmla="*/ 88490 h 1231490"/>
              <a:gd name="connsiteX8" fmla="*/ 258097 w 2684246"/>
              <a:gd name="connsiteY8" fmla="*/ 95865 h 1231490"/>
              <a:gd name="connsiteX9" fmla="*/ 302342 w 2684246"/>
              <a:gd name="connsiteY9" fmla="*/ 117987 h 1231490"/>
              <a:gd name="connsiteX10" fmla="*/ 317091 w 2684246"/>
              <a:gd name="connsiteY10" fmla="*/ 132736 h 1231490"/>
              <a:gd name="connsiteX11" fmla="*/ 331839 w 2684246"/>
              <a:gd name="connsiteY11" fmla="*/ 154858 h 1231490"/>
              <a:gd name="connsiteX12" fmla="*/ 376084 w 2684246"/>
              <a:gd name="connsiteY12" fmla="*/ 169607 h 1231490"/>
              <a:gd name="connsiteX13" fmla="*/ 420330 w 2684246"/>
              <a:gd name="connsiteY13" fmla="*/ 199103 h 1231490"/>
              <a:gd name="connsiteX14" fmla="*/ 442452 w 2684246"/>
              <a:gd name="connsiteY14" fmla="*/ 206478 h 1231490"/>
              <a:gd name="connsiteX15" fmla="*/ 486697 w 2684246"/>
              <a:gd name="connsiteY15" fmla="*/ 235974 h 1231490"/>
              <a:gd name="connsiteX16" fmla="*/ 575188 w 2684246"/>
              <a:gd name="connsiteY16" fmla="*/ 280219 h 1231490"/>
              <a:gd name="connsiteX17" fmla="*/ 656304 w 2684246"/>
              <a:gd name="connsiteY17" fmla="*/ 331839 h 1231490"/>
              <a:gd name="connsiteX18" fmla="*/ 678426 w 2684246"/>
              <a:gd name="connsiteY18" fmla="*/ 339213 h 1231490"/>
              <a:gd name="connsiteX19" fmla="*/ 700549 w 2684246"/>
              <a:gd name="connsiteY19" fmla="*/ 346587 h 1231490"/>
              <a:gd name="connsiteX20" fmla="*/ 744794 w 2684246"/>
              <a:gd name="connsiteY20" fmla="*/ 398207 h 1231490"/>
              <a:gd name="connsiteX21" fmla="*/ 766917 w 2684246"/>
              <a:gd name="connsiteY21" fmla="*/ 405581 h 1231490"/>
              <a:gd name="connsiteX22" fmla="*/ 781665 w 2684246"/>
              <a:gd name="connsiteY22" fmla="*/ 427703 h 1231490"/>
              <a:gd name="connsiteX23" fmla="*/ 803788 w 2684246"/>
              <a:gd name="connsiteY23" fmla="*/ 435078 h 1231490"/>
              <a:gd name="connsiteX24" fmla="*/ 825910 w 2684246"/>
              <a:gd name="connsiteY24" fmla="*/ 449826 h 1231490"/>
              <a:gd name="connsiteX25" fmla="*/ 855407 w 2684246"/>
              <a:gd name="connsiteY25" fmla="*/ 479323 h 1231490"/>
              <a:gd name="connsiteX26" fmla="*/ 877530 w 2684246"/>
              <a:gd name="connsiteY26" fmla="*/ 501445 h 1231490"/>
              <a:gd name="connsiteX27" fmla="*/ 899652 w 2684246"/>
              <a:gd name="connsiteY27" fmla="*/ 508819 h 1231490"/>
              <a:gd name="connsiteX28" fmla="*/ 936523 w 2684246"/>
              <a:gd name="connsiteY28" fmla="*/ 530942 h 1231490"/>
              <a:gd name="connsiteX29" fmla="*/ 973394 w 2684246"/>
              <a:gd name="connsiteY29" fmla="*/ 560439 h 1231490"/>
              <a:gd name="connsiteX30" fmla="*/ 995517 w 2684246"/>
              <a:gd name="connsiteY30" fmla="*/ 575187 h 1231490"/>
              <a:gd name="connsiteX31" fmla="*/ 1032388 w 2684246"/>
              <a:gd name="connsiteY31" fmla="*/ 612058 h 1231490"/>
              <a:gd name="connsiteX32" fmla="*/ 1047136 w 2684246"/>
              <a:gd name="connsiteY32" fmla="*/ 626807 h 1231490"/>
              <a:gd name="connsiteX33" fmla="*/ 1069259 w 2684246"/>
              <a:gd name="connsiteY33" fmla="*/ 634181 h 1231490"/>
              <a:gd name="connsiteX34" fmla="*/ 1135626 w 2684246"/>
              <a:gd name="connsiteY34" fmla="*/ 656303 h 1231490"/>
              <a:gd name="connsiteX35" fmla="*/ 1179871 w 2684246"/>
              <a:gd name="connsiteY35" fmla="*/ 671052 h 1231490"/>
              <a:gd name="connsiteX36" fmla="*/ 1201994 w 2684246"/>
              <a:gd name="connsiteY36" fmla="*/ 678426 h 1231490"/>
              <a:gd name="connsiteX37" fmla="*/ 1268362 w 2684246"/>
              <a:gd name="connsiteY37" fmla="*/ 671052 h 1231490"/>
              <a:gd name="connsiteX38" fmla="*/ 1356852 w 2684246"/>
              <a:gd name="connsiteY38" fmla="*/ 663678 h 1231490"/>
              <a:gd name="connsiteX39" fmla="*/ 1430594 w 2684246"/>
              <a:gd name="connsiteY39" fmla="*/ 648929 h 1231490"/>
              <a:gd name="connsiteX40" fmla="*/ 1452717 w 2684246"/>
              <a:gd name="connsiteY40" fmla="*/ 641555 h 1231490"/>
              <a:gd name="connsiteX41" fmla="*/ 1496962 w 2684246"/>
              <a:gd name="connsiteY41" fmla="*/ 634181 h 1231490"/>
              <a:gd name="connsiteX42" fmla="*/ 1585452 w 2684246"/>
              <a:gd name="connsiteY42" fmla="*/ 612058 h 1231490"/>
              <a:gd name="connsiteX43" fmla="*/ 1725562 w 2684246"/>
              <a:gd name="connsiteY43" fmla="*/ 604684 h 1231490"/>
              <a:gd name="connsiteX44" fmla="*/ 1828800 w 2684246"/>
              <a:gd name="connsiteY44" fmla="*/ 619432 h 1231490"/>
              <a:gd name="connsiteX45" fmla="*/ 1939413 w 2684246"/>
              <a:gd name="connsiteY45" fmla="*/ 634181 h 1231490"/>
              <a:gd name="connsiteX46" fmla="*/ 1961536 w 2684246"/>
              <a:gd name="connsiteY46" fmla="*/ 641555 h 1231490"/>
              <a:gd name="connsiteX47" fmla="*/ 1991033 w 2684246"/>
              <a:gd name="connsiteY47" fmla="*/ 648929 h 1231490"/>
              <a:gd name="connsiteX48" fmla="*/ 2013155 w 2684246"/>
              <a:gd name="connsiteY48" fmla="*/ 656303 h 1231490"/>
              <a:gd name="connsiteX49" fmla="*/ 2050026 w 2684246"/>
              <a:gd name="connsiteY49" fmla="*/ 663678 h 1231490"/>
              <a:gd name="connsiteX50" fmla="*/ 2072149 w 2684246"/>
              <a:gd name="connsiteY50" fmla="*/ 678426 h 1231490"/>
              <a:gd name="connsiteX51" fmla="*/ 2145891 w 2684246"/>
              <a:gd name="connsiteY51" fmla="*/ 700548 h 1231490"/>
              <a:gd name="connsiteX52" fmla="*/ 2168013 w 2684246"/>
              <a:gd name="connsiteY52" fmla="*/ 707923 h 1231490"/>
              <a:gd name="connsiteX53" fmla="*/ 2204884 w 2684246"/>
              <a:gd name="connsiteY53" fmla="*/ 737419 h 1231490"/>
              <a:gd name="connsiteX54" fmla="*/ 2227007 w 2684246"/>
              <a:gd name="connsiteY54" fmla="*/ 744794 h 1231490"/>
              <a:gd name="connsiteX55" fmla="*/ 2271252 w 2684246"/>
              <a:gd name="connsiteY55" fmla="*/ 774290 h 1231490"/>
              <a:gd name="connsiteX56" fmla="*/ 2322871 w 2684246"/>
              <a:gd name="connsiteY56" fmla="*/ 803787 h 1231490"/>
              <a:gd name="connsiteX57" fmla="*/ 2359742 w 2684246"/>
              <a:gd name="connsiteY57" fmla="*/ 840658 h 1231490"/>
              <a:gd name="connsiteX58" fmla="*/ 2381865 w 2684246"/>
              <a:gd name="connsiteY58" fmla="*/ 862781 h 1231490"/>
              <a:gd name="connsiteX59" fmla="*/ 2440859 w 2684246"/>
              <a:gd name="connsiteY59" fmla="*/ 892278 h 1231490"/>
              <a:gd name="connsiteX60" fmla="*/ 2462981 w 2684246"/>
              <a:gd name="connsiteY60" fmla="*/ 907026 h 1231490"/>
              <a:gd name="connsiteX61" fmla="*/ 2477730 w 2684246"/>
              <a:gd name="connsiteY61" fmla="*/ 921774 h 1231490"/>
              <a:gd name="connsiteX62" fmla="*/ 2499852 w 2684246"/>
              <a:gd name="connsiteY62" fmla="*/ 929148 h 1231490"/>
              <a:gd name="connsiteX63" fmla="*/ 2514600 w 2684246"/>
              <a:gd name="connsiteY63" fmla="*/ 973394 h 1231490"/>
              <a:gd name="connsiteX64" fmla="*/ 2536723 w 2684246"/>
              <a:gd name="connsiteY64" fmla="*/ 1010265 h 1231490"/>
              <a:gd name="connsiteX65" fmla="*/ 2558846 w 2684246"/>
              <a:gd name="connsiteY65" fmla="*/ 1025013 h 1231490"/>
              <a:gd name="connsiteX66" fmla="*/ 2573594 w 2684246"/>
              <a:gd name="connsiteY66" fmla="*/ 1069258 h 1231490"/>
              <a:gd name="connsiteX67" fmla="*/ 2588342 w 2684246"/>
              <a:gd name="connsiteY67" fmla="*/ 1084007 h 1231490"/>
              <a:gd name="connsiteX68" fmla="*/ 2603091 w 2684246"/>
              <a:gd name="connsiteY68" fmla="*/ 1106129 h 1231490"/>
              <a:gd name="connsiteX69" fmla="*/ 2625213 w 2684246"/>
              <a:gd name="connsiteY69" fmla="*/ 1120878 h 1231490"/>
              <a:gd name="connsiteX70" fmla="*/ 2647336 w 2684246"/>
              <a:gd name="connsiteY70" fmla="*/ 1165123 h 1231490"/>
              <a:gd name="connsiteX71" fmla="*/ 2669459 w 2684246"/>
              <a:gd name="connsiteY71" fmla="*/ 1172497 h 1231490"/>
              <a:gd name="connsiteX72" fmla="*/ 2684207 w 2684246"/>
              <a:gd name="connsiteY72" fmla="*/ 1231490 h 123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2684246" h="1231490">
                <a:moveTo>
                  <a:pt x="0" y="0"/>
                </a:moveTo>
                <a:cubicBezTo>
                  <a:pt x="12290" y="2458"/>
                  <a:pt x="24636" y="4655"/>
                  <a:pt x="36871" y="7374"/>
                </a:cubicBezTo>
                <a:cubicBezTo>
                  <a:pt x="46765" y="9573"/>
                  <a:pt x="56335" y="13315"/>
                  <a:pt x="66368" y="14748"/>
                </a:cubicBezTo>
                <a:cubicBezTo>
                  <a:pt x="90823" y="18242"/>
                  <a:pt x="115529" y="19665"/>
                  <a:pt x="140110" y="22123"/>
                </a:cubicBezTo>
                <a:cubicBezTo>
                  <a:pt x="153828" y="35840"/>
                  <a:pt x="158377" y="42317"/>
                  <a:pt x="176981" y="51619"/>
                </a:cubicBezTo>
                <a:cubicBezTo>
                  <a:pt x="183934" y="55095"/>
                  <a:pt x="192151" y="55518"/>
                  <a:pt x="199104" y="58994"/>
                </a:cubicBezTo>
                <a:cubicBezTo>
                  <a:pt x="207031" y="62957"/>
                  <a:pt x="214306" y="68206"/>
                  <a:pt x="221226" y="73742"/>
                </a:cubicBezTo>
                <a:cubicBezTo>
                  <a:pt x="226655" y="78085"/>
                  <a:pt x="230013" y="84913"/>
                  <a:pt x="235975" y="88490"/>
                </a:cubicBezTo>
                <a:cubicBezTo>
                  <a:pt x="242640" y="92489"/>
                  <a:pt x="251145" y="92389"/>
                  <a:pt x="258097" y="95865"/>
                </a:cubicBezTo>
                <a:cubicBezTo>
                  <a:pt x="315269" y="124452"/>
                  <a:pt x="246745" y="99455"/>
                  <a:pt x="302342" y="117987"/>
                </a:cubicBezTo>
                <a:cubicBezTo>
                  <a:pt x="307258" y="122903"/>
                  <a:pt x="312748" y="127307"/>
                  <a:pt x="317091" y="132736"/>
                </a:cubicBezTo>
                <a:cubicBezTo>
                  <a:pt x="322627" y="139656"/>
                  <a:pt x="324324" y="150161"/>
                  <a:pt x="331839" y="154858"/>
                </a:cubicBezTo>
                <a:cubicBezTo>
                  <a:pt x="345022" y="163098"/>
                  <a:pt x="363149" y="160984"/>
                  <a:pt x="376084" y="169607"/>
                </a:cubicBezTo>
                <a:cubicBezTo>
                  <a:pt x="390833" y="179439"/>
                  <a:pt x="403514" y="193497"/>
                  <a:pt x="420330" y="199103"/>
                </a:cubicBezTo>
                <a:cubicBezTo>
                  <a:pt x="427704" y="201561"/>
                  <a:pt x="435657" y="202703"/>
                  <a:pt x="442452" y="206478"/>
                </a:cubicBezTo>
                <a:cubicBezTo>
                  <a:pt x="457947" y="215086"/>
                  <a:pt x="469882" y="230369"/>
                  <a:pt x="486697" y="235974"/>
                </a:cubicBezTo>
                <a:cubicBezTo>
                  <a:pt x="522679" y="247969"/>
                  <a:pt x="546601" y="251632"/>
                  <a:pt x="575188" y="280219"/>
                </a:cubicBezTo>
                <a:cubicBezTo>
                  <a:pt x="623051" y="328082"/>
                  <a:pt x="595570" y="311594"/>
                  <a:pt x="656304" y="331839"/>
                </a:cubicBezTo>
                <a:lnTo>
                  <a:pt x="678426" y="339213"/>
                </a:lnTo>
                <a:lnTo>
                  <a:pt x="700549" y="346587"/>
                </a:lnTo>
                <a:cubicBezTo>
                  <a:pt x="709985" y="360741"/>
                  <a:pt x="729466" y="393098"/>
                  <a:pt x="744794" y="398207"/>
                </a:cubicBezTo>
                <a:lnTo>
                  <a:pt x="766917" y="405581"/>
                </a:lnTo>
                <a:cubicBezTo>
                  <a:pt x="771833" y="412955"/>
                  <a:pt x="774745" y="422167"/>
                  <a:pt x="781665" y="427703"/>
                </a:cubicBezTo>
                <a:cubicBezTo>
                  <a:pt x="787735" y="432559"/>
                  <a:pt x="796835" y="431602"/>
                  <a:pt x="803788" y="435078"/>
                </a:cubicBezTo>
                <a:cubicBezTo>
                  <a:pt x="811715" y="439041"/>
                  <a:pt x="819181" y="444058"/>
                  <a:pt x="825910" y="449826"/>
                </a:cubicBezTo>
                <a:cubicBezTo>
                  <a:pt x="836467" y="458875"/>
                  <a:pt x="845575" y="469491"/>
                  <a:pt x="855407" y="479323"/>
                </a:cubicBezTo>
                <a:cubicBezTo>
                  <a:pt x="862781" y="486697"/>
                  <a:pt x="867637" y="498147"/>
                  <a:pt x="877530" y="501445"/>
                </a:cubicBezTo>
                <a:lnTo>
                  <a:pt x="899652" y="508819"/>
                </a:lnTo>
                <a:cubicBezTo>
                  <a:pt x="928457" y="537626"/>
                  <a:pt x="898233" y="511798"/>
                  <a:pt x="936523" y="530942"/>
                </a:cubicBezTo>
                <a:cubicBezTo>
                  <a:pt x="966792" y="546076"/>
                  <a:pt x="950527" y="542146"/>
                  <a:pt x="973394" y="560439"/>
                </a:cubicBezTo>
                <a:cubicBezTo>
                  <a:pt x="980315" y="565976"/>
                  <a:pt x="988847" y="569351"/>
                  <a:pt x="995517" y="575187"/>
                </a:cubicBezTo>
                <a:cubicBezTo>
                  <a:pt x="1008598" y="586632"/>
                  <a:pt x="1020098" y="599768"/>
                  <a:pt x="1032388" y="612058"/>
                </a:cubicBezTo>
                <a:cubicBezTo>
                  <a:pt x="1037304" y="616974"/>
                  <a:pt x="1040540" y="624609"/>
                  <a:pt x="1047136" y="626807"/>
                </a:cubicBezTo>
                <a:lnTo>
                  <a:pt x="1069259" y="634181"/>
                </a:lnTo>
                <a:cubicBezTo>
                  <a:pt x="1110104" y="661411"/>
                  <a:pt x="1072040" y="640406"/>
                  <a:pt x="1135626" y="656303"/>
                </a:cubicBezTo>
                <a:cubicBezTo>
                  <a:pt x="1150708" y="660074"/>
                  <a:pt x="1165123" y="666136"/>
                  <a:pt x="1179871" y="671052"/>
                </a:cubicBezTo>
                <a:lnTo>
                  <a:pt x="1201994" y="678426"/>
                </a:lnTo>
                <a:lnTo>
                  <a:pt x="1268362" y="671052"/>
                </a:lnTo>
                <a:cubicBezTo>
                  <a:pt x="1297828" y="668246"/>
                  <a:pt x="1327525" y="667677"/>
                  <a:pt x="1356852" y="663678"/>
                </a:cubicBezTo>
                <a:cubicBezTo>
                  <a:pt x="1381690" y="660291"/>
                  <a:pt x="1406813" y="656856"/>
                  <a:pt x="1430594" y="648929"/>
                </a:cubicBezTo>
                <a:cubicBezTo>
                  <a:pt x="1437968" y="646471"/>
                  <a:pt x="1445129" y="643241"/>
                  <a:pt x="1452717" y="641555"/>
                </a:cubicBezTo>
                <a:cubicBezTo>
                  <a:pt x="1467313" y="638312"/>
                  <a:pt x="1482214" y="636639"/>
                  <a:pt x="1496962" y="634181"/>
                </a:cubicBezTo>
                <a:cubicBezTo>
                  <a:pt x="1555391" y="614704"/>
                  <a:pt x="1525872" y="621988"/>
                  <a:pt x="1585452" y="612058"/>
                </a:cubicBezTo>
                <a:cubicBezTo>
                  <a:pt x="1639694" y="575898"/>
                  <a:pt x="1601702" y="594775"/>
                  <a:pt x="1725562" y="604684"/>
                </a:cubicBezTo>
                <a:cubicBezTo>
                  <a:pt x="1860121" y="615448"/>
                  <a:pt x="1738721" y="606563"/>
                  <a:pt x="1828800" y="619432"/>
                </a:cubicBezTo>
                <a:cubicBezTo>
                  <a:pt x="1873524" y="625821"/>
                  <a:pt x="1897733" y="624919"/>
                  <a:pt x="1939413" y="634181"/>
                </a:cubicBezTo>
                <a:cubicBezTo>
                  <a:pt x="1947001" y="635867"/>
                  <a:pt x="1954062" y="639420"/>
                  <a:pt x="1961536" y="641555"/>
                </a:cubicBezTo>
                <a:cubicBezTo>
                  <a:pt x="1971281" y="644339"/>
                  <a:pt x="1981288" y="646145"/>
                  <a:pt x="1991033" y="648929"/>
                </a:cubicBezTo>
                <a:cubicBezTo>
                  <a:pt x="1998507" y="651064"/>
                  <a:pt x="2005614" y="654418"/>
                  <a:pt x="2013155" y="656303"/>
                </a:cubicBezTo>
                <a:cubicBezTo>
                  <a:pt x="2025315" y="659343"/>
                  <a:pt x="2037736" y="661220"/>
                  <a:pt x="2050026" y="663678"/>
                </a:cubicBezTo>
                <a:cubicBezTo>
                  <a:pt x="2057400" y="668594"/>
                  <a:pt x="2064050" y="674827"/>
                  <a:pt x="2072149" y="678426"/>
                </a:cubicBezTo>
                <a:cubicBezTo>
                  <a:pt x="2103700" y="692448"/>
                  <a:pt x="2115856" y="691966"/>
                  <a:pt x="2145891" y="700548"/>
                </a:cubicBezTo>
                <a:cubicBezTo>
                  <a:pt x="2153365" y="702683"/>
                  <a:pt x="2160639" y="705465"/>
                  <a:pt x="2168013" y="707923"/>
                </a:cubicBezTo>
                <a:cubicBezTo>
                  <a:pt x="2181731" y="721640"/>
                  <a:pt x="2186280" y="728117"/>
                  <a:pt x="2204884" y="737419"/>
                </a:cubicBezTo>
                <a:cubicBezTo>
                  <a:pt x="2211837" y="740895"/>
                  <a:pt x="2220212" y="741019"/>
                  <a:pt x="2227007" y="744794"/>
                </a:cubicBezTo>
                <a:cubicBezTo>
                  <a:pt x="2242502" y="753402"/>
                  <a:pt x="2255398" y="766363"/>
                  <a:pt x="2271252" y="774290"/>
                </a:cubicBezTo>
                <a:cubicBezTo>
                  <a:pt x="2287127" y="782228"/>
                  <a:pt x="2308975" y="791628"/>
                  <a:pt x="2322871" y="803787"/>
                </a:cubicBezTo>
                <a:cubicBezTo>
                  <a:pt x="2335952" y="815233"/>
                  <a:pt x="2347452" y="828368"/>
                  <a:pt x="2359742" y="840658"/>
                </a:cubicBezTo>
                <a:cubicBezTo>
                  <a:pt x="2367116" y="848032"/>
                  <a:pt x="2372537" y="858117"/>
                  <a:pt x="2381865" y="862781"/>
                </a:cubicBezTo>
                <a:cubicBezTo>
                  <a:pt x="2401530" y="872613"/>
                  <a:pt x="2422566" y="880082"/>
                  <a:pt x="2440859" y="892278"/>
                </a:cubicBezTo>
                <a:cubicBezTo>
                  <a:pt x="2448233" y="897194"/>
                  <a:pt x="2456061" y="901490"/>
                  <a:pt x="2462981" y="907026"/>
                </a:cubicBezTo>
                <a:cubicBezTo>
                  <a:pt x="2468410" y="911369"/>
                  <a:pt x="2471768" y="918197"/>
                  <a:pt x="2477730" y="921774"/>
                </a:cubicBezTo>
                <a:cubicBezTo>
                  <a:pt x="2484395" y="925773"/>
                  <a:pt x="2492478" y="926690"/>
                  <a:pt x="2499852" y="929148"/>
                </a:cubicBezTo>
                <a:lnTo>
                  <a:pt x="2514600" y="973394"/>
                </a:lnTo>
                <a:cubicBezTo>
                  <a:pt x="2522114" y="995936"/>
                  <a:pt x="2518321" y="995544"/>
                  <a:pt x="2536723" y="1010265"/>
                </a:cubicBezTo>
                <a:cubicBezTo>
                  <a:pt x="2543644" y="1015802"/>
                  <a:pt x="2551472" y="1020097"/>
                  <a:pt x="2558846" y="1025013"/>
                </a:cubicBezTo>
                <a:cubicBezTo>
                  <a:pt x="2563762" y="1039761"/>
                  <a:pt x="2562602" y="1058265"/>
                  <a:pt x="2573594" y="1069258"/>
                </a:cubicBezTo>
                <a:cubicBezTo>
                  <a:pt x="2578510" y="1074174"/>
                  <a:pt x="2583999" y="1078578"/>
                  <a:pt x="2588342" y="1084007"/>
                </a:cubicBezTo>
                <a:cubicBezTo>
                  <a:pt x="2593878" y="1090928"/>
                  <a:pt x="2596824" y="1099862"/>
                  <a:pt x="2603091" y="1106129"/>
                </a:cubicBezTo>
                <a:cubicBezTo>
                  <a:pt x="2609358" y="1112396"/>
                  <a:pt x="2617839" y="1115962"/>
                  <a:pt x="2625213" y="1120878"/>
                </a:cubicBezTo>
                <a:cubicBezTo>
                  <a:pt x="2630071" y="1135449"/>
                  <a:pt x="2634343" y="1154728"/>
                  <a:pt x="2647336" y="1165123"/>
                </a:cubicBezTo>
                <a:cubicBezTo>
                  <a:pt x="2653406" y="1169979"/>
                  <a:pt x="2662085" y="1170039"/>
                  <a:pt x="2669459" y="1172497"/>
                </a:cubicBezTo>
                <a:cubicBezTo>
                  <a:pt x="2685762" y="1221406"/>
                  <a:pt x="2684207" y="1201196"/>
                  <a:pt x="2684207" y="123149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2" name="Freeform 151">
            <a:extLst>
              <a:ext uri="{FF2B5EF4-FFF2-40B4-BE49-F238E27FC236}">
                <a16:creationId xmlns:a16="http://schemas.microsoft.com/office/drawing/2014/main" id="{0D6D113A-FC8B-EA2B-B284-FE5A0BD5BFA5}"/>
              </a:ext>
            </a:extLst>
          </p:cNvPr>
          <p:cNvSpPr/>
          <p:nvPr/>
        </p:nvSpPr>
        <p:spPr>
          <a:xfrm>
            <a:off x="589935" y="5324168"/>
            <a:ext cx="2573594" cy="737684"/>
          </a:xfrm>
          <a:custGeom>
            <a:avLst/>
            <a:gdLst>
              <a:gd name="connsiteX0" fmla="*/ 0 w 2573594"/>
              <a:gd name="connsiteY0" fmla="*/ 0 h 737684"/>
              <a:gd name="connsiteX1" fmla="*/ 110613 w 2573594"/>
              <a:gd name="connsiteY1" fmla="*/ 14748 h 737684"/>
              <a:gd name="connsiteX2" fmla="*/ 132736 w 2573594"/>
              <a:gd name="connsiteY2" fmla="*/ 29497 h 737684"/>
              <a:gd name="connsiteX3" fmla="*/ 176981 w 2573594"/>
              <a:gd name="connsiteY3" fmla="*/ 44245 h 737684"/>
              <a:gd name="connsiteX4" fmla="*/ 191730 w 2573594"/>
              <a:gd name="connsiteY4" fmla="*/ 58993 h 737684"/>
              <a:gd name="connsiteX5" fmla="*/ 265471 w 2573594"/>
              <a:gd name="connsiteY5" fmla="*/ 81116 h 737684"/>
              <a:gd name="connsiteX6" fmla="*/ 309717 w 2573594"/>
              <a:gd name="connsiteY6" fmla="*/ 95864 h 737684"/>
              <a:gd name="connsiteX7" fmla="*/ 346588 w 2573594"/>
              <a:gd name="connsiteY7" fmla="*/ 132735 h 737684"/>
              <a:gd name="connsiteX8" fmla="*/ 390833 w 2573594"/>
              <a:gd name="connsiteY8" fmla="*/ 147484 h 737684"/>
              <a:gd name="connsiteX9" fmla="*/ 435078 w 2573594"/>
              <a:gd name="connsiteY9" fmla="*/ 169606 h 737684"/>
              <a:gd name="connsiteX10" fmla="*/ 486697 w 2573594"/>
              <a:gd name="connsiteY10" fmla="*/ 213851 h 737684"/>
              <a:gd name="connsiteX11" fmla="*/ 508820 w 2573594"/>
              <a:gd name="connsiteY11" fmla="*/ 221226 h 737684"/>
              <a:gd name="connsiteX12" fmla="*/ 553065 w 2573594"/>
              <a:gd name="connsiteY12" fmla="*/ 243348 h 737684"/>
              <a:gd name="connsiteX13" fmla="*/ 597310 w 2573594"/>
              <a:gd name="connsiteY13" fmla="*/ 272845 h 737684"/>
              <a:gd name="connsiteX14" fmla="*/ 626807 w 2573594"/>
              <a:gd name="connsiteY14" fmla="*/ 309716 h 737684"/>
              <a:gd name="connsiteX15" fmla="*/ 656304 w 2573594"/>
              <a:gd name="connsiteY15" fmla="*/ 317090 h 737684"/>
              <a:gd name="connsiteX16" fmla="*/ 678426 w 2573594"/>
              <a:gd name="connsiteY16" fmla="*/ 324464 h 737684"/>
              <a:gd name="connsiteX17" fmla="*/ 715297 w 2573594"/>
              <a:gd name="connsiteY17" fmla="*/ 346587 h 737684"/>
              <a:gd name="connsiteX18" fmla="*/ 752168 w 2573594"/>
              <a:gd name="connsiteY18" fmla="*/ 368709 h 737684"/>
              <a:gd name="connsiteX19" fmla="*/ 766917 w 2573594"/>
              <a:gd name="connsiteY19" fmla="*/ 390832 h 737684"/>
              <a:gd name="connsiteX20" fmla="*/ 789039 w 2573594"/>
              <a:gd name="connsiteY20" fmla="*/ 412955 h 737684"/>
              <a:gd name="connsiteX21" fmla="*/ 818536 w 2573594"/>
              <a:gd name="connsiteY21" fmla="*/ 442451 h 737684"/>
              <a:gd name="connsiteX22" fmla="*/ 848033 w 2573594"/>
              <a:gd name="connsiteY22" fmla="*/ 471948 h 737684"/>
              <a:gd name="connsiteX23" fmla="*/ 862781 w 2573594"/>
              <a:gd name="connsiteY23" fmla="*/ 486697 h 737684"/>
              <a:gd name="connsiteX24" fmla="*/ 914400 w 2573594"/>
              <a:gd name="connsiteY24" fmla="*/ 501445 h 737684"/>
              <a:gd name="connsiteX25" fmla="*/ 943897 w 2573594"/>
              <a:gd name="connsiteY25" fmla="*/ 530942 h 737684"/>
              <a:gd name="connsiteX26" fmla="*/ 958646 w 2573594"/>
              <a:gd name="connsiteY26" fmla="*/ 545690 h 737684"/>
              <a:gd name="connsiteX27" fmla="*/ 980768 w 2573594"/>
              <a:gd name="connsiteY27" fmla="*/ 553064 h 737684"/>
              <a:gd name="connsiteX28" fmla="*/ 995517 w 2573594"/>
              <a:gd name="connsiteY28" fmla="*/ 567813 h 737684"/>
              <a:gd name="connsiteX29" fmla="*/ 1017639 w 2573594"/>
              <a:gd name="connsiteY29" fmla="*/ 575187 h 737684"/>
              <a:gd name="connsiteX30" fmla="*/ 1032388 w 2573594"/>
              <a:gd name="connsiteY30" fmla="*/ 597309 h 737684"/>
              <a:gd name="connsiteX31" fmla="*/ 1069259 w 2573594"/>
              <a:gd name="connsiteY31" fmla="*/ 626806 h 737684"/>
              <a:gd name="connsiteX32" fmla="*/ 1084007 w 2573594"/>
              <a:gd name="connsiteY32" fmla="*/ 641555 h 737684"/>
              <a:gd name="connsiteX33" fmla="*/ 1128252 w 2573594"/>
              <a:gd name="connsiteY33" fmla="*/ 656303 h 737684"/>
              <a:gd name="connsiteX34" fmla="*/ 1150375 w 2573594"/>
              <a:gd name="connsiteY34" fmla="*/ 663677 h 737684"/>
              <a:gd name="connsiteX35" fmla="*/ 1165123 w 2573594"/>
              <a:gd name="connsiteY35" fmla="*/ 678426 h 737684"/>
              <a:gd name="connsiteX36" fmla="*/ 1334730 w 2573594"/>
              <a:gd name="connsiteY36" fmla="*/ 678426 h 737684"/>
              <a:gd name="connsiteX37" fmla="*/ 1423220 w 2573594"/>
              <a:gd name="connsiteY37" fmla="*/ 663677 h 737684"/>
              <a:gd name="connsiteX38" fmla="*/ 1460091 w 2573594"/>
              <a:gd name="connsiteY38" fmla="*/ 656303 h 737684"/>
              <a:gd name="connsiteX39" fmla="*/ 1482213 w 2573594"/>
              <a:gd name="connsiteY39" fmla="*/ 641555 h 737684"/>
              <a:gd name="connsiteX40" fmla="*/ 1585452 w 2573594"/>
              <a:gd name="connsiteY40" fmla="*/ 619432 h 737684"/>
              <a:gd name="connsiteX41" fmla="*/ 1607575 w 2573594"/>
              <a:gd name="connsiteY41" fmla="*/ 612058 h 737684"/>
              <a:gd name="connsiteX42" fmla="*/ 1629697 w 2573594"/>
              <a:gd name="connsiteY42" fmla="*/ 597309 h 737684"/>
              <a:gd name="connsiteX43" fmla="*/ 1777181 w 2573594"/>
              <a:gd name="connsiteY43" fmla="*/ 582561 h 737684"/>
              <a:gd name="connsiteX44" fmla="*/ 1828800 w 2573594"/>
              <a:gd name="connsiteY44" fmla="*/ 567813 h 737684"/>
              <a:gd name="connsiteX45" fmla="*/ 1865671 w 2573594"/>
              <a:gd name="connsiteY45" fmla="*/ 560438 h 737684"/>
              <a:gd name="connsiteX46" fmla="*/ 1991033 w 2573594"/>
              <a:gd name="connsiteY46" fmla="*/ 553064 h 737684"/>
              <a:gd name="connsiteX47" fmla="*/ 2212259 w 2573594"/>
              <a:gd name="connsiteY47" fmla="*/ 575187 h 737684"/>
              <a:gd name="connsiteX48" fmla="*/ 2234381 w 2573594"/>
              <a:gd name="connsiteY48" fmla="*/ 589935 h 737684"/>
              <a:gd name="connsiteX49" fmla="*/ 2278626 w 2573594"/>
              <a:gd name="connsiteY49" fmla="*/ 604684 h 737684"/>
              <a:gd name="connsiteX50" fmla="*/ 2300749 w 2573594"/>
              <a:gd name="connsiteY50" fmla="*/ 619432 h 737684"/>
              <a:gd name="connsiteX51" fmla="*/ 2396613 w 2573594"/>
              <a:gd name="connsiteY51" fmla="*/ 641555 h 737684"/>
              <a:gd name="connsiteX52" fmla="*/ 2418736 w 2573594"/>
              <a:gd name="connsiteY52" fmla="*/ 656303 h 737684"/>
              <a:gd name="connsiteX53" fmla="*/ 2477730 w 2573594"/>
              <a:gd name="connsiteY53" fmla="*/ 685800 h 737684"/>
              <a:gd name="connsiteX54" fmla="*/ 2544097 w 2573594"/>
              <a:gd name="connsiteY54" fmla="*/ 722671 h 737684"/>
              <a:gd name="connsiteX55" fmla="*/ 2573594 w 2573594"/>
              <a:gd name="connsiteY55" fmla="*/ 737419 h 737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2573594" h="737684">
                <a:moveTo>
                  <a:pt x="0" y="0"/>
                </a:moveTo>
                <a:cubicBezTo>
                  <a:pt x="19766" y="1647"/>
                  <a:pt x="80492" y="-313"/>
                  <a:pt x="110613" y="14748"/>
                </a:cubicBezTo>
                <a:cubicBezTo>
                  <a:pt x="118540" y="18712"/>
                  <a:pt x="124637" y="25897"/>
                  <a:pt x="132736" y="29497"/>
                </a:cubicBezTo>
                <a:cubicBezTo>
                  <a:pt x="146942" y="35811"/>
                  <a:pt x="176981" y="44245"/>
                  <a:pt x="176981" y="44245"/>
                </a:cubicBezTo>
                <a:cubicBezTo>
                  <a:pt x="181897" y="49161"/>
                  <a:pt x="185511" y="55884"/>
                  <a:pt x="191730" y="58993"/>
                </a:cubicBezTo>
                <a:cubicBezTo>
                  <a:pt x="217804" y="72030"/>
                  <a:pt x="239006" y="73177"/>
                  <a:pt x="265471" y="81116"/>
                </a:cubicBezTo>
                <a:cubicBezTo>
                  <a:pt x="280362" y="85583"/>
                  <a:pt x="309717" y="95864"/>
                  <a:pt x="309717" y="95864"/>
                </a:cubicBezTo>
                <a:cubicBezTo>
                  <a:pt x="322007" y="108154"/>
                  <a:pt x="330099" y="127238"/>
                  <a:pt x="346588" y="132735"/>
                </a:cubicBezTo>
                <a:cubicBezTo>
                  <a:pt x="361336" y="137651"/>
                  <a:pt x="377898" y="138861"/>
                  <a:pt x="390833" y="147484"/>
                </a:cubicBezTo>
                <a:cubicBezTo>
                  <a:pt x="419423" y="166544"/>
                  <a:pt x="404547" y="159430"/>
                  <a:pt x="435078" y="169606"/>
                </a:cubicBezTo>
                <a:cubicBezTo>
                  <a:pt x="453222" y="187750"/>
                  <a:pt x="464235" y="202620"/>
                  <a:pt x="486697" y="213851"/>
                </a:cubicBezTo>
                <a:cubicBezTo>
                  <a:pt x="493650" y="217327"/>
                  <a:pt x="501867" y="217750"/>
                  <a:pt x="508820" y="221226"/>
                </a:cubicBezTo>
                <a:cubicBezTo>
                  <a:pt x="565993" y="249813"/>
                  <a:pt x="497464" y="224815"/>
                  <a:pt x="553065" y="243348"/>
                </a:cubicBezTo>
                <a:cubicBezTo>
                  <a:pt x="567813" y="253180"/>
                  <a:pt x="587477" y="258097"/>
                  <a:pt x="597310" y="272845"/>
                </a:cubicBezTo>
                <a:cubicBezTo>
                  <a:pt x="602519" y="280657"/>
                  <a:pt x="616302" y="304463"/>
                  <a:pt x="626807" y="309716"/>
                </a:cubicBezTo>
                <a:cubicBezTo>
                  <a:pt x="635872" y="314249"/>
                  <a:pt x="646559" y="314306"/>
                  <a:pt x="656304" y="317090"/>
                </a:cubicBezTo>
                <a:cubicBezTo>
                  <a:pt x="663778" y="319225"/>
                  <a:pt x="671052" y="322006"/>
                  <a:pt x="678426" y="324464"/>
                </a:cubicBezTo>
                <a:cubicBezTo>
                  <a:pt x="715795" y="361833"/>
                  <a:pt x="667436" y="317871"/>
                  <a:pt x="715297" y="346587"/>
                </a:cubicBezTo>
                <a:cubicBezTo>
                  <a:pt x="765909" y="376953"/>
                  <a:pt x="689501" y="347820"/>
                  <a:pt x="752168" y="368709"/>
                </a:cubicBezTo>
                <a:cubicBezTo>
                  <a:pt x="757084" y="376083"/>
                  <a:pt x="761243" y="384023"/>
                  <a:pt x="766917" y="390832"/>
                </a:cubicBezTo>
                <a:cubicBezTo>
                  <a:pt x="773593" y="398844"/>
                  <a:pt x="783254" y="404278"/>
                  <a:pt x="789039" y="412955"/>
                </a:cubicBezTo>
                <a:cubicBezTo>
                  <a:pt x="811512" y="446665"/>
                  <a:pt x="776398" y="428406"/>
                  <a:pt x="818536" y="442451"/>
                </a:cubicBezTo>
                <a:lnTo>
                  <a:pt x="848033" y="471948"/>
                </a:lnTo>
                <a:cubicBezTo>
                  <a:pt x="852949" y="476864"/>
                  <a:pt x="856036" y="485011"/>
                  <a:pt x="862781" y="486697"/>
                </a:cubicBezTo>
                <a:cubicBezTo>
                  <a:pt x="899819" y="495956"/>
                  <a:pt x="882663" y="490866"/>
                  <a:pt x="914400" y="501445"/>
                </a:cubicBezTo>
                <a:lnTo>
                  <a:pt x="943897" y="530942"/>
                </a:lnTo>
                <a:cubicBezTo>
                  <a:pt x="948813" y="535858"/>
                  <a:pt x="952050" y="543491"/>
                  <a:pt x="958646" y="545690"/>
                </a:cubicBezTo>
                <a:lnTo>
                  <a:pt x="980768" y="553064"/>
                </a:lnTo>
                <a:cubicBezTo>
                  <a:pt x="985684" y="557980"/>
                  <a:pt x="989555" y="564236"/>
                  <a:pt x="995517" y="567813"/>
                </a:cubicBezTo>
                <a:cubicBezTo>
                  <a:pt x="1002182" y="571812"/>
                  <a:pt x="1011569" y="570331"/>
                  <a:pt x="1017639" y="575187"/>
                </a:cubicBezTo>
                <a:cubicBezTo>
                  <a:pt x="1024560" y="580723"/>
                  <a:pt x="1026852" y="590388"/>
                  <a:pt x="1032388" y="597309"/>
                </a:cubicBezTo>
                <a:cubicBezTo>
                  <a:pt x="1048220" y="617099"/>
                  <a:pt x="1047958" y="609765"/>
                  <a:pt x="1069259" y="626806"/>
                </a:cubicBezTo>
                <a:cubicBezTo>
                  <a:pt x="1074688" y="631149"/>
                  <a:pt x="1077789" y="638446"/>
                  <a:pt x="1084007" y="641555"/>
                </a:cubicBezTo>
                <a:cubicBezTo>
                  <a:pt x="1097912" y="648508"/>
                  <a:pt x="1113504" y="651387"/>
                  <a:pt x="1128252" y="656303"/>
                </a:cubicBezTo>
                <a:lnTo>
                  <a:pt x="1150375" y="663677"/>
                </a:lnTo>
                <a:cubicBezTo>
                  <a:pt x="1155291" y="668593"/>
                  <a:pt x="1158265" y="677283"/>
                  <a:pt x="1165123" y="678426"/>
                </a:cubicBezTo>
                <a:cubicBezTo>
                  <a:pt x="1254910" y="693391"/>
                  <a:pt x="1264191" y="688503"/>
                  <a:pt x="1334730" y="678426"/>
                </a:cubicBezTo>
                <a:cubicBezTo>
                  <a:pt x="1382279" y="662574"/>
                  <a:pt x="1336781" y="676025"/>
                  <a:pt x="1423220" y="663677"/>
                </a:cubicBezTo>
                <a:cubicBezTo>
                  <a:pt x="1435628" y="661905"/>
                  <a:pt x="1447801" y="658761"/>
                  <a:pt x="1460091" y="656303"/>
                </a:cubicBezTo>
                <a:cubicBezTo>
                  <a:pt x="1467465" y="651387"/>
                  <a:pt x="1474114" y="645154"/>
                  <a:pt x="1482213" y="641555"/>
                </a:cubicBezTo>
                <a:cubicBezTo>
                  <a:pt x="1523332" y="623280"/>
                  <a:pt x="1538984" y="625240"/>
                  <a:pt x="1585452" y="619432"/>
                </a:cubicBezTo>
                <a:cubicBezTo>
                  <a:pt x="1592826" y="616974"/>
                  <a:pt x="1600622" y="615534"/>
                  <a:pt x="1607575" y="612058"/>
                </a:cubicBezTo>
                <a:cubicBezTo>
                  <a:pt x="1615502" y="608094"/>
                  <a:pt x="1621399" y="600421"/>
                  <a:pt x="1629697" y="597309"/>
                </a:cubicBezTo>
                <a:cubicBezTo>
                  <a:pt x="1661308" y="585454"/>
                  <a:pt x="1776400" y="582613"/>
                  <a:pt x="1777181" y="582561"/>
                </a:cubicBezTo>
                <a:cubicBezTo>
                  <a:pt x="1801818" y="574349"/>
                  <a:pt x="1801020" y="573987"/>
                  <a:pt x="1828800" y="567813"/>
                </a:cubicBezTo>
                <a:cubicBezTo>
                  <a:pt x="1841035" y="565094"/>
                  <a:pt x="1853189" y="561573"/>
                  <a:pt x="1865671" y="560438"/>
                </a:cubicBezTo>
                <a:cubicBezTo>
                  <a:pt x="1907359" y="556648"/>
                  <a:pt x="1949246" y="555522"/>
                  <a:pt x="1991033" y="553064"/>
                </a:cubicBezTo>
                <a:cubicBezTo>
                  <a:pt x="2197888" y="568387"/>
                  <a:pt x="2127001" y="546769"/>
                  <a:pt x="2212259" y="575187"/>
                </a:cubicBezTo>
                <a:cubicBezTo>
                  <a:pt x="2219633" y="580103"/>
                  <a:pt x="2226282" y="586336"/>
                  <a:pt x="2234381" y="589935"/>
                </a:cubicBezTo>
                <a:cubicBezTo>
                  <a:pt x="2248587" y="596249"/>
                  <a:pt x="2265691" y="596061"/>
                  <a:pt x="2278626" y="604684"/>
                </a:cubicBezTo>
                <a:cubicBezTo>
                  <a:pt x="2286000" y="609600"/>
                  <a:pt x="2292650" y="615833"/>
                  <a:pt x="2300749" y="619432"/>
                </a:cubicBezTo>
                <a:cubicBezTo>
                  <a:pt x="2339106" y="636479"/>
                  <a:pt x="2354622" y="635556"/>
                  <a:pt x="2396613" y="641555"/>
                </a:cubicBezTo>
                <a:cubicBezTo>
                  <a:pt x="2403987" y="646471"/>
                  <a:pt x="2410955" y="652059"/>
                  <a:pt x="2418736" y="656303"/>
                </a:cubicBezTo>
                <a:cubicBezTo>
                  <a:pt x="2438037" y="666831"/>
                  <a:pt x="2459437" y="673604"/>
                  <a:pt x="2477730" y="685800"/>
                </a:cubicBezTo>
                <a:cubicBezTo>
                  <a:pt x="2528442" y="719609"/>
                  <a:pt x="2505159" y="709692"/>
                  <a:pt x="2544097" y="722671"/>
                </a:cubicBezTo>
                <a:cubicBezTo>
                  <a:pt x="2562322" y="740895"/>
                  <a:pt x="2551893" y="737419"/>
                  <a:pt x="2573594" y="737419"/>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3" name="Freeform 152">
            <a:extLst>
              <a:ext uri="{FF2B5EF4-FFF2-40B4-BE49-F238E27FC236}">
                <a16:creationId xmlns:a16="http://schemas.microsoft.com/office/drawing/2014/main" id="{288CE1F9-ED42-81E1-5F3B-30B99146B1AA}"/>
              </a:ext>
            </a:extLst>
          </p:cNvPr>
          <p:cNvSpPr/>
          <p:nvPr/>
        </p:nvSpPr>
        <p:spPr>
          <a:xfrm>
            <a:off x="1673942" y="5715000"/>
            <a:ext cx="1047135" cy="243348"/>
          </a:xfrm>
          <a:custGeom>
            <a:avLst/>
            <a:gdLst>
              <a:gd name="connsiteX0" fmla="*/ 0 w 1047135"/>
              <a:gd name="connsiteY0" fmla="*/ 191729 h 243348"/>
              <a:gd name="connsiteX1" fmla="*/ 36871 w 1047135"/>
              <a:gd name="connsiteY1" fmla="*/ 206477 h 243348"/>
              <a:gd name="connsiteX2" fmla="*/ 51619 w 1047135"/>
              <a:gd name="connsiteY2" fmla="*/ 221226 h 243348"/>
              <a:gd name="connsiteX3" fmla="*/ 95864 w 1047135"/>
              <a:gd name="connsiteY3" fmla="*/ 228600 h 243348"/>
              <a:gd name="connsiteX4" fmla="*/ 162232 w 1047135"/>
              <a:gd name="connsiteY4" fmla="*/ 243348 h 243348"/>
              <a:gd name="connsiteX5" fmla="*/ 199103 w 1047135"/>
              <a:gd name="connsiteY5" fmla="*/ 235974 h 243348"/>
              <a:gd name="connsiteX6" fmla="*/ 250723 w 1047135"/>
              <a:gd name="connsiteY6" fmla="*/ 228600 h 243348"/>
              <a:gd name="connsiteX7" fmla="*/ 294968 w 1047135"/>
              <a:gd name="connsiteY7" fmla="*/ 213852 h 243348"/>
              <a:gd name="connsiteX8" fmla="*/ 324464 w 1047135"/>
              <a:gd name="connsiteY8" fmla="*/ 199103 h 243348"/>
              <a:gd name="connsiteX9" fmla="*/ 368710 w 1047135"/>
              <a:gd name="connsiteY9" fmla="*/ 191729 h 243348"/>
              <a:gd name="connsiteX10" fmla="*/ 405581 w 1047135"/>
              <a:gd name="connsiteY10" fmla="*/ 184355 h 243348"/>
              <a:gd name="connsiteX11" fmla="*/ 442452 w 1047135"/>
              <a:gd name="connsiteY11" fmla="*/ 154858 h 243348"/>
              <a:gd name="connsiteX12" fmla="*/ 464574 w 1047135"/>
              <a:gd name="connsiteY12" fmla="*/ 147484 h 243348"/>
              <a:gd name="connsiteX13" fmla="*/ 494071 w 1047135"/>
              <a:gd name="connsiteY13" fmla="*/ 132735 h 243348"/>
              <a:gd name="connsiteX14" fmla="*/ 523568 w 1047135"/>
              <a:gd name="connsiteY14" fmla="*/ 103239 h 243348"/>
              <a:gd name="connsiteX15" fmla="*/ 567813 w 1047135"/>
              <a:gd name="connsiteY15" fmla="*/ 73742 h 243348"/>
              <a:gd name="connsiteX16" fmla="*/ 648929 w 1047135"/>
              <a:gd name="connsiteY16" fmla="*/ 51619 h 243348"/>
              <a:gd name="connsiteX17" fmla="*/ 722671 w 1047135"/>
              <a:gd name="connsiteY17" fmla="*/ 22123 h 243348"/>
              <a:gd name="connsiteX18" fmla="*/ 759542 w 1047135"/>
              <a:gd name="connsiteY18" fmla="*/ 14748 h 243348"/>
              <a:gd name="connsiteX19" fmla="*/ 818535 w 1047135"/>
              <a:gd name="connsiteY19" fmla="*/ 0 h 243348"/>
              <a:gd name="connsiteX20" fmla="*/ 1047135 w 1047135"/>
              <a:gd name="connsiteY20" fmla="*/ 7374 h 24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47135" h="243348">
                <a:moveTo>
                  <a:pt x="0" y="191729"/>
                </a:moveTo>
                <a:cubicBezTo>
                  <a:pt x="12290" y="196645"/>
                  <a:pt x="25378" y="199910"/>
                  <a:pt x="36871" y="206477"/>
                </a:cubicBezTo>
                <a:cubicBezTo>
                  <a:pt x="42907" y="209926"/>
                  <a:pt x="45109" y="218785"/>
                  <a:pt x="51619" y="221226"/>
                </a:cubicBezTo>
                <a:cubicBezTo>
                  <a:pt x="65619" y="226476"/>
                  <a:pt x="81153" y="225925"/>
                  <a:pt x="95864" y="228600"/>
                </a:cubicBezTo>
                <a:cubicBezTo>
                  <a:pt x="130191" y="234841"/>
                  <a:pt x="130669" y="235458"/>
                  <a:pt x="162232" y="243348"/>
                </a:cubicBezTo>
                <a:cubicBezTo>
                  <a:pt x="174522" y="240890"/>
                  <a:pt x="186740" y="238034"/>
                  <a:pt x="199103" y="235974"/>
                </a:cubicBezTo>
                <a:cubicBezTo>
                  <a:pt x="216248" y="233117"/>
                  <a:pt x="233787" y="232508"/>
                  <a:pt x="250723" y="228600"/>
                </a:cubicBezTo>
                <a:cubicBezTo>
                  <a:pt x="265871" y="225104"/>
                  <a:pt x="281063" y="220805"/>
                  <a:pt x="294968" y="213852"/>
                </a:cubicBezTo>
                <a:cubicBezTo>
                  <a:pt x="304800" y="208936"/>
                  <a:pt x="313935" y="202262"/>
                  <a:pt x="324464" y="199103"/>
                </a:cubicBezTo>
                <a:cubicBezTo>
                  <a:pt x="338785" y="194806"/>
                  <a:pt x="353999" y="194404"/>
                  <a:pt x="368710" y="191729"/>
                </a:cubicBezTo>
                <a:cubicBezTo>
                  <a:pt x="381042" y="189487"/>
                  <a:pt x="393291" y="186813"/>
                  <a:pt x="405581" y="184355"/>
                </a:cubicBezTo>
                <a:cubicBezTo>
                  <a:pt x="419300" y="170635"/>
                  <a:pt x="423844" y="164162"/>
                  <a:pt x="442452" y="154858"/>
                </a:cubicBezTo>
                <a:cubicBezTo>
                  <a:pt x="449404" y="151382"/>
                  <a:pt x="457430" y="150546"/>
                  <a:pt x="464574" y="147484"/>
                </a:cubicBezTo>
                <a:cubicBezTo>
                  <a:pt x="474678" y="143154"/>
                  <a:pt x="484239" y="137651"/>
                  <a:pt x="494071" y="132735"/>
                </a:cubicBezTo>
                <a:cubicBezTo>
                  <a:pt x="507181" y="93406"/>
                  <a:pt x="490793" y="122904"/>
                  <a:pt x="523568" y="103239"/>
                </a:cubicBezTo>
                <a:cubicBezTo>
                  <a:pt x="565756" y="77925"/>
                  <a:pt x="501000" y="96012"/>
                  <a:pt x="567813" y="73742"/>
                </a:cubicBezTo>
                <a:cubicBezTo>
                  <a:pt x="584770" y="68090"/>
                  <a:pt x="626590" y="61193"/>
                  <a:pt x="648929" y="51619"/>
                </a:cubicBezTo>
                <a:cubicBezTo>
                  <a:pt x="683343" y="36870"/>
                  <a:pt x="680709" y="30516"/>
                  <a:pt x="722671" y="22123"/>
                </a:cubicBezTo>
                <a:cubicBezTo>
                  <a:pt x="734961" y="19665"/>
                  <a:pt x="747329" y="17566"/>
                  <a:pt x="759542" y="14748"/>
                </a:cubicBezTo>
                <a:cubicBezTo>
                  <a:pt x="779292" y="10190"/>
                  <a:pt x="818535" y="0"/>
                  <a:pt x="818535" y="0"/>
                </a:cubicBezTo>
                <a:lnTo>
                  <a:pt x="1047135" y="7374"/>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4" name="Freeform 153">
            <a:extLst>
              <a:ext uri="{FF2B5EF4-FFF2-40B4-BE49-F238E27FC236}">
                <a16:creationId xmlns:a16="http://schemas.microsoft.com/office/drawing/2014/main" id="{174759ED-D665-50EB-CC4D-51945E7EAE1A}"/>
              </a:ext>
            </a:extLst>
          </p:cNvPr>
          <p:cNvSpPr/>
          <p:nvPr/>
        </p:nvSpPr>
        <p:spPr>
          <a:xfrm>
            <a:off x="1725561" y="5596094"/>
            <a:ext cx="1179871" cy="310635"/>
          </a:xfrm>
          <a:custGeom>
            <a:avLst/>
            <a:gdLst>
              <a:gd name="connsiteX0" fmla="*/ 0 w 1179871"/>
              <a:gd name="connsiteY0" fmla="*/ 295887 h 310635"/>
              <a:gd name="connsiteX1" fmla="*/ 58994 w 1179871"/>
              <a:gd name="connsiteY1" fmla="*/ 303261 h 310635"/>
              <a:gd name="connsiteX2" fmla="*/ 88491 w 1179871"/>
              <a:gd name="connsiteY2" fmla="*/ 310635 h 310635"/>
              <a:gd name="connsiteX3" fmla="*/ 184355 w 1179871"/>
              <a:gd name="connsiteY3" fmla="*/ 303261 h 310635"/>
              <a:gd name="connsiteX4" fmla="*/ 199104 w 1179871"/>
              <a:gd name="connsiteY4" fmla="*/ 288512 h 310635"/>
              <a:gd name="connsiteX5" fmla="*/ 243349 w 1179871"/>
              <a:gd name="connsiteY5" fmla="*/ 273764 h 310635"/>
              <a:gd name="connsiteX6" fmla="*/ 265471 w 1179871"/>
              <a:gd name="connsiteY6" fmla="*/ 266390 h 310635"/>
              <a:gd name="connsiteX7" fmla="*/ 287594 w 1179871"/>
              <a:gd name="connsiteY7" fmla="*/ 259016 h 310635"/>
              <a:gd name="connsiteX8" fmla="*/ 317091 w 1179871"/>
              <a:gd name="connsiteY8" fmla="*/ 244267 h 310635"/>
              <a:gd name="connsiteX9" fmla="*/ 361336 w 1179871"/>
              <a:gd name="connsiteY9" fmla="*/ 229519 h 310635"/>
              <a:gd name="connsiteX10" fmla="*/ 368710 w 1179871"/>
              <a:gd name="connsiteY10" fmla="*/ 207396 h 310635"/>
              <a:gd name="connsiteX11" fmla="*/ 390833 w 1179871"/>
              <a:gd name="connsiteY11" fmla="*/ 200022 h 310635"/>
              <a:gd name="connsiteX12" fmla="*/ 427704 w 1179871"/>
              <a:gd name="connsiteY12" fmla="*/ 170525 h 310635"/>
              <a:gd name="connsiteX13" fmla="*/ 479323 w 1179871"/>
              <a:gd name="connsiteY13" fmla="*/ 141029 h 310635"/>
              <a:gd name="connsiteX14" fmla="*/ 523568 w 1179871"/>
              <a:gd name="connsiteY14" fmla="*/ 111532 h 310635"/>
              <a:gd name="connsiteX15" fmla="*/ 553065 w 1179871"/>
              <a:gd name="connsiteY15" fmla="*/ 82035 h 310635"/>
              <a:gd name="connsiteX16" fmla="*/ 597310 w 1179871"/>
              <a:gd name="connsiteY16" fmla="*/ 67287 h 310635"/>
              <a:gd name="connsiteX17" fmla="*/ 619433 w 1179871"/>
              <a:gd name="connsiteY17" fmla="*/ 59912 h 310635"/>
              <a:gd name="connsiteX18" fmla="*/ 641555 w 1179871"/>
              <a:gd name="connsiteY18" fmla="*/ 45164 h 310635"/>
              <a:gd name="connsiteX19" fmla="*/ 707923 w 1179871"/>
              <a:gd name="connsiteY19" fmla="*/ 37790 h 310635"/>
              <a:gd name="connsiteX20" fmla="*/ 811162 w 1179871"/>
              <a:gd name="connsiteY20" fmla="*/ 15667 h 310635"/>
              <a:gd name="connsiteX21" fmla="*/ 833284 w 1179871"/>
              <a:gd name="connsiteY21" fmla="*/ 8293 h 310635"/>
              <a:gd name="connsiteX22" fmla="*/ 988142 w 1179871"/>
              <a:gd name="connsiteY22" fmla="*/ 8293 h 310635"/>
              <a:gd name="connsiteX23" fmla="*/ 1010265 w 1179871"/>
              <a:gd name="connsiteY23" fmla="*/ 15667 h 310635"/>
              <a:gd name="connsiteX24" fmla="*/ 1143000 w 1179871"/>
              <a:gd name="connsiteY24" fmla="*/ 15667 h 310635"/>
              <a:gd name="connsiteX25" fmla="*/ 1179871 w 1179871"/>
              <a:gd name="connsiteY25" fmla="*/ 23041 h 310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179871" h="310635">
                <a:moveTo>
                  <a:pt x="0" y="295887"/>
                </a:moveTo>
                <a:cubicBezTo>
                  <a:pt x="19665" y="298345"/>
                  <a:pt x="39446" y="300003"/>
                  <a:pt x="58994" y="303261"/>
                </a:cubicBezTo>
                <a:cubicBezTo>
                  <a:pt x="68991" y="304927"/>
                  <a:pt x="78356" y="310635"/>
                  <a:pt x="88491" y="310635"/>
                </a:cubicBezTo>
                <a:cubicBezTo>
                  <a:pt x="120540" y="310635"/>
                  <a:pt x="152400" y="305719"/>
                  <a:pt x="184355" y="303261"/>
                </a:cubicBezTo>
                <a:cubicBezTo>
                  <a:pt x="189271" y="298345"/>
                  <a:pt x="192885" y="291621"/>
                  <a:pt x="199104" y="288512"/>
                </a:cubicBezTo>
                <a:cubicBezTo>
                  <a:pt x="213009" y="281560"/>
                  <a:pt x="228601" y="278680"/>
                  <a:pt x="243349" y="273764"/>
                </a:cubicBezTo>
                <a:lnTo>
                  <a:pt x="265471" y="266390"/>
                </a:lnTo>
                <a:cubicBezTo>
                  <a:pt x="272845" y="263932"/>
                  <a:pt x="280641" y="262492"/>
                  <a:pt x="287594" y="259016"/>
                </a:cubicBezTo>
                <a:cubicBezTo>
                  <a:pt x="297426" y="254100"/>
                  <a:pt x="306884" y="248350"/>
                  <a:pt x="317091" y="244267"/>
                </a:cubicBezTo>
                <a:cubicBezTo>
                  <a:pt x="331525" y="238493"/>
                  <a:pt x="361336" y="229519"/>
                  <a:pt x="361336" y="229519"/>
                </a:cubicBezTo>
                <a:cubicBezTo>
                  <a:pt x="363794" y="222145"/>
                  <a:pt x="363214" y="212892"/>
                  <a:pt x="368710" y="207396"/>
                </a:cubicBezTo>
                <a:cubicBezTo>
                  <a:pt x="374206" y="201900"/>
                  <a:pt x="383880" y="203498"/>
                  <a:pt x="390833" y="200022"/>
                </a:cubicBezTo>
                <a:cubicBezTo>
                  <a:pt x="421093" y="184892"/>
                  <a:pt x="404842" y="188815"/>
                  <a:pt x="427704" y="170525"/>
                </a:cubicBezTo>
                <a:cubicBezTo>
                  <a:pt x="453214" y="150117"/>
                  <a:pt x="449042" y="159198"/>
                  <a:pt x="479323" y="141029"/>
                </a:cubicBezTo>
                <a:cubicBezTo>
                  <a:pt x="494522" y="131909"/>
                  <a:pt x="511034" y="124066"/>
                  <a:pt x="523568" y="111532"/>
                </a:cubicBezTo>
                <a:cubicBezTo>
                  <a:pt x="533400" y="101700"/>
                  <a:pt x="539874" y="86432"/>
                  <a:pt x="553065" y="82035"/>
                </a:cubicBezTo>
                <a:lnTo>
                  <a:pt x="597310" y="67287"/>
                </a:lnTo>
                <a:cubicBezTo>
                  <a:pt x="604684" y="64829"/>
                  <a:pt x="612965" y="64224"/>
                  <a:pt x="619433" y="59912"/>
                </a:cubicBezTo>
                <a:cubicBezTo>
                  <a:pt x="626807" y="54996"/>
                  <a:pt x="632957" y="47313"/>
                  <a:pt x="641555" y="45164"/>
                </a:cubicBezTo>
                <a:cubicBezTo>
                  <a:pt x="663149" y="39766"/>
                  <a:pt x="685800" y="40248"/>
                  <a:pt x="707923" y="37790"/>
                </a:cubicBezTo>
                <a:cubicBezTo>
                  <a:pt x="770969" y="16774"/>
                  <a:pt x="736742" y="24969"/>
                  <a:pt x="811162" y="15667"/>
                </a:cubicBezTo>
                <a:cubicBezTo>
                  <a:pt x="818536" y="13209"/>
                  <a:pt x="825559" y="9151"/>
                  <a:pt x="833284" y="8293"/>
                </a:cubicBezTo>
                <a:cubicBezTo>
                  <a:pt x="908839" y="-102"/>
                  <a:pt x="927668" y="-5145"/>
                  <a:pt x="988142" y="8293"/>
                </a:cubicBezTo>
                <a:cubicBezTo>
                  <a:pt x="995730" y="9979"/>
                  <a:pt x="1002891" y="13209"/>
                  <a:pt x="1010265" y="15667"/>
                </a:cubicBezTo>
                <a:cubicBezTo>
                  <a:pt x="1072294" y="3262"/>
                  <a:pt x="1050669" y="4126"/>
                  <a:pt x="1143000" y="15667"/>
                </a:cubicBezTo>
                <a:cubicBezTo>
                  <a:pt x="1214430" y="24596"/>
                  <a:pt x="1129116" y="23041"/>
                  <a:pt x="1179871" y="23041"/>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5" name="Freeform 154">
            <a:extLst>
              <a:ext uri="{FF2B5EF4-FFF2-40B4-BE49-F238E27FC236}">
                <a16:creationId xmlns:a16="http://schemas.microsoft.com/office/drawing/2014/main" id="{0408AA2C-735A-EC24-7CAD-3B291BFD6C5A}"/>
              </a:ext>
            </a:extLst>
          </p:cNvPr>
          <p:cNvSpPr/>
          <p:nvPr/>
        </p:nvSpPr>
        <p:spPr>
          <a:xfrm>
            <a:off x="1769806" y="5361039"/>
            <a:ext cx="980768" cy="464574"/>
          </a:xfrm>
          <a:custGeom>
            <a:avLst/>
            <a:gdLst>
              <a:gd name="connsiteX0" fmla="*/ 0 w 980768"/>
              <a:gd name="connsiteY0" fmla="*/ 464574 h 464574"/>
              <a:gd name="connsiteX1" fmla="*/ 36871 w 980768"/>
              <a:gd name="connsiteY1" fmla="*/ 449826 h 464574"/>
              <a:gd name="connsiteX2" fmla="*/ 95865 w 980768"/>
              <a:gd name="connsiteY2" fmla="*/ 405580 h 464574"/>
              <a:gd name="connsiteX3" fmla="*/ 140110 w 980768"/>
              <a:gd name="connsiteY3" fmla="*/ 339213 h 464574"/>
              <a:gd name="connsiteX4" fmla="*/ 154859 w 980768"/>
              <a:gd name="connsiteY4" fmla="*/ 317090 h 464574"/>
              <a:gd name="connsiteX5" fmla="*/ 184355 w 980768"/>
              <a:gd name="connsiteY5" fmla="*/ 294967 h 464574"/>
              <a:gd name="connsiteX6" fmla="*/ 199104 w 980768"/>
              <a:gd name="connsiteY6" fmla="*/ 280219 h 464574"/>
              <a:gd name="connsiteX7" fmla="*/ 221226 w 980768"/>
              <a:gd name="connsiteY7" fmla="*/ 265471 h 464574"/>
              <a:gd name="connsiteX8" fmla="*/ 228600 w 980768"/>
              <a:gd name="connsiteY8" fmla="*/ 243348 h 464574"/>
              <a:gd name="connsiteX9" fmla="*/ 258097 w 980768"/>
              <a:gd name="connsiteY9" fmla="*/ 199103 h 464574"/>
              <a:gd name="connsiteX10" fmla="*/ 280220 w 980768"/>
              <a:gd name="connsiteY10" fmla="*/ 154858 h 464574"/>
              <a:gd name="connsiteX11" fmla="*/ 346588 w 980768"/>
              <a:gd name="connsiteY11" fmla="*/ 125361 h 464574"/>
              <a:gd name="connsiteX12" fmla="*/ 376084 w 980768"/>
              <a:gd name="connsiteY12" fmla="*/ 110613 h 464574"/>
              <a:gd name="connsiteX13" fmla="*/ 427704 w 980768"/>
              <a:gd name="connsiteY13" fmla="*/ 88490 h 464574"/>
              <a:gd name="connsiteX14" fmla="*/ 449826 w 980768"/>
              <a:gd name="connsiteY14" fmla="*/ 66367 h 464574"/>
              <a:gd name="connsiteX15" fmla="*/ 516194 w 980768"/>
              <a:gd name="connsiteY15" fmla="*/ 44245 h 464574"/>
              <a:gd name="connsiteX16" fmla="*/ 582562 w 980768"/>
              <a:gd name="connsiteY16" fmla="*/ 22122 h 464574"/>
              <a:gd name="connsiteX17" fmla="*/ 634181 w 980768"/>
              <a:gd name="connsiteY17" fmla="*/ 7374 h 464574"/>
              <a:gd name="connsiteX18" fmla="*/ 685800 w 980768"/>
              <a:gd name="connsiteY18" fmla="*/ 0 h 464574"/>
              <a:gd name="connsiteX19" fmla="*/ 752168 w 980768"/>
              <a:gd name="connsiteY19" fmla="*/ 7374 h 464574"/>
              <a:gd name="connsiteX20" fmla="*/ 796413 w 980768"/>
              <a:gd name="connsiteY20" fmla="*/ 14748 h 464574"/>
              <a:gd name="connsiteX21" fmla="*/ 980768 w 980768"/>
              <a:gd name="connsiteY21" fmla="*/ 22122 h 464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80768" h="464574">
                <a:moveTo>
                  <a:pt x="0" y="464574"/>
                </a:moveTo>
                <a:cubicBezTo>
                  <a:pt x="12290" y="459658"/>
                  <a:pt x="26027" y="457417"/>
                  <a:pt x="36871" y="449826"/>
                </a:cubicBezTo>
                <a:cubicBezTo>
                  <a:pt x="113907" y="395901"/>
                  <a:pt x="41748" y="423621"/>
                  <a:pt x="95865" y="405580"/>
                </a:cubicBezTo>
                <a:lnTo>
                  <a:pt x="140110" y="339213"/>
                </a:lnTo>
                <a:cubicBezTo>
                  <a:pt x="145026" y="331839"/>
                  <a:pt x="147769" y="322408"/>
                  <a:pt x="154859" y="317090"/>
                </a:cubicBezTo>
                <a:cubicBezTo>
                  <a:pt x="164691" y="309716"/>
                  <a:pt x="174913" y="302835"/>
                  <a:pt x="184355" y="294967"/>
                </a:cubicBezTo>
                <a:cubicBezTo>
                  <a:pt x="189696" y="290516"/>
                  <a:pt x="193675" y="284562"/>
                  <a:pt x="199104" y="280219"/>
                </a:cubicBezTo>
                <a:cubicBezTo>
                  <a:pt x="206024" y="274683"/>
                  <a:pt x="213852" y="270387"/>
                  <a:pt x="221226" y="265471"/>
                </a:cubicBezTo>
                <a:cubicBezTo>
                  <a:pt x="223684" y="258097"/>
                  <a:pt x="224825" y="250143"/>
                  <a:pt x="228600" y="243348"/>
                </a:cubicBezTo>
                <a:cubicBezTo>
                  <a:pt x="237208" y="227853"/>
                  <a:pt x="252492" y="215919"/>
                  <a:pt x="258097" y="199103"/>
                </a:cubicBezTo>
                <a:cubicBezTo>
                  <a:pt x="264095" y="181108"/>
                  <a:pt x="265923" y="169155"/>
                  <a:pt x="280220" y="154858"/>
                </a:cubicBezTo>
                <a:cubicBezTo>
                  <a:pt x="301915" y="133163"/>
                  <a:pt x="317373" y="139969"/>
                  <a:pt x="346588" y="125361"/>
                </a:cubicBezTo>
                <a:cubicBezTo>
                  <a:pt x="356420" y="120445"/>
                  <a:pt x="365980" y="114943"/>
                  <a:pt x="376084" y="110613"/>
                </a:cubicBezTo>
                <a:cubicBezTo>
                  <a:pt x="452046" y="78057"/>
                  <a:pt x="329864" y="137408"/>
                  <a:pt x="427704" y="88490"/>
                </a:cubicBezTo>
                <a:cubicBezTo>
                  <a:pt x="435078" y="81116"/>
                  <a:pt x="440710" y="71432"/>
                  <a:pt x="449826" y="66367"/>
                </a:cubicBezTo>
                <a:cubicBezTo>
                  <a:pt x="449828" y="66366"/>
                  <a:pt x="505132" y="47932"/>
                  <a:pt x="516194" y="44245"/>
                </a:cubicBezTo>
                <a:lnTo>
                  <a:pt x="582562" y="22122"/>
                </a:lnTo>
                <a:cubicBezTo>
                  <a:pt x="601518" y="15803"/>
                  <a:pt x="613808" y="11078"/>
                  <a:pt x="634181" y="7374"/>
                </a:cubicBezTo>
                <a:cubicBezTo>
                  <a:pt x="651282" y="4265"/>
                  <a:pt x="668594" y="2458"/>
                  <a:pt x="685800" y="0"/>
                </a:cubicBezTo>
                <a:cubicBezTo>
                  <a:pt x="707923" y="2458"/>
                  <a:pt x="730104" y="4432"/>
                  <a:pt x="752168" y="7374"/>
                </a:cubicBezTo>
                <a:cubicBezTo>
                  <a:pt x="766989" y="9350"/>
                  <a:pt x="781543" y="13183"/>
                  <a:pt x="796413" y="14748"/>
                </a:cubicBezTo>
                <a:cubicBezTo>
                  <a:pt x="887960" y="24384"/>
                  <a:pt x="891270" y="22122"/>
                  <a:pt x="980768" y="22122"/>
                </a:cubicBezTo>
              </a:path>
            </a:pathLst>
          </a:custGeom>
          <a:no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6" name="Freeform 155">
            <a:extLst>
              <a:ext uri="{FF2B5EF4-FFF2-40B4-BE49-F238E27FC236}">
                <a16:creationId xmlns:a16="http://schemas.microsoft.com/office/drawing/2014/main" id="{FC94FF59-5F21-0972-D963-B6FB3D2E79DD}"/>
              </a:ext>
            </a:extLst>
          </p:cNvPr>
          <p:cNvSpPr/>
          <p:nvPr/>
        </p:nvSpPr>
        <p:spPr>
          <a:xfrm>
            <a:off x="1747684" y="5441485"/>
            <a:ext cx="648929" cy="413625"/>
          </a:xfrm>
          <a:custGeom>
            <a:avLst/>
            <a:gdLst>
              <a:gd name="connsiteX0" fmla="*/ 0 w 648929"/>
              <a:gd name="connsiteY0" fmla="*/ 413625 h 413625"/>
              <a:gd name="connsiteX1" fmla="*/ 81116 w 648929"/>
              <a:gd name="connsiteY1" fmla="*/ 391502 h 413625"/>
              <a:gd name="connsiteX2" fmla="*/ 103239 w 648929"/>
              <a:gd name="connsiteY2" fmla="*/ 384128 h 413625"/>
              <a:gd name="connsiteX3" fmla="*/ 140110 w 648929"/>
              <a:gd name="connsiteY3" fmla="*/ 354631 h 413625"/>
              <a:gd name="connsiteX4" fmla="*/ 162232 w 648929"/>
              <a:gd name="connsiteY4" fmla="*/ 339883 h 413625"/>
              <a:gd name="connsiteX5" fmla="*/ 176981 w 648929"/>
              <a:gd name="connsiteY5" fmla="*/ 325134 h 413625"/>
              <a:gd name="connsiteX6" fmla="*/ 199103 w 648929"/>
              <a:gd name="connsiteY6" fmla="*/ 317760 h 413625"/>
              <a:gd name="connsiteX7" fmla="*/ 228600 w 648929"/>
              <a:gd name="connsiteY7" fmla="*/ 273515 h 413625"/>
              <a:gd name="connsiteX8" fmla="*/ 265471 w 648929"/>
              <a:gd name="connsiteY8" fmla="*/ 236644 h 413625"/>
              <a:gd name="connsiteX9" fmla="*/ 302342 w 648929"/>
              <a:gd name="connsiteY9" fmla="*/ 207147 h 413625"/>
              <a:gd name="connsiteX10" fmla="*/ 324464 w 648929"/>
              <a:gd name="connsiteY10" fmla="*/ 192399 h 413625"/>
              <a:gd name="connsiteX11" fmla="*/ 353961 w 648929"/>
              <a:gd name="connsiteY11" fmla="*/ 148154 h 413625"/>
              <a:gd name="connsiteX12" fmla="*/ 412955 w 648929"/>
              <a:gd name="connsiteY12" fmla="*/ 103909 h 413625"/>
              <a:gd name="connsiteX13" fmla="*/ 442451 w 648929"/>
              <a:gd name="connsiteY13" fmla="*/ 59663 h 413625"/>
              <a:gd name="connsiteX14" fmla="*/ 486697 w 648929"/>
              <a:gd name="connsiteY14" fmla="*/ 30167 h 413625"/>
              <a:gd name="connsiteX15" fmla="*/ 530942 w 648929"/>
              <a:gd name="connsiteY15" fmla="*/ 15418 h 413625"/>
              <a:gd name="connsiteX16" fmla="*/ 589935 w 648929"/>
              <a:gd name="connsiteY16" fmla="*/ 670 h 413625"/>
              <a:gd name="connsiteX17" fmla="*/ 648929 w 648929"/>
              <a:gd name="connsiteY17" fmla="*/ 670 h 41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8929" h="413625">
                <a:moveTo>
                  <a:pt x="0" y="413625"/>
                </a:moveTo>
                <a:cubicBezTo>
                  <a:pt x="52116" y="403201"/>
                  <a:pt x="24979" y="410214"/>
                  <a:pt x="81116" y="391502"/>
                </a:cubicBezTo>
                <a:lnTo>
                  <a:pt x="103239" y="384128"/>
                </a:lnTo>
                <a:cubicBezTo>
                  <a:pt x="171325" y="338737"/>
                  <a:pt x="87573" y="396661"/>
                  <a:pt x="140110" y="354631"/>
                </a:cubicBezTo>
                <a:cubicBezTo>
                  <a:pt x="147030" y="349095"/>
                  <a:pt x="155312" y="345419"/>
                  <a:pt x="162232" y="339883"/>
                </a:cubicBezTo>
                <a:cubicBezTo>
                  <a:pt x="167661" y="335540"/>
                  <a:pt x="171019" y="328711"/>
                  <a:pt x="176981" y="325134"/>
                </a:cubicBezTo>
                <a:cubicBezTo>
                  <a:pt x="183646" y="321135"/>
                  <a:pt x="191729" y="320218"/>
                  <a:pt x="199103" y="317760"/>
                </a:cubicBezTo>
                <a:cubicBezTo>
                  <a:pt x="208935" y="303012"/>
                  <a:pt x="216066" y="286049"/>
                  <a:pt x="228600" y="273515"/>
                </a:cubicBezTo>
                <a:cubicBezTo>
                  <a:pt x="240890" y="261225"/>
                  <a:pt x="255830" y="251106"/>
                  <a:pt x="265471" y="236644"/>
                </a:cubicBezTo>
                <a:cubicBezTo>
                  <a:pt x="284531" y="208053"/>
                  <a:pt x="271811" y="217324"/>
                  <a:pt x="302342" y="207147"/>
                </a:cubicBezTo>
                <a:cubicBezTo>
                  <a:pt x="309716" y="202231"/>
                  <a:pt x="318628" y="199069"/>
                  <a:pt x="324464" y="192399"/>
                </a:cubicBezTo>
                <a:cubicBezTo>
                  <a:pt x="336136" y="179059"/>
                  <a:pt x="339213" y="157986"/>
                  <a:pt x="353961" y="148154"/>
                </a:cubicBezTo>
                <a:cubicBezTo>
                  <a:pt x="369204" y="137992"/>
                  <a:pt x="399317" y="122094"/>
                  <a:pt x="412955" y="103909"/>
                </a:cubicBezTo>
                <a:cubicBezTo>
                  <a:pt x="423590" y="89729"/>
                  <a:pt x="427702" y="69495"/>
                  <a:pt x="442451" y="59663"/>
                </a:cubicBezTo>
                <a:cubicBezTo>
                  <a:pt x="457200" y="49831"/>
                  <a:pt x="469881" y="35773"/>
                  <a:pt x="486697" y="30167"/>
                </a:cubicBezTo>
                <a:lnTo>
                  <a:pt x="530942" y="15418"/>
                </a:lnTo>
                <a:cubicBezTo>
                  <a:pt x="551710" y="8495"/>
                  <a:pt x="566799" y="2450"/>
                  <a:pt x="589935" y="670"/>
                </a:cubicBezTo>
                <a:cubicBezTo>
                  <a:pt x="609542" y="-838"/>
                  <a:pt x="629264" y="670"/>
                  <a:pt x="648929" y="67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7" name="Freeform 156">
            <a:extLst>
              <a:ext uri="{FF2B5EF4-FFF2-40B4-BE49-F238E27FC236}">
                <a16:creationId xmlns:a16="http://schemas.microsoft.com/office/drawing/2014/main" id="{D3233F83-BF8A-A77B-5885-38E186D32F2C}"/>
              </a:ext>
            </a:extLst>
          </p:cNvPr>
          <p:cNvSpPr/>
          <p:nvPr/>
        </p:nvSpPr>
        <p:spPr>
          <a:xfrm>
            <a:off x="1836174" y="5324168"/>
            <a:ext cx="862781" cy="390832"/>
          </a:xfrm>
          <a:custGeom>
            <a:avLst/>
            <a:gdLst>
              <a:gd name="connsiteX0" fmla="*/ 0 w 862781"/>
              <a:gd name="connsiteY0" fmla="*/ 390832 h 390832"/>
              <a:gd name="connsiteX1" fmla="*/ 14749 w 862781"/>
              <a:gd name="connsiteY1" fmla="*/ 353961 h 390832"/>
              <a:gd name="connsiteX2" fmla="*/ 58994 w 862781"/>
              <a:gd name="connsiteY2" fmla="*/ 331838 h 390832"/>
              <a:gd name="connsiteX3" fmla="*/ 73742 w 862781"/>
              <a:gd name="connsiteY3" fmla="*/ 309716 h 390832"/>
              <a:gd name="connsiteX4" fmla="*/ 110613 w 862781"/>
              <a:gd name="connsiteY4" fmla="*/ 272845 h 390832"/>
              <a:gd name="connsiteX5" fmla="*/ 132736 w 862781"/>
              <a:gd name="connsiteY5" fmla="*/ 235974 h 390832"/>
              <a:gd name="connsiteX6" fmla="*/ 147484 w 862781"/>
              <a:gd name="connsiteY6" fmla="*/ 213851 h 390832"/>
              <a:gd name="connsiteX7" fmla="*/ 169607 w 862781"/>
              <a:gd name="connsiteY7" fmla="*/ 206477 h 390832"/>
              <a:gd name="connsiteX8" fmla="*/ 228600 w 862781"/>
              <a:gd name="connsiteY8" fmla="*/ 162232 h 390832"/>
              <a:gd name="connsiteX9" fmla="*/ 250723 w 862781"/>
              <a:gd name="connsiteY9" fmla="*/ 147484 h 390832"/>
              <a:gd name="connsiteX10" fmla="*/ 294968 w 862781"/>
              <a:gd name="connsiteY10" fmla="*/ 132735 h 390832"/>
              <a:gd name="connsiteX11" fmla="*/ 331839 w 862781"/>
              <a:gd name="connsiteY11" fmla="*/ 88490 h 390832"/>
              <a:gd name="connsiteX12" fmla="*/ 376084 w 862781"/>
              <a:gd name="connsiteY12" fmla="*/ 73742 h 390832"/>
              <a:gd name="connsiteX13" fmla="*/ 412955 w 862781"/>
              <a:gd name="connsiteY13" fmla="*/ 51619 h 390832"/>
              <a:gd name="connsiteX14" fmla="*/ 435078 w 862781"/>
              <a:gd name="connsiteY14" fmla="*/ 29497 h 390832"/>
              <a:gd name="connsiteX15" fmla="*/ 457200 w 862781"/>
              <a:gd name="connsiteY15" fmla="*/ 22122 h 390832"/>
              <a:gd name="connsiteX16" fmla="*/ 479323 w 862781"/>
              <a:gd name="connsiteY16" fmla="*/ 7374 h 390832"/>
              <a:gd name="connsiteX17" fmla="*/ 589936 w 862781"/>
              <a:gd name="connsiteY17" fmla="*/ 0 h 390832"/>
              <a:gd name="connsiteX18" fmla="*/ 671052 w 862781"/>
              <a:gd name="connsiteY18" fmla="*/ 7374 h 390832"/>
              <a:gd name="connsiteX19" fmla="*/ 722671 w 862781"/>
              <a:gd name="connsiteY19" fmla="*/ 14748 h 390832"/>
              <a:gd name="connsiteX20" fmla="*/ 862781 w 862781"/>
              <a:gd name="connsiteY20" fmla="*/ 22122 h 390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62781" h="390832">
                <a:moveTo>
                  <a:pt x="0" y="390832"/>
                </a:moveTo>
                <a:cubicBezTo>
                  <a:pt x="4916" y="378542"/>
                  <a:pt x="7055" y="364732"/>
                  <a:pt x="14749" y="353961"/>
                </a:cubicBezTo>
                <a:cubicBezTo>
                  <a:pt x="23683" y="341454"/>
                  <a:pt x="45704" y="336268"/>
                  <a:pt x="58994" y="331838"/>
                </a:cubicBezTo>
                <a:cubicBezTo>
                  <a:pt x="63910" y="324464"/>
                  <a:pt x="67906" y="316386"/>
                  <a:pt x="73742" y="309716"/>
                </a:cubicBezTo>
                <a:cubicBezTo>
                  <a:pt x="85188" y="296635"/>
                  <a:pt x="110613" y="272845"/>
                  <a:pt x="110613" y="272845"/>
                </a:cubicBezTo>
                <a:cubicBezTo>
                  <a:pt x="123420" y="234423"/>
                  <a:pt x="109598" y="264897"/>
                  <a:pt x="132736" y="235974"/>
                </a:cubicBezTo>
                <a:cubicBezTo>
                  <a:pt x="138273" y="229053"/>
                  <a:pt x="140563" y="219388"/>
                  <a:pt x="147484" y="213851"/>
                </a:cubicBezTo>
                <a:cubicBezTo>
                  <a:pt x="153554" y="208995"/>
                  <a:pt x="162233" y="208935"/>
                  <a:pt x="169607" y="206477"/>
                </a:cubicBezTo>
                <a:cubicBezTo>
                  <a:pt x="240752" y="135332"/>
                  <a:pt x="177120" y="187972"/>
                  <a:pt x="228600" y="162232"/>
                </a:cubicBezTo>
                <a:cubicBezTo>
                  <a:pt x="236527" y="158269"/>
                  <a:pt x="242624" y="151084"/>
                  <a:pt x="250723" y="147484"/>
                </a:cubicBezTo>
                <a:cubicBezTo>
                  <a:pt x="264929" y="141170"/>
                  <a:pt x="294968" y="132735"/>
                  <a:pt x="294968" y="132735"/>
                </a:cubicBezTo>
                <a:cubicBezTo>
                  <a:pt x="304021" y="96523"/>
                  <a:pt x="294348" y="103486"/>
                  <a:pt x="331839" y="88490"/>
                </a:cubicBezTo>
                <a:cubicBezTo>
                  <a:pt x="346273" y="82716"/>
                  <a:pt x="376084" y="73742"/>
                  <a:pt x="376084" y="73742"/>
                </a:cubicBezTo>
                <a:cubicBezTo>
                  <a:pt x="422006" y="27817"/>
                  <a:pt x="355527" y="89902"/>
                  <a:pt x="412955" y="51619"/>
                </a:cubicBezTo>
                <a:cubicBezTo>
                  <a:pt x="421632" y="45834"/>
                  <a:pt x="426401" y="35282"/>
                  <a:pt x="435078" y="29497"/>
                </a:cubicBezTo>
                <a:cubicBezTo>
                  <a:pt x="441545" y="25185"/>
                  <a:pt x="450248" y="25598"/>
                  <a:pt x="457200" y="22122"/>
                </a:cubicBezTo>
                <a:cubicBezTo>
                  <a:pt x="465127" y="18158"/>
                  <a:pt x="470581" y="8831"/>
                  <a:pt x="479323" y="7374"/>
                </a:cubicBezTo>
                <a:cubicBezTo>
                  <a:pt x="515773" y="1299"/>
                  <a:pt x="553065" y="2458"/>
                  <a:pt x="589936" y="0"/>
                </a:cubicBezTo>
                <a:cubicBezTo>
                  <a:pt x="616975" y="2458"/>
                  <a:pt x="644068" y="4376"/>
                  <a:pt x="671052" y="7374"/>
                </a:cubicBezTo>
                <a:cubicBezTo>
                  <a:pt x="688327" y="9293"/>
                  <a:pt x="705355" y="13242"/>
                  <a:pt x="722671" y="14748"/>
                </a:cubicBezTo>
                <a:cubicBezTo>
                  <a:pt x="812764" y="22582"/>
                  <a:pt x="807850" y="22122"/>
                  <a:pt x="862781" y="22122"/>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8" name="Freeform 157">
            <a:extLst>
              <a:ext uri="{FF2B5EF4-FFF2-40B4-BE49-F238E27FC236}">
                <a16:creationId xmlns:a16="http://schemas.microsoft.com/office/drawing/2014/main" id="{88F17ED0-80CA-97E5-774E-8B755F0611D0}"/>
              </a:ext>
            </a:extLst>
          </p:cNvPr>
          <p:cNvSpPr/>
          <p:nvPr/>
        </p:nvSpPr>
        <p:spPr>
          <a:xfrm>
            <a:off x="1909916" y="5191432"/>
            <a:ext cx="693174" cy="339213"/>
          </a:xfrm>
          <a:custGeom>
            <a:avLst/>
            <a:gdLst>
              <a:gd name="connsiteX0" fmla="*/ 0 w 693174"/>
              <a:gd name="connsiteY0" fmla="*/ 339213 h 339213"/>
              <a:gd name="connsiteX1" fmla="*/ 22123 w 693174"/>
              <a:gd name="connsiteY1" fmla="*/ 302342 h 339213"/>
              <a:gd name="connsiteX2" fmla="*/ 58994 w 693174"/>
              <a:gd name="connsiteY2" fmla="*/ 265471 h 339213"/>
              <a:gd name="connsiteX3" fmla="*/ 66368 w 693174"/>
              <a:gd name="connsiteY3" fmla="*/ 243349 h 339213"/>
              <a:gd name="connsiteX4" fmla="*/ 81116 w 693174"/>
              <a:gd name="connsiteY4" fmla="*/ 228600 h 339213"/>
              <a:gd name="connsiteX5" fmla="*/ 110613 w 693174"/>
              <a:gd name="connsiteY5" fmla="*/ 162233 h 339213"/>
              <a:gd name="connsiteX6" fmla="*/ 125361 w 693174"/>
              <a:gd name="connsiteY6" fmla="*/ 147484 h 339213"/>
              <a:gd name="connsiteX7" fmla="*/ 147484 w 693174"/>
              <a:gd name="connsiteY7" fmla="*/ 140110 h 339213"/>
              <a:gd name="connsiteX8" fmla="*/ 169607 w 693174"/>
              <a:gd name="connsiteY8" fmla="*/ 117987 h 339213"/>
              <a:gd name="connsiteX9" fmla="*/ 258097 w 693174"/>
              <a:gd name="connsiteY9" fmla="*/ 103239 h 339213"/>
              <a:gd name="connsiteX10" fmla="*/ 302342 w 693174"/>
              <a:gd name="connsiteY10" fmla="*/ 88491 h 339213"/>
              <a:gd name="connsiteX11" fmla="*/ 376084 w 693174"/>
              <a:gd name="connsiteY11" fmla="*/ 44245 h 339213"/>
              <a:gd name="connsiteX12" fmla="*/ 405581 w 693174"/>
              <a:gd name="connsiteY12" fmla="*/ 36871 h 339213"/>
              <a:gd name="connsiteX13" fmla="*/ 449826 w 693174"/>
              <a:gd name="connsiteY13" fmla="*/ 22123 h 339213"/>
              <a:gd name="connsiteX14" fmla="*/ 471949 w 693174"/>
              <a:gd name="connsiteY14" fmla="*/ 7374 h 339213"/>
              <a:gd name="connsiteX15" fmla="*/ 501445 w 693174"/>
              <a:gd name="connsiteY15" fmla="*/ 0 h 339213"/>
              <a:gd name="connsiteX16" fmla="*/ 693174 w 693174"/>
              <a:gd name="connsiteY16" fmla="*/ 7374 h 33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93174" h="339213">
                <a:moveTo>
                  <a:pt x="0" y="339213"/>
                </a:moveTo>
                <a:cubicBezTo>
                  <a:pt x="7374" y="326923"/>
                  <a:pt x="13169" y="313534"/>
                  <a:pt x="22123" y="302342"/>
                </a:cubicBezTo>
                <a:cubicBezTo>
                  <a:pt x="32981" y="288770"/>
                  <a:pt x="58994" y="265471"/>
                  <a:pt x="58994" y="265471"/>
                </a:cubicBezTo>
                <a:cubicBezTo>
                  <a:pt x="61452" y="258097"/>
                  <a:pt x="62369" y="250014"/>
                  <a:pt x="66368" y="243349"/>
                </a:cubicBezTo>
                <a:cubicBezTo>
                  <a:pt x="69945" y="237387"/>
                  <a:pt x="78007" y="234819"/>
                  <a:pt x="81116" y="228600"/>
                </a:cubicBezTo>
                <a:cubicBezTo>
                  <a:pt x="108403" y="174026"/>
                  <a:pt x="81692" y="198386"/>
                  <a:pt x="110613" y="162233"/>
                </a:cubicBezTo>
                <a:cubicBezTo>
                  <a:pt x="114956" y="156804"/>
                  <a:pt x="119399" y="151061"/>
                  <a:pt x="125361" y="147484"/>
                </a:cubicBezTo>
                <a:cubicBezTo>
                  <a:pt x="132026" y="143485"/>
                  <a:pt x="140110" y="142568"/>
                  <a:pt x="147484" y="140110"/>
                </a:cubicBezTo>
                <a:cubicBezTo>
                  <a:pt x="154858" y="132736"/>
                  <a:pt x="160279" y="122651"/>
                  <a:pt x="169607" y="117987"/>
                </a:cubicBezTo>
                <a:cubicBezTo>
                  <a:pt x="178233" y="113674"/>
                  <a:pt x="256874" y="103414"/>
                  <a:pt x="258097" y="103239"/>
                </a:cubicBezTo>
                <a:cubicBezTo>
                  <a:pt x="272845" y="98323"/>
                  <a:pt x="291349" y="99484"/>
                  <a:pt x="302342" y="88491"/>
                </a:cubicBezTo>
                <a:cubicBezTo>
                  <a:pt x="337122" y="53711"/>
                  <a:pt x="325031" y="57008"/>
                  <a:pt x="376084" y="44245"/>
                </a:cubicBezTo>
                <a:cubicBezTo>
                  <a:pt x="385916" y="41787"/>
                  <a:pt x="395873" y="39783"/>
                  <a:pt x="405581" y="36871"/>
                </a:cubicBezTo>
                <a:cubicBezTo>
                  <a:pt x="420471" y="32404"/>
                  <a:pt x="449826" y="22123"/>
                  <a:pt x="449826" y="22123"/>
                </a:cubicBezTo>
                <a:cubicBezTo>
                  <a:pt x="457200" y="17207"/>
                  <a:pt x="463803" y="10865"/>
                  <a:pt x="471949" y="7374"/>
                </a:cubicBezTo>
                <a:cubicBezTo>
                  <a:pt x="481264" y="3382"/>
                  <a:pt x="491310" y="0"/>
                  <a:pt x="501445" y="0"/>
                </a:cubicBezTo>
                <a:cubicBezTo>
                  <a:pt x="565402" y="0"/>
                  <a:pt x="629217" y="7374"/>
                  <a:pt x="693174" y="7374"/>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9" name="Freeform 158">
            <a:extLst>
              <a:ext uri="{FF2B5EF4-FFF2-40B4-BE49-F238E27FC236}">
                <a16:creationId xmlns:a16="http://schemas.microsoft.com/office/drawing/2014/main" id="{30902F5D-4662-E1A7-210C-98B999BF29A9}"/>
              </a:ext>
            </a:extLst>
          </p:cNvPr>
          <p:cNvSpPr/>
          <p:nvPr/>
        </p:nvSpPr>
        <p:spPr>
          <a:xfrm>
            <a:off x="589935" y="5220664"/>
            <a:ext cx="914400" cy="531207"/>
          </a:xfrm>
          <a:custGeom>
            <a:avLst/>
            <a:gdLst>
              <a:gd name="connsiteX0" fmla="*/ 914400 w 914400"/>
              <a:gd name="connsiteY0" fmla="*/ 531207 h 531207"/>
              <a:gd name="connsiteX1" fmla="*/ 862781 w 914400"/>
              <a:gd name="connsiteY1" fmla="*/ 494336 h 531207"/>
              <a:gd name="connsiteX2" fmla="*/ 833284 w 914400"/>
              <a:gd name="connsiteY2" fmla="*/ 464839 h 531207"/>
              <a:gd name="connsiteX3" fmla="*/ 818536 w 914400"/>
              <a:gd name="connsiteY3" fmla="*/ 442717 h 531207"/>
              <a:gd name="connsiteX4" fmla="*/ 789039 w 914400"/>
              <a:gd name="connsiteY4" fmla="*/ 413220 h 531207"/>
              <a:gd name="connsiteX5" fmla="*/ 774291 w 914400"/>
              <a:gd name="connsiteY5" fmla="*/ 398471 h 531207"/>
              <a:gd name="connsiteX6" fmla="*/ 759542 w 914400"/>
              <a:gd name="connsiteY6" fmla="*/ 383723 h 531207"/>
              <a:gd name="connsiteX7" fmla="*/ 737420 w 914400"/>
              <a:gd name="connsiteY7" fmla="*/ 361601 h 531207"/>
              <a:gd name="connsiteX8" fmla="*/ 730046 w 914400"/>
              <a:gd name="connsiteY8" fmla="*/ 339478 h 531207"/>
              <a:gd name="connsiteX9" fmla="*/ 685800 w 914400"/>
              <a:gd name="connsiteY9" fmla="*/ 317355 h 531207"/>
              <a:gd name="connsiteX10" fmla="*/ 663678 w 914400"/>
              <a:gd name="connsiteY10" fmla="*/ 302607 h 531207"/>
              <a:gd name="connsiteX11" fmla="*/ 634181 w 914400"/>
              <a:gd name="connsiteY11" fmla="*/ 273110 h 531207"/>
              <a:gd name="connsiteX12" fmla="*/ 619433 w 914400"/>
              <a:gd name="connsiteY12" fmla="*/ 250988 h 531207"/>
              <a:gd name="connsiteX13" fmla="*/ 597310 w 914400"/>
              <a:gd name="connsiteY13" fmla="*/ 243613 h 531207"/>
              <a:gd name="connsiteX14" fmla="*/ 553065 w 914400"/>
              <a:gd name="connsiteY14" fmla="*/ 214117 h 531207"/>
              <a:gd name="connsiteX15" fmla="*/ 538317 w 914400"/>
              <a:gd name="connsiteY15" fmla="*/ 199368 h 531207"/>
              <a:gd name="connsiteX16" fmla="*/ 516194 w 914400"/>
              <a:gd name="connsiteY16" fmla="*/ 191994 h 531207"/>
              <a:gd name="connsiteX17" fmla="*/ 494071 w 914400"/>
              <a:gd name="connsiteY17" fmla="*/ 169871 h 531207"/>
              <a:gd name="connsiteX18" fmla="*/ 449826 w 914400"/>
              <a:gd name="connsiteY18" fmla="*/ 162497 h 531207"/>
              <a:gd name="connsiteX19" fmla="*/ 420330 w 914400"/>
              <a:gd name="connsiteY19" fmla="*/ 155123 h 531207"/>
              <a:gd name="connsiteX20" fmla="*/ 390833 w 914400"/>
              <a:gd name="connsiteY20" fmla="*/ 125626 h 531207"/>
              <a:gd name="connsiteX21" fmla="*/ 376084 w 914400"/>
              <a:gd name="connsiteY21" fmla="*/ 110878 h 531207"/>
              <a:gd name="connsiteX22" fmla="*/ 353962 w 914400"/>
              <a:gd name="connsiteY22" fmla="*/ 103504 h 531207"/>
              <a:gd name="connsiteX23" fmla="*/ 317091 w 914400"/>
              <a:gd name="connsiteY23" fmla="*/ 96130 h 531207"/>
              <a:gd name="connsiteX24" fmla="*/ 294968 w 914400"/>
              <a:gd name="connsiteY24" fmla="*/ 81381 h 531207"/>
              <a:gd name="connsiteX25" fmla="*/ 272846 w 914400"/>
              <a:gd name="connsiteY25" fmla="*/ 74007 h 531207"/>
              <a:gd name="connsiteX26" fmla="*/ 258097 w 914400"/>
              <a:gd name="connsiteY26" fmla="*/ 59259 h 531207"/>
              <a:gd name="connsiteX27" fmla="*/ 176981 w 914400"/>
              <a:gd name="connsiteY27" fmla="*/ 37136 h 531207"/>
              <a:gd name="connsiteX28" fmla="*/ 110613 w 914400"/>
              <a:gd name="connsiteY28" fmla="*/ 15013 h 531207"/>
              <a:gd name="connsiteX29" fmla="*/ 88491 w 914400"/>
              <a:gd name="connsiteY29" fmla="*/ 7639 h 531207"/>
              <a:gd name="connsiteX30" fmla="*/ 0 w 914400"/>
              <a:gd name="connsiteY30" fmla="*/ 265 h 531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14400" h="531207">
                <a:moveTo>
                  <a:pt x="914400" y="531207"/>
                </a:moveTo>
                <a:cubicBezTo>
                  <a:pt x="903634" y="524747"/>
                  <a:pt x="872111" y="509885"/>
                  <a:pt x="862781" y="494336"/>
                </a:cubicBezTo>
                <a:cubicBezTo>
                  <a:pt x="843116" y="461561"/>
                  <a:pt x="872615" y="477949"/>
                  <a:pt x="833284" y="464839"/>
                </a:cubicBezTo>
                <a:cubicBezTo>
                  <a:pt x="828368" y="457465"/>
                  <a:pt x="824304" y="449446"/>
                  <a:pt x="818536" y="442717"/>
                </a:cubicBezTo>
                <a:cubicBezTo>
                  <a:pt x="809487" y="432160"/>
                  <a:pt x="798871" y="423052"/>
                  <a:pt x="789039" y="413220"/>
                </a:cubicBezTo>
                <a:lnTo>
                  <a:pt x="774291" y="398471"/>
                </a:lnTo>
                <a:lnTo>
                  <a:pt x="759542" y="383723"/>
                </a:lnTo>
                <a:lnTo>
                  <a:pt x="737420" y="361601"/>
                </a:lnTo>
                <a:cubicBezTo>
                  <a:pt x="734962" y="354227"/>
                  <a:pt x="734902" y="345548"/>
                  <a:pt x="730046" y="339478"/>
                </a:cubicBezTo>
                <a:cubicBezTo>
                  <a:pt x="715959" y="321869"/>
                  <a:pt x="703610" y="326260"/>
                  <a:pt x="685800" y="317355"/>
                </a:cubicBezTo>
                <a:cubicBezTo>
                  <a:pt x="677873" y="313392"/>
                  <a:pt x="671052" y="307523"/>
                  <a:pt x="663678" y="302607"/>
                </a:cubicBezTo>
                <a:cubicBezTo>
                  <a:pt x="647590" y="254339"/>
                  <a:pt x="669935" y="301712"/>
                  <a:pt x="634181" y="273110"/>
                </a:cubicBezTo>
                <a:cubicBezTo>
                  <a:pt x="627261" y="267574"/>
                  <a:pt x="626353" y="256524"/>
                  <a:pt x="619433" y="250988"/>
                </a:cubicBezTo>
                <a:cubicBezTo>
                  <a:pt x="613363" y="246132"/>
                  <a:pt x="604105" y="247388"/>
                  <a:pt x="597310" y="243613"/>
                </a:cubicBezTo>
                <a:cubicBezTo>
                  <a:pt x="581815" y="235005"/>
                  <a:pt x="565598" y="226651"/>
                  <a:pt x="553065" y="214117"/>
                </a:cubicBezTo>
                <a:cubicBezTo>
                  <a:pt x="548149" y="209201"/>
                  <a:pt x="544279" y="202945"/>
                  <a:pt x="538317" y="199368"/>
                </a:cubicBezTo>
                <a:cubicBezTo>
                  <a:pt x="531652" y="195369"/>
                  <a:pt x="523568" y="194452"/>
                  <a:pt x="516194" y="191994"/>
                </a:cubicBezTo>
                <a:cubicBezTo>
                  <a:pt x="508820" y="184620"/>
                  <a:pt x="503601" y="174107"/>
                  <a:pt x="494071" y="169871"/>
                </a:cubicBezTo>
                <a:cubicBezTo>
                  <a:pt x="480408" y="163798"/>
                  <a:pt x="464487" y="165429"/>
                  <a:pt x="449826" y="162497"/>
                </a:cubicBezTo>
                <a:cubicBezTo>
                  <a:pt x="439888" y="160509"/>
                  <a:pt x="430162" y="157581"/>
                  <a:pt x="420330" y="155123"/>
                </a:cubicBezTo>
                <a:lnTo>
                  <a:pt x="390833" y="125626"/>
                </a:lnTo>
                <a:cubicBezTo>
                  <a:pt x="385917" y="120710"/>
                  <a:pt x="382680" y="113077"/>
                  <a:pt x="376084" y="110878"/>
                </a:cubicBezTo>
                <a:cubicBezTo>
                  <a:pt x="368710" y="108420"/>
                  <a:pt x="361503" y="105389"/>
                  <a:pt x="353962" y="103504"/>
                </a:cubicBezTo>
                <a:cubicBezTo>
                  <a:pt x="341802" y="100464"/>
                  <a:pt x="329381" y="98588"/>
                  <a:pt x="317091" y="96130"/>
                </a:cubicBezTo>
                <a:cubicBezTo>
                  <a:pt x="309717" y="91214"/>
                  <a:pt x="302895" y="85345"/>
                  <a:pt x="294968" y="81381"/>
                </a:cubicBezTo>
                <a:cubicBezTo>
                  <a:pt x="288016" y="77905"/>
                  <a:pt x="279511" y="78006"/>
                  <a:pt x="272846" y="74007"/>
                </a:cubicBezTo>
                <a:cubicBezTo>
                  <a:pt x="266884" y="70430"/>
                  <a:pt x="264316" y="62368"/>
                  <a:pt x="258097" y="59259"/>
                </a:cubicBezTo>
                <a:cubicBezTo>
                  <a:pt x="222438" y="41430"/>
                  <a:pt x="212587" y="46847"/>
                  <a:pt x="176981" y="37136"/>
                </a:cubicBezTo>
                <a:cubicBezTo>
                  <a:pt x="176943" y="37126"/>
                  <a:pt x="121692" y="18706"/>
                  <a:pt x="110613" y="15013"/>
                </a:cubicBezTo>
                <a:cubicBezTo>
                  <a:pt x="103239" y="12555"/>
                  <a:pt x="96158" y="8917"/>
                  <a:pt x="88491" y="7639"/>
                </a:cubicBezTo>
                <a:cubicBezTo>
                  <a:pt x="29698" y="-2160"/>
                  <a:pt x="59198" y="265"/>
                  <a:pt x="0" y="265"/>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0" name="Freeform 159">
            <a:extLst>
              <a:ext uri="{FF2B5EF4-FFF2-40B4-BE49-F238E27FC236}">
                <a16:creationId xmlns:a16="http://schemas.microsoft.com/office/drawing/2014/main" id="{C1D360F6-989A-286D-3610-E36184A4A1AE}"/>
              </a:ext>
            </a:extLst>
          </p:cNvPr>
          <p:cNvSpPr/>
          <p:nvPr/>
        </p:nvSpPr>
        <p:spPr>
          <a:xfrm>
            <a:off x="1084006" y="5257800"/>
            <a:ext cx="361336" cy="339213"/>
          </a:xfrm>
          <a:custGeom>
            <a:avLst/>
            <a:gdLst>
              <a:gd name="connsiteX0" fmla="*/ 0 w 361336"/>
              <a:gd name="connsiteY0" fmla="*/ 0 h 339213"/>
              <a:gd name="connsiteX1" fmla="*/ 36871 w 361336"/>
              <a:gd name="connsiteY1" fmla="*/ 7374 h 339213"/>
              <a:gd name="connsiteX2" fmla="*/ 73742 w 361336"/>
              <a:gd name="connsiteY2" fmla="*/ 44245 h 339213"/>
              <a:gd name="connsiteX3" fmla="*/ 88491 w 361336"/>
              <a:gd name="connsiteY3" fmla="*/ 58994 h 339213"/>
              <a:gd name="connsiteX4" fmla="*/ 132736 w 361336"/>
              <a:gd name="connsiteY4" fmla="*/ 73742 h 339213"/>
              <a:gd name="connsiteX5" fmla="*/ 169607 w 361336"/>
              <a:gd name="connsiteY5" fmla="*/ 103239 h 339213"/>
              <a:gd name="connsiteX6" fmla="*/ 184355 w 361336"/>
              <a:gd name="connsiteY6" fmla="*/ 125361 h 339213"/>
              <a:gd name="connsiteX7" fmla="*/ 199104 w 361336"/>
              <a:gd name="connsiteY7" fmla="*/ 140110 h 339213"/>
              <a:gd name="connsiteX8" fmla="*/ 213852 w 361336"/>
              <a:gd name="connsiteY8" fmla="*/ 162232 h 339213"/>
              <a:gd name="connsiteX9" fmla="*/ 243349 w 361336"/>
              <a:gd name="connsiteY9" fmla="*/ 191729 h 339213"/>
              <a:gd name="connsiteX10" fmla="*/ 258097 w 361336"/>
              <a:gd name="connsiteY10" fmla="*/ 213852 h 339213"/>
              <a:gd name="connsiteX11" fmla="*/ 272846 w 361336"/>
              <a:gd name="connsiteY11" fmla="*/ 228600 h 339213"/>
              <a:gd name="connsiteX12" fmla="*/ 317091 w 361336"/>
              <a:gd name="connsiteY12" fmla="*/ 287594 h 339213"/>
              <a:gd name="connsiteX13" fmla="*/ 339213 w 361336"/>
              <a:gd name="connsiteY13" fmla="*/ 302342 h 339213"/>
              <a:gd name="connsiteX14" fmla="*/ 361336 w 361336"/>
              <a:gd name="connsiteY14" fmla="*/ 339213 h 33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1336" h="339213">
                <a:moveTo>
                  <a:pt x="0" y="0"/>
                </a:moveTo>
                <a:cubicBezTo>
                  <a:pt x="12290" y="2458"/>
                  <a:pt x="26123" y="925"/>
                  <a:pt x="36871" y="7374"/>
                </a:cubicBezTo>
                <a:cubicBezTo>
                  <a:pt x="51775" y="16317"/>
                  <a:pt x="61452" y="31955"/>
                  <a:pt x="73742" y="44245"/>
                </a:cubicBezTo>
                <a:cubicBezTo>
                  <a:pt x="78658" y="49161"/>
                  <a:pt x="81895" y="56795"/>
                  <a:pt x="88491" y="58994"/>
                </a:cubicBezTo>
                <a:lnTo>
                  <a:pt x="132736" y="73742"/>
                </a:lnTo>
                <a:cubicBezTo>
                  <a:pt x="174999" y="137140"/>
                  <a:pt x="118725" y="62534"/>
                  <a:pt x="169607" y="103239"/>
                </a:cubicBezTo>
                <a:cubicBezTo>
                  <a:pt x="176527" y="108775"/>
                  <a:pt x="178819" y="118441"/>
                  <a:pt x="184355" y="125361"/>
                </a:cubicBezTo>
                <a:cubicBezTo>
                  <a:pt x="188698" y="130790"/>
                  <a:pt x="194761" y="134681"/>
                  <a:pt x="199104" y="140110"/>
                </a:cubicBezTo>
                <a:cubicBezTo>
                  <a:pt x="204640" y="147030"/>
                  <a:pt x="208084" y="155503"/>
                  <a:pt x="213852" y="162232"/>
                </a:cubicBezTo>
                <a:cubicBezTo>
                  <a:pt x="222901" y="172789"/>
                  <a:pt x="235636" y="180159"/>
                  <a:pt x="243349" y="191729"/>
                </a:cubicBezTo>
                <a:cubicBezTo>
                  <a:pt x="248265" y="199103"/>
                  <a:pt x="252560" y="206931"/>
                  <a:pt x="258097" y="213852"/>
                </a:cubicBezTo>
                <a:cubicBezTo>
                  <a:pt x="262440" y="219281"/>
                  <a:pt x="268674" y="223038"/>
                  <a:pt x="272846" y="228600"/>
                </a:cubicBezTo>
                <a:cubicBezTo>
                  <a:pt x="290542" y="252194"/>
                  <a:pt x="295950" y="270681"/>
                  <a:pt x="317091" y="287594"/>
                </a:cubicBezTo>
                <a:cubicBezTo>
                  <a:pt x="324011" y="293130"/>
                  <a:pt x="331839" y="297426"/>
                  <a:pt x="339213" y="302342"/>
                </a:cubicBezTo>
                <a:cubicBezTo>
                  <a:pt x="348787" y="331060"/>
                  <a:pt x="341091" y="318968"/>
                  <a:pt x="361336" y="339213"/>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1" name="Freeform 160">
            <a:extLst>
              <a:ext uri="{FF2B5EF4-FFF2-40B4-BE49-F238E27FC236}">
                <a16:creationId xmlns:a16="http://schemas.microsoft.com/office/drawing/2014/main" id="{2AA4C604-3FFD-D15C-B8B7-FCD008F48130}"/>
              </a:ext>
            </a:extLst>
          </p:cNvPr>
          <p:cNvSpPr/>
          <p:nvPr/>
        </p:nvSpPr>
        <p:spPr>
          <a:xfrm>
            <a:off x="1983658" y="5095568"/>
            <a:ext cx="1489587" cy="184355"/>
          </a:xfrm>
          <a:custGeom>
            <a:avLst/>
            <a:gdLst>
              <a:gd name="connsiteX0" fmla="*/ 0 w 1489587"/>
              <a:gd name="connsiteY0" fmla="*/ 184355 h 184355"/>
              <a:gd name="connsiteX1" fmla="*/ 29497 w 1489587"/>
              <a:gd name="connsiteY1" fmla="*/ 147484 h 184355"/>
              <a:gd name="connsiteX2" fmla="*/ 44245 w 1489587"/>
              <a:gd name="connsiteY2" fmla="*/ 132735 h 184355"/>
              <a:gd name="connsiteX3" fmla="*/ 66368 w 1489587"/>
              <a:gd name="connsiteY3" fmla="*/ 125361 h 184355"/>
              <a:gd name="connsiteX4" fmla="*/ 81116 w 1489587"/>
              <a:gd name="connsiteY4" fmla="*/ 103238 h 184355"/>
              <a:gd name="connsiteX5" fmla="*/ 110613 w 1489587"/>
              <a:gd name="connsiteY5" fmla="*/ 95864 h 184355"/>
              <a:gd name="connsiteX6" fmla="*/ 154858 w 1489587"/>
              <a:gd name="connsiteY6" fmla="*/ 81116 h 184355"/>
              <a:gd name="connsiteX7" fmla="*/ 176981 w 1489587"/>
              <a:gd name="connsiteY7" fmla="*/ 73742 h 184355"/>
              <a:gd name="connsiteX8" fmla="*/ 199103 w 1489587"/>
              <a:gd name="connsiteY8" fmla="*/ 66367 h 184355"/>
              <a:gd name="connsiteX9" fmla="*/ 250723 w 1489587"/>
              <a:gd name="connsiteY9" fmla="*/ 44245 h 184355"/>
              <a:gd name="connsiteX10" fmla="*/ 294968 w 1489587"/>
              <a:gd name="connsiteY10" fmla="*/ 29497 h 184355"/>
              <a:gd name="connsiteX11" fmla="*/ 317090 w 1489587"/>
              <a:gd name="connsiteY11" fmla="*/ 14748 h 184355"/>
              <a:gd name="connsiteX12" fmla="*/ 361336 w 1489587"/>
              <a:gd name="connsiteY12" fmla="*/ 7374 h 184355"/>
              <a:gd name="connsiteX13" fmla="*/ 383458 w 1489587"/>
              <a:gd name="connsiteY13" fmla="*/ 0 h 184355"/>
              <a:gd name="connsiteX14" fmla="*/ 766916 w 1489587"/>
              <a:gd name="connsiteY14" fmla="*/ 7374 h 184355"/>
              <a:gd name="connsiteX15" fmla="*/ 818536 w 1489587"/>
              <a:gd name="connsiteY15" fmla="*/ 22122 h 184355"/>
              <a:gd name="connsiteX16" fmla="*/ 929148 w 1489587"/>
              <a:gd name="connsiteY16" fmla="*/ 29497 h 184355"/>
              <a:gd name="connsiteX17" fmla="*/ 958645 w 1489587"/>
              <a:gd name="connsiteY17" fmla="*/ 36871 h 184355"/>
              <a:gd name="connsiteX18" fmla="*/ 995516 w 1489587"/>
              <a:gd name="connsiteY18" fmla="*/ 44245 h 184355"/>
              <a:gd name="connsiteX19" fmla="*/ 1039761 w 1489587"/>
              <a:gd name="connsiteY19" fmla="*/ 58993 h 184355"/>
              <a:gd name="connsiteX20" fmla="*/ 1061884 w 1489587"/>
              <a:gd name="connsiteY20" fmla="*/ 66367 h 184355"/>
              <a:gd name="connsiteX21" fmla="*/ 1165123 w 1489587"/>
              <a:gd name="connsiteY21" fmla="*/ 81116 h 184355"/>
              <a:gd name="connsiteX22" fmla="*/ 1231490 w 1489587"/>
              <a:gd name="connsiteY22" fmla="*/ 95864 h 184355"/>
              <a:gd name="connsiteX23" fmla="*/ 1319981 w 1489587"/>
              <a:gd name="connsiteY23" fmla="*/ 110613 h 184355"/>
              <a:gd name="connsiteX24" fmla="*/ 1430594 w 1489587"/>
              <a:gd name="connsiteY24" fmla="*/ 132735 h 184355"/>
              <a:gd name="connsiteX25" fmla="*/ 1452716 w 1489587"/>
              <a:gd name="connsiteY25" fmla="*/ 140109 h 184355"/>
              <a:gd name="connsiteX26" fmla="*/ 1489587 w 1489587"/>
              <a:gd name="connsiteY26" fmla="*/ 147484 h 1843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89587" h="184355">
                <a:moveTo>
                  <a:pt x="0" y="184355"/>
                </a:moveTo>
                <a:cubicBezTo>
                  <a:pt x="9832" y="172065"/>
                  <a:pt x="19254" y="159434"/>
                  <a:pt x="29497" y="147484"/>
                </a:cubicBezTo>
                <a:cubicBezTo>
                  <a:pt x="34022" y="142205"/>
                  <a:pt x="38283" y="136312"/>
                  <a:pt x="44245" y="132735"/>
                </a:cubicBezTo>
                <a:cubicBezTo>
                  <a:pt x="50910" y="128736"/>
                  <a:pt x="58994" y="127819"/>
                  <a:pt x="66368" y="125361"/>
                </a:cubicBezTo>
                <a:cubicBezTo>
                  <a:pt x="71284" y="117987"/>
                  <a:pt x="73742" y="108154"/>
                  <a:pt x="81116" y="103238"/>
                </a:cubicBezTo>
                <a:cubicBezTo>
                  <a:pt x="89549" y="97616"/>
                  <a:pt x="100905" y="98776"/>
                  <a:pt x="110613" y="95864"/>
                </a:cubicBezTo>
                <a:cubicBezTo>
                  <a:pt x="125503" y="91397"/>
                  <a:pt x="140110" y="86032"/>
                  <a:pt x="154858" y="81116"/>
                </a:cubicBezTo>
                <a:lnTo>
                  <a:pt x="176981" y="73742"/>
                </a:lnTo>
                <a:lnTo>
                  <a:pt x="199103" y="66367"/>
                </a:lnTo>
                <a:cubicBezTo>
                  <a:pt x="225139" y="40333"/>
                  <a:pt x="202665" y="57351"/>
                  <a:pt x="250723" y="44245"/>
                </a:cubicBezTo>
                <a:cubicBezTo>
                  <a:pt x="265721" y="40155"/>
                  <a:pt x="294968" y="29497"/>
                  <a:pt x="294968" y="29497"/>
                </a:cubicBezTo>
                <a:cubicBezTo>
                  <a:pt x="302342" y="24581"/>
                  <a:pt x="308682" y="17551"/>
                  <a:pt x="317090" y="14748"/>
                </a:cubicBezTo>
                <a:cubicBezTo>
                  <a:pt x="331275" y="10020"/>
                  <a:pt x="346740" y="10617"/>
                  <a:pt x="361336" y="7374"/>
                </a:cubicBezTo>
                <a:cubicBezTo>
                  <a:pt x="368924" y="5688"/>
                  <a:pt x="376084" y="2458"/>
                  <a:pt x="383458" y="0"/>
                </a:cubicBezTo>
                <a:lnTo>
                  <a:pt x="766916" y="7374"/>
                </a:lnTo>
                <a:cubicBezTo>
                  <a:pt x="820644" y="9293"/>
                  <a:pt x="773998" y="17173"/>
                  <a:pt x="818536" y="22122"/>
                </a:cubicBezTo>
                <a:cubicBezTo>
                  <a:pt x="855262" y="26203"/>
                  <a:pt x="892277" y="27039"/>
                  <a:pt x="929148" y="29497"/>
                </a:cubicBezTo>
                <a:cubicBezTo>
                  <a:pt x="938980" y="31955"/>
                  <a:pt x="948751" y="34672"/>
                  <a:pt x="958645" y="36871"/>
                </a:cubicBezTo>
                <a:cubicBezTo>
                  <a:pt x="970880" y="39590"/>
                  <a:pt x="983424" y="40947"/>
                  <a:pt x="995516" y="44245"/>
                </a:cubicBezTo>
                <a:cubicBezTo>
                  <a:pt x="1010514" y="48335"/>
                  <a:pt x="1025013" y="54077"/>
                  <a:pt x="1039761" y="58993"/>
                </a:cubicBezTo>
                <a:cubicBezTo>
                  <a:pt x="1047135" y="61451"/>
                  <a:pt x="1054189" y="65268"/>
                  <a:pt x="1061884" y="66367"/>
                </a:cubicBezTo>
                <a:lnTo>
                  <a:pt x="1165123" y="81116"/>
                </a:lnTo>
                <a:cubicBezTo>
                  <a:pt x="1208176" y="95467"/>
                  <a:pt x="1166601" y="82887"/>
                  <a:pt x="1231490" y="95864"/>
                </a:cubicBezTo>
                <a:cubicBezTo>
                  <a:pt x="1312701" y="112106"/>
                  <a:pt x="1187404" y="94039"/>
                  <a:pt x="1319981" y="110613"/>
                </a:cubicBezTo>
                <a:cubicBezTo>
                  <a:pt x="1385343" y="132400"/>
                  <a:pt x="1348775" y="123644"/>
                  <a:pt x="1430594" y="132735"/>
                </a:cubicBezTo>
                <a:cubicBezTo>
                  <a:pt x="1437968" y="135193"/>
                  <a:pt x="1445175" y="138224"/>
                  <a:pt x="1452716" y="140109"/>
                </a:cubicBezTo>
                <a:cubicBezTo>
                  <a:pt x="1464876" y="143149"/>
                  <a:pt x="1489587" y="147484"/>
                  <a:pt x="1489587" y="147484"/>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2" name="Freeform 161">
            <a:extLst>
              <a:ext uri="{FF2B5EF4-FFF2-40B4-BE49-F238E27FC236}">
                <a16:creationId xmlns:a16="http://schemas.microsoft.com/office/drawing/2014/main" id="{42B77415-0F1B-F670-688E-476BE558A810}"/>
              </a:ext>
            </a:extLst>
          </p:cNvPr>
          <p:cNvSpPr/>
          <p:nvPr/>
        </p:nvSpPr>
        <p:spPr>
          <a:xfrm>
            <a:off x="2079523" y="4962832"/>
            <a:ext cx="1415845" cy="132736"/>
          </a:xfrm>
          <a:custGeom>
            <a:avLst/>
            <a:gdLst>
              <a:gd name="connsiteX0" fmla="*/ 0 w 1415845"/>
              <a:gd name="connsiteY0" fmla="*/ 88491 h 132736"/>
              <a:gd name="connsiteX1" fmla="*/ 36871 w 1415845"/>
              <a:gd name="connsiteY1" fmla="*/ 66368 h 132736"/>
              <a:gd name="connsiteX2" fmla="*/ 66367 w 1415845"/>
              <a:gd name="connsiteY2" fmla="*/ 58994 h 132736"/>
              <a:gd name="connsiteX3" fmla="*/ 88490 w 1415845"/>
              <a:gd name="connsiteY3" fmla="*/ 51620 h 132736"/>
              <a:gd name="connsiteX4" fmla="*/ 265471 w 1415845"/>
              <a:gd name="connsiteY4" fmla="*/ 36871 h 132736"/>
              <a:gd name="connsiteX5" fmla="*/ 294967 w 1415845"/>
              <a:gd name="connsiteY5" fmla="*/ 29497 h 132736"/>
              <a:gd name="connsiteX6" fmla="*/ 494071 w 1415845"/>
              <a:gd name="connsiteY6" fmla="*/ 14749 h 132736"/>
              <a:gd name="connsiteX7" fmla="*/ 626806 w 1415845"/>
              <a:gd name="connsiteY7" fmla="*/ 0 h 132736"/>
              <a:gd name="connsiteX8" fmla="*/ 796412 w 1415845"/>
              <a:gd name="connsiteY8" fmla="*/ 7374 h 132736"/>
              <a:gd name="connsiteX9" fmla="*/ 848032 w 1415845"/>
              <a:gd name="connsiteY9" fmla="*/ 22123 h 132736"/>
              <a:gd name="connsiteX10" fmla="*/ 1017638 w 1415845"/>
              <a:gd name="connsiteY10" fmla="*/ 29497 h 132736"/>
              <a:gd name="connsiteX11" fmla="*/ 1091380 w 1415845"/>
              <a:gd name="connsiteY11" fmla="*/ 44245 h 132736"/>
              <a:gd name="connsiteX12" fmla="*/ 1143000 w 1415845"/>
              <a:gd name="connsiteY12" fmla="*/ 58994 h 132736"/>
              <a:gd name="connsiteX13" fmla="*/ 1187245 w 1415845"/>
              <a:gd name="connsiteY13" fmla="*/ 73742 h 132736"/>
              <a:gd name="connsiteX14" fmla="*/ 1290483 w 1415845"/>
              <a:gd name="connsiteY14" fmla="*/ 81116 h 132736"/>
              <a:gd name="connsiteX15" fmla="*/ 1342103 w 1415845"/>
              <a:gd name="connsiteY15" fmla="*/ 88491 h 132736"/>
              <a:gd name="connsiteX16" fmla="*/ 1386348 w 1415845"/>
              <a:gd name="connsiteY16" fmla="*/ 103239 h 132736"/>
              <a:gd name="connsiteX17" fmla="*/ 1393722 w 1415845"/>
              <a:gd name="connsiteY17" fmla="*/ 125362 h 132736"/>
              <a:gd name="connsiteX18" fmla="*/ 1415845 w 1415845"/>
              <a:gd name="connsiteY18" fmla="*/ 132736 h 132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415845" h="132736">
                <a:moveTo>
                  <a:pt x="0" y="88491"/>
                </a:moveTo>
                <a:cubicBezTo>
                  <a:pt x="12290" y="81117"/>
                  <a:pt x="23773" y="72189"/>
                  <a:pt x="36871" y="66368"/>
                </a:cubicBezTo>
                <a:cubicBezTo>
                  <a:pt x="46132" y="62252"/>
                  <a:pt x="56622" y="61778"/>
                  <a:pt x="66367" y="58994"/>
                </a:cubicBezTo>
                <a:cubicBezTo>
                  <a:pt x="73841" y="56859"/>
                  <a:pt x="80842" y="53011"/>
                  <a:pt x="88490" y="51620"/>
                </a:cubicBezTo>
                <a:cubicBezTo>
                  <a:pt x="139883" y="42275"/>
                  <a:pt x="220569" y="39677"/>
                  <a:pt x="265471" y="36871"/>
                </a:cubicBezTo>
                <a:cubicBezTo>
                  <a:pt x="275303" y="34413"/>
                  <a:pt x="284996" y="31310"/>
                  <a:pt x="294967" y="29497"/>
                </a:cubicBezTo>
                <a:cubicBezTo>
                  <a:pt x="365654" y="16645"/>
                  <a:pt x="413225" y="18791"/>
                  <a:pt x="494071" y="14749"/>
                </a:cubicBezTo>
                <a:cubicBezTo>
                  <a:pt x="517604" y="11807"/>
                  <a:pt x="608103" y="0"/>
                  <a:pt x="626806" y="0"/>
                </a:cubicBezTo>
                <a:cubicBezTo>
                  <a:pt x="683395" y="0"/>
                  <a:pt x="739877" y="4916"/>
                  <a:pt x="796412" y="7374"/>
                </a:cubicBezTo>
                <a:cubicBezTo>
                  <a:pt x="808876" y="11529"/>
                  <a:pt x="836123" y="21241"/>
                  <a:pt x="848032" y="22123"/>
                </a:cubicBezTo>
                <a:cubicBezTo>
                  <a:pt x="904466" y="26303"/>
                  <a:pt x="961103" y="27039"/>
                  <a:pt x="1017638" y="29497"/>
                </a:cubicBezTo>
                <a:cubicBezTo>
                  <a:pt x="1042219" y="34413"/>
                  <a:pt x="1067599" y="36317"/>
                  <a:pt x="1091380" y="44245"/>
                </a:cubicBezTo>
                <a:cubicBezTo>
                  <a:pt x="1165681" y="69014"/>
                  <a:pt x="1050468" y="31235"/>
                  <a:pt x="1143000" y="58994"/>
                </a:cubicBezTo>
                <a:cubicBezTo>
                  <a:pt x="1157890" y="63461"/>
                  <a:pt x="1171738" y="72634"/>
                  <a:pt x="1187245" y="73742"/>
                </a:cubicBezTo>
                <a:lnTo>
                  <a:pt x="1290483" y="81116"/>
                </a:lnTo>
                <a:cubicBezTo>
                  <a:pt x="1307690" y="83574"/>
                  <a:pt x="1325167" y="84583"/>
                  <a:pt x="1342103" y="88491"/>
                </a:cubicBezTo>
                <a:cubicBezTo>
                  <a:pt x="1357251" y="91987"/>
                  <a:pt x="1386348" y="103239"/>
                  <a:pt x="1386348" y="103239"/>
                </a:cubicBezTo>
                <a:cubicBezTo>
                  <a:pt x="1388806" y="110613"/>
                  <a:pt x="1388226" y="119866"/>
                  <a:pt x="1393722" y="125362"/>
                </a:cubicBezTo>
                <a:cubicBezTo>
                  <a:pt x="1399218" y="130858"/>
                  <a:pt x="1415845" y="132736"/>
                  <a:pt x="1415845" y="132736"/>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3" name="Freeform 162">
            <a:extLst>
              <a:ext uri="{FF2B5EF4-FFF2-40B4-BE49-F238E27FC236}">
                <a16:creationId xmlns:a16="http://schemas.microsoft.com/office/drawing/2014/main" id="{AC30BB6A-D434-6B74-A85D-601CB625DC8C}"/>
              </a:ext>
            </a:extLst>
          </p:cNvPr>
          <p:cNvSpPr/>
          <p:nvPr/>
        </p:nvSpPr>
        <p:spPr>
          <a:xfrm>
            <a:off x="3148781" y="6054213"/>
            <a:ext cx="582633" cy="546726"/>
          </a:xfrm>
          <a:custGeom>
            <a:avLst/>
            <a:gdLst>
              <a:gd name="connsiteX0" fmla="*/ 0 w 582633"/>
              <a:gd name="connsiteY0" fmla="*/ 0 h 546726"/>
              <a:gd name="connsiteX1" fmla="*/ 36871 w 582633"/>
              <a:gd name="connsiteY1" fmla="*/ 14748 h 546726"/>
              <a:gd name="connsiteX2" fmla="*/ 58993 w 582633"/>
              <a:gd name="connsiteY2" fmla="*/ 22122 h 546726"/>
              <a:gd name="connsiteX3" fmla="*/ 88490 w 582633"/>
              <a:gd name="connsiteY3" fmla="*/ 58993 h 546726"/>
              <a:gd name="connsiteX4" fmla="*/ 110613 w 582633"/>
              <a:gd name="connsiteY4" fmla="*/ 66368 h 546726"/>
              <a:gd name="connsiteX5" fmla="*/ 132735 w 582633"/>
              <a:gd name="connsiteY5" fmla="*/ 81116 h 546726"/>
              <a:gd name="connsiteX6" fmla="*/ 176980 w 582633"/>
              <a:gd name="connsiteY6" fmla="*/ 95864 h 546726"/>
              <a:gd name="connsiteX7" fmla="*/ 221225 w 582633"/>
              <a:gd name="connsiteY7" fmla="*/ 125361 h 546726"/>
              <a:gd name="connsiteX8" fmla="*/ 272845 w 582633"/>
              <a:gd name="connsiteY8" fmla="*/ 147484 h 546726"/>
              <a:gd name="connsiteX9" fmla="*/ 317090 w 582633"/>
              <a:gd name="connsiteY9" fmla="*/ 184355 h 546726"/>
              <a:gd name="connsiteX10" fmla="*/ 339213 w 582633"/>
              <a:gd name="connsiteY10" fmla="*/ 206477 h 546726"/>
              <a:gd name="connsiteX11" fmla="*/ 376084 w 582633"/>
              <a:gd name="connsiteY11" fmla="*/ 235974 h 546726"/>
              <a:gd name="connsiteX12" fmla="*/ 390832 w 582633"/>
              <a:gd name="connsiteY12" fmla="*/ 258097 h 546726"/>
              <a:gd name="connsiteX13" fmla="*/ 412954 w 582633"/>
              <a:gd name="connsiteY13" fmla="*/ 302342 h 546726"/>
              <a:gd name="connsiteX14" fmla="*/ 464574 w 582633"/>
              <a:gd name="connsiteY14" fmla="*/ 353961 h 546726"/>
              <a:gd name="connsiteX15" fmla="*/ 479322 w 582633"/>
              <a:gd name="connsiteY15" fmla="*/ 368710 h 546726"/>
              <a:gd name="connsiteX16" fmla="*/ 486696 w 582633"/>
              <a:gd name="connsiteY16" fmla="*/ 390832 h 546726"/>
              <a:gd name="connsiteX17" fmla="*/ 501445 w 582633"/>
              <a:gd name="connsiteY17" fmla="*/ 405581 h 546726"/>
              <a:gd name="connsiteX18" fmla="*/ 516193 w 582633"/>
              <a:gd name="connsiteY18" fmla="*/ 427703 h 546726"/>
              <a:gd name="connsiteX19" fmla="*/ 523567 w 582633"/>
              <a:gd name="connsiteY19" fmla="*/ 449826 h 546726"/>
              <a:gd name="connsiteX20" fmla="*/ 538316 w 582633"/>
              <a:gd name="connsiteY20" fmla="*/ 464574 h 546726"/>
              <a:gd name="connsiteX21" fmla="*/ 553064 w 582633"/>
              <a:gd name="connsiteY21" fmla="*/ 508819 h 546726"/>
              <a:gd name="connsiteX22" fmla="*/ 582561 w 582633"/>
              <a:gd name="connsiteY22" fmla="*/ 545690 h 546726"/>
              <a:gd name="connsiteX23" fmla="*/ 575187 w 582633"/>
              <a:gd name="connsiteY23" fmla="*/ 545690 h 546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82633" h="546726">
                <a:moveTo>
                  <a:pt x="0" y="0"/>
                </a:moveTo>
                <a:cubicBezTo>
                  <a:pt x="12290" y="4916"/>
                  <a:pt x="24477" y="10100"/>
                  <a:pt x="36871" y="14748"/>
                </a:cubicBezTo>
                <a:cubicBezTo>
                  <a:pt x="44149" y="17477"/>
                  <a:pt x="52328" y="18123"/>
                  <a:pt x="58993" y="22122"/>
                </a:cubicBezTo>
                <a:cubicBezTo>
                  <a:pt x="89063" y="40164"/>
                  <a:pt x="58344" y="34876"/>
                  <a:pt x="88490" y="58993"/>
                </a:cubicBezTo>
                <a:cubicBezTo>
                  <a:pt x="94560" y="63849"/>
                  <a:pt x="103660" y="62892"/>
                  <a:pt x="110613" y="66368"/>
                </a:cubicBezTo>
                <a:cubicBezTo>
                  <a:pt x="118540" y="70331"/>
                  <a:pt x="124636" y="77517"/>
                  <a:pt x="132735" y="81116"/>
                </a:cubicBezTo>
                <a:cubicBezTo>
                  <a:pt x="146941" y="87430"/>
                  <a:pt x="176980" y="95864"/>
                  <a:pt x="176980" y="95864"/>
                </a:cubicBezTo>
                <a:cubicBezTo>
                  <a:pt x="203267" y="122151"/>
                  <a:pt x="179557" y="101550"/>
                  <a:pt x="221225" y="125361"/>
                </a:cubicBezTo>
                <a:cubicBezTo>
                  <a:pt x="260834" y="147995"/>
                  <a:pt x="224397" y="135372"/>
                  <a:pt x="272845" y="147484"/>
                </a:cubicBezTo>
                <a:cubicBezTo>
                  <a:pt x="337464" y="212103"/>
                  <a:pt x="255499" y="133030"/>
                  <a:pt x="317090" y="184355"/>
                </a:cubicBezTo>
                <a:cubicBezTo>
                  <a:pt x="325102" y="191031"/>
                  <a:pt x="331202" y="199801"/>
                  <a:pt x="339213" y="206477"/>
                </a:cubicBezTo>
                <a:cubicBezTo>
                  <a:pt x="362202" y="225634"/>
                  <a:pt x="358926" y="214527"/>
                  <a:pt x="376084" y="235974"/>
                </a:cubicBezTo>
                <a:cubicBezTo>
                  <a:pt x="381621" y="242895"/>
                  <a:pt x="386869" y="250170"/>
                  <a:pt x="390832" y="258097"/>
                </a:cubicBezTo>
                <a:cubicBezTo>
                  <a:pt x="406533" y="289499"/>
                  <a:pt x="387596" y="272757"/>
                  <a:pt x="412954" y="302342"/>
                </a:cubicBezTo>
                <a:cubicBezTo>
                  <a:pt x="412966" y="302355"/>
                  <a:pt x="460263" y="349650"/>
                  <a:pt x="464574" y="353961"/>
                </a:cubicBezTo>
                <a:lnTo>
                  <a:pt x="479322" y="368710"/>
                </a:lnTo>
                <a:cubicBezTo>
                  <a:pt x="481780" y="376084"/>
                  <a:pt x="482697" y="384167"/>
                  <a:pt x="486696" y="390832"/>
                </a:cubicBezTo>
                <a:cubicBezTo>
                  <a:pt x="490273" y="396794"/>
                  <a:pt x="497102" y="400152"/>
                  <a:pt x="501445" y="405581"/>
                </a:cubicBezTo>
                <a:cubicBezTo>
                  <a:pt x="506981" y="412501"/>
                  <a:pt x="511277" y="420329"/>
                  <a:pt x="516193" y="427703"/>
                </a:cubicBezTo>
                <a:cubicBezTo>
                  <a:pt x="518651" y="435077"/>
                  <a:pt x="519568" y="443161"/>
                  <a:pt x="523567" y="449826"/>
                </a:cubicBezTo>
                <a:cubicBezTo>
                  <a:pt x="527144" y="455788"/>
                  <a:pt x="535207" y="458356"/>
                  <a:pt x="538316" y="464574"/>
                </a:cubicBezTo>
                <a:cubicBezTo>
                  <a:pt x="545269" y="478479"/>
                  <a:pt x="542071" y="497826"/>
                  <a:pt x="553064" y="508819"/>
                </a:cubicBezTo>
                <a:cubicBezTo>
                  <a:pt x="563133" y="518888"/>
                  <a:pt x="577910" y="531736"/>
                  <a:pt x="582561" y="545690"/>
                </a:cubicBezTo>
                <a:cubicBezTo>
                  <a:pt x="583338" y="548022"/>
                  <a:pt x="577645" y="545690"/>
                  <a:pt x="575187" y="54569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4" name="Freeform 163">
            <a:extLst>
              <a:ext uri="{FF2B5EF4-FFF2-40B4-BE49-F238E27FC236}">
                <a16:creationId xmlns:a16="http://schemas.microsoft.com/office/drawing/2014/main" id="{E8513F58-DED4-B597-DB1E-063C496132AF}"/>
              </a:ext>
            </a:extLst>
          </p:cNvPr>
          <p:cNvSpPr/>
          <p:nvPr/>
        </p:nvSpPr>
        <p:spPr>
          <a:xfrm>
            <a:off x="2706329" y="5722374"/>
            <a:ext cx="1408499" cy="892278"/>
          </a:xfrm>
          <a:custGeom>
            <a:avLst/>
            <a:gdLst>
              <a:gd name="connsiteX0" fmla="*/ 0 w 1408499"/>
              <a:gd name="connsiteY0" fmla="*/ 7374 h 892278"/>
              <a:gd name="connsiteX1" fmla="*/ 36871 w 1408499"/>
              <a:gd name="connsiteY1" fmla="*/ 0 h 892278"/>
              <a:gd name="connsiteX2" fmla="*/ 58994 w 1408499"/>
              <a:gd name="connsiteY2" fmla="*/ 7374 h 892278"/>
              <a:gd name="connsiteX3" fmla="*/ 88490 w 1408499"/>
              <a:gd name="connsiteY3" fmla="*/ 14749 h 892278"/>
              <a:gd name="connsiteX4" fmla="*/ 154858 w 1408499"/>
              <a:gd name="connsiteY4" fmla="*/ 29497 h 892278"/>
              <a:gd name="connsiteX5" fmla="*/ 199103 w 1408499"/>
              <a:gd name="connsiteY5" fmla="*/ 44245 h 892278"/>
              <a:gd name="connsiteX6" fmla="*/ 221226 w 1408499"/>
              <a:gd name="connsiteY6" fmla="*/ 51620 h 892278"/>
              <a:gd name="connsiteX7" fmla="*/ 243348 w 1408499"/>
              <a:gd name="connsiteY7" fmla="*/ 58994 h 892278"/>
              <a:gd name="connsiteX8" fmla="*/ 302342 w 1408499"/>
              <a:gd name="connsiteY8" fmla="*/ 81116 h 892278"/>
              <a:gd name="connsiteX9" fmla="*/ 346587 w 1408499"/>
              <a:gd name="connsiteY9" fmla="*/ 95865 h 892278"/>
              <a:gd name="connsiteX10" fmla="*/ 361336 w 1408499"/>
              <a:gd name="connsiteY10" fmla="*/ 110613 h 892278"/>
              <a:gd name="connsiteX11" fmla="*/ 405581 w 1408499"/>
              <a:gd name="connsiteY11" fmla="*/ 125361 h 892278"/>
              <a:gd name="connsiteX12" fmla="*/ 464574 w 1408499"/>
              <a:gd name="connsiteY12" fmla="*/ 147484 h 892278"/>
              <a:gd name="connsiteX13" fmla="*/ 508819 w 1408499"/>
              <a:gd name="connsiteY13" fmla="*/ 162232 h 892278"/>
              <a:gd name="connsiteX14" fmla="*/ 589936 w 1408499"/>
              <a:gd name="connsiteY14" fmla="*/ 176981 h 892278"/>
              <a:gd name="connsiteX15" fmla="*/ 634181 w 1408499"/>
              <a:gd name="connsiteY15" fmla="*/ 199103 h 892278"/>
              <a:gd name="connsiteX16" fmla="*/ 648929 w 1408499"/>
              <a:gd name="connsiteY16" fmla="*/ 213852 h 892278"/>
              <a:gd name="connsiteX17" fmla="*/ 671052 w 1408499"/>
              <a:gd name="connsiteY17" fmla="*/ 221226 h 892278"/>
              <a:gd name="connsiteX18" fmla="*/ 722671 w 1408499"/>
              <a:gd name="connsiteY18" fmla="*/ 235974 h 892278"/>
              <a:gd name="connsiteX19" fmla="*/ 752168 w 1408499"/>
              <a:gd name="connsiteY19" fmla="*/ 243349 h 892278"/>
              <a:gd name="connsiteX20" fmla="*/ 818536 w 1408499"/>
              <a:gd name="connsiteY20" fmla="*/ 272845 h 892278"/>
              <a:gd name="connsiteX21" fmla="*/ 840658 w 1408499"/>
              <a:gd name="connsiteY21" fmla="*/ 280220 h 892278"/>
              <a:gd name="connsiteX22" fmla="*/ 892277 w 1408499"/>
              <a:gd name="connsiteY22" fmla="*/ 302342 h 892278"/>
              <a:gd name="connsiteX23" fmla="*/ 943897 w 1408499"/>
              <a:gd name="connsiteY23" fmla="*/ 353961 h 892278"/>
              <a:gd name="connsiteX24" fmla="*/ 958645 w 1408499"/>
              <a:gd name="connsiteY24" fmla="*/ 368710 h 892278"/>
              <a:gd name="connsiteX25" fmla="*/ 995516 w 1408499"/>
              <a:gd name="connsiteY25" fmla="*/ 398207 h 892278"/>
              <a:gd name="connsiteX26" fmla="*/ 1010265 w 1408499"/>
              <a:gd name="connsiteY26" fmla="*/ 420329 h 892278"/>
              <a:gd name="connsiteX27" fmla="*/ 1025013 w 1408499"/>
              <a:gd name="connsiteY27" fmla="*/ 435078 h 892278"/>
              <a:gd name="connsiteX28" fmla="*/ 1039761 w 1408499"/>
              <a:gd name="connsiteY28" fmla="*/ 457200 h 892278"/>
              <a:gd name="connsiteX29" fmla="*/ 1061884 w 1408499"/>
              <a:gd name="connsiteY29" fmla="*/ 471949 h 892278"/>
              <a:gd name="connsiteX30" fmla="*/ 1106129 w 1408499"/>
              <a:gd name="connsiteY30" fmla="*/ 516194 h 892278"/>
              <a:gd name="connsiteX31" fmla="*/ 1128252 w 1408499"/>
              <a:gd name="connsiteY31" fmla="*/ 538316 h 892278"/>
              <a:gd name="connsiteX32" fmla="*/ 1172497 w 1408499"/>
              <a:gd name="connsiteY32" fmla="*/ 560439 h 892278"/>
              <a:gd name="connsiteX33" fmla="*/ 1209368 w 1408499"/>
              <a:gd name="connsiteY33" fmla="*/ 604684 h 892278"/>
              <a:gd name="connsiteX34" fmla="*/ 1253613 w 1408499"/>
              <a:gd name="connsiteY34" fmla="*/ 641555 h 892278"/>
              <a:gd name="connsiteX35" fmla="*/ 1260987 w 1408499"/>
              <a:gd name="connsiteY35" fmla="*/ 663678 h 892278"/>
              <a:gd name="connsiteX36" fmla="*/ 1290484 w 1408499"/>
              <a:gd name="connsiteY36" fmla="*/ 700549 h 892278"/>
              <a:gd name="connsiteX37" fmla="*/ 1312606 w 1408499"/>
              <a:gd name="connsiteY37" fmla="*/ 715297 h 892278"/>
              <a:gd name="connsiteX38" fmla="*/ 1327355 w 1408499"/>
              <a:gd name="connsiteY38" fmla="*/ 737420 h 892278"/>
              <a:gd name="connsiteX39" fmla="*/ 1356852 w 1408499"/>
              <a:gd name="connsiteY39" fmla="*/ 752168 h 892278"/>
              <a:gd name="connsiteX40" fmla="*/ 1371600 w 1408499"/>
              <a:gd name="connsiteY40" fmla="*/ 796413 h 892278"/>
              <a:gd name="connsiteX41" fmla="*/ 1386348 w 1408499"/>
              <a:gd name="connsiteY41" fmla="*/ 840658 h 892278"/>
              <a:gd name="connsiteX42" fmla="*/ 1393723 w 1408499"/>
              <a:gd name="connsiteY42" fmla="*/ 862781 h 892278"/>
              <a:gd name="connsiteX43" fmla="*/ 1408471 w 1408499"/>
              <a:gd name="connsiteY43" fmla="*/ 892278 h 892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408499" h="892278">
                <a:moveTo>
                  <a:pt x="0" y="7374"/>
                </a:moveTo>
                <a:cubicBezTo>
                  <a:pt x="12290" y="4916"/>
                  <a:pt x="24337" y="0"/>
                  <a:pt x="36871" y="0"/>
                </a:cubicBezTo>
                <a:cubicBezTo>
                  <a:pt x="44644" y="0"/>
                  <a:pt x="51520" y="5238"/>
                  <a:pt x="58994" y="7374"/>
                </a:cubicBezTo>
                <a:cubicBezTo>
                  <a:pt x="68739" y="10158"/>
                  <a:pt x="78597" y="12550"/>
                  <a:pt x="88490" y="14749"/>
                </a:cubicBezTo>
                <a:cubicBezTo>
                  <a:pt x="115561" y="20765"/>
                  <a:pt x="129162" y="21788"/>
                  <a:pt x="154858" y="29497"/>
                </a:cubicBezTo>
                <a:cubicBezTo>
                  <a:pt x="169748" y="33964"/>
                  <a:pt x="184355" y="39329"/>
                  <a:pt x="199103" y="44245"/>
                </a:cubicBezTo>
                <a:lnTo>
                  <a:pt x="221226" y="51620"/>
                </a:lnTo>
                <a:cubicBezTo>
                  <a:pt x="228600" y="54078"/>
                  <a:pt x="236396" y="55518"/>
                  <a:pt x="243348" y="58994"/>
                </a:cubicBezTo>
                <a:cubicBezTo>
                  <a:pt x="292805" y="83721"/>
                  <a:pt x="252136" y="66054"/>
                  <a:pt x="302342" y="81116"/>
                </a:cubicBezTo>
                <a:cubicBezTo>
                  <a:pt x="317233" y="85583"/>
                  <a:pt x="346587" y="95865"/>
                  <a:pt x="346587" y="95865"/>
                </a:cubicBezTo>
                <a:cubicBezTo>
                  <a:pt x="351503" y="100781"/>
                  <a:pt x="355117" y="107504"/>
                  <a:pt x="361336" y="110613"/>
                </a:cubicBezTo>
                <a:cubicBezTo>
                  <a:pt x="375241" y="117565"/>
                  <a:pt x="405581" y="125361"/>
                  <a:pt x="405581" y="125361"/>
                </a:cubicBezTo>
                <a:cubicBezTo>
                  <a:pt x="444078" y="151028"/>
                  <a:pt x="410602" y="132765"/>
                  <a:pt x="464574" y="147484"/>
                </a:cubicBezTo>
                <a:cubicBezTo>
                  <a:pt x="479572" y="151574"/>
                  <a:pt x="493575" y="159183"/>
                  <a:pt x="508819" y="162232"/>
                </a:cubicBezTo>
                <a:cubicBezTo>
                  <a:pt x="560352" y="172540"/>
                  <a:pt x="533327" y="167547"/>
                  <a:pt x="589936" y="176981"/>
                </a:cubicBezTo>
                <a:cubicBezTo>
                  <a:pt x="613300" y="184769"/>
                  <a:pt x="613761" y="182767"/>
                  <a:pt x="634181" y="199103"/>
                </a:cubicBezTo>
                <a:cubicBezTo>
                  <a:pt x="639610" y="203446"/>
                  <a:pt x="642967" y="210275"/>
                  <a:pt x="648929" y="213852"/>
                </a:cubicBezTo>
                <a:cubicBezTo>
                  <a:pt x="655594" y="217851"/>
                  <a:pt x="663607" y="218992"/>
                  <a:pt x="671052" y="221226"/>
                </a:cubicBezTo>
                <a:cubicBezTo>
                  <a:pt x="688192" y="226368"/>
                  <a:pt x="705407" y="231265"/>
                  <a:pt x="722671" y="235974"/>
                </a:cubicBezTo>
                <a:cubicBezTo>
                  <a:pt x="732449" y="238641"/>
                  <a:pt x="742553" y="240144"/>
                  <a:pt x="752168" y="243349"/>
                </a:cubicBezTo>
                <a:cubicBezTo>
                  <a:pt x="803616" y="260499"/>
                  <a:pt x="773570" y="253573"/>
                  <a:pt x="818536" y="272845"/>
                </a:cubicBezTo>
                <a:cubicBezTo>
                  <a:pt x="825680" y="275907"/>
                  <a:pt x="833514" y="277158"/>
                  <a:pt x="840658" y="280220"/>
                </a:cubicBezTo>
                <a:cubicBezTo>
                  <a:pt x="904430" y="307552"/>
                  <a:pt x="840406" y="285052"/>
                  <a:pt x="892277" y="302342"/>
                </a:cubicBezTo>
                <a:lnTo>
                  <a:pt x="943897" y="353961"/>
                </a:lnTo>
                <a:cubicBezTo>
                  <a:pt x="948813" y="358877"/>
                  <a:pt x="952860" y="364854"/>
                  <a:pt x="958645" y="368710"/>
                </a:cubicBezTo>
                <a:cubicBezTo>
                  <a:pt x="975076" y="379664"/>
                  <a:pt x="983505" y="383193"/>
                  <a:pt x="995516" y="398207"/>
                </a:cubicBezTo>
                <a:cubicBezTo>
                  <a:pt x="1001052" y="405128"/>
                  <a:pt x="1004729" y="413408"/>
                  <a:pt x="1010265" y="420329"/>
                </a:cubicBezTo>
                <a:cubicBezTo>
                  <a:pt x="1014608" y="425758"/>
                  <a:pt x="1020670" y="429649"/>
                  <a:pt x="1025013" y="435078"/>
                </a:cubicBezTo>
                <a:cubicBezTo>
                  <a:pt x="1030549" y="441998"/>
                  <a:pt x="1033494" y="450933"/>
                  <a:pt x="1039761" y="457200"/>
                </a:cubicBezTo>
                <a:cubicBezTo>
                  <a:pt x="1046028" y="463467"/>
                  <a:pt x="1054510" y="467033"/>
                  <a:pt x="1061884" y="471949"/>
                </a:cubicBezTo>
                <a:cubicBezTo>
                  <a:pt x="1087846" y="510891"/>
                  <a:pt x="1063446" y="479609"/>
                  <a:pt x="1106129" y="516194"/>
                </a:cubicBezTo>
                <a:cubicBezTo>
                  <a:pt x="1114047" y="522981"/>
                  <a:pt x="1119575" y="532531"/>
                  <a:pt x="1128252" y="538316"/>
                </a:cubicBezTo>
                <a:cubicBezTo>
                  <a:pt x="1194763" y="582657"/>
                  <a:pt x="1102880" y="502426"/>
                  <a:pt x="1172497" y="560439"/>
                </a:cubicBezTo>
                <a:cubicBezTo>
                  <a:pt x="1207744" y="589811"/>
                  <a:pt x="1183006" y="573049"/>
                  <a:pt x="1209368" y="604684"/>
                </a:cubicBezTo>
                <a:cubicBezTo>
                  <a:pt x="1227113" y="625979"/>
                  <a:pt x="1231858" y="627052"/>
                  <a:pt x="1253613" y="641555"/>
                </a:cubicBezTo>
                <a:cubicBezTo>
                  <a:pt x="1256071" y="648929"/>
                  <a:pt x="1257511" y="656725"/>
                  <a:pt x="1260987" y="663678"/>
                </a:cubicBezTo>
                <a:cubicBezTo>
                  <a:pt x="1267373" y="676450"/>
                  <a:pt x="1279055" y="691406"/>
                  <a:pt x="1290484" y="700549"/>
                </a:cubicBezTo>
                <a:cubicBezTo>
                  <a:pt x="1297404" y="706085"/>
                  <a:pt x="1305232" y="710381"/>
                  <a:pt x="1312606" y="715297"/>
                </a:cubicBezTo>
                <a:cubicBezTo>
                  <a:pt x="1317522" y="722671"/>
                  <a:pt x="1320546" y="731746"/>
                  <a:pt x="1327355" y="737420"/>
                </a:cubicBezTo>
                <a:cubicBezTo>
                  <a:pt x="1335800" y="744457"/>
                  <a:pt x="1350256" y="743374"/>
                  <a:pt x="1356852" y="752168"/>
                </a:cubicBezTo>
                <a:cubicBezTo>
                  <a:pt x="1366180" y="764605"/>
                  <a:pt x="1366684" y="781665"/>
                  <a:pt x="1371600" y="796413"/>
                </a:cubicBezTo>
                <a:lnTo>
                  <a:pt x="1386348" y="840658"/>
                </a:lnTo>
                <a:cubicBezTo>
                  <a:pt x="1388806" y="848032"/>
                  <a:pt x="1389411" y="856313"/>
                  <a:pt x="1393723" y="862781"/>
                </a:cubicBezTo>
                <a:cubicBezTo>
                  <a:pt x="1409835" y="886948"/>
                  <a:pt x="1408471" y="876041"/>
                  <a:pt x="1408471" y="892278"/>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5" name="Freeform 164">
            <a:extLst>
              <a:ext uri="{FF2B5EF4-FFF2-40B4-BE49-F238E27FC236}">
                <a16:creationId xmlns:a16="http://schemas.microsoft.com/office/drawing/2014/main" id="{3C5C214D-7BD3-0AAC-0B4E-C1190560E3D0}"/>
              </a:ext>
            </a:extLst>
          </p:cNvPr>
          <p:cNvSpPr/>
          <p:nvPr/>
        </p:nvSpPr>
        <p:spPr>
          <a:xfrm>
            <a:off x="2212258" y="4896465"/>
            <a:ext cx="4011561" cy="1120877"/>
          </a:xfrm>
          <a:custGeom>
            <a:avLst/>
            <a:gdLst>
              <a:gd name="connsiteX0" fmla="*/ 0 w 4011561"/>
              <a:gd name="connsiteY0" fmla="*/ 0 h 1120877"/>
              <a:gd name="connsiteX1" fmla="*/ 132736 w 4011561"/>
              <a:gd name="connsiteY1" fmla="*/ 14748 h 1120877"/>
              <a:gd name="connsiteX2" fmla="*/ 154858 w 4011561"/>
              <a:gd name="connsiteY2" fmla="*/ 22122 h 1120877"/>
              <a:gd name="connsiteX3" fmla="*/ 191729 w 4011561"/>
              <a:gd name="connsiteY3" fmla="*/ 0 h 1120877"/>
              <a:gd name="connsiteX4" fmla="*/ 619432 w 4011561"/>
              <a:gd name="connsiteY4" fmla="*/ 7374 h 1120877"/>
              <a:gd name="connsiteX5" fmla="*/ 700548 w 4011561"/>
              <a:gd name="connsiteY5" fmla="*/ 14748 h 1120877"/>
              <a:gd name="connsiteX6" fmla="*/ 730045 w 4011561"/>
              <a:gd name="connsiteY6" fmla="*/ 22122 h 1120877"/>
              <a:gd name="connsiteX7" fmla="*/ 870155 w 4011561"/>
              <a:gd name="connsiteY7" fmla="*/ 29496 h 1120877"/>
              <a:gd name="connsiteX8" fmla="*/ 1010265 w 4011561"/>
              <a:gd name="connsiteY8" fmla="*/ 44245 h 1120877"/>
              <a:gd name="connsiteX9" fmla="*/ 1084007 w 4011561"/>
              <a:gd name="connsiteY9" fmla="*/ 51619 h 1120877"/>
              <a:gd name="connsiteX10" fmla="*/ 1194619 w 4011561"/>
              <a:gd name="connsiteY10" fmla="*/ 81116 h 1120877"/>
              <a:gd name="connsiteX11" fmla="*/ 1224116 w 4011561"/>
              <a:gd name="connsiteY11" fmla="*/ 95864 h 1120877"/>
              <a:gd name="connsiteX12" fmla="*/ 1268361 w 4011561"/>
              <a:gd name="connsiteY12" fmla="*/ 110612 h 1120877"/>
              <a:gd name="connsiteX13" fmla="*/ 1327355 w 4011561"/>
              <a:gd name="connsiteY13" fmla="*/ 140109 h 1120877"/>
              <a:gd name="connsiteX14" fmla="*/ 1474839 w 4011561"/>
              <a:gd name="connsiteY14" fmla="*/ 162232 h 1120877"/>
              <a:gd name="connsiteX15" fmla="*/ 1548581 w 4011561"/>
              <a:gd name="connsiteY15" fmla="*/ 184354 h 1120877"/>
              <a:gd name="connsiteX16" fmla="*/ 1600200 w 4011561"/>
              <a:gd name="connsiteY16" fmla="*/ 199103 h 1120877"/>
              <a:gd name="connsiteX17" fmla="*/ 1703439 w 4011561"/>
              <a:gd name="connsiteY17" fmla="*/ 221225 h 1120877"/>
              <a:gd name="connsiteX18" fmla="*/ 1725561 w 4011561"/>
              <a:gd name="connsiteY18" fmla="*/ 228600 h 1120877"/>
              <a:gd name="connsiteX19" fmla="*/ 1755058 w 4011561"/>
              <a:gd name="connsiteY19" fmla="*/ 235974 h 1120877"/>
              <a:gd name="connsiteX20" fmla="*/ 1777181 w 4011561"/>
              <a:gd name="connsiteY20" fmla="*/ 243348 h 1120877"/>
              <a:gd name="connsiteX21" fmla="*/ 1828800 w 4011561"/>
              <a:gd name="connsiteY21" fmla="*/ 250722 h 1120877"/>
              <a:gd name="connsiteX22" fmla="*/ 1850923 w 4011561"/>
              <a:gd name="connsiteY22" fmla="*/ 258096 h 1120877"/>
              <a:gd name="connsiteX23" fmla="*/ 1895168 w 4011561"/>
              <a:gd name="connsiteY23" fmla="*/ 287593 h 1120877"/>
              <a:gd name="connsiteX24" fmla="*/ 1924665 w 4011561"/>
              <a:gd name="connsiteY24" fmla="*/ 294967 h 1120877"/>
              <a:gd name="connsiteX25" fmla="*/ 1961536 w 4011561"/>
              <a:gd name="connsiteY25" fmla="*/ 324464 h 1120877"/>
              <a:gd name="connsiteX26" fmla="*/ 1991032 w 4011561"/>
              <a:gd name="connsiteY26" fmla="*/ 331838 h 1120877"/>
              <a:gd name="connsiteX27" fmla="*/ 2042652 w 4011561"/>
              <a:gd name="connsiteY27" fmla="*/ 361335 h 1120877"/>
              <a:gd name="connsiteX28" fmla="*/ 2064774 w 4011561"/>
              <a:gd name="connsiteY28" fmla="*/ 376083 h 1120877"/>
              <a:gd name="connsiteX29" fmla="*/ 2101645 w 4011561"/>
              <a:gd name="connsiteY29" fmla="*/ 383458 h 1120877"/>
              <a:gd name="connsiteX30" fmla="*/ 2123768 w 4011561"/>
              <a:gd name="connsiteY30" fmla="*/ 390832 h 1120877"/>
              <a:gd name="connsiteX31" fmla="*/ 2145890 w 4011561"/>
              <a:gd name="connsiteY31" fmla="*/ 405580 h 1120877"/>
              <a:gd name="connsiteX32" fmla="*/ 2160639 w 4011561"/>
              <a:gd name="connsiteY32" fmla="*/ 427703 h 1120877"/>
              <a:gd name="connsiteX33" fmla="*/ 2182761 w 4011561"/>
              <a:gd name="connsiteY33" fmla="*/ 435077 h 1120877"/>
              <a:gd name="connsiteX34" fmla="*/ 2197510 w 4011561"/>
              <a:gd name="connsiteY34" fmla="*/ 457200 h 1120877"/>
              <a:gd name="connsiteX35" fmla="*/ 2219632 w 4011561"/>
              <a:gd name="connsiteY35" fmla="*/ 464574 h 1120877"/>
              <a:gd name="connsiteX36" fmla="*/ 2249129 w 4011561"/>
              <a:gd name="connsiteY36" fmla="*/ 479322 h 1120877"/>
              <a:gd name="connsiteX37" fmla="*/ 2293374 w 4011561"/>
              <a:gd name="connsiteY37" fmla="*/ 508819 h 1120877"/>
              <a:gd name="connsiteX38" fmla="*/ 2308123 w 4011561"/>
              <a:gd name="connsiteY38" fmla="*/ 523567 h 1120877"/>
              <a:gd name="connsiteX39" fmla="*/ 2337619 w 4011561"/>
              <a:gd name="connsiteY39" fmla="*/ 545690 h 1120877"/>
              <a:gd name="connsiteX40" fmla="*/ 2374490 w 4011561"/>
              <a:gd name="connsiteY40" fmla="*/ 567812 h 1120877"/>
              <a:gd name="connsiteX41" fmla="*/ 2403987 w 4011561"/>
              <a:gd name="connsiteY41" fmla="*/ 604683 h 1120877"/>
              <a:gd name="connsiteX42" fmla="*/ 2485103 w 4011561"/>
              <a:gd name="connsiteY42" fmla="*/ 656303 h 1120877"/>
              <a:gd name="connsiteX43" fmla="*/ 2514600 w 4011561"/>
              <a:gd name="connsiteY43" fmla="*/ 685800 h 1120877"/>
              <a:gd name="connsiteX44" fmla="*/ 2551471 w 4011561"/>
              <a:gd name="connsiteY44" fmla="*/ 730045 h 1120877"/>
              <a:gd name="connsiteX45" fmla="*/ 2603090 w 4011561"/>
              <a:gd name="connsiteY45" fmla="*/ 759541 h 1120877"/>
              <a:gd name="connsiteX46" fmla="*/ 2632587 w 4011561"/>
              <a:gd name="connsiteY46" fmla="*/ 796412 h 1120877"/>
              <a:gd name="connsiteX47" fmla="*/ 2654710 w 4011561"/>
              <a:gd name="connsiteY47" fmla="*/ 803787 h 1120877"/>
              <a:gd name="connsiteX48" fmla="*/ 2669458 w 4011561"/>
              <a:gd name="connsiteY48" fmla="*/ 825909 h 1120877"/>
              <a:gd name="connsiteX49" fmla="*/ 2691581 w 4011561"/>
              <a:gd name="connsiteY49" fmla="*/ 855406 h 1120877"/>
              <a:gd name="connsiteX50" fmla="*/ 2706329 w 4011561"/>
              <a:gd name="connsiteY50" fmla="*/ 884903 h 1120877"/>
              <a:gd name="connsiteX51" fmla="*/ 2728452 w 4011561"/>
              <a:gd name="connsiteY51" fmla="*/ 892277 h 1120877"/>
              <a:gd name="connsiteX52" fmla="*/ 2765323 w 4011561"/>
              <a:gd name="connsiteY52" fmla="*/ 921774 h 1120877"/>
              <a:gd name="connsiteX53" fmla="*/ 2794819 w 4011561"/>
              <a:gd name="connsiteY53" fmla="*/ 943896 h 1120877"/>
              <a:gd name="connsiteX54" fmla="*/ 2831690 w 4011561"/>
              <a:gd name="connsiteY54" fmla="*/ 980767 h 1120877"/>
              <a:gd name="connsiteX55" fmla="*/ 2890684 w 4011561"/>
              <a:gd name="connsiteY55" fmla="*/ 1017638 h 1120877"/>
              <a:gd name="connsiteX56" fmla="*/ 2912807 w 4011561"/>
              <a:gd name="connsiteY56" fmla="*/ 1025012 h 1120877"/>
              <a:gd name="connsiteX57" fmla="*/ 2957052 w 4011561"/>
              <a:gd name="connsiteY57" fmla="*/ 1054509 h 1120877"/>
              <a:gd name="connsiteX58" fmla="*/ 2964426 w 4011561"/>
              <a:gd name="connsiteY58" fmla="*/ 1076632 h 1120877"/>
              <a:gd name="connsiteX59" fmla="*/ 3030794 w 4011561"/>
              <a:gd name="connsiteY59" fmla="*/ 1113503 h 1120877"/>
              <a:gd name="connsiteX60" fmla="*/ 3111910 w 4011561"/>
              <a:gd name="connsiteY60" fmla="*/ 1120877 h 1120877"/>
              <a:gd name="connsiteX61" fmla="*/ 3141407 w 4011561"/>
              <a:gd name="connsiteY61" fmla="*/ 1113503 h 1120877"/>
              <a:gd name="connsiteX62" fmla="*/ 3207774 w 4011561"/>
              <a:gd name="connsiteY62" fmla="*/ 1098754 h 1120877"/>
              <a:gd name="connsiteX63" fmla="*/ 3229897 w 4011561"/>
              <a:gd name="connsiteY63" fmla="*/ 1091380 h 1120877"/>
              <a:gd name="connsiteX64" fmla="*/ 3266768 w 4011561"/>
              <a:gd name="connsiteY64" fmla="*/ 1039761 h 1120877"/>
              <a:gd name="connsiteX65" fmla="*/ 3281516 w 4011561"/>
              <a:gd name="connsiteY65" fmla="*/ 1025012 h 1120877"/>
              <a:gd name="connsiteX66" fmla="*/ 3303639 w 4011561"/>
              <a:gd name="connsiteY66" fmla="*/ 973393 h 1120877"/>
              <a:gd name="connsiteX67" fmla="*/ 3325761 w 4011561"/>
              <a:gd name="connsiteY67" fmla="*/ 958645 h 1120877"/>
              <a:gd name="connsiteX68" fmla="*/ 3340510 w 4011561"/>
              <a:gd name="connsiteY68" fmla="*/ 929148 h 1120877"/>
              <a:gd name="connsiteX69" fmla="*/ 3347884 w 4011561"/>
              <a:gd name="connsiteY69" fmla="*/ 899651 h 1120877"/>
              <a:gd name="connsiteX70" fmla="*/ 3370007 w 4011561"/>
              <a:gd name="connsiteY70" fmla="*/ 884903 h 1120877"/>
              <a:gd name="connsiteX71" fmla="*/ 3399503 w 4011561"/>
              <a:gd name="connsiteY71" fmla="*/ 796412 h 1120877"/>
              <a:gd name="connsiteX72" fmla="*/ 3406877 w 4011561"/>
              <a:gd name="connsiteY72" fmla="*/ 774290 h 1120877"/>
              <a:gd name="connsiteX73" fmla="*/ 3443748 w 4011561"/>
              <a:gd name="connsiteY73" fmla="*/ 722670 h 1120877"/>
              <a:gd name="connsiteX74" fmla="*/ 3473245 w 4011561"/>
              <a:gd name="connsiteY74" fmla="*/ 678425 h 1120877"/>
              <a:gd name="connsiteX75" fmla="*/ 3487994 w 4011561"/>
              <a:gd name="connsiteY75" fmla="*/ 663677 h 1120877"/>
              <a:gd name="connsiteX76" fmla="*/ 3517490 w 4011561"/>
              <a:gd name="connsiteY76" fmla="*/ 619432 h 1120877"/>
              <a:gd name="connsiteX77" fmla="*/ 3539613 w 4011561"/>
              <a:gd name="connsiteY77" fmla="*/ 575187 h 1120877"/>
              <a:gd name="connsiteX78" fmla="*/ 3598607 w 4011561"/>
              <a:gd name="connsiteY78" fmla="*/ 530941 h 1120877"/>
              <a:gd name="connsiteX79" fmla="*/ 3628103 w 4011561"/>
              <a:gd name="connsiteY79" fmla="*/ 486696 h 1120877"/>
              <a:gd name="connsiteX80" fmla="*/ 3664974 w 4011561"/>
              <a:gd name="connsiteY80" fmla="*/ 449825 h 1120877"/>
              <a:gd name="connsiteX81" fmla="*/ 3672348 w 4011561"/>
              <a:gd name="connsiteY81" fmla="*/ 420329 h 1120877"/>
              <a:gd name="connsiteX82" fmla="*/ 3687097 w 4011561"/>
              <a:gd name="connsiteY82" fmla="*/ 405580 h 1120877"/>
              <a:gd name="connsiteX83" fmla="*/ 3738716 w 4011561"/>
              <a:gd name="connsiteY83" fmla="*/ 368709 h 1120877"/>
              <a:gd name="connsiteX84" fmla="*/ 3760839 w 4011561"/>
              <a:gd name="connsiteY84" fmla="*/ 361335 h 1120877"/>
              <a:gd name="connsiteX85" fmla="*/ 3775587 w 4011561"/>
              <a:gd name="connsiteY85" fmla="*/ 339212 h 1120877"/>
              <a:gd name="connsiteX86" fmla="*/ 3827207 w 4011561"/>
              <a:gd name="connsiteY86" fmla="*/ 324464 h 1120877"/>
              <a:gd name="connsiteX87" fmla="*/ 3871452 w 4011561"/>
              <a:gd name="connsiteY87" fmla="*/ 302341 h 1120877"/>
              <a:gd name="connsiteX88" fmla="*/ 3893574 w 4011561"/>
              <a:gd name="connsiteY88" fmla="*/ 287593 h 1120877"/>
              <a:gd name="connsiteX89" fmla="*/ 3989439 w 4011561"/>
              <a:gd name="connsiteY89" fmla="*/ 265470 h 1120877"/>
              <a:gd name="connsiteX90" fmla="*/ 4011561 w 4011561"/>
              <a:gd name="connsiteY90" fmla="*/ 265470 h 1120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4011561" h="1120877">
                <a:moveTo>
                  <a:pt x="0" y="0"/>
                </a:moveTo>
                <a:cubicBezTo>
                  <a:pt x="45234" y="3769"/>
                  <a:pt x="88672" y="4956"/>
                  <a:pt x="132736" y="14748"/>
                </a:cubicBezTo>
                <a:cubicBezTo>
                  <a:pt x="140324" y="16434"/>
                  <a:pt x="147484" y="19664"/>
                  <a:pt x="154858" y="22122"/>
                </a:cubicBezTo>
                <a:cubicBezTo>
                  <a:pt x="166541" y="10440"/>
                  <a:pt x="172584" y="0"/>
                  <a:pt x="191729" y="0"/>
                </a:cubicBezTo>
                <a:cubicBezTo>
                  <a:pt x="334318" y="0"/>
                  <a:pt x="476864" y="4916"/>
                  <a:pt x="619432" y="7374"/>
                </a:cubicBezTo>
                <a:cubicBezTo>
                  <a:pt x="646471" y="9832"/>
                  <a:pt x="673636" y="11160"/>
                  <a:pt x="700548" y="14748"/>
                </a:cubicBezTo>
                <a:cubicBezTo>
                  <a:pt x="710594" y="16087"/>
                  <a:pt x="719948" y="21244"/>
                  <a:pt x="730045" y="22122"/>
                </a:cubicBezTo>
                <a:cubicBezTo>
                  <a:pt x="776637" y="26173"/>
                  <a:pt x="823452" y="27038"/>
                  <a:pt x="870155" y="29496"/>
                </a:cubicBezTo>
                <a:cubicBezTo>
                  <a:pt x="938098" y="46481"/>
                  <a:pt x="880073" y="33829"/>
                  <a:pt x="1010265" y="44245"/>
                </a:cubicBezTo>
                <a:cubicBezTo>
                  <a:pt x="1034890" y="46215"/>
                  <a:pt x="1059426" y="49161"/>
                  <a:pt x="1084007" y="51619"/>
                </a:cubicBezTo>
                <a:cubicBezTo>
                  <a:pt x="1150027" y="64823"/>
                  <a:pt x="1145406" y="59243"/>
                  <a:pt x="1194619" y="81116"/>
                </a:cubicBezTo>
                <a:cubicBezTo>
                  <a:pt x="1204664" y="85581"/>
                  <a:pt x="1213909" y="91781"/>
                  <a:pt x="1224116" y="95864"/>
                </a:cubicBezTo>
                <a:cubicBezTo>
                  <a:pt x="1238550" y="101638"/>
                  <a:pt x="1268361" y="110612"/>
                  <a:pt x="1268361" y="110612"/>
                </a:cubicBezTo>
                <a:cubicBezTo>
                  <a:pt x="1290313" y="132564"/>
                  <a:pt x="1284987" y="131635"/>
                  <a:pt x="1327355" y="140109"/>
                </a:cubicBezTo>
                <a:cubicBezTo>
                  <a:pt x="1425320" y="159703"/>
                  <a:pt x="1376154" y="152364"/>
                  <a:pt x="1474839" y="162232"/>
                </a:cubicBezTo>
                <a:cubicBezTo>
                  <a:pt x="1580039" y="197298"/>
                  <a:pt x="1470532" y="162053"/>
                  <a:pt x="1548581" y="184354"/>
                </a:cubicBezTo>
                <a:cubicBezTo>
                  <a:pt x="1622635" y="205513"/>
                  <a:pt x="1507986" y="176050"/>
                  <a:pt x="1600200" y="199103"/>
                </a:cubicBezTo>
                <a:cubicBezTo>
                  <a:pt x="1647826" y="230852"/>
                  <a:pt x="1604575" y="207101"/>
                  <a:pt x="1703439" y="221225"/>
                </a:cubicBezTo>
                <a:cubicBezTo>
                  <a:pt x="1711134" y="222324"/>
                  <a:pt x="1718087" y="226465"/>
                  <a:pt x="1725561" y="228600"/>
                </a:cubicBezTo>
                <a:cubicBezTo>
                  <a:pt x="1735306" y="231384"/>
                  <a:pt x="1745313" y="233190"/>
                  <a:pt x="1755058" y="235974"/>
                </a:cubicBezTo>
                <a:cubicBezTo>
                  <a:pt x="1762532" y="238109"/>
                  <a:pt x="1769559" y="241824"/>
                  <a:pt x="1777181" y="243348"/>
                </a:cubicBezTo>
                <a:cubicBezTo>
                  <a:pt x="1794225" y="246757"/>
                  <a:pt x="1811594" y="248264"/>
                  <a:pt x="1828800" y="250722"/>
                </a:cubicBezTo>
                <a:cubicBezTo>
                  <a:pt x="1836174" y="253180"/>
                  <a:pt x="1844128" y="254321"/>
                  <a:pt x="1850923" y="258096"/>
                </a:cubicBezTo>
                <a:cubicBezTo>
                  <a:pt x="1866418" y="266704"/>
                  <a:pt x="1877972" y="283294"/>
                  <a:pt x="1895168" y="287593"/>
                </a:cubicBezTo>
                <a:lnTo>
                  <a:pt x="1924665" y="294967"/>
                </a:lnTo>
                <a:cubicBezTo>
                  <a:pt x="1936560" y="306863"/>
                  <a:pt x="1945254" y="317486"/>
                  <a:pt x="1961536" y="324464"/>
                </a:cubicBezTo>
                <a:cubicBezTo>
                  <a:pt x="1970851" y="328456"/>
                  <a:pt x="1981200" y="329380"/>
                  <a:pt x="1991032" y="331838"/>
                </a:cubicBezTo>
                <a:cubicBezTo>
                  <a:pt x="2044927" y="367769"/>
                  <a:pt x="1977165" y="323915"/>
                  <a:pt x="2042652" y="361335"/>
                </a:cubicBezTo>
                <a:cubicBezTo>
                  <a:pt x="2050347" y="365732"/>
                  <a:pt x="2056476" y="372971"/>
                  <a:pt x="2064774" y="376083"/>
                </a:cubicBezTo>
                <a:cubicBezTo>
                  <a:pt x="2076510" y="380484"/>
                  <a:pt x="2089485" y="380418"/>
                  <a:pt x="2101645" y="383458"/>
                </a:cubicBezTo>
                <a:cubicBezTo>
                  <a:pt x="2109186" y="385343"/>
                  <a:pt x="2116394" y="388374"/>
                  <a:pt x="2123768" y="390832"/>
                </a:cubicBezTo>
                <a:cubicBezTo>
                  <a:pt x="2131142" y="395748"/>
                  <a:pt x="2139623" y="399313"/>
                  <a:pt x="2145890" y="405580"/>
                </a:cubicBezTo>
                <a:cubicBezTo>
                  <a:pt x="2152157" y="411847"/>
                  <a:pt x="2153718" y="422166"/>
                  <a:pt x="2160639" y="427703"/>
                </a:cubicBezTo>
                <a:cubicBezTo>
                  <a:pt x="2166709" y="432559"/>
                  <a:pt x="2175387" y="432619"/>
                  <a:pt x="2182761" y="435077"/>
                </a:cubicBezTo>
                <a:cubicBezTo>
                  <a:pt x="2187677" y="442451"/>
                  <a:pt x="2190589" y="451663"/>
                  <a:pt x="2197510" y="457200"/>
                </a:cubicBezTo>
                <a:cubicBezTo>
                  <a:pt x="2203580" y="462056"/>
                  <a:pt x="2212488" y="461512"/>
                  <a:pt x="2219632" y="464574"/>
                </a:cubicBezTo>
                <a:cubicBezTo>
                  <a:pt x="2229736" y="468904"/>
                  <a:pt x="2239297" y="474406"/>
                  <a:pt x="2249129" y="479322"/>
                </a:cubicBezTo>
                <a:cubicBezTo>
                  <a:pt x="2305382" y="535575"/>
                  <a:pt x="2240017" y="476805"/>
                  <a:pt x="2293374" y="508819"/>
                </a:cubicBezTo>
                <a:cubicBezTo>
                  <a:pt x="2299336" y="512396"/>
                  <a:pt x="2302782" y="519116"/>
                  <a:pt x="2308123" y="523567"/>
                </a:cubicBezTo>
                <a:cubicBezTo>
                  <a:pt x="2317565" y="531435"/>
                  <a:pt x="2327393" y="538873"/>
                  <a:pt x="2337619" y="545690"/>
                </a:cubicBezTo>
                <a:cubicBezTo>
                  <a:pt x="2349545" y="553640"/>
                  <a:pt x="2362827" y="559481"/>
                  <a:pt x="2374490" y="567812"/>
                </a:cubicBezTo>
                <a:cubicBezTo>
                  <a:pt x="2419152" y="599713"/>
                  <a:pt x="2355242" y="562901"/>
                  <a:pt x="2403987" y="604683"/>
                </a:cubicBezTo>
                <a:cubicBezTo>
                  <a:pt x="2443802" y="638811"/>
                  <a:pt x="2444088" y="615288"/>
                  <a:pt x="2485103" y="656303"/>
                </a:cubicBezTo>
                <a:cubicBezTo>
                  <a:pt x="2494935" y="666135"/>
                  <a:pt x="2506257" y="674676"/>
                  <a:pt x="2514600" y="685800"/>
                </a:cubicBezTo>
                <a:cubicBezTo>
                  <a:pt x="2525351" y="700134"/>
                  <a:pt x="2536826" y="718329"/>
                  <a:pt x="2551471" y="730045"/>
                </a:cubicBezTo>
                <a:cubicBezTo>
                  <a:pt x="2589180" y="760212"/>
                  <a:pt x="2557680" y="729267"/>
                  <a:pt x="2603090" y="759541"/>
                </a:cubicBezTo>
                <a:cubicBezTo>
                  <a:pt x="2648195" y="789611"/>
                  <a:pt x="2583277" y="756963"/>
                  <a:pt x="2632587" y="796412"/>
                </a:cubicBezTo>
                <a:cubicBezTo>
                  <a:pt x="2638657" y="801268"/>
                  <a:pt x="2647336" y="801329"/>
                  <a:pt x="2654710" y="803787"/>
                </a:cubicBezTo>
                <a:cubicBezTo>
                  <a:pt x="2659626" y="811161"/>
                  <a:pt x="2664307" y="818697"/>
                  <a:pt x="2669458" y="825909"/>
                </a:cubicBezTo>
                <a:cubicBezTo>
                  <a:pt x="2676602" y="835910"/>
                  <a:pt x="2685067" y="844984"/>
                  <a:pt x="2691581" y="855406"/>
                </a:cubicBezTo>
                <a:cubicBezTo>
                  <a:pt x="2697407" y="864728"/>
                  <a:pt x="2698556" y="877130"/>
                  <a:pt x="2706329" y="884903"/>
                </a:cubicBezTo>
                <a:cubicBezTo>
                  <a:pt x="2711825" y="890399"/>
                  <a:pt x="2721078" y="889819"/>
                  <a:pt x="2728452" y="892277"/>
                </a:cubicBezTo>
                <a:cubicBezTo>
                  <a:pt x="2783146" y="928740"/>
                  <a:pt x="2723293" y="886748"/>
                  <a:pt x="2765323" y="921774"/>
                </a:cubicBezTo>
                <a:cubicBezTo>
                  <a:pt x="2774764" y="929642"/>
                  <a:pt x="2786129" y="935206"/>
                  <a:pt x="2794819" y="943896"/>
                </a:cubicBezTo>
                <a:cubicBezTo>
                  <a:pt x="2843980" y="993057"/>
                  <a:pt x="2772700" y="941440"/>
                  <a:pt x="2831690" y="980767"/>
                </a:cubicBezTo>
                <a:cubicBezTo>
                  <a:pt x="2855062" y="1015825"/>
                  <a:pt x="2838031" y="1000088"/>
                  <a:pt x="2890684" y="1017638"/>
                </a:cubicBezTo>
                <a:lnTo>
                  <a:pt x="2912807" y="1025012"/>
                </a:lnTo>
                <a:cubicBezTo>
                  <a:pt x="2927555" y="1034844"/>
                  <a:pt x="2951447" y="1037693"/>
                  <a:pt x="2957052" y="1054509"/>
                </a:cubicBezTo>
                <a:cubicBezTo>
                  <a:pt x="2959510" y="1061883"/>
                  <a:pt x="2958930" y="1071135"/>
                  <a:pt x="2964426" y="1076632"/>
                </a:cubicBezTo>
                <a:cubicBezTo>
                  <a:pt x="2975687" y="1087893"/>
                  <a:pt x="3009156" y="1110412"/>
                  <a:pt x="3030794" y="1113503"/>
                </a:cubicBezTo>
                <a:cubicBezTo>
                  <a:pt x="3057671" y="1117343"/>
                  <a:pt x="3084871" y="1118419"/>
                  <a:pt x="3111910" y="1120877"/>
                </a:cubicBezTo>
                <a:cubicBezTo>
                  <a:pt x="3121742" y="1118419"/>
                  <a:pt x="3131513" y="1115702"/>
                  <a:pt x="3141407" y="1113503"/>
                </a:cubicBezTo>
                <a:cubicBezTo>
                  <a:pt x="3175635" y="1105897"/>
                  <a:pt x="3176291" y="1107750"/>
                  <a:pt x="3207774" y="1098754"/>
                </a:cubicBezTo>
                <a:cubicBezTo>
                  <a:pt x="3215248" y="1096618"/>
                  <a:pt x="3222523" y="1093838"/>
                  <a:pt x="3229897" y="1091380"/>
                </a:cubicBezTo>
                <a:cubicBezTo>
                  <a:pt x="3241668" y="1056066"/>
                  <a:pt x="3231774" y="1074755"/>
                  <a:pt x="3266768" y="1039761"/>
                </a:cubicBezTo>
                <a:lnTo>
                  <a:pt x="3281516" y="1025012"/>
                </a:lnTo>
                <a:cubicBezTo>
                  <a:pt x="3287158" y="1002446"/>
                  <a:pt x="3286663" y="990369"/>
                  <a:pt x="3303639" y="973393"/>
                </a:cubicBezTo>
                <a:cubicBezTo>
                  <a:pt x="3309906" y="967126"/>
                  <a:pt x="3318387" y="963561"/>
                  <a:pt x="3325761" y="958645"/>
                </a:cubicBezTo>
                <a:cubicBezTo>
                  <a:pt x="3330677" y="948813"/>
                  <a:pt x="3336650" y="939441"/>
                  <a:pt x="3340510" y="929148"/>
                </a:cubicBezTo>
                <a:cubicBezTo>
                  <a:pt x="3344069" y="919658"/>
                  <a:pt x="3342262" y="908084"/>
                  <a:pt x="3347884" y="899651"/>
                </a:cubicBezTo>
                <a:cubicBezTo>
                  <a:pt x="3352800" y="892277"/>
                  <a:pt x="3362633" y="889819"/>
                  <a:pt x="3370007" y="884903"/>
                </a:cubicBezTo>
                <a:lnTo>
                  <a:pt x="3399503" y="796412"/>
                </a:lnTo>
                <a:cubicBezTo>
                  <a:pt x="3401961" y="789038"/>
                  <a:pt x="3402565" y="780757"/>
                  <a:pt x="3406877" y="774290"/>
                </a:cubicBezTo>
                <a:cubicBezTo>
                  <a:pt x="3454834" y="702356"/>
                  <a:pt x="3379712" y="814150"/>
                  <a:pt x="3443748" y="722670"/>
                </a:cubicBezTo>
                <a:cubicBezTo>
                  <a:pt x="3453913" y="708149"/>
                  <a:pt x="3460711" y="690958"/>
                  <a:pt x="3473245" y="678425"/>
                </a:cubicBezTo>
                <a:cubicBezTo>
                  <a:pt x="3478161" y="673509"/>
                  <a:pt x="3483822" y="669239"/>
                  <a:pt x="3487994" y="663677"/>
                </a:cubicBezTo>
                <a:cubicBezTo>
                  <a:pt x="3498629" y="649497"/>
                  <a:pt x="3511884" y="636247"/>
                  <a:pt x="3517490" y="619432"/>
                </a:cubicBezTo>
                <a:cubicBezTo>
                  <a:pt x="3522750" y="603653"/>
                  <a:pt x="3526160" y="586959"/>
                  <a:pt x="3539613" y="575187"/>
                </a:cubicBezTo>
                <a:cubicBezTo>
                  <a:pt x="3561797" y="555776"/>
                  <a:pt x="3582247" y="552755"/>
                  <a:pt x="3598607" y="530941"/>
                </a:cubicBezTo>
                <a:cubicBezTo>
                  <a:pt x="3609242" y="516761"/>
                  <a:pt x="3615569" y="499230"/>
                  <a:pt x="3628103" y="486696"/>
                </a:cubicBezTo>
                <a:lnTo>
                  <a:pt x="3664974" y="449825"/>
                </a:lnTo>
                <a:cubicBezTo>
                  <a:pt x="3667432" y="439993"/>
                  <a:pt x="3667816" y="429394"/>
                  <a:pt x="3672348" y="420329"/>
                </a:cubicBezTo>
                <a:cubicBezTo>
                  <a:pt x="3675457" y="414110"/>
                  <a:pt x="3681756" y="410031"/>
                  <a:pt x="3687097" y="405580"/>
                </a:cubicBezTo>
                <a:cubicBezTo>
                  <a:pt x="3692100" y="401411"/>
                  <a:pt x="3729144" y="373495"/>
                  <a:pt x="3738716" y="368709"/>
                </a:cubicBezTo>
                <a:cubicBezTo>
                  <a:pt x="3745669" y="365233"/>
                  <a:pt x="3753465" y="363793"/>
                  <a:pt x="3760839" y="361335"/>
                </a:cubicBezTo>
                <a:cubicBezTo>
                  <a:pt x="3765755" y="353961"/>
                  <a:pt x="3768666" y="344749"/>
                  <a:pt x="3775587" y="339212"/>
                </a:cubicBezTo>
                <a:cubicBezTo>
                  <a:pt x="3780395" y="335365"/>
                  <a:pt x="3825280" y="324946"/>
                  <a:pt x="3827207" y="324464"/>
                </a:cubicBezTo>
                <a:cubicBezTo>
                  <a:pt x="3890604" y="282200"/>
                  <a:pt x="3810392" y="332872"/>
                  <a:pt x="3871452" y="302341"/>
                </a:cubicBezTo>
                <a:cubicBezTo>
                  <a:pt x="3879379" y="298378"/>
                  <a:pt x="3885475" y="291192"/>
                  <a:pt x="3893574" y="287593"/>
                </a:cubicBezTo>
                <a:cubicBezTo>
                  <a:pt x="3927257" y="272623"/>
                  <a:pt x="3952674" y="269147"/>
                  <a:pt x="3989439" y="265470"/>
                </a:cubicBezTo>
                <a:cubicBezTo>
                  <a:pt x="3996776" y="264736"/>
                  <a:pt x="4004187" y="265470"/>
                  <a:pt x="4011561" y="26547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6" name="Freeform 165">
            <a:extLst>
              <a:ext uri="{FF2B5EF4-FFF2-40B4-BE49-F238E27FC236}">
                <a16:creationId xmlns:a16="http://schemas.microsoft.com/office/drawing/2014/main" id="{D3A8F6D6-4993-7EE5-A46E-EF0598FDFE05}"/>
              </a:ext>
            </a:extLst>
          </p:cNvPr>
          <p:cNvSpPr/>
          <p:nvPr/>
        </p:nvSpPr>
        <p:spPr>
          <a:xfrm>
            <a:off x="3510116" y="4940710"/>
            <a:ext cx="2706329" cy="1032387"/>
          </a:xfrm>
          <a:custGeom>
            <a:avLst/>
            <a:gdLst>
              <a:gd name="connsiteX0" fmla="*/ 0 w 2706329"/>
              <a:gd name="connsiteY0" fmla="*/ 0 h 1032387"/>
              <a:gd name="connsiteX1" fmla="*/ 36871 w 2706329"/>
              <a:gd name="connsiteY1" fmla="*/ 14748 h 1032387"/>
              <a:gd name="connsiteX2" fmla="*/ 81116 w 2706329"/>
              <a:gd name="connsiteY2" fmla="*/ 29496 h 1032387"/>
              <a:gd name="connsiteX3" fmla="*/ 258097 w 2706329"/>
              <a:gd name="connsiteY3" fmla="*/ 44245 h 1032387"/>
              <a:gd name="connsiteX4" fmla="*/ 309716 w 2706329"/>
              <a:gd name="connsiteY4" fmla="*/ 58993 h 1032387"/>
              <a:gd name="connsiteX5" fmla="*/ 353961 w 2706329"/>
              <a:gd name="connsiteY5" fmla="*/ 73742 h 1032387"/>
              <a:gd name="connsiteX6" fmla="*/ 479323 w 2706329"/>
              <a:gd name="connsiteY6" fmla="*/ 95864 h 1032387"/>
              <a:gd name="connsiteX7" fmla="*/ 538316 w 2706329"/>
              <a:gd name="connsiteY7" fmla="*/ 110613 h 1032387"/>
              <a:gd name="connsiteX8" fmla="*/ 582561 w 2706329"/>
              <a:gd name="connsiteY8" fmla="*/ 125361 h 1032387"/>
              <a:gd name="connsiteX9" fmla="*/ 597310 w 2706329"/>
              <a:gd name="connsiteY9" fmla="*/ 140109 h 1032387"/>
              <a:gd name="connsiteX10" fmla="*/ 656303 w 2706329"/>
              <a:gd name="connsiteY10" fmla="*/ 154858 h 1032387"/>
              <a:gd name="connsiteX11" fmla="*/ 774290 w 2706329"/>
              <a:gd name="connsiteY11" fmla="*/ 191729 h 1032387"/>
              <a:gd name="connsiteX12" fmla="*/ 796413 w 2706329"/>
              <a:gd name="connsiteY12" fmla="*/ 206477 h 1032387"/>
              <a:gd name="connsiteX13" fmla="*/ 840658 w 2706329"/>
              <a:gd name="connsiteY13" fmla="*/ 228600 h 1032387"/>
              <a:gd name="connsiteX14" fmla="*/ 855407 w 2706329"/>
              <a:gd name="connsiteY14" fmla="*/ 243348 h 1032387"/>
              <a:gd name="connsiteX15" fmla="*/ 877529 w 2706329"/>
              <a:gd name="connsiteY15" fmla="*/ 258096 h 1032387"/>
              <a:gd name="connsiteX16" fmla="*/ 892278 w 2706329"/>
              <a:gd name="connsiteY16" fmla="*/ 272845 h 1032387"/>
              <a:gd name="connsiteX17" fmla="*/ 914400 w 2706329"/>
              <a:gd name="connsiteY17" fmla="*/ 280219 h 1032387"/>
              <a:gd name="connsiteX18" fmla="*/ 943897 w 2706329"/>
              <a:gd name="connsiteY18" fmla="*/ 309716 h 1032387"/>
              <a:gd name="connsiteX19" fmla="*/ 966019 w 2706329"/>
              <a:gd name="connsiteY19" fmla="*/ 339213 h 1032387"/>
              <a:gd name="connsiteX20" fmla="*/ 1010265 w 2706329"/>
              <a:gd name="connsiteY20" fmla="*/ 368709 h 1032387"/>
              <a:gd name="connsiteX21" fmla="*/ 1039761 w 2706329"/>
              <a:gd name="connsiteY21" fmla="*/ 390832 h 1032387"/>
              <a:gd name="connsiteX22" fmla="*/ 1054510 w 2706329"/>
              <a:gd name="connsiteY22" fmla="*/ 405580 h 1032387"/>
              <a:gd name="connsiteX23" fmla="*/ 1076632 w 2706329"/>
              <a:gd name="connsiteY23" fmla="*/ 412955 h 1032387"/>
              <a:gd name="connsiteX24" fmla="*/ 1113503 w 2706329"/>
              <a:gd name="connsiteY24" fmla="*/ 442451 h 1032387"/>
              <a:gd name="connsiteX25" fmla="*/ 1128252 w 2706329"/>
              <a:gd name="connsiteY25" fmla="*/ 457200 h 1032387"/>
              <a:gd name="connsiteX26" fmla="*/ 1172497 w 2706329"/>
              <a:gd name="connsiteY26" fmla="*/ 479322 h 1032387"/>
              <a:gd name="connsiteX27" fmla="*/ 1201994 w 2706329"/>
              <a:gd name="connsiteY27" fmla="*/ 508819 h 1032387"/>
              <a:gd name="connsiteX28" fmla="*/ 1224116 w 2706329"/>
              <a:gd name="connsiteY28" fmla="*/ 523567 h 1032387"/>
              <a:gd name="connsiteX29" fmla="*/ 1260987 w 2706329"/>
              <a:gd name="connsiteY29" fmla="*/ 560438 h 1032387"/>
              <a:gd name="connsiteX30" fmla="*/ 1275736 w 2706329"/>
              <a:gd name="connsiteY30" fmla="*/ 575187 h 1032387"/>
              <a:gd name="connsiteX31" fmla="*/ 1319981 w 2706329"/>
              <a:gd name="connsiteY31" fmla="*/ 604684 h 1032387"/>
              <a:gd name="connsiteX32" fmla="*/ 1378974 w 2706329"/>
              <a:gd name="connsiteY32" fmla="*/ 663677 h 1032387"/>
              <a:gd name="connsiteX33" fmla="*/ 1393723 w 2706329"/>
              <a:gd name="connsiteY33" fmla="*/ 678425 h 1032387"/>
              <a:gd name="connsiteX34" fmla="*/ 1437968 w 2706329"/>
              <a:gd name="connsiteY34" fmla="*/ 707922 h 1032387"/>
              <a:gd name="connsiteX35" fmla="*/ 1467465 w 2706329"/>
              <a:gd name="connsiteY35" fmla="*/ 737419 h 1032387"/>
              <a:gd name="connsiteX36" fmla="*/ 1474839 w 2706329"/>
              <a:gd name="connsiteY36" fmla="*/ 759542 h 1032387"/>
              <a:gd name="connsiteX37" fmla="*/ 1496961 w 2706329"/>
              <a:gd name="connsiteY37" fmla="*/ 766916 h 1032387"/>
              <a:gd name="connsiteX38" fmla="*/ 1526458 w 2706329"/>
              <a:gd name="connsiteY38" fmla="*/ 833284 h 1032387"/>
              <a:gd name="connsiteX39" fmla="*/ 1548581 w 2706329"/>
              <a:gd name="connsiteY39" fmla="*/ 848032 h 1032387"/>
              <a:gd name="connsiteX40" fmla="*/ 1570703 w 2706329"/>
              <a:gd name="connsiteY40" fmla="*/ 855406 h 1032387"/>
              <a:gd name="connsiteX41" fmla="*/ 1585452 w 2706329"/>
              <a:gd name="connsiteY41" fmla="*/ 877529 h 1032387"/>
              <a:gd name="connsiteX42" fmla="*/ 1622323 w 2706329"/>
              <a:gd name="connsiteY42" fmla="*/ 914400 h 1032387"/>
              <a:gd name="connsiteX43" fmla="*/ 1666568 w 2706329"/>
              <a:gd name="connsiteY43" fmla="*/ 966019 h 1032387"/>
              <a:gd name="connsiteX44" fmla="*/ 1688690 w 2706329"/>
              <a:gd name="connsiteY44" fmla="*/ 980767 h 1032387"/>
              <a:gd name="connsiteX45" fmla="*/ 1703439 w 2706329"/>
              <a:gd name="connsiteY45" fmla="*/ 995516 h 1032387"/>
              <a:gd name="connsiteX46" fmla="*/ 1747684 w 2706329"/>
              <a:gd name="connsiteY46" fmla="*/ 1010264 h 1032387"/>
              <a:gd name="connsiteX47" fmla="*/ 1769807 w 2706329"/>
              <a:gd name="connsiteY47" fmla="*/ 1017638 h 1032387"/>
              <a:gd name="connsiteX48" fmla="*/ 1791929 w 2706329"/>
              <a:gd name="connsiteY48" fmla="*/ 1025013 h 1032387"/>
              <a:gd name="connsiteX49" fmla="*/ 1821426 w 2706329"/>
              <a:gd name="connsiteY49" fmla="*/ 1032387 h 1032387"/>
              <a:gd name="connsiteX50" fmla="*/ 1880419 w 2706329"/>
              <a:gd name="connsiteY50" fmla="*/ 1025013 h 1032387"/>
              <a:gd name="connsiteX51" fmla="*/ 1909916 w 2706329"/>
              <a:gd name="connsiteY51" fmla="*/ 988142 h 1032387"/>
              <a:gd name="connsiteX52" fmla="*/ 1932039 w 2706329"/>
              <a:gd name="connsiteY52" fmla="*/ 980767 h 1032387"/>
              <a:gd name="connsiteX53" fmla="*/ 1954161 w 2706329"/>
              <a:gd name="connsiteY53" fmla="*/ 943896 h 1032387"/>
              <a:gd name="connsiteX54" fmla="*/ 1983658 w 2706329"/>
              <a:gd name="connsiteY54" fmla="*/ 899651 h 1032387"/>
              <a:gd name="connsiteX55" fmla="*/ 1991032 w 2706329"/>
              <a:gd name="connsiteY55" fmla="*/ 877529 h 1032387"/>
              <a:gd name="connsiteX56" fmla="*/ 2005781 w 2706329"/>
              <a:gd name="connsiteY56" fmla="*/ 818535 h 1032387"/>
              <a:gd name="connsiteX57" fmla="*/ 2020529 w 2706329"/>
              <a:gd name="connsiteY57" fmla="*/ 796413 h 1032387"/>
              <a:gd name="connsiteX58" fmla="*/ 2042652 w 2706329"/>
              <a:gd name="connsiteY58" fmla="*/ 759542 h 1032387"/>
              <a:gd name="connsiteX59" fmla="*/ 2057400 w 2706329"/>
              <a:gd name="connsiteY59" fmla="*/ 693174 h 1032387"/>
              <a:gd name="connsiteX60" fmla="*/ 2086897 w 2706329"/>
              <a:gd name="connsiteY60" fmla="*/ 641555 h 1032387"/>
              <a:gd name="connsiteX61" fmla="*/ 2109019 w 2706329"/>
              <a:gd name="connsiteY61" fmla="*/ 553064 h 1032387"/>
              <a:gd name="connsiteX62" fmla="*/ 2123768 w 2706329"/>
              <a:gd name="connsiteY62" fmla="*/ 538316 h 1032387"/>
              <a:gd name="connsiteX63" fmla="*/ 2138516 w 2706329"/>
              <a:gd name="connsiteY63" fmla="*/ 494071 h 1032387"/>
              <a:gd name="connsiteX64" fmla="*/ 2145890 w 2706329"/>
              <a:gd name="connsiteY64" fmla="*/ 464574 h 1032387"/>
              <a:gd name="connsiteX65" fmla="*/ 2160639 w 2706329"/>
              <a:gd name="connsiteY65" fmla="*/ 420329 h 1032387"/>
              <a:gd name="connsiteX66" fmla="*/ 2212258 w 2706329"/>
              <a:gd name="connsiteY66" fmla="*/ 376084 h 1032387"/>
              <a:gd name="connsiteX67" fmla="*/ 2227007 w 2706329"/>
              <a:gd name="connsiteY67" fmla="*/ 353961 h 1032387"/>
              <a:gd name="connsiteX68" fmla="*/ 2249129 w 2706329"/>
              <a:gd name="connsiteY68" fmla="*/ 309716 h 1032387"/>
              <a:gd name="connsiteX69" fmla="*/ 2293374 w 2706329"/>
              <a:gd name="connsiteY69" fmla="*/ 280219 h 1032387"/>
              <a:gd name="connsiteX70" fmla="*/ 2322871 w 2706329"/>
              <a:gd name="connsiteY70" fmla="*/ 235974 h 1032387"/>
              <a:gd name="connsiteX71" fmla="*/ 2344994 w 2706329"/>
              <a:gd name="connsiteY71" fmla="*/ 228600 h 1032387"/>
              <a:gd name="connsiteX72" fmla="*/ 2440858 w 2706329"/>
              <a:gd name="connsiteY72" fmla="*/ 184355 h 1032387"/>
              <a:gd name="connsiteX73" fmla="*/ 2492478 w 2706329"/>
              <a:gd name="connsiteY73" fmla="*/ 176980 h 1032387"/>
              <a:gd name="connsiteX74" fmla="*/ 2580968 w 2706329"/>
              <a:gd name="connsiteY74" fmla="*/ 140109 h 1032387"/>
              <a:gd name="connsiteX75" fmla="*/ 2625213 w 2706329"/>
              <a:gd name="connsiteY75" fmla="*/ 125361 h 1032387"/>
              <a:gd name="connsiteX76" fmla="*/ 2706329 w 2706329"/>
              <a:gd name="connsiteY76" fmla="*/ 110613 h 10323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2706329" h="1032387">
                <a:moveTo>
                  <a:pt x="0" y="0"/>
                </a:moveTo>
                <a:cubicBezTo>
                  <a:pt x="12290" y="4916"/>
                  <a:pt x="24431" y="10224"/>
                  <a:pt x="36871" y="14748"/>
                </a:cubicBezTo>
                <a:cubicBezTo>
                  <a:pt x="51481" y="20061"/>
                  <a:pt x="66368" y="24580"/>
                  <a:pt x="81116" y="29496"/>
                </a:cubicBezTo>
                <a:cubicBezTo>
                  <a:pt x="152271" y="53215"/>
                  <a:pt x="95433" y="36499"/>
                  <a:pt x="258097" y="44245"/>
                </a:cubicBezTo>
                <a:cubicBezTo>
                  <a:pt x="332461" y="69033"/>
                  <a:pt x="217097" y="31207"/>
                  <a:pt x="309716" y="58993"/>
                </a:cubicBezTo>
                <a:cubicBezTo>
                  <a:pt x="324607" y="63460"/>
                  <a:pt x="338626" y="71186"/>
                  <a:pt x="353961" y="73742"/>
                </a:cubicBezTo>
                <a:cubicBezTo>
                  <a:pt x="378995" y="77914"/>
                  <a:pt x="444908" y="87922"/>
                  <a:pt x="479323" y="95864"/>
                </a:cubicBezTo>
                <a:cubicBezTo>
                  <a:pt x="499073" y="100422"/>
                  <a:pt x="519087" y="104203"/>
                  <a:pt x="538316" y="110613"/>
                </a:cubicBezTo>
                <a:lnTo>
                  <a:pt x="582561" y="125361"/>
                </a:lnTo>
                <a:cubicBezTo>
                  <a:pt x="587477" y="130277"/>
                  <a:pt x="591348" y="136532"/>
                  <a:pt x="597310" y="140109"/>
                </a:cubicBezTo>
                <a:cubicBezTo>
                  <a:pt x="608651" y="146914"/>
                  <a:pt x="648366" y="153271"/>
                  <a:pt x="656303" y="154858"/>
                </a:cubicBezTo>
                <a:cubicBezTo>
                  <a:pt x="733022" y="193218"/>
                  <a:pt x="693481" y="181628"/>
                  <a:pt x="774290" y="191729"/>
                </a:cubicBezTo>
                <a:cubicBezTo>
                  <a:pt x="781664" y="196645"/>
                  <a:pt x="788486" y="202514"/>
                  <a:pt x="796413" y="206477"/>
                </a:cubicBezTo>
                <a:cubicBezTo>
                  <a:pt x="832763" y="224651"/>
                  <a:pt x="805434" y="200420"/>
                  <a:pt x="840658" y="228600"/>
                </a:cubicBezTo>
                <a:cubicBezTo>
                  <a:pt x="846087" y="232943"/>
                  <a:pt x="849978" y="239005"/>
                  <a:pt x="855407" y="243348"/>
                </a:cubicBezTo>
                <a:cubicBezTo>
                  <a:pt x="862327" y="248884"/>
                  <a:pt x="870609" y="252560"/>
                  <a:pt x="877529" y="258096"/>
                </a:cubicBezTo>
                <a:cubicBezTo>
                  <a:pt x="882958" y="262439"/>
                  <a:pt x="886316" y="269268"/>
                  <a:pt x="892278" y="272845"/>
                </a:cubicBezTo>
                <a:cubicBezTo>
                  <a:pt x="898943" y="276844"/>
                  <a:pt x="907026" y="277761"/>
                  <a:pt x="914400" y="280219"/>
                </a:cubicBezTo>
                <a:cubicBezTo>
                  <a:pt x="924232" y="290051"/>
                  <a:pt x="935554" y="298592"/>
                  <a:pt x="943897" y="309716"/>
                </a:cubicBezTo>
                <a:cubicBezTo>
                  <a:pt x="951271" y="319548"/>
                  <a:pt x="956833" y="331048"/>
                  <a:pt x="966019" y="339213"/>
                </a:cubicBezTo>
                <a:cubicBezTo>
                  <a:pt x="979267" y="350989"/>
                  <a:pt x="996085" y="358073"/>
                  <a:pt x="1010265" y="368709"/>
                </a:cubicBezTo>
                <a:cubicBezTo>
                  <a:pt x="1020097" y="376083"/>
                  <a:pt x="1030319" y="382964"/>
                  <a:pt x="1039761" y="390832"/>
                </a:cubicBezTo>
                <a:cubicBezTo>
                  <a:pt x="1045102" y="395283"/>
                  <a:pt x="1048548" y="402003"/>
                  <a:pt x="1054510" y="405580"/>
                </a:cubicBezTo>
                <a:cubicBezTo>
                  <a:pt x="1061175" y="409579"/>
                  <a:pt x="1069258" y="410497"/>
                  <a:pt x="1076632" y="412955"/>
                </a:cubicBezTo>
                <a:cubicBezTo>
                  <a:pt x="1112249" y="448570"/>
                  <a:pt x="1066984" y="405236"/>
                  <a:pt x="1113503" y="442451"/>
                </a:cubicBezTo>
                <a:cubicBezTo>
                  <a:pt x="1118932" y="446794"/>
                  <a:pt x="1122290" y="453623"/>
                  <a:pt x="1128252" y="457200"/>
                </a:cubicBezTo>
                <a:cubicBezTo>
                  <a:pt x="1171870" y="483371"/>
                  <a:pt x="1128984" y="442026"/>
                  <a:pt x="1172497" y="479322"/>
                </a:cubicBezTo>
                <a:cubicBezTo>
                  <a:pt x="1183055" y="488371"/>
                  <a:pt x="1190424" y="501106"/>
                  <a:pt x="1201994" y="508819"/>
                </a:cubicBezTo>
                <a:cubicBezTo>
                  <a:pt x="1209368" y="513735"/>
                  <a:pt x="1217446" y="517731"/>
                  <a:pt x="1224116" y="523567"/>
                </a:cubicBezTo>
                <a:cubicBezTo>
                  <a:pt x="1237197" y="535013"/>
                  <a:pt x="1248697" y="548148"/>
                  <a:pt x="1260987" y="560438"/>
                </a:cubicBezTo>
                <a:cubicBezTo>
                  <a:pt x="1265903" y="565354"/>
                  <a:pt x="1269951" y="571330"/>
                  <a:pt x="1275736" y="575187"/>
                </a:cubicBezTo>
                <a:cubicBezTo>
                  <a:pt x="1290484" y="585019"/>
                  <a:pt x="1307447" y="592150"/>
                  <a:pt x="1319981" y="604684"/>
                </a:cubicBezTo>
                <a:lnTo>
                  <a:pt x="1378974" y="663677"/>
                </a:lnTo>
                <a:cubicBezTo>
                  <a:pt x="1383890" y="668593"/>
                  <a:pt x="1387938" y="674568"/>
                  <a:pt x="1393723" y="678425"/>
                </a:cubicBezTo>
                <a:cubicBezTo>
                  <a:pt x="1408471" y="688257"/>
                  <a:pt x="1425434" y="695388"/>
                  <a:pt x="1437968" y="707922"/>
                </a:cubicBezTo>
                <a:lnTo>
                  <a:pt x="1467465" y="737419"/>
                </a:lnTo>
                <a:cubicBezTo>
                  <a:pt x="1469923" y="744793"/>
                  <a:pt x="1469343" y="754045"/>
                  <a:pt x="1474839" y="759542"/>
                </a:cubicBezTo>
                <a:cubicBezTo>
                  <a:pt x="1480335" y="765038"/>
                  <a:pt x="1492443" y="760591"/>
                  <a:pt x="1496961" y="766916"/>
                </a:cubicBezTo>
                <a:cubicBezTo>
                  <a:pt x="1533463" y="818019"/>
                  <a:pt x="1492283" y="799109"/>
                  <a:pt x="1526458" y="833284"/>
                </a:cubicBezTo>
                <a:cubicBezTo>
                  <a:pt x="1532725" y="839551"/>
                  <a:pt x="1540654" y="844069"/>
                  <a:pt x="1548581" y="848032"/>
                </a:cubicBezTo>
                <a:cubicBezTo>
                  <a:pt x="1555533" y="851508"/>
                  <a:pt x="1563329" y="852948"/>
                  <a:pt x="1570703" y="855406"/>
                </a:cubicBezTo>
                <a:cubicBezTo>
                  <a:pt x="1575619" y="862780"/>
                  <a:pt x="1579616" y="870859"/>
                  <a:pt x="1585452" y="877529"/>
                </a:cubicBezTo>
                <a:cubicBezTo>
                  <a:pt x="1596898" y="890610"/>
                  <a:pt x="1612682" y="899938"/>
                  <a:pt x="1622323" y="914400"/>
                </a:cubicBezTo>
                <a:cubicBezTo>
                  <a:pt x="1635666" y="934415"/>
                  <a:pt x="1645110" y="951714"/>
                  <a:pt x="1666568" y="966019"/>
                </a:cubicBezTo>
                <a:cubicBezTo>
                  <a:pt x="1673942" y="970935"/>
                  <a:pt x="1681770" y="975231"/>
                  <a:pt x="1688690" y="980767"/>
                </a:cubicBezTo>
                <a:cubicBezTo>
                  <a:pt x="1694119" y="985110"/>
                  <a:pt x="1697220" y="992407"/>
                  <a:pt x="1703439" y="995516"/>
                </a:cubicBezTo>
                <a:cubicBezTo>
                  <a:pt x="1717344" y="1002468"/>
                  <a:pt x="1732936" y="1005348"/>
                  <a:pt x="1747684" y="1010264"/>
                </a:cubicBezTo>
                <a:lnTo>
                  <a:pt x="1769807" y="1017638"/>
                </a:lnTo>
                <a:cubicBezTo>
                  <a:pt x="1777181" y="1020096"/>
                  <a:pt x="1784388" y="1023128"/>
                  <a:pt x="1791929" y="1025013"/>
                </a:cubicBezTo>
                <a:lnTo>
                  <a:pt x="1821426" y="1032387"/>
                </a:lnTo>
                <a:cubicBezTo>
                  <a:pt x="1841090" y="1029929"/>
                  <a:pt x="1861300" y="1030227"/>
                  <a:pt x="1880419" y="1025013"/>
                </a:cubicBezTo>
                <a:cubicBezTo>
                  <a:pt x="1925433" y="1012736"/>
                  <a:pt x="1885335" y="1012723"/>
                  <a:pt x="1909916" y="988142"/>
                </a:cubicBezTo>
                <a:cubicBezTo>
                  <a:pt x="1915413" y="982645"/>
                  <a:pt x="1924665" y="983225"/>
                  <a:pt x="1932039" y="980767"/>
                </a:cubicBezTo>
                <a:cubicBezTo>
                  <a:pt x="1949154" y="929421"/>
                  <a:pt x="1927170" y="984382"/>
                  <a:pt x="1954161" y="943896"/>
                </a:cubicBezTo>
                <a:cubicBezTo>
                  <a:pt x="1989877" y="890323"/>
                  <a:pt x="1949843" y="933468"/>
                  <a:pt x="1983658" y="899651"/>
                </a:cubicBezTo>
                <a:cubicBezTo>
                  <a:pt x="1986116" y="892277"/>
                  <a:pt x="1988987" y="885028"/>
                  <a:pt x="1991032" y="877529"/>
                </a:cubicBezTo>
                <a:cubicBezTo>
                  <a:pt x="1996365" y="857973"/>
                  <a:pt x="1994537" y="835401"/>
                  <a:pt x="2005781" y="818535"/>
                </a:cubicBezTo>
                <a:lnTo>
                  <a:pt x="2020529" y="796413"/>
                </a:lnTo>
                <a:cubicBezTo>
                  <a:pt x="2041418" y="733742"/>
                  <a:pt x="2012284" y="810154"/>
                  <a:pt x="2042652" y="759542"/>
                </a:cubicBezTo>
                <a:cubicBezTo>
                  <a:pt x="2052268" y="743515"/>
                  <a:pt x="2053529" y="706077"/>
                  <a:pt x="2057400" y="693174"/>
                </a:cubicBezTo>
                <a:cubicBezTo>
                  <a:pt x="2062503" y="676165"/>
                  <a:pt x="2077023" y="656366"/>
                  <a:pt x="2086897" y="641555"/>
                </a:cubicBezTo>
                <a:cubicBezTo>
                  <a:pt x="2089334" y="626933"/>
                  <a:pt x="2097333" y="564749"/>
                  <a:pt x="2109019" y="553064"/>
                </a:cubicBezTo>
                <a:lnTo>
                  <a:pt x="2123768" y="538316"/>
                </a:lnTo>
                <a:cubicBezTo>
                  <a:pt x="2128684" y="523568"/>
                  <a:pt x="2134746" y="509153"/>
                  <a:pt x="2138516" y="494071"/>
                </a:cubicBezTo>
                <a:cubicBezTo>
                  <a:pt x="2140974" y="484239"/>
                  <a:pt x="2142978" y="474281"/>
                  <a:pt x="2145890" y="464574"/>
                </a:cubicBezTo>
                <a:cubicBezTo>
                  <a:pt x="2150357" y="449683"/>
                  <a:pt x="2149646" y="431322"/>
                  <a:pt x="2160639" y="420329"/>
                </a:cubicBezTo>
                <a:cubicBezTo>
                  <a:pt x="2196403" y="384565"/>
                  <a:pt x="2178566" y="398545"/>
                  <a:pt x="2212258" y="376084"/>
                </a:cubicBezTo>
                <a:cubicBezTo>
                  <a:pt x="2217174" y="368710"/>
                  <a:pt x="2223043" y="361888"/>
                  <a:pt x="2227007" y="353961"/>
                </a:cubicBezTo>
                <a:cubicBezTo>
                  <a:pt x="2236943" y="334089"/>
                  <a:pt x="2230343" y="326154"/>
                  <a:pt x="2249129" y="309716"/>
                </a:cubicBezTo>
                <a:cubicBezTo>
                  <a:pt x="2262469" y="298044"/>
                  <a:pt x="2293374" y="280219"/>
                  <a:pt x="2293374" y="280219"/>
                </a:cubicBezTo>
                <a:cubicBezTo>
                  <a:pt x="2301106" y="257026"/>
                  <a:pt x="2299199" y="251755"/>
                  <a:pt x="2322871" y="235974"/>
                </a:cubicBezTo>
                <a:cubicBezTo>
                  <a:pt x="2329339" y="231662"/>
                  <a:pt x="2337620" y="231058"/>
                  <a:pt x="2344994" y="228600"/>
                </a:cubicBezTo>
                <a:cubicBezTo>
                  <a:pt x="2375674" y="208145"/>
                  <a:pt x="2399121" y="190318"/>
                  <a:pt x="2440858" y="184355"/>
                </a:cubicBezTo>
                <a:lnTo>
                  <a:pt x="2492478" y="176980"/>
                </a:lnTo>
                <a:cubicBezTo>
                  <a:pt x="2563798" y="129434"/>
                  <a:pt x="2506895" y="158628"/>
                  <a:pt x="2580968" y="140109"/>
                </a:cubicBezTo>
                <a:cubicBezTo>
                  <a:pt x="2596050" y="136338"/>
                  <a:pt x="2609762" y="127078"/>
                  <a:pt x="2625213" y="125361"/>
                </a:cubicBezTo>
                <a:cubicBezTo>
                  <a:pt x="2697044" y="117380"/>
                  <a:pt x="2671672" y="127941"/>
                  <a:pt x="2706329" y="110613"/>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7" name="Freeform 166">
            <a:extLst>
              <a:ext uri="{FF2B5EF4-FFF2-40B4-BE49-F238E27FC236}">
                <a16:creationId xmlns:a16="http://schemas.microsoft.com/office/drawing/2014/main" id="{ACB1DCD7-DA11-27BD-C919-7DE6559F4C28}"/>
              </a:ext>
            </a:extLst>
          </p:cNvPr>
          <p:cNvSpPr/>
          <p:nvPr/>
        </p:nvSpPr>
        <p:spPr>
          <a:xfrm>
            <a:off x="4232787" y="5036574"/>
            <a:ext cx="1032387" cy="862781"/>
          </a:xfrm>
          <a:custGeom>
            <a:avLst/>
            <a:gdLst>
              <a:gd name="connsiteX0" fmla="*/ 0 w 1032387"/>
              <a:gd name="connsiteY0" fmla="*/ 0 h 862781"/>
              <a:gd name="connsiteX1" fmla="*/ 58994 w 1032387"/>
              <a:gd name="connsiteY1" fmla="*/ 7374 h 862781"/>
              <a:gd name="connsiteX2" fmla="*/ 103239 w 1032387"/>
              <a:gd name="connsiteY2" fmla="*/ 22123 h 862781"/>
              <a:gd name="connsiteX3" fmla="*/ 125361 w 1032387"/>
              <a:gd name="connsiteY3" fmla="*/ 36871 h 862781"/>
              <a:gd name="connsiteX4" fmla="*/ 162232 w 1032387"/>
              <a:gd name="connsiteY4" fmla="*/ 66368 h 862781"/>
              <a:gd name="connsiteX5" fmla="*/ 213852 w 1032387"/>
              <a:gd name="connsiteY5" fmla="*/ 81116 h 862781"/>
              <a:gd name="connsiteX6" fmla="*/ 235974 w 1032387"/>
              <a:gd name="connsiteY6" fmla="*/ 88491 h 862781"/>
              <a:gd name="connsiteX7" fmla="*/ 250723 w 1032387"/>
              <a:gd name="connsiteY7" fmla="*/ 103239 h 862781"/>
              <a:gd name="connsiteX8" fmla="*/ 294968 w 1032387"/>
              <a:gd name="connsiteY8" fmla="*/ 125361 h 862781"/>
              <a:gd name="connsiteX9" fmla="*/ 346587 w 1032387"/>
              <a:gd name="connsiteY9" fmla="*/ 162232 h 862781"/>
              <a:gd name="connsiteX10" fmla="*/ 383458 w 1032387"/>
              <a:gd name="connsiteY10" fmla="*/ 184355 h 862781"/>
              <a:gd name="connsiteX11" fmla="*/ 398207 w 1032387"/>
              <a:gd name="connsiteY11" fmla="*/ 199103 h 862781"/>
              <a:gd name="connsiteX12" fmla="*/ 449826 w 1032387"/>
              <a:gd name="connsiteY12" fmla="*/ 243349 h 862781"/>
              <a:gd name="connsiteX13" fmla="*/ 479323 w 1032387"/>
              <a:gd name="connsiteY13" fmla="*/ 287594 h 862781"/>
              <a:gd name="connsiteX14" fmla="*/ 516194 w 1032387"/>
              <a:gd name="connsiteY14" fmla="*/ 317091 h 862781"/>
              <a:gd name="connsiteX15" fmla="*/ 560439 w 1032387"/>
              <a:gd name="connsiteY15" fmla="*/ 376084 h 862781"/>
              <a:gd name="connsiteX16" fmla="*/ 582561 w 1032387"/>
              <a:gd name="connsiteY16" fmla="*/ 390832 h 862781"/>
              <a:gd name="connsiteX17" fmla="*/ 619432 w 1032387"/>
              <a:gd name="connsiteY17" fmla="*/ 435078 h 862781"/>
              <a:gd name="connsiteX18" fmla="*/ 641555 w 1032387"/>
              <a:gd name="connsiteY18" fmla="*/ 464574 h 862781"/>
              <a:gd name="connsiteX19" fmla="*/ 663678 w 1032387"/>
              <a:gd name="connsiteY19" fmla="*/ 479323 h 862781"/>
              <a:gd name="connsiteX20" fmla="*/ 700548 w 1032387"/>
              <a:gd name="connsiteY20" fmla="*/ 516194 h 862781"/>
              <a:gd name="connsiteX21" fmla="*/ 715297 w 1032387"/>
              <a:gd name="connsiteY21" fmla="*/ 530942 h 862781"/>
              <a:gd name="connsiteX22" fmla="*/ 722671 w 1032387"/>
              <a:gd name="connsiteY22" fmla="*/ 553065 h 862781"/>
              <a:gd name="connsiteX23" fmla="*/ 744794 w 1032387"/>
              <a:gd name="connsiteY23" fmla="*/ 560439 h 862781"/>
              <a:gd name="connsiteX24" fmla="*/ 789039 w 1032387"/>
              <a:gd name="connsiteY24" fmla="*/ 582561 h 862781"/>
              <a:gd name="connsiteX25" fmla="*/ 818536 w 1032387"/>
              <a:gd name="connsiteY25" fmla="*/ 619432 h 862781"/>
              <a:gd name="connsiteX26" fmla="*/ 825910 w 1032387"/>
              <a:gd name="connsiteY26" fmla="*/ 641555 h 862781"/>
              <a:gd name="connsiteX27" fmla="*/ 848032 w 1032387"/>
              <a:gd name="connsiteY27" fmla="*/ 656303 h 862781"/>
              <a:gd name="connsiteX28" fmla="*/ 877529 w 1032387"/>
              <a:gd name="connsiteY28" fmla="*/ 693174 h 862781"/>
              <a:gd name="connsiteX29" fmla="*/ 899652 w 1032387"/>
              <a:gd name="connsiteY29" fmla="*/ 730045 h 862781"/>
              <a:gd name="connsiteX30" fmla="*/ 929148 w 1032387"/>
              <a:gd name="connsiteY30" fmla="*/ 781665 h 862781"/>
              <a:gd name="connsiteX31" fmla="*/ 943897 w 1032387"/>
              <a:gd name="connsiteY31" fmla="*/ 796413 h 862781"/>
              <a:gd name="connsiteX32" fmla="*/ 966019 w 1032387"/>
              <a:gd name="connsiteY32" fmla="*/ 803787 h 862781"/>
              <a:gd name="connsiteX33" fmla="*/ 980768 w 1032387"/>
              <a:gd name="connsiteY33" fmla="*/ 818536 h 862781"/>
              <a:gd name="connsiteX34" fmla="*/ 1002890 w 1032387"/>
              <a:gd name="connsiteY34" fmla="*/ 855407 h 862781"/>
              <a:gd name="connsiteX35" fmla="*/ 1032387 w 1032387"/>
              <a:gd name="connsiteY35" fmla="*/ 862781 h 862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32387" h="862781">
                <a:moveTo>
                  <a:pt x="0" y="0"/>
                </a:moveTo>
                <a:cubicBezTo>
                  <a:pt x="19665" y="2458"/>
                  <a:pt x="39616" y="3222"/>
                  <a:pt x="58994" y="7374"/>
                </a:cubicBezTo>
                <a:cubicBezTo>
                  <a:pt x="74195" y="10631"/>
                  <a:pt x="103239" y="22123"/>
                  <a:pt x="103239" y="22123"/>
                </a:cubicBezTo>
                <a:cubicBezTo>
                  <a:pt x="110613" y="27039"/>
                  <a:pt x="118441" y="31335"/>
                  <a:pt x="125361" y="36871"/>
                </a:cubicBezTo>
                <a:cubicBezTo>
                  <a:pt x="148223" y="55161"/>
                  <a:pt x="131972" y="51238"/>
                  <a:pt x="162232" y="66368"/>
                </a:cubicBezTo>
                <a:cubicBezTo>
                  <a:pt x="174019" y="72262"/>
                  <a:pt x="202826" y="77966"/>
                  <a:pt x="213852" y="81116"/>
                </a:cubicBezTo>
                <a:cubicBezTo>
                  <a:pt x="221326" y="83251"/>
                  <a:pt x="228600" y="86033"/>
                  <a:pt x="235974" y="88491"/>
                </a:cubicBezTo>
                <a:cubicBezTo>
                  <a:pt x="240890" y="93407"/>
                  <a:pt x="244761" y="99662"/>
                  <a:pt x="250723" y="103239"/>
                </a:cubicBezTo>
                <a:cubicBezTo>
                  <a:pt x="294336" y="129406"/>
                  <a:pt x="251460" y="88069"/>
                  <a:pt x="294968" y="125361"/>
                </a:cubicBezTo>
                <a:cubicBezTo>
                  <a:pt x="339506" y="163536"/>
                  <a:pt x="305938" y="148682"/>
                  <a:pt x="346587" y="162232"/>
                </a:cubicBezTo>
                <a:cubicBezTo>
                  <a:pt x="383956" y="199601"/>
                  <a:pt x="335597" y="155639"/>
                  <a:pt x="383458" y="184355"/>
                </a:cubicBezTo>
                <a:cubicBezTo>
                  <a:pt x="389420" y="187932"/>
                  <a:pt x="392778" y="194760"/>
                  <a:pt x="398207" y="199103"/>
                </a:cubicBezTo>
                <a:cubicBezTo>
                  <a:pt x="416645" y="213854"/>
                  <a:pt x="437994" y="219685"/>
                  <a:pt x="449826" y="243349"/>
                </a:cubicBezTo>
                <a:cubicBezTo>
                  <a:pt x="461749" y="267195"/>
                  <a:pt x="460555" y="272579"/>
                  <a:pt x="479323" y="287594"/>
                </a:cubicBezTo>
                <a:cubicBezTo>
                  <a:pt x="497464" y="302107"/>
                  <a:pt x="502840" y="299285"/>
                  <a:pt x="516194" y="317091"/>
                </a:cubicBezTo>
                <a:cubicBezTo>
                  <a:pt x="533894" y="340691"/>
                  <a:pt x="539296" y="359170"/>
                  <a:pt x="560439" y="376084"/>
                </a:cubicBezTo>
                <a:cubicBezTo>
                  <a:pt x="567359" y="381620"/>
                  <a:pt x="575187" y="385916"/>
                  <a:pt x="582561" y="390832"/>
                </a:cubicBezTo>
                <a:cubicBezTo>
                  <a:pt x="596646" y="433084"/>
                  <a:pt x="579253" y="394899"/>
                  <a:pt x="619432" y="435078"/>
                </a:cubicBezTo>
                <a:cubicBezTo>
                  <a:pt x="628122" y="443768"/>
                  <a:pt x="632864" y="455884"/>
                  <a:pt x="641555" y="464574"/>
                </a:cubicBezTo>
                <a:cubicBezTo>
                  <a:pt x="647822" y="470841"/>
                  <a:pt x="657008" y="473487"/>
                  <a:pt x="663678" y="479323"/>
                </a:cubicBezTo>
                <a:cubicBezTo>
                  <a:pt x="676758" y="490769"/>
                  <a:pt x="688258" y="503904"/>
                  <a:pt x="700548" y="516194"/>
                </a:cubicBezTo>
                <a:lnTo>
                  <a:pt x="715297" y="530942"/>
                </a:lnTo>
                <a:cubicBezTo>
                  <a:pt x="717755" y="538316"/>
                  <a:pt x="717175" y="547569"/>
                  <a:pt x="722671" y="553065"/>
                </a:cubicBezTo>
                <a:cubicBezTo>
                  <a:pt x="728167" y="558561"/>
                  <a:pt x="737841" y="556963"/>
                  <a:pt x="744794" y="560439"/>
                </a:cubicBezTo>
                <a:cubicBezTo>
                  <a:pt x="801975" y="589029"/>
                  <a:pt x="733431" y="564026"/>
                  <a:pt x="789039" y="582561"/>
                </a:cubicBezTo>
                <a:cubicBezTo>
                  <a:pt x="802754" y="596277"/>
                  <a:pt x="809235" y="600831"/>
                  <a:pt x="818536" y="619432"/>
                </a:cubicBezTo>
                <a:cubicBezTo>
                  <a:pt x="822012" y="626385"/>
                  <a:pt x="821054" y="635485"/>
                  <a:pt x="825910" y="641555"/>
                </a:cubicBezTo>
                <a:cubicBezTo>
                  <a:pt x="831446" y="648475"/>
                  <a:pt x="841112" y="650767"/>
                  <a:pt x="848032" y="656303"/>
                </a:cubicBezTo>
                <a:cubicBezTo>
                  <a:pt x="863043" y="668312"/>
                  <a:pt x="866578" y="676747"/>
                  <a:pt x="877529" y="693174"/>
                </a:cubicBezTo>
                <a:cubicBezTo>
                  <a:pt x="894647" y="744529"/>
                  <a:pt x="872658" y="689554"/>
                  <a:pt x="899652" y="730045"/>
                </a:cubicBezTo>
                <a:cubicBezTo>
                  <a:pt x="929930" y="775461"/>
                  <a:pt x="898978" y="743952"/>
                  <a:pt x="929148" y="781665"/>
                </a:cubicBezTo>
                <a:cubicBezTo>
                  <a:pt x="933491" y="787094"/>
                  <a:pt x="937935" y="792836"/>
                  <a:pt x="943897" y="796413"/>
                </a:cubicBezTo>
                <a:cubicBezTo>
                  <a:pt x="950562" y="800412"/>
                  <a:pt x="958645" y="801329"/>
                  <a:pt x="966019" y="803787"/>
                </a:cubicBezTo>
                <a:cubicBezTo>
                  <a:pt x="970935" y="808703"/>
                  <a:pt x="977191" y="812574"/>
                  <a:pt x="980768" y="818536"/>
                </a:cubicBezTo>
                <a:cubicBezTo>
                  <a:pt x="991580" y="836556"/>
                  <a:pt x="981537" y="844730"/>
                  <a:pt x="1002890" y="855407"/>
                </a:cubicBezTo>
                <a:cubicBezTo>
                  <a:pt x="1011955" y="859940"/>
                  <a:pt x="1032387" y="862781"/>
                  <a:pt x="1032387" y="862781"/>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8" name="Freeform 167">
            <a:extLst>
              <a:ext uri="{FF2B5EF4-FFF2-40B4-BE49-F238E27FC236}">
                <a16:creationId xmlns:a16="http://schemas.microsoft.com/office/drawing/2014/main" id="{1113CDEF-E9A6-A167-4377-C13823B543FB}"/>
              </a:ext>
            </a:extLst>
          </p:cNvPr>
          <p:cNvSpPr/>
          <p:nvPr/>
        </p:nvSpPr>
        <p:spPr>
          <a:xfrm>
            <a:off x="4527755" y="5066071"/>
            <a:ext cx="619432" cy="582561"/>
          </a:xfrm>
          <a:custGeom>
            <a:avLst/>
            <a:gdLst>
              <a:gd name="connsiteX0" fmla="*/ 0 w 619432"/>
              <a:gd name="connsiteY0" fmla="*/ 0 h 582561"/>
              <a:gd name="connsiteX1" fmla="*/ 58993 w 619432"/>
              <a:gd name="connsiteY1" fmla="*/ 22123 h 582561"/>
              <a:gd name="connsiteX2" fmla="*/ 103239 w 619432"/>
              <a:gd name="connsiteY2" fmla="*/ 36871 h 582561"/>
              <a:gd name="connsiteX3" fmla="*/ 125361 w 619432"/>
              <a:gd name="connsiteY3" fmla="*/ 51619 h 582561"/>
              <a:gd name="connsiteX4" fmla="*/ 140110 w 619432"/>
              <a:gd name="connsiteY4" fmla="*/ 73742 h 582561"/>
              <a:gd name="connsiteX5" fmla="*/ 162232 w 619432"/>
              <a:gd name="connsiteY5" fmla="*/ 81116 h 582561"/>
              <a:gd name="connsiteX6" fmla="*/ 191729 w 619432"/>
              <a:gd name="connsiteY6" fmla="*/ 103239 h 582561"/>
              <a:gd name="connsiteX7" fmla="*/ 235974 w 619432"/>
              <a:gd name="connsiteY7" fmla="*/ 140110 h 582561"/>
              <a:gd name="connsiteX8" fmla="*/ 265471 w 619432"/>
              <a:gd name="connsiteY8" fmla="*/ 176981 h 582561"/>
              <a:gd name="connsiteX9" fmla="*/ 280219 w 619432"/>
              <a:gd name="connsiteY9" fmla="*/ 199103 h 582561"/>
              <a:gd name="connsiteX10" fmla="*/ 302342 w 619432"/>
              <a:gd name="connsiteY10" fmla="*/ 206477 h 582561"/>
              <a:gd name="connsiteX11" fmla="*/ 317090 w 619432"/>
              <a:gd name="connsiteY11" fmla="*/ 221226 h 582561"/>
              <a:gd name="connsiteX12" fmla="*/ 331839 w 619432"/>
              <a:gd name="connsiteY12" fmla="*/ 243348 h 582561"/>
              <a:gd name="connsiteX13" fmla="*/ 353961 w 619432"/>
              <a:gd name="connsiteY13" fmla="*/ 250723 h 582561"/>
              <a:gd name="connsiteX14" fmla="*/ 368710 w 619432"/>
              <a:gd name="connsiteY14" fmla="*/ 265471 h 582561"/>
              <a:gd name="connsiteX15" fmla="*/ 398206 w 619432"/>
              <a:gd name="connsiteY15" fmla="*/ 280219 h 582561"/>
              <a:gd name="connsiteX16" fmla="*/ 405580 w 619432"/>
              <a:gd name="connsiteY16" fmla="*/ 302342 h 582561"/>
              <a:gd name="connsiteX17" fmla="*/ 420329 w 619432"/>
              <a:gd name="connsiteY17" fmla="*/ 324464 h 582561"/>
              <a:gd name="connsiteX18" fmla="*/ 471948 w 619432"/>
              <a:gd name="connsiteY18" fmla="*/ 368710 h 582561"/>
              <a:gd name="connsiteX19" fmla="*/ 479322 w 619432"/>
              <a:gd name="connsiteY19" fmla="*/ 390832 h 582561"/>
              <a:gd name="connsiteX20" fmla="*/ 494071 w 619432"/>
              <a:gd name="connsiteY20" fmla="*/ 405581 h 582561"/>
              <a:gd name="connsiteX21" fmla="*/ 508819 w 619432"/>
              <a:gd name="connsiteY21" fmla="*/ 449826 h 582561"/>
              <a:gd name="connsiteX22" fmla="*/ 538316 w 619432"/>
              <a:gd name="connsiteY22" fmla="*/ 479323 h 582561"/>
              <a:gd name="connsiteX23" fmla="*/ 553064 w 619432"/>
              <a:gd name="connsiteY23" fmla="*/ 501445 h 582561"/>
              <a:gd name="connsiteX24" fmla="*/ 575187 w 619432"/>
              <a:gd name="connsiteY24" fmla="*/ 516194 h 582561"/>
              <a:gd name="connsiteX25" fmla="*/ 589935 w 619432"/>
              <a:gd name="connsiteY25" fmla="*/ 538316 h 582561"/>
              <a:gd name="connsiteX26" fmla="*/ 604684 w 619432"/>
              <a:gd name="connsiteY26" fmla="*/ 553064 h 582561"/>
              <a:gd name="connsiteX27" fmla="*/ 619432 w 619432"/>
              <a:gd name="connsiteY27" fmla="*/ 582561 h 582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19432" h="582561">
                <a:moveTo>
                  <a:pt x="0" y="0"/>
                </a:moveTo>
                <a:cubicBezTo>
                  <a:pt x="87417" y="17483"/>
                  <a:pt x="-3154" y="-5498"/>
                  <a:pt x="58993" y="22123"/>
                </a:cubicBezTo>
                <a:cubicBezTo>
                  <a:pt x="73199" y="28437"/>
                  <a:pt x="103239" y="36871"/>
                  <a:pt x="103239" y="36871"/>
                </a:cubicBezTo>
                <a:cubicBezTo>
                  <a:pt x="110613" y="41787"/>
                  <a:pt x="119094" y="45352"/>
                  <a:pt x="125361" y="51619"/>
                </a:cubicBezTo>
                <a:cubicBezTo>
                  <a:pt x="131628" y="57886"/>
                  <a:pt x="133189" y="68205"/>
                  <a:pt x="140110" y="73742"/>
                </a:cubicBezTo>
                <a:cubicBezTo>
                  <a:pt x="146180" y="78598"/>
                  <a:pt x="154858" y="78658"/>
                  <a:pt x="162232" y="81116"/>
                </a:cubicBezTo>
                <a:cubicBezTo>
                  <a:pt x="172064" y="88490"/>
                  <a:pt x="182397" y="95240"/>
                  <a:pt x="191729" y="103239"/>
                </a:cubicBezTo>
                <a:cubicBezTo>
                  <a:pt x="241411" y="145823"/>
                  <a:pt x="187078" y="107512"/>
                  <a:pt x="235974" y="140110"/>
                </a:cubicBezTo>
                <a:cubicBezTo>
                  <a:pt x="281365" y="208196"/>
                  <a:pt x="223441" y="124444"/>
                  <a:pt x="265471" y="176981"/>
                </a:cubicBezTo>
                <a:cubicBezTo>
                  <a:pt x="271007" y="183901"/>
                  <a:pt x="273299" y="193567"/>
                  <a:pt x="280219" y="199103"/>
                </a:cubicBezTo>
                <a:cubicBezTo>
                  <a:pt x="286289" y="203959"/>
                  <a:pt x="294968" y="204019"/>
                  <a:pt x="302342" y="206477"/>
                </a:cubicBezTo>
                <a:cubicBezTo>
                  <a:pt x="307258" y="211393"/>
                  <a:pt x="312747" y="215797"/>
                  <a:pt x="317090" y="221226"/>
                </a:cubicBezTo>
                <a:cubicBezTo>
                  <a:pt x="322626" y="228147"/>
                  <a:pt x="324918" y="237812"/>
                  <a:pt x="331839" y="243348"/>
                </a:cubicBezTo>
                <a:cubicBezTo>
                  <a:pt x="337909" y="248204"/>
                  <a:pt x="346587" y="248265"/>
                  <a:pt x="353961" y="250723"/>
                </a:cubicBezTo>
                <a:cubicBezTo>
                  <a:pt x="358877" y="255639"/>
                  <a:pt x="362925" y="261615"/>
                  <a:pt x="368710" y="265471"/>
                </a:cubicBezTo>
                <a:cubicBezTo>
                  <a:pt x="377856" y="271568"/>
                  <a:pt x="390433" y="272446"/>
                  <a:pt x="398206" y="280219"/>
                </a:cubicBezTo>
                <a:cubicBezTo>
                  <a:pt x="403702" y="285716"/>
                  <a:pt x="402104" y="295389"/>
                  <a:pt x="405580" y="302342"/>
                </a:cubicBezTo>
                <a:cubicBezTo>
                  <a:pt x="409544" y="310269"/>
                  <a:pt x="414561" y="317735"/>
                  <a:pt x="420329" y="324464"/>
                </a:cubicBezTo>
                <a:cubicBezTo>
                  <a:pt x="444172" y="352280"/>
                  <a:pt x="445855" y="351313"/>
                  <a:pt x="471948" y="368710"/>
                </a:cubicBezTo>
                <a:cubicBezTo>
                  <a:pt x="474406" y="376084"/>
                  <a:pt x="475323" y="384167"/>
                  <a:pt x="479322" y="390832"/>
                </a:cubicBezTo>
                <a:cubicBezTo>
                  <a:pt x="482899" y="396794"/>
                  <a:pt x="490962" y="399362"/>
                  <a:pt x="494071" y="405581"/>
                </a:cubicBezTo>
                <a:cubicBezTo>
                  <a:pt x="501023" y="419486"/>
                  <a:pt x="497826" y="438833"/>
                  <a:pt x="508819" y="449826"/>
                </a:cubicBezTo>
                <a:cubicBezTo>
                  <a:pt x="518651" y="459658"/>
                  <a:pt x="530603" y="467753"/>
                  <a:pt x="538316" y="479323"/>
                </a:cubicBezTo>
                <a:cubicBezTo>
                  <a:pt x="543232" y="486697"/>
                  <a:pt x="546797" y="495178"/>
                  <a:pt x="553064" y="501445"/>
                </a:cubicBezTo>
                <a:cubicBezTo>
                  <a:pt x="559331" y="507712"/>
                  <a:pt x="567813" y="511278"/>
                  <a:pt x="575187" y="516194"/>
                </a:cubicBezTo>
                <a:cubicBezTo>
                  <a:pt x="580103" y="523568"/>
                  <a:pt x="584399" y="531396"/>
                  <a:pt x="589935" y="538316"/>
                </a:cubicBezTo>
                <a:cubicBezTo>
                  <a:pt x="594278" y="543745"/>
                  <a:pt x="601107" y="547102"/>
                  <a:pt x="604684" y="553064"/>
                </a:cubicBezTo>
                <a:cubicBezTo>
                  <a:pt x="630106" y="595434"/>
                  <a:pt x="598982" y="562111"/>
                  <a:pt x="619432" y="582561"/>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9" name="Freeform 168">
            <a:extLst>
              <a:ext uri="{FF2B5EF4-FFF2-40B4-BE49-F238E27FC236}">
                <a16:creationId xmlns:a16="http://schemas.microsoft.com/office/drawing/2014/main" id="{02EFBF2A-9FE6-1F89-E46B-3FD179875DE1}"/>
              </a:ext>
            </a:extLst>
          </p:cNvPr>
          <p:cNvSpPr/>
          <p:nvPr/>
        </p:nvSpPr>
        <p:spPr>
          <a:xfrm>
            <a:off x="5537879" y="4889090"/>
            <a:ext cx="685940" cy="678426"/>
          </a:xfrm>
          <a:custGeom>
            <a:avLst/>
            <a:gdLst>
              <a:gd name="connsiteX0" fmla="*/ 7515 w 685940"/>
              <a:gd name="connsiteY0" fmla="*/ 678426 h 678426"/>
              <a:gd name="connsiteX1" fmla="*/ 140 w 685940"/>
              <a:gd name="connsiteY1" fmla="*/ 641555 h 678426"/>
              <a:gd name="connsiteX2" fmla="*/ 29637 w 685940"/>
              <a:gd name="connsiteY2" fmla="*/ 575187 h 678426"/>
              <a:gd name="connsiteX3" fmla="*/ 44386 w 685940"/>
              <a:gd name="connsiteY3" fmla="*/ 501445 h 678426"/>
              <a:gd name="connsiteX4" fmla="*/ 51760 w 685940"/>
              <a:gd name="connsiteY4" fmla="*/ 479323 h 678426"/>
              <a:gd name="connsiteX5" fmla="*/ 81256 w 685940"/>
              <a:gd name="connsiteY5" fmla="*/ 435078 h 678426"/>
              <a:gd name="connsiteX6" fmla="*/ 96005 w 685940"/>
              <a:gd name="connsiteY6" fmla="*/ 383458 h 678426"/>
              <a:gd name="connsiteX7" fmla="*/ 110753 w 685940"/>
              <a:gd name="connsiteY7" fmla="*/ 361336 h 678426"/>
              <a:gd name="connsiteX8" fmla="*/ 140250 w 685940"/>
              <a:gd name="connsiteY8" fmla="*/ 331839 h 678426"/>
              <a:gd name="connsiteX9" fmla="*/ 147624 w 685940"/>
              <a:gd name="connsiteY9" fmla="*/ 309716 h 678426"/>
              <a:gd name="connsiteX10" fmla="*/ 162373 w 685940"/>
              <a:gd name="connsiteY10" fmla="*/ 294968 h 678426"/>
              <a:gd name="connsiteX11" fmla="*/ 169747 w 685940"/>
              <a:gd name="connsiteY11" fmla="*/ 272845 h 678426"/>
              <a:gd name="connsiteX12" fmla="*/ 191869 w 685940"/>
              <a:gd name="connsiteY12" fmla="*/ 258097 h 678426"/>
              <a:gd name="connsiteX13" fmla="*/ 221366 w 685940"/>
              <a:gd name="connsiteY13" fmla="*/ 228600 h 678426"/>
              <a:gd name="connsiteX14" fmla="*/ 236115 w 685940"/>
              <a:gd name="connsiteY14" fmla="*/ 213852 h 678426"/>
              <a:gd name="connsiteX15" fmla="*/ 272986 w 685940"/>
              <a:gd name="connsiteY15" fmla="*/ 176981 h 678426"/>
              <a:gd name="connsiteX16" fmla="*/ 302482 w 685940"/>
              <a:gd name="connsiteY16" fmla="*/ 169607 h 678426"/>
              <a:gd name="connsiteX17" fmla="*/ 346727 w 685940"/>
              <a:gd name="connsiteY17" fmla="*/ 154858 h 678426"/>
              <a:gd name="connsiteX18" fmla="*/ 361476 w 685940"/>
              <a:gd name="connsiteY18" fmla="*/ 140110 h 678426"/>
              <a:gd name="connsiteX19" fmla="*/ 390973 w 685940"/>
              <a:gd name="connsiteY19" fmla="*/ 132736 h 678426"/>
              <a:gd name="connsiteX20" fmla="*/ 413095 w 685940"/>
              <a:gd name="connsiteY20" fmla="*/ 125362 h 678426"/>
              <a:gd name="connsiteX21" fmla="*/ 435218 w 685940"/>
              <a:gd name="connsiteY21" fmla="*/ 110613 h 678426"/>
              <a:gd name="connsiteX22" fmla="*/ 472089 w 685940"/>
              <a:gd name="connsiteY22" fmla="*/ 103239 h 678426"/>
              <a:gd name="connsiteX23" fmla="*/ 494211 w 685940"/>
              <a:gd name="connsiteY23" fmla="*/ 95865 h 678426"/>
              <a:gd name="connsiteX24" fmla="*/ 508960 w 685940"/>
              <a:gd name="connsiteY24" fmla="*/ 81116 h 678426"/>
              <a:gd name="connsiteX25" fmla="*/ 560579 w 685940"/>
              <a:gd name="connsiteY25" fmla="*/ 66368 h 678426"/>
              <a:gd name="connsiteX26" fmla="*/ 582702 w 685940"/>
              <a:gd name="connsiteY26" fmla="*/ 51620 h 678426"/>
              <a:gd name="connsiteX27" fmla="*/ 597450 w 685940"/>
              <a:gd name="connsiteY27" fmla="*/ 36871 h 678426"/>
              <a:gd name="connsiteX28" fmla="*/ 619573 w 685940"/>
              <a:gd name="connsiteY28" fmla="*/ 29497 h 678426"/>
              <a:gd name="connsiteX29" fmla="*/ 641695 w 685940"/>
              <a:gd name="connsiteY29" fmla="*/ 14749 h 678426"/>
              <a:gd name="connsiteX30" fmla="*/ 685940 w 685940"/>
              <a:gd name="connsiteY30" fmla="*/ 0 h 678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85940" h="678426">
                <a:moveTo>
                  <a:pt x="7515" y="678426"/>
                </a:moveTo>
                <a:cubicBezTo>
                  <a:pt x="5057" y="666136"/>
                  <a:pt x="-995" y="654037"/>
                  <a:pt x="140" y="641555"/>
                </a:cubicBezTo>
                <a:cubicBezTo>
                  <a:pt x="2911" y="611074"/>
                  <a:pt x="14692" y="597605"/>
                  <a:pt x="29637" y="575187"/>
                </a:cubicBezTo>
                <a:cubicBezTo>
                  <a:pt x="35433" y="540410"/>
                  <a:pt x="35583" y="532253"/>
                  <a:pt x="44386" y="501445"/>
                </a:cubicBezTo>
                <a:cubicBezTo>
                  <a:pt x="46521" y="493971"/>
                  <a:pt x="47985" y="486118"/>
                  <a:pt x="51760" y="479323"/>
                </a:cubicBezTo>
                <a:cubicBezTo>
                  <a:pt x="60368" y="463828"/>
                  <a:pt x="81256" y="435078"/>
                  <a:pt x="81256" y="435078"/>
                </a:cubicBezTo>
                <a:cubicBezTo>
                  <a:pt x="83618" y="425632"/>
                  <a:pt x="90717" y="394034"/>
                  <a:pt x="96005" y="383458"/>
                </a:cubicBezTo>
                <a:cubicBezTo>
                  <a:pt x="99968" y="375531"/>
                  <a:pt x="105837" y="368710"/>
                  <a:pt x="110753" y="361336"/>
                </a:cubicBezTo>
                <a:cubicBezTo>
                  <a:pt x="130417" y="302341"/>
                  <a:pt x="100921" y="371168"/>
                  <a:pt x="140250" y="331839"/>
                </a:cubicBezTo>
                <a:cubicBezTo>
                  <a:pt x="145746" y="326343"/>
                  <a:pt x="143625" y="316381"/>
                  <a:pt x="147624" y="309716"/>
                </a:cubicBezTo>
                <a:cubicBezTo>
                  <a:pt x="151201" y="303754"/>
                  <a:pt x="157457" y="299884"/>
                  <a:pt x="162373" y="294968"/>
                </a:cubicBezTo>
                <a:cubicBezTo>
                  <a:pt x="164831" y="287594"/>
                  <a:pt x="164891" y="278915"/>
                  <a:pt x="169747" y="272845"/>
                </a:cubicBezTo>
                <a:cubicBezTo>
                  <a:pt x="175283" y="265925"/>
                  <a:pt x="185140" y="263865"/>
                  <a:pt x="191869" y="258097"/>
                </a:cubicBezTo>
                <a:cubicBezTo>
                  <a:pt x="202426" y="249048"/>
                  <a:pt x="211534" y="238432"/>
                  <a:pt x="221366" y="228600"/>
                </a:cubicBezTo>
                <a:cubicBezTo>
                  <a:pt x="226282" y="223684"/>
                  <a:pt x="232259" y="219637"/>
                  <a:pt x="236115" y="213852"/>
                </a:cubicBezTo>
                <a:cubicBezTo>
                  <a:pt x="249225" y="194186"/>
                  <a:pt x="250043" y="186814"/>
                  <a:pt x="272986" y="176981"/>
                </a:cubicBezTo>
                <a:cubicBezTo>
                  <a:pt x="282301" y="172989"/>
                  <a:pt x="292775" y="172519"/>
                  <a:pt x="302482" y="169607"/>
                </a:cubicBezTo>
                <a:cubicBezTo>
                  <a:pt x="317372" y="165140"/>
                  <a:pt x="346727" y="154858"/>
                  <a:pt x="346727" y="154858"/>
                </a:cubicBezTo>
                <a:cubicBezTo>
                  <a:pt x="351643" y="149942"/>
                  <a:pt x="355257" y="143219"/>
                  <a:pt x="361476" y="140110"/>
                </a:cubicBezTo>
                <a:cubicBezTo>
                  <a:pt x="370541" y="135578"/>
                  <a:pt x="381228" y="135520"/>
                  <a:pt x="390973" y="132736"/>
                </a:cubicBezTo>
                <a:cubicBezTo>
                  <a:pt x="398447" y="130601"/>
                  <a:pt x="405721" y="127820"/>
                  <a:pt x="413095" y="125362"/>
                </a:cubicBezTo>
                <a:cubicBezTo>
                  <a:pt x="420469" y="120446"/>
                  <a:pt x="426919" y="113725"/>
                  <a:pt x="435218" y="110613"/>
                </a:cubicBezTo>
                <a:cubicBezTo>
                  <a:pt x="446954" y="106212"/>
                  <a:pt x="459929" y="106279"/>
                  <a:pt x="472089" y="103239"/>
                </a:cubicBezTo>
                <a:cubicBezTo>
                  <a:pt x="479630" y="101354"/>
                  <a:pt x="486837" y="98323"/>
                  <a:pt x="494211" y="95865"/>
                </a:cubicBezTo>
                <a:cubicBezTo>
                  <a:pt x="499127" y="90949"/>
                  <a:pt x="502998" y="84693"/>
                  <a:pt x="508960" y="81116"/>
                </a:cubicBezTo>
                <a:cubicBezTo>
                  <a:pt x="516517" y="76582"/>
                  <a:pt x="555069" y="67745"/>
                  <a:pt x="560579" y="66368"/>
                </a:cubicBezTo>
                <a:cubicBezTo>
                  <a:pt x="567953" y="61452"/>
                  <a:pt x="575781" y="57157"/>
                  <a:pt x="582702" y="51620"/>
                </a:cubicBezTo>
                <a:cubicBezTo>
                  <a:pt x="588131" y="47277"/>
                  <a:pt x="591488" y="40448"/>
                  <a:pt x="597450" y="36871"/>
                </a:cubicBezTo>
                <a:cubicBezTo>
                  <a:pt x="604115" y="32872"/>
                  <a:pt x="612199" y="31955"/>
                  <a:pt x="619573" y="29497"/>
                </a:cubicBezTo>
                <a:cubicBezTo>
                  <a:pt x="626947" y="24581"/>
                  <a:pt x="633596" y="18348"/>
                  <a:pt x="641695" y="14749"/>
                </a:cubicBezTo>
                <a:cubicBezTo>
                  <a:pt x="655901" y="8435"/>
                  <a:pt x="685940" y="0"/>
                  <a:pt x="685940" y="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0" name="Freeform 169">
            <a:extLst>
              <a:ext uri="{FF2B5EF4-FFF2-40B4-BE49-F238E27FC236}">
                <a16:creationId xmlns:a16="http://schemas.microsoft.com/office/drawing/2014/main" id="{57430245-7CFF-2398-F2D2-816FA50B2B9C}"/>
              </a:ext>
            </a:extLst>
          </p:cNvPr>
          <p:cNvSpPr/>
          <p:nvPr/>
        </p:nvSpPr>
        <p:spPr>
          <a:xfrm>
            <a:off x="5552768" y="4874342"/>
            <a:ext cx="353961" cy="457200"/>
          </a:xfrm>
          <a:custGeom>
            <a:avLst/>
            <a:gdLst>
              <a:gd name="connsiteX0" fmla="*/ 0 w 353961"/>
              <a:gd name="connsiteY0" fmla="*/ 457200 h 457200"/>
              <a:gd name="connsiteX1" fmla="*/ 14748 w 353961"/>
              <a:gd name="connsiteY1" fmla="*/ 390832 h 457200"/>
              <a:gd name="connsiteX2" fmla="*/ 29497 w 353961"/>
              <a:gd name="connsiteY2" fmla="*/ 346587 h 457200"/>
              <a:gd name="connsiteX3" fmla="*/ 44245 w 353961"/>
              <a:gd name="connsiteY3" fmla="*/ 324464 h 457200"/>
              <a:gd name="connsiteX4" fmla="*/ 73742 w 353961"/>
              <a:gd name="connsiteY4" fmla="*/ 213852 h 457200"/>
              <a:gd name="connsiteX5" fmla="*/ 88490 w 353961"/>
              <a:gd name="connsiteY5" fmla="*/ 199103 h 457200"/>
              <a:gd name="connsiteX6" fmla="*/ 125361 w 353961"/>
              <a:gd name="connsiteY6" fmla="*/ 147484 h 457200"/>
              <a:gd name="connsiteX7" fmla="*/ 140109 w 353961"/>
              <a:gd name="connsiteY7" fmla="*/ 132735 h 457200"/>
              <a:gd name="connsiteX8" fmla="*/ 162232 w 353961"/>
              <a:gd name="connsiteY8" fmla="*/ 125361 h 457200"/>
              <a:gd name="connsiteX9" fmla="*/ 199103 w 353961"/>
              <a:gd name="connsiteY9" fmla="*/ 95864 h 457200"/>
              <a:gd name="connsiteX10" fmla="*/ 258097 w 353961"/>
              <a:gd name="connsiteY10" fmla="*/ 58993 h 457200"/>
              <a:gd name="connsiteX11" fmla="*/ 280219 w 353961"/>
              <a:gd name="connsiteY11" fmla="*/ 51619 h 457200"/>
              <a:gd name="connsiteX12" fmla="*/ 317090 w 353961"/>
              <a:gd name="connsiteY12" fmla="*/ 14748 h 457200"/>
              <a:gd name="connsiteX13" fmla="*/ 353961 w 353961"/>
              <a:gd name="connsiteY13"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3961" h="457200">
                <a:moveTo>
                  <a:pt x="0" y="457200"/>
                </a:moveTo>
                <a:cubicBezTo>
                  <a:pt x="4209" y="436153"/>
                  <a:pt x="8500" y="411657"/>
                  <a:pt x="14748" y="390832"/>
                </a:cubicBezTo>
                <a:cubicBezTo>
                  <a:pt x="19215" y="375941"/>
                  <a:pt x="20874" y="359522"/>
                  <a:pt x="29497" y="346587"/>
                </a:cubicBezTo>
                <a:lnTo>
                  <a:pt x="44245" y="324464"/>
                </a:lnTo>
                <a:cubicBezTo>
                  <a:pt x="54887" y="260609"/>
                  <a:pt x="44053" y="250963"/>
                  <a:pt x="73742" y="213852"/>
                </a:cubicBezTo>
                <a:cubicBezTo>
                  <a:pt x="78085" y="208423"/>
                  <a:pt x="83574" y="204019"/>
                  <a:pt x="88490" y="199103"/>
                </a:cubicBezTo>
                <a:cubicBezTo>
                  <a:pt x="105696" y="147484"/>
                  <a:pt x="88490" y="159774"/>
                  <a:pt x="125361" y="147484"/>
                </a:cubicBezTo>
                <a:cubicBezTo>
                  <a:pt x="130277" y="142568"/>
                  <a:pt x="134147" y="136312"/>
                  <a:pt x="140109" y="132735"/>
                </a:cubicBezTo>
                <a:cubicBezTo>
                  <a:pt x="146774" y="128736"/>
                  <a:pt x="156162" y="130217"/>
                  <a:pt x="162232" y="125361"/>
                </a:cubicBezTo>
                <a:cubicBezTo>
                  <a:pt x="209886" y="87239"/>
                  <a:pt x="143493" y="114402"/>
                  <a:pt x="199103" y="95864"/>
                </a:cubicBezTo>
                <a:cubicBezTo>
                  <a:pt x="222475" y="60807"/>
                  <a:pt x="205443" y="76544"/>
                  <a:pt x="258097" y="58993"/>
                </a:cubicBezTo>
                <a:lnTo>
                  <a:pt x="280219" y="51619"/>
                </a:lnTo>
                <a:cubicBezTo>
                  <a:pt x="292509" y="39329"/>
                  <a:pt x="300601" y="20244"/>
                  <a:pt x="317090" y="14748"/>
                </a:cubicBezTo>
                <a:cubicBezTo>
                  <a:pt x="344427" y="5636"/>
                  <a:pt x="332260" y="10850"/>
                  <a:pt x="353961" y="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1" name="Freeform 170">
            <a:extLst>
              <a:ext uri="{FF2B5EF4-FFF2-40B4-BE49-F238E27FC236}">
                <a16:creationId xmlns:a16="http://schemas.microsoft.com/office/drawing/2014/main" id="{D6BE5134-D384-9630-E3FD-73139C8C1773}"/>
              </a:ext>
            </a:extLst>
          </p:cNvPr>
          <p:cNvSpPr/>
          <p:nvPr/>
        </p:nvSpPr>
        <p:spPr>
          <a:xfrm>
            <a:off x="3495368" y="5102942"/>
            <a:ext cx="2706329" cy="973393"/>
          </a:xfrm>
          <a:custGeom>
            <a:avLst/>
            <a:gdLst>
              <a:gd name="connsiteX0" fmla="*/ 0 w 2706329"/>
              <a:gd name="connsiteY0" fmla="*/ 0 h 973393"/>
              <a:gd name="connsiteX1" fmla="*/ 66367 w 2706329"/>
              <a:gd name="connsiteY1" fmla="*/ 7374 h 973393"/>
              <a:gd name="connsiteX2" fmla="*/ 110613 w 2706329"/>
              <a:gd name="connsiteY2" fmla="*/ 22123 h 973393"/>
              <a:gd name="connsiteX3" fmla="*/ 154858 w 2706329"/>
              <a:gd name="connsiteY3" fmla="*/ 36871 h 973393"/>
              <a:gd name="connsiteX4" fmla="*/ 184355 w 2706329"/>
              <a:gd name="connsiteY4" fmla="*/ 44245 h 973393"/>
              <a:gd name="connsiteX5" fmla="*/ 206477 w 2706329"/>
              <a:gd name="connsiteY5" fmla="*/ 51619 h 973393"/>
              <a:gd name="connsiteX6" fmla="*/ 265471 w 2706329"/>
              <a:gd name="connsiteY6" fmla="*/ 66368 h 973393"/>
              <a:gd name="connsiteX7" fmla="*/ 294967 w 2706329"/>
              <a:gd name="connsiteY7" fmla="*/ 73742 h 973393"/>
              <a:gd name="connsiteX8" fmla="*/ 361335 w 2706329"/>
              <a:gd name="connsiteY8" fmla="*/ 95864 h 973393"/>
              <a:gd name="connsiteX9" fmla="*/ 383458 w 2706329"/>
              <a:gd name="connsiteY9" fmla="*/ 103239 h 973393"/>
              <a:gd name="connsiteX10" fmla="*/ 412955 w 2706329"/>
              <a:gd name="connsiteY10" fmla="*/ 110613 h 973393"/>
              <a:gd name="connsiteX11" fmla="*/ 457200 w 2706329"/>
              <a:gd name="connsiteY11" fmla="*/ 125361 h 973393"/>
              <a:gd name="connsiteX12" fmla="*/ 530942 w 2706329"/>
              <a:gd name="connsiteY12" fmla="*/ 147484 h 973393"/>
              <a:gd name="connsiteX13" fmla="*/ 560438 w 2706329"/>
              <a:gd name="connsiteY13" fmla="*/ 162232 h 973393"/>
              <a:gd name="connsiteX14" fmla="*/ 604684 w 2706329"/>
              <a:gd name="connsiteY14" fmla="*/ 169606 h 973393"/>
              <a:gd name="connsiteX15" fmla="*/ 634180 w 2706329"/>
              <a:gd name="connsiteY15" fmla="*/ 184355 h 973393"/>
              <a:gd name="connsiteX16" fmla="*/ 656303 w 2706329"/>
              <a:gd name="connsiteY16" fmla="*/ 199103 h 973393"/>
              <a:gd name="connsiteX17" fmla="*/ 678426 w 2706329"/>
              <a:gd name="connsiteY17" fmla="*/ 206477 h 973393"/>
              <a:gd name="connsiteX18" fmla="*/ 730045 w 2706329"/>
              <a:gd name="connsiteY18" fmla="*/ 228600 h 973393"/>
              <a:gd name="connsiteX19" fmla="*/ 752167 w 2706329"/>
              <a:gd name="connsiteY19" fmla="*/ 243348 h 973393"/>
              <a:gd name="connsiteX20" fmla="*/ 803787 w 2706329"/>
              <a:gd name="connsiteY20" fmla="*/ 258097 h 973393"/>
              <a:gd name="connsiteX21" fmla="*/ 825909 w 2706329"/>
              <a:gd name="connsiteY21" fmla="*/ 265471 h 973393"/>
              <a:gd name="connsiteX22" fmla="*/ 862780 w 2706329"/>
              <a:gd name="connsiteY22" fmla="*/ 294968 h 973393"/>
              <a:gd name="connsiteX23" fmla="*/ 892277 w 2706329"/>
              <a:gd name="connsiteY23" fmla="*/ 331839 h 973393"/>
              <a:gd name="connsiteX24" fmla="*/ 907026 w 2706329"/>
              <a:gd name="connsiteY24" fmla="*/ 346587 h 973393"/>
              <a:gd name="connsiteX25" fmla="*/ 951271 w 2706329"/>
              <a:gd name="connsiteY25" fmla="*/ 376084 h 973393"/>
              <a:gd name="connsiteX26" fmla="*/ 980767 w 2706329"/>
              <a:gd name="connsiteY26" fmla="*/ 420329 h 973393"/>
              <a:gd name="connsiteX27" fmla="*/ 995516 w 2706329"/>
              <a:gd name="connsiteY27" fmla="*/ 435077 h 973393"/>
              <a:gd name="connsiteX28" fmla="*/ 1039761 w 2706329"/>
              <a:gd name="connsiteY28" fmla="*/ 449826 h 973393"/>
              <a:gd name="connsiteX29" fmla="*/ 1106129 w 2706329"/>
              <a:gd name="connsiteY29" fmla="*/ 486697 h 973393"/>
              <a:gd name="connsiteX30" fmla="*/ 1150374 w 2706329"/>
              <a:gd name="connsiteY30" fmla="*/ 516193 h 973393"/>
              <a:gd name="connsiteX31" fmla="*/ 1194619 w 2706329"/>
              <a:gd name="connsiteY31" fmla="*/ 545690 h 973393"/>
              <a:gd name="connsiteX32" fmla="*/ 1216742 w 2706329"/>
              <a:gd name="connsiteY32" fmla="*/ 560439 h 973393"/>
              <a:gd name="connsiteX33" fmla="*/ 1238864 w 2706329"/>
              <a:gd name="connsiteY33" fmla="*/ 567813 h 973393"/>
              <a:gd name="connsiteX34" fmla="*/ 1275735 w 2706329"/>
              <a:gd name="connsiteY34" fmla="*/ 597310 h 973393"/>
              <a:gd name="connsiteX35" fmla="*/ 1297858 w 2706329"/>
              <a:gd name="connsiteY35" fmla="*/ 612058 h 973393"/>
              <a:gd name="connsiteX36" fmla="*/ 1312606 w 2706329"/>
              <a:gd name="connsiteY36" fmla="*/ 634181 h 973393"/>
              <a:gd name="connsiteX37" fmla="*/ 1327355 w 2706329"/>
              <a:gd name="connsiteY37" fmla="*/ 648929 h 973393"/>
              <a:gd name="connsiteX38" fmla="*/ 1342103 w 2706329"/>
              <a:gd name="connsiteY38" fmla="*/ 671052 h 973393"/>
              <a:gd name="connsiteX39" fmla="*/ 1364226 w 2706329"/>
              <a:gd name="connsiteY39" fmla="*/ 678426 h 973393"/>
              <a:gd name="connsiteX40" fmla="*/ 1386348 w 2706329"/>
              <a:gd name="connsiteY40" fmla="*/ 693174 h 973393"/>
              <a:gd name="connsiteX41" fmla="*/ 1437967 w 2706329"/>
              <a:gd name="connsiteY41" fmla="*/ 752168 h 973393"/>
              <a:gd name="connsiteX42" fmla="*/ 1482213 w 2706329"/>
              <a:gd name="connsiteY42" fmla="*/ 781664 h 973393"/>
              <a:gd name="connsiteX43" fmla="*/ 1511709 w 2706329"/>
              <a:gd name="connsiteY43" fmla="*/ 796413 h 973393"/>
              <a:gd name="connsiteX44" fmla="*/ 1548580 w 2706329"/>
              <a:gd name="connsiteY44" fmla="*/ 818535 h 973393"/>
              <a:gd name="connsiteX45" fmla="*/ 1607574 w 2706329"/>
              <a:gd name="connsiteY45" fmla="*/ 862781 h 973393"/>
              <a:gd name="connsiteX46" fmla="*/ 1651819 w 2706329"/>
              <a:gd name="connsiteY46" fmla="*/ 884903 h 973393"/>
              <a:gd name="connsiteX47" fmla="*/ 1659193 w 2706329"/>
              <a:gd name="connsiteY47" fmla="*/ 907026 h 973393"/>
              <a:gd name="connsiteX48" fmla="*/ 1710813 w 2706329"/>
              <a:gd name="connsiteY48" fmla="*/ 929148 h 973393"/>
              <a:gd name="connsiteX49" fmla="*/ 1725561 w 2706329"/>
              <a:gd name="connsiteY49" fmla="*/ 943897 h 973393"/>
              <a:gd name="connsiteX50" fmla="*/ 1755058 w 2706329"/>
              <a:gd name="connsiteY50" fmla="*/ 951271 h 973393"/>
              <a:gd name="connsiteX51" fmla="*/ 1799303 w 2706329"/>
              <a:gd name="connsiteY51" fmla="*/ 966019 h 973393"/>
              <a:gd name="connsiteX52" fmla="*/ 1821426 w 2706329"/>
              <a:gd name="connsiteY52" fmla="*/ 973393 h 973393"/>
              <a:gd name="connsiteX53" fmla="*/ 1924664 w 2706329"/>
              <a:gd name="connsiteY53" fmla="*/ 966019 h 973393"/>
              <a:gd name="connsiteX54" fmla="*/ 1932038 w 2706329"/>
              <a:gd name="connsiteY54" fmla="*/ 943897 h 973393"/>
              <a:gd name="connsiteX55" fmla="*/ 1968909 w 2706329"/>
              <a:gd name="connsiteY55" fmla="*/ 914400 h 973393"/>
              <a:gd name="connsiteX56" fmla="*/ 1983658 w 2706329"/>
              <a:gd name="connsiteY56" fmla="*/ 892277 h 973393"/>
              <a:gd name="connsiteX57" fmla="*/ 1998406 w 2706329"/>
              <a:gd name="connsiteY57" fmla="*/ 848032 h 973393"/>
              <a:gd name="connsiteX58" fmla="*/ 2050026 w 2706329"/>
              <a:gd name="connsiteY58" fmla="*/ 833284 h 973393"/>
              <a:gd name="connsiteX59" fmla="*/ 2064774 w 2706329"/>
              <a:gd name="connsiteY59" fmla="*/ 818535 h 973393"/>
              <a:gd name="connsiteX60" fmla="*/ 2079522 w 2706329"/>
              <a:gd name="connsiteY60" fmla="*/ 774290 h 973393"/>
              <a:gd name="connsiteX61" fmla="*/ 2086897 w 2706329"/>
              <a:gd name="connsiteY61" fmla="*/ 752168 h 973393"/>
              <a:gd name="connsiteX62" fmla="*/ 2131142 w 2706329"/>
              <a:gd name="connsiteY62" fmla="*/ 693174 h 973393"/>
              <a:gd name="connsiteX63" fmla="*/ 2160638 w 2706329"/>
              <a:gd name="connsiteY63" fmla="*/ 678426 h 973393"/>
              <a:gd name="connsiteX64" fmla="*/ 2175387 w 2706329"/>
              <a:gd name="connsiteY64" fmla="*/ 656303 h 973393"/>
              <a:gd name="connsiteX65" fmla="*/ 2197509 w 2706329"/>
              <a:gd name="connsiteY65" fmla="*/ 634181 h 973393"/>
              <a:gd name="connsiteX66" fmla="*/ 2227006 w 2706329"/>
              <a:gd name="connsiteY66" fmla="*/ 560439 h 973393"/>
              <a:gd name="connsiteX67" fmla="*/ 2271251 w 2706329"/>
              <a:gd name="connsiteY67" fmla="*/ 530942 h 973393"/>
              <a:gd name="connsiteX68" fmla="*/ 2322871 w 2706329"/>
              <a:gd name="connsiteY68" fmla="*/ 508819 h 973393"/>
              <a:gd name="connsiteX69" fmla="*/ 2352367 w 2706329"/>
              <a:gd name="connsiteY69" fmla="*/ 494071 h 973393"/>
              <a:gd name="connsiteX70" fmla="*/ 2374490 w 2706329"/>
              <a:gd name="connsiteY70" fmla="*/ 479323 h 973393"/>
              <a:gd name="connsiteX71" fmla="*/ 2433484 w 2706329"/>
              <a:gd name="connsiteY71" fmla="*/ 449826 h 973393"/>
              <a:gd name="connsiteX72" fmla="*/ 2462980 w 2706329"/>
              <a:gd name="connsiteY72" fmla="*/ 412955 h 973393"/>
              <a:gd name="connsiteX73" fmla="*/ 2507226 w 2706329"/>
              <a:gd name="connsiteY73" fmla="*/ 390832 h 973393"/>
              <a:gd name="connsiteX74" fmla="*/ 2558845 w 2706329"/>
              <a:gd name="connsiteY74" fmla="*/ 361335 h 973393"/>
              <a:gd name="connsiteX75" fmla="*/ 2603090 w 2706329"/>
              <a:gd name="connsiteY75" fmla="*/ 331839 h 973393"/>
              <a:gd name="connsiteX76" fmla="*/ 2632587 w 2706329"/>
              <a:gd name="connsiteY76" fmla="*/ 317090 h 973393"/>
              <a:gd name="connsiteX77" fmla="*/ 2676832 w 2706329"/>
              <a:gd name="connsiteY77" fmla="*/ 294968 h 973393"/>
              <a:gd name="connsiteX78" fmla="*/ 2706329 w 2706329"/>
              <a:gd name="connsiteY78" fmla="*/ 287593 h 973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706329" h="973393">
                <a:moveTo>
                  <a:pt x="0" y="0"/>
                </a:moveTo>
                <a:cubicBezTo>
                  <a:pt x="22122" y="2458"/>
                  <a:pt x="44541" y="3009"/>
                  <a:pt x="66367" y="7374"/>
                </a:cubicBezTo>
                <a:cubicBezTo>
                  <a:pt x="81612" y="10423"/>
                  <a:pt x="95864" y="17207"/>
                  <a:pt x="110613" y="22123"/>
                </a:cubicBezTo>
                <a:lnTo>
                  <a:pt x="154858" y="36871"/>
                </a:lnTo>
                <a:cubicBezTo>
                  <a:pt x="164690" y="39329"/>
                  <a:pt x="174610" y="41461"/>
                  <a:pt x="184355" y="44245"/>
                </a:cubicBezTo>
                <a:cubicBezTo>
                  <a:pt x="191829" y="46380"/>
                  <a:pt x="198978" y="49574"/>
                  <a:pt x="206477" y="51619"/>
                </a:cubicBezTo>
                <a:cubicBezTo>
                  <a:pt x="226033" y="56952"/>
                  <a:pt x="245806" y="61452"/>
                  <a:pt x="265471" y="66368"/>
                </a:cubicBezTo>
                <a:cubicBezTo>
                  <a:pt x="275303" y="68826"/>
                  <a:pt x="285352" y="70537"/>
                  <a:pt x="294967" y="73742"/>
                </a:cubicBezTo>
                <a:lnTo>
                  <a:pt x="361335" y="95864"/>
                </a:lnTo>
                <a:cubicBezTo>
                  <a:pt x="368709" y="98322"/>
                  <a:pt x="375917" y="101354"/>
                  <a:pt x="383458" y="103239"/>
                </a:cubicBezTo>
                <a:cubicBezTo>
                  <a:pt x="393290" y="105697"/>
                  <a:pt x="403247" y="107701"/>
                  <a:pt x="412955" y="110613"/>
                </a:cubicBezTo>
                <a:cubicBezTo>
                  <a:pt x="427845" y="115080"/>
                  <a:pt x="457200" y="125361"/>
                  <a:pt x="457200" y="125361"/>
                </a:cubicBezTo>
                <a:cubicBezTo>
                  <a:pt x="503934" y="156519"/>
                  <a:pt x="450641" y="125584"/>
                  <a:pt x="530942" y="147484"/>
                </a:cubicBezTo>
                <a:cubicBezTo>
                  <a:pt x="541547" y="150376"/>
                  <a:pt x="549909" y="159073"/>
                  <a:pt x="560438" y="162232"/>
                </a:cubicBezTo>
                <a:cubicBezTo>
                  <a:pt x="574760" y="166528"/>
                  <a:pt x="589935" y="167148"/>
                  <a:pt x="604684" y="169606"/>
                </a:cubicBezTo>
                <a:cubicBezTo>
                  <a:pt x="614516" y="174522"/>
                  <a:pt x="624636" y="178901"/>
                  <a:pt x="634180" y="184355"/>
                </a:cubicBezTo>
                <a:cubicBezTo>
                  <a:pt x="641875" y="188752"/>
                  <a:pt x="648376" y="195140"/>
                  <a:pt x="656303" y="199103"/>
                </a:cubicBezTo>
                <a:cubicBezTo>
                  <a:pt x="663256" y="202579"/>
                  <a:pt x="671281" y="203415"/>
                  <a:pt x="678426" y="206477"/>
                </a:cubicBezTo>
                <a:cubicBezTo>
                  <a:pt x="742212" y="233815"/>
                  <a:pt x="678162" y="211307"/>
                  <a:pt x="730045" y="228600"/>
                </a:cubicBezTo>
                <a:cubicBezTo>
                  <a:pt x="737419" y="233516"/>
                  <a:pt x="744240" y="239385"/>
                  <a:pt x="752167" y="243348"/>
                </a:cubicBezTo>
                <a:cubicBezTo>
                  <a:pt x="763959" y="249244"/>
                  <a:pt x="792754" y="254945"/>
                  <a:pt x="803787" y="258097"/>
                </a:cubicBezTo>
                <a:cubicBezTo>
                  <a:pt x="811261" y="260232"/>
                  <a:pt x="818535" y="263013"/>
                  <a:pt x="825909" y="265471"/>
                </a:cubicBezTo>
                <a:cubicBezTo>
                  <a:pt x="855284" y="309530"/>
                  <a:pt x="823204" y="271222"/>
                  <a:pt x="862780" y="294968"/>
                </a:cubicBezTo>
                <a:cubicBezTo>
                  <a:pt x="876480" y="303188"/>
                  <a:pt x="882998" y="320241"/>
                  <a:pt x="892277" y="331839"/>
                </a:cubicBezTo>
                <a:cubicBezTo>
                  <a:pt x="896620" y="337268"/>
                  <a:pt x="901464" y="342416"/>
                  <a:pt x="907026" y="346587"/>
                </a:cubicBezTo>
                <a:cubicBezTo>
                  <a:pt x="921206" y="357222"/>
                  <a:pt x="951271" y="376084"/>
                  <a:pt x="951271" y="376084"/>
                </a:cubicBezTo>
                <a:cubicBezTo>
                  <a:pt x="962250" y="420001"/>
                  <a:pt x="948939" y="394868"/>
                  <a:pt x="980767" y="420329"/>
                </a:cubicBezTo>
                <a:cubicBezTo>
                  <a:pt x="986196" y="424672"/>
                  <a:pt x="989297" y="431968"/>
                  <a:pt x="995516" y="435077"/>
                </a:cubicBezTo>
                <a:cubicBezTo>
                  <a:pt x="1009421" y="442029"/>
                  <a:pt x="1026826" y="441203"/>
                  <a:pt x="1039761" y="449826"/>
                </a:cubicBezTo>
                <a:cubicBezTo>
                  <a:pt x="1103651" y="492417"/>
                  <a:pt x="1001776" y="425824"/>
                  <a:pt x="1106129" y="486697"/>
                </a:cubicBezTo>
                <a:cubicBezTo>
                  <a:pt x="1121440" y="495628"/>
                  <a:pt x="1135626" y="506361"/>
                  <a:pt x="1150374" y="516193"/>
                </a:cubicBezTo>
                <a:lnTo>
                  <a:pt x="1194619" y="545690"/>
                </a:lnTo>
                <a:cubicBezTo>
                  <a:pt x="1201993" y="550606"/>
                  <a:pt x="1208334" y="557636"/>
                  <a:pt x="1216742" y="560439"/>
                </a:cubicBezTo>
                <a:lnTo>
                  <a:pt x="1238864" y="567813"/>
                </a:lnTo>
                <a:cubicBezTo>
                  <a:pt x="1251154" y="577645"/>
                  <a:pt x="1263143" y="587866"/>
                  <a:pt x="1275735" y="597310"/>
                </a:cubicBezTo>
                <a:cubicBezTo>
                  <a:pt x="1282825" y="602628"/>
                  <a:pt x="1291591" y="605791"/>
                  <a:pt x="1297858" y="612058"/>
                </a:cubicBezTo>
                <a:cubicBezTo>
                  <a:pt x="1304125" y="618325"/>
                  <a:pt x="1307069" y="627260"/>
                  <a:pt x="1312606" y="634181"/>
                </a:cubicBezTo>
                <a:cubicBezTo>
                  <a:pt x="1316949" y="639610"/>
                  <a:pt x="1323012" y="643500"/>
                  <a:pt x="1327355" y="648929"/>
                </a:cubicBezTo>
                <a:cubicBezTo>
                  <a:pt x="1332892" y="655850"/>
                  <a:pt x="1335182" y="665515"/>
                  <a:pt x="1342103" y="671052"/>
                </a:cubicBezTo>
                <a:cubicBezTo>
                  <a:pt x="1348173" y="675908"/>
                  <a:pt x="1356852" y="675968"/>
                  <a:pt x="1364226" y="678426"/>
                </a:cubicBezTo>
                <a:cubicBezTo>
                  <a:pt x="1371600" y="683342"/>
                  <a:pt x="1380081" y="686907"/>
                  <a:pt x="1386348" y="693174"/>
                </a:cubicBezTo>
                <a:cubicBezTo>
                  <a:pt x="1425320" y="732146"/>
                  <a:pt x="1366235" y="704349"/>
                  <a:pt x="1437967" y="752168"/>
                </a:cubicBezTo>
                <a:cubicBezTo>
                  <a:pt x="1452716" y="762000"/>
                  <a:pt x="1466359" y="773737"/>
                  <a:pt x="1482213" y="781664"/>
                </a:cubicBezTo>
                <a:cubicBezTo>
                  <a:pt x="1492045" y="786580"/>
                  <a:pt x="1502563" y="790315"/>
                  <a:pt x="1511709" y="796413"/>
                </a:cubicBezTo>
                <a:cubicBezTo>
                  <a:pt x="1552195" y="823404"/>
                  <a:pt x="1497234" y="801420"/>
                  <a:pt x="1548580" y="818535"/>
                </a:cubicBezTo>
                <a:cubicBezTo>
                  <a:pt x="1575862" y="845817"/>
                  <a:pt x="1557546" y="829429"/>
                  <a:pt x="1607574" y="862781"/>
                </a:cubicBezTo>
                <a:cubicBezTo>
                  <a:pt x="1636162" y="881840"/>
                  <a:pt x="1621291" y="874727"/>
                  <a:pt x="1651819" y="884903"/>
                </a:cubicBezTo>
                <a:cubicBezTo>
                  <a:pt x="1654277" y="892277"/>
                  <a:pt x="1653697" y="901530"/>
                  <a:pt x="1659193" y="907026"/>
                </a:cubicBezTo>
                <a:cubicBezTo>
                  <a:pt x="1668305" y="916138"/>
                  <a:pt x="1697592" y="924741"/>
                  <a:pt x="1710813" y="929148"/>
                </a:cubicBezTo>
                <a:cubicBezTo>
                  <a:pt x="1715729" y="934064"/>
                  <a:pt x="1719343" y="940788"/>
                  <a:pt x="1725561" y="943897"/>
                </a:cubicBezTo>
                <a:cubicBezTo>
                  <a:pt x="1734626" y="948430"/>
                  <a:pt x="1745350" y="948359"/>
                  <a:pt x="1755058" y="951271"/>
                </a:cubicBezTo>
                <a:cubicBezTo>
                  <a:pt x="1769948" y="955738"/>
                  <a:pt x="1784555" y="961103"/>
                  <a:pt x="1799303" y="966019"/>
                </a:cubicBezTo>
                <a:lnTo>
                  <a:pt x="1821426" y="973393"/>
                </a:lnTo>
                <a:cubicBezTo>
                  <a:pt x="1855839" y="970935"/>
                  <a:pt x="1891329" y="974908"/>
                  <a:pt x="1924664" y="966019"/>
                </a:cubicBezTo>
                <a:cubicBezTo>
                  <a:pt x="1932174" y="964016"/>
                  <a:pt x="1928039" y="950562"/>
                  <a:pt x="1932038" y="943897"/>
                </a:cubicBezTo>
                <a:cubicBezTo>
                  <a:pt x="1939043" y="932221"/>
                  <a:pt x="1958860" y="921099"/>
                  <a:pt x="1968909" y="914400"/>
                </a:cubicBezTo>
                <a:cubicBezTo>
                  <a:pt x="1973825" y="907026"/>
                  <a:pt x="1980058" y="900376"/>
                  <a:pt x="1983658" y="892277"/>
                </a:cubicBezTo>
                <a:cubicBezTo>
                  <a:pt x="1989972" y="878071"/>
                  <a:pt x="1983658" y="852948"/>
                  <a:pt x="1998406" y="848032"/>
                </a:cubicBezTo>
                <a:cubicBezTo>
                  <a:pt x="2030144" y="837453"/>
                  <a:pt x="2012988" y="842543"/>
                  <a:pt x="2050026" y="833284"/>
                </a:cubicBezTo>
                <a:cubicBezTo>
                  <a:pt x="2054942" y="828368"/>
                  <a:pt x="2061665" y="824754"/>
                  <a:pt x="2064774" y="818535"/>
                </a:cubicBezTo>
                <a:cubicBezTo>
                  <a:pt x="2071726" y="804630"/>
                  <a:pt x="2074606" y="789038"/>
                  <a:pt x="2079522" y="774290"/>
                </a:cubicBezTo>
                <a:cubicBezTo>
                  <a:pt x="2081980" y="766916"/>
                  <a:pt x="2082585" y="758636"/>
                  <a:pt x="2086897" y="752168"/>
                </a:cubicBezTo>
                <a:cubicBezTo>
                  <a:pt x="2092430" y="743869"/>
                  <a:pt x="2114772" y="704088"/>
                  <a:pt x="2131142" y="693174"/>
                </a:cubicBezTo>
                <a:cubicBezTo>
                  <a:pt x="2140288" y="687076"/>
                  <a:pt x="2150806" y="683342"/>
                  <a:pt x="2160638" y="678426"/>
                </a:cubicBezTo>
                <a:cubicBezTo>
                  <a:pt x="2165554" y="671052"/>
                  <a:pt x="2169713" y="663112"/>
                  <a:pt x="2175387" y="656303"/>
                </a:cubicBezTo>
                <a:cubicBezTo>
                  <a:pt x="2182063" y="648292"/>
                  <a:pt x="2192445" y="643297"/>
                  <a:pt x="2197509" y="634181"/>
                </a:cubicBezTo>
                <a:cubicBezTo>
                  <a:pt x="2237476" y="562240"/>
                  <a:pt x="2189932" y="616049"/>
                  <a:pt x="2227006" y="560439"/>
                </a:cubicBezTo>
                <a:cubicBezTo>
                  <a:pt x="2239139" y="542240"/>
                  <a:pt x="2251962" y="541965"/>
                  <a:pt x="2271251" y="530942"/>
                </a:cubicBezTo>
                <a:cubicBezTo>
                  <a:pt x="2310860" y="508308"/>
                  <a:pt x="2274423" y="520931"/>
                  <a:pt x="2322871" y="508819"/>
                </a:cubicBezTo>
                <a:cubicBezTo>
                  <a:pt x="2332703" y="503903"/>
                  <a:pt x="2342823" y="499525"/>
                  <a:pt x="2352367" y="494071"/>
                </a:cubicBezTo>
                <a:cubicBezTo>
                  <a:pt x="2360062" y="489674"/>
                  <a:pt x="2366563" y="483287"/>
                  <a:pt x="2374490" y="479323"/>
                </a:cubicBezTo>
                <a:cubicBezTo>
                  <a:pt x="2412618" y="460259"/>
                  <a:pt x="2405015" y="472602"/>
                  <a:pt x="2433484" y="449826"/>
                </a:cubicBezTo>
                <a:cubicBezTo>
                  <a:pt x="2469966" y="420640"/>
                  <a:pt x="2424659" y="451276"/>
                  <a:pt x="2462980" y="412955"/>
                </a:cubicBezTo>
                <a:cubicBezTo>
                  <a:pt x="2477276" y="398659"/>
                  <a:pt x="2489232" y="396830"/>
                  <a:pt x="2507226" y="390832"/>
                </a:cubicBezTo>
                <a:cubicBezTo>
                  <a:pt x="2536770" y="346516"/>
                  <a:pt x="2502191" y="387087"/>
                  <a:pt x="2558845" y="361335"/>
                </a:cubicBezTo>
                <a:cubicBezTo>
                  <a:pt x="2574981" y="354000"/>
                  <a:pt x="2587236" y="339766"/>
                  <a:pt x="2603090" y="331839"/>
                </a:cubicBezTo>
                <a:cubicBezTo>
                  <a:pt x="2612922" y="326923"/>
                  <a:pt x="2623042" y="322544"/>
                  <a:pt x="2632587" y="317090"/>
                </a:cubicBezTo>
                <a:cubicBezTo>
                  <a:pt x="2664907" y="298621"/>
                  <a:pt x="2643029" y="304626"/>
                  <a:pt x="2676832" y="294968"/>
                </a:cubicBezTo>
                <a:cubicBezTo>
                  <a:pt x="2686577" y="292184"/>
                  <a:pt x="2706329" y="287593"/>
                  <a:pt x="2706329" y="287593"/>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2" name="Freeform 171">
            <a:extLst>
              <a:ext uri="{FF2B5EF4-FFF2-40B4-BE49-F238E27FC236}">
                <a16:creationId xmlns:a16="http://schemas.microsoft.com/office/drawing/2014/main" id="{114E283E-A7C9-C0EE-2BFF-1F86382E3D4F}"/>
              </a:ext>
            </a:extLst>
          </p:cNvPr>
          <p:cNvSpPr/>
          <p:nvPr/>
        </p:nvSpPr>
        <p:spPr>
          <a:xfrm>
            <a:off x="3480619" y="5243052"/>
            <a:ext cx="2735826" cy="877529"/>
          </a:xfrm>
          <a:custGeom>
            <a:avLst/>
            <a:gdLst>
              <a:gd name="connsiteX0" fmla="*/ 0 w 2735826"/>
              <a:gd name="connsiteY0" fmla="*/ 0 h 877529"/>
              <a:gd name="connsiteX1" fmla="*/ 110613 w 2735826"/>
              <a:gd name="connsiteY1" fmla="*/ 22122 h 877529"/>
              <a:gd name="connsiteX2" fmla="*/ 176981 w 2735826"/>
              <a:gd name="connsiteY2" fmla="*/ 36871 h 877529"/>
              <a:gd name="connsiteX3" fmla="*/ 199104 w 2735826"/>
              <a:gd name="connsiteY3" fmla="*/ 44245 h 877529"/>
              <a:gd name="connsiteX4" fmla="*/ 228600 w 2735826"/>
              <a:gd name="connsiteY4" fmla="*/ 51619 h 877529"/>
              <a:gd name="connsiteX5" fmla="*/ 250723 w 2735826"/>
              <a:gd name="connsiteY5" fmla="*/ 58993 h 877529"/>
              <a:gd name="connsiteX6" fmla="*/ 302342 w 2735826"/>
              <a:gd name="connsiteY6" fmla="*/ 73742 h 877529"/>
              <a:gd name="connsiteX7" fmla="*/ 331839 w 2735826"/>
              <a:gd name="connsiteY7" fmla="*/ 88490 h 877529"/>
              <a:gd name="connsiteX8" fmla="*/ 376084 w 2735826"/>
              <a:gd name="connsiteY8" fmla="*/ 103238 h 877529"/>
              <a:gd name="connsiteX9" fmla="*/ 398207 w 2735826"/>
              <a:gd name="connsiteY9" fmla="*/ 117987 h 877529"/>
              <a:gd name="connsiteX10" fmla="*/ 449826 w 2735826"/>
              <a:gd name="connsiteY10" fmla="*/ 140109 h 877529"/>
              <a:gd name="connsiteX11" fmla="*/ 508820 w 2735826"/>
              <a:gd name="connsiteY11" fmla="*/ 169606 h 877529"/>
              <a:gd name="connsiteX12" fmla="*/ 567813 w 2735826"/>
              <a:gd name="connsiteY12" fmla="*/ 199103 h 877529"/>
              <a:gd name="connsiteX13" fmla="*/ 626807 w 2735826"/>
              <a:gd name="connsiteY13" fmla="*/ 228600 h 877529"/>
              <a:gd name="connsiteX14" fmla="*/ 656304 w 2735826"/>
              <a:gd name="connsiteY14" fmla="*/ 243348 h 877529"/>
              <a:gd name="connsiteX15" fmla="*/ 685800 w 2735826"/>
              <a:gd name="connsiteY15" fmla="*/ 258096 h 877529"/>
              <a:gd name="connsiteX16" fmla="*/ 759542 w 2735826"/>
              <a:gd name="connsiteY16" fmla="*/ 287593 h 877529"/>
              <a:gd name="connsiteX17" fmla="*/ 803787 w 2735826"/>
              <a:gd name="connsiteY17" fmla="*/ 317090 h 877529"/>
              <a:gd name="connsiteX18" fmla="*/ 818536 w 2735826"/>
              <a:gd name="connsiteY18" fmla="*/ 331838 h 877529"/>
              <a:gd name="connsiteX19" fmla="*/ 848033 w 2735826"/>
              <a:gd name="connsiteY19" fmla="*/ 346587 h 877529"/>
              <a:gd name="connsiteX20" fmla="*/ 884904 w 2735826"/>
              <a:gd name="connsiteY20" fmla="*/ 368709 h 877529"/>
              <a:gd name="connsiteX21" fmla="*/ 899652 w 2735826"/>
              <a:gd name="connsiteY21" fmla="*/ 383458 h 877529"/>
              <a:gd name="connsiteX22" fmla="*/ 943897 w 2735826"/>
              <a:gd name="connsiteY22" fmla="*/ 390832 h 877529"/>
              <a:gd name="connsiteX23" fmla="*/ 980768 w 2735826"/>
              <a:gd name="connsiteY23" fmla="*/ 405580 h 877529"/>
              <a:gd name="connsiteX24" fmla="*/ 1025013 w 2735826"/>
              <a:gd name="connsiteY24" fmla="*/ 412954 h 877529"/>
              <a:gd name="connsiteX25" fmla="*/ 1069258 w 2735826"/>
              <a:gd name="connsiteY25" fmla="*/ 442451 h 877529"/>
              <a:gd name="connsiteX26" fmla="*/ 1106129 w 2735826"/>
              <a:gd name="connsiteY26" fmla="*/ 479322 h 877529"/>
              <a:gd name="connsiteX27" fmla="*/ 1135626 w 2735826"/>
              <a:gd name="connsiteY27" fmla="*/ 486696 h 877529"/>
              <a:gd name="connsiteX28" fmla="*/ 1165123 w 2735826"/>
              <a:gd name="connsiteY28" fmla="*/ 501445 h 877529"/>
              <a:gd name="connsiteX29" fmla="*/ 1187246 w 2735826"/>
              <a:gd name="connsiteY29" fmla="*/ 523567 h 877529"/>
              <a:gd name="connsiteX30" fmla="*/ 1216742 w 2735826"/>
              <a:gd name="connsiteY30" fmla="*/ 545690 h 877529"/>
              <a:gd name="connsiteX31" fmla="*/ 1260987 w 2735826"/>
              <a:gd name="connsiteY31" fmla="*/ 575187 h 877529"/>
              <a:gd name="connsiteX32" fmla="*/ 1305233 w 2735826"/>
              <a:gd name="connsiteY32" fmla="*/ 612058 h 877529"/>
              <a:gd name="connsiteX33" fmla="*/ 1334729 w 2735826"/>
              <a:gd name="connsiteY33" fmla="*/ 626806 h 877529"/>
              <a:gd name="connsiteX34" fmla="*/ 1378975 w 2735826"/>
              <a:gd name="connsiteY34" fmla="*/ 648929 h 877529"/>
              <a:gd name="connsiteX35" fmla="*/ 1467465 w 2735826"/>
              <a:gd name="connsiteY35" fmla="*/ 693174 h 877529"/>
              <a:gd name="connsiteX36" fmla="*/ 1519084 w 2735826"/>
              <a:gd name="connsiteY36" fmla="*/ 730045 h 877529"/>
              <a:gd name="connsiteX37" fmla="*/ 1548581 w 2735826"/>
              <a:gd name="connsiteY37" fmla="*/ 744793 h 877529"/>
              <a:gd name="connsiteX38" fmla="*/ 1563329 w 2735826"/>
              <a:gd name="connsiteY38" fmla="*/ 759542 h 877529"/>
              <a:gd name="connsiteX39" fmla="*/ 1585452 w 2735826"/>
              <a:gd name="connsiteY39" fmla="*/ 766916 h 877529"/>
              <a:gd name="connsiteX40" fmla="*/ 1607575 w 2735826"/>
              <a:gd name="connsiteY40" fmla="*/ 781664 h 877529"/>
              <a:gd name="connsiteX41" fmla="*/ 1644446 w 2735826"/>
              <a:gd name="connsiteY41" fmla="*/ 818535 h 877529"/>
              <a:gd name="connsiteX42" fmla="*/ 1688691 w 2735826"/>
              <a:gd name="connsiteY42" fmla="*/ 833283 h 877529"/>
              <a:gd name="connsiteX43" fmla="*/ 1703439 w 2735826"/>
              <a:gd name="connsiteY43" fmla="*/ 848032 h 877529"/>
              <a:gd name="connsiteX44" fmla="*/ 1769807 w 2735826"/>
              <a:gd name="connsiteY44" fmla="*/ 862780 h 877529"/>
              <a:gd name="connsiteX45" fmla="*/ 1902542 w 2735826"/>
              <a:gd name="connsiteY45" fmla="*/ 877529 h 877529"/>
              <a:gd name="connsiteX46" fmla="*/ 1968910 w 2735826"/>
              <a:gd name="connsiteY46" fmla="*/ 870154 h 877529"/>
              <a:gd name="connsiteX47" fmla="*/ 2013155 w 2735826"/>
              <a:gd name="connsiteY47" fmla="*/ 855406 h 877529"/>
              <a:gd name="connsiteX48" fmla="*/ 2079523 w 2735826"/>
              <a:gd name="connsiteY48" fmla="*/ 796413 h 877529"/>
              <a:gd name="connsiteX49" fmla="*/ 2109020 w 2735826"/>
              <a:gd name="connsiteY49" fmla="*/ 766916 h 877529"/>
              <a:gd name="connsiteX50" fmla="*/ 2123768 w 2735826"/>
              <a:gd name="connsiteY50" fmla="*/ 752167 h 877529"/>
              <a:gd name="connsiteX51" fmla="*/ 2145891 w 2735826"/>
              <a:gd name="connsiteY51" fmla="*/ 737419 h 877529"/>
              <a:gd name="connsiteX52" fmla="*/ 2182762 w 2735826"/>
              <a:gd name="connsiteY52" fmla="*/ 693174 h 877529"/>
              <a:gd name="connsiteX53" fmla="*/ 2227007 w 2735826"/>
              <a:gd name="connsiteY53" fmla="*/ 678425 h 877529"/>
              <a:gd name="connsiteX54" fmla="*/ 2278626 w 2735826"/>
              <a:gd name="connsiteY54" fmla="*/ 619432 h 877529"/>
              <a:gd name="connsiteX55" fmla="*/ 2322871 w 2735826"/>
              <a:gd name="connsiteY55" fmla="*/ 582561 h 877529"/>
              <a:gd name="connsiteX56" fmla="*/ 2367116 w 2735826"/>
              <a:gd name="connsiteY56" fmla="*/ 567813 h 877529"/>
              <a:gd name="connsiteX57" fmla="*/ 2403987 w 2735826"/>
              <a:gd name="connsiteY57" fmla="*/ 553064 h 877529"/>
              <a:gd name="connsiteX58" fmla="*/ 2470355 w 2735826"/>
              <a:gd name="connsiteY58" fmla="*/ 530942 h 877529"/>
              <a:gd name="connsiteX59" fmla="*/ 2514600 w 2735826"/>
              <a:gd name="connsiteY59" fmla="*/ 508819 h 877529"/>
              <a:gd name="connsiteX60" fmla="*/ 2536723 w 2735826"/>
              <a:gd name="connsiteY60" fmla="*/ 501445 h 877529"/>
              <a:gd name="connsiteX61" fmla="*/ 2580968 w 2735826"/>
              <a:gd name="connsiteY61" fmla="*/ 471948 h 877529"/>
              <a:gd name="connsiteX62" fmla="*/ 2625213 w 2735826"/>
              <a:gd name="connsiteY62" fmla="*/ 449825 h 877529"/>
              <a:gd name="connsiteX63" fmla="*/ 2691581 w 2735826"/>
              <a:gd name="connsiteY63" fmla="*/ 442451 h 877529"/>
              <a:gd name="connsiteX64" fmla="*/ 2735826 w 2735826"/>
              <a:gd name="connsiteY64" fmla="*/ 442451 h 877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2735826" h="877529">
                <a:moveTo>
                  <a:pt x="0" y="0"/>
                </a:moveTo>
                <a:cubicBezTo>
                  <a:pt x="128603" y="18371"/>
                  <a:pt x="-31617" y="-6323"/>
                  <a:pt x="110613" y="22122"/>
                </a:cubicBezTo>
                <a:cubicBezTo>
                  <a:pt x="135971" y="27193"/>
                  <a:pt x="152670" y="29925"/>
                  <a:pt x="176981" y="36871"/>
                </a:cubicBezTo>
                <a:cubicBezTo>
                  <a:pt x="184455" y="39007"/>
                  <a:pt x="191630" y="42110"/>
                  <a:pt x="199104" y="44245"/>
                </a:cubicBezTo>
                <a:cubicBezTo>
                  <a:pt x="208849" y="47029"/>
                  <a:pt x="218855" y="48835"/>
                  <a:pt x="228600" y="51619"/>
                </a:cubicBezTo>
                <a:cubicBezTo>
                  <a:pt x="236074" y="53754"/>
                  <a:pt x="243249" y="56858"/>
                  <a:pt x="250723" y="58993"/>
                </a:cubicBezTo>
                <a:cubicBezTo>
                  <a:pt x="269446" y="64342"/>
                  <a:pt x="284652" y="66161"/>
                  <a:pt x="302342" y="73742"/>
                </a:cubicBezTo>
                <a:cubicBezTo>
                  <a:pt x="312446" y="78072"/>
                  <a:pt x="321632" y="84407"/>
                  <a:pt x="331839" y="88490"/>
                </a:cubicBezTo>
                <a:cubicBezTo>
                  <a:pt x="346273" y="94264"/>
                  <a:pt x="376084" y="103238"/>
                  <a:pt x="376084" y="103238"/>
                </a:cubicBezTo>
                <a:cubicBezTo>
                  <a:pt x="383458" y="108154"/>
                  <a:pt x="390280" y="114023"/>
                  <a:pt x="398207" y="117987"/>
                </a:cubicBezTo>
                <a:cubicBezTo>
                  <a:pt x="448388" y="143078"/>
                  <a:pt x="388443" y="101745"/>
                  <a:pt x="449826" y="140109"/>
                </a:cubicBezTo>
                <a:cubicBezTo>
                  <a:pt x="499967" y="171447"/>
                  <a:pt x="457062" y="156667"/>
                  <a:pt x="508820" y="169606"/>
                </a:cubicBezTo>
                <a:cubicBezTo>
                  <a:pt x="571536" y="216645"/>
                  <a:pt x="505684" y="173216"/>
                  <a:pt x="567813" y="199103"/>
                </a:cubicBezTo>
                <a:cubicBezTo>
                  <a:pt x="588108" y="207559"/>
                  <a:pt x="607142" y="218768"/>
                  <a:pt x="626807" y="228600"/>
                </a:cubicBezTo>
                <a:lnTo>
                  <a:pt x="656304" y="243348"/>
                </a:lnTo>
                <a:cubicBezTo>
                  <a:pt x="666136" y="248264"/>
                  <a:pt x="675594" y="254013"/>
                  <a:pt x="685800" y="258096"/>
                </a:cubicBezTo>
                <a:lnTo>
                  <a:pt x="759542" y="287593"/>
                </a:lnTo>
                <a:cubicBezTo>
                  <a:pt x="793357" y="321408"/>
                  <a:pt x="750217" y="281378"/>
                  <a:pt x="803787" y="317090"/>
                </a:cubicBezTo>
                <a:cubicBezTo>
                  <a:pt x="809572" y="320946"/>
                  <a:pt x="812751" y="327981"/>
                  <a:pt x="818536" y="331838"/>
                </a:cubicBezTo>
                <a:cubicBezTo>
                  <a:pt x="827683" y="337936"/>
                  <a:pt x="838423" y="341248"/>
                  <a:pt x="848033" y="346587"/>
                </a:cubicBezTo>
                <a:cubicBezTo>
                  <a:pt x="860562" y="353548"/>
                  <a:pt x="873241" y="360378"/>
                  <a:pt x="884904" y="368709"/>
                </a:cubicBezTo>
                <a:cubicBezTo>
                  <a:pt x="890561" y="372750"/>
                  <a:pt x="893142" y="381017"/>
                  <a:pt x="899652" y="383458"/>
                </a:cubicBezTo>
                <a:cubicBezTo>
                  <a:pt x="913652" y="388708"/>
                  <a:pt x="929149" y="388374"/>
                  <a:pt x="943897" y="390832"/>
                </a:cubicBezTo>
                <a:cubicBezTo>
                  <a:pt x="956187" y="395748"/>
                  <a:pt x="967997" y="402097"/>
                  <a:pt x="980768" y="405580"/>
                </a:cubicBezTo>
                <a:cubicBezTo>
                  <a:pt x="995193" y="409514"/>
                  <a:pt x="1011211" y="407203"/>
                  <a:pt x="1025013" y="412954"/>
                </a:cubicBezTo>
                <a:cubicBezTo>
                  <a:pt x="1041375" y="419771"/>
                  <a:pt x="1056724" y="429917"/>
                  <a:pt x="1069258" y="442451"/>
                </a:cubicBezTo>
                <a:cubicBezTo>
                  <a:pt x="1081548" y="454741"/>
                  <a:pt x="1089267" y="475107"/>
                  <a:pt x="1106129" y="479322"/>
                </a:cubicBezTo>
                <a:lnTo>
                  <a:pt x="1135626" y="486696"/>
                </a:lnTo>
                <a:cubicBezTo>
                  <a:pt x="1145458" y="491612"/>
                  <a:pt x="1156178" y="495056"/>
                  <a:pt x="1165123" y="501445"/>
                </a:cubicBezTo>
                <a:cubicBezTo>
                  <a:pt x="1173609" y="507506"/>
                  <a:pt x="1179328" y="516780"/>
                  <a:pt x="1187246" y="523567"/>
                </a:cubicBezTo>
                <a:cubicBezTo>
                  <a:pt x="1196577" y="531565"/>
                  <a:pt x="1206674" y="538642"/>
                  <a:pt x="1216742" y="545690"/>
                </a:cubicBezTo>
                <a:cubicBezTo>
                  <a:pt x="1231263" y="555855"/>
                  <a:pt x="1248453" y="562654"/>
                  <a:pt x="1260987" y="575187"/>
                </a:cubicBezTo>
                <a:cubicBezTo>
                  <a:pt x="1277815" y="592014"/>
                  <a:pt x="1281863" y="597452"/>
                  <a:pt x="1305233" y="612058"/>
                </a:cubicBezTo>
                <a:cubicBezTo>
                  <a:pt x="1314555" y="617884"/>
                  <a:pt x="1325583" y="620709"/>
                  <a:pt x="1334729" y="626806"/>
                </a:cubicBezTo>
                <a:cubicBezTo>
                  <a:pt x="1374176" y="653104"/>
                  <a:pt x="1317177" y="633478"/>
                  <a:pt x="1378975" y="648929"/>
                </a:cubicBezTo>
                <a:cubicBezTo>
                  <a:pt x="1475936" y="713568"/>
                  <a:pt x="1371514" y="649560"/>
                  <a:pt x="1467465" y="693174"/>
                </a:cubicBezTo>
                <a:cubicBezTo>
                  <a:pt x="1561551" y="735940"/>
                  <a:pt x="1469340" y="696882"/>
                  <a:pt x="1519084" y="730045"/>
                </a:cubicBezTo>
                <a:cubicBezTo>
                  <a:pt x="1528231" y="736143"/>
                  <a:pt x="1538749" y="739877"/>
                  <a:pt x="1548581" y="744793"/>
                </a:cubicBezTo>
                <a:cubicBezTo>
                  <a:pt x="1553497" y="749709"/>
                  <a:pt x="1557367" y="755965"/>
                  <a:pt x="1563329" y="759542"/>
                </a:cubicBezTo>
                <a:cubicBezTo>
                  <a:pt x="1569994" y="763541"/>
                  <a:pt x="1578499" y="763440"/>
                  <a:pt x="1585452" y="766916"/>
                </a:cubicBezTo>
                <a:cubicBezTo>
                  <a:pt x="1593379" y="770879"/>
                  <a:pt x="1600201" y="776748"/>
                  <a:pt x="1607575" y="781664"/>
                </a:cubicBezTo>
                <a:cubicBezTo>
                  <a:pt x="1621030" y="801847"/>
                  <a:pt x="1621158" y="808185"/>
                  <a:pt x="1644446" y="818535"/>
                </a:cubicBezTo>
                <a:cubicBezTo>
                  <a:pt x="1658652" y="824849"/>
                  <a:pt x="1688691" y="833283"/>
                  <a:pt x="1688691" y="833283"/>
                </a:cubicBezTo>
                <a:cubicBezTo>
                  <a:pt x="1693607" y="838199"/>
                  <a:pt x="1697221" y="844923"/>
                  <a:pt x="1703439" y="848032"/>
                </a:cubicBezTo>
                <a:cubicBezTo>
                  <a:pt x="1710632" y="851628"/>
                  <a:pt x="1765619" y="861849"/>
                  <a:pt x="1769807" y="862780"/>
                </a:cubicBezTo>
                <a:cubicBezTo>
                  <a:pt x="1844374" y="879350"/>
                  <a:pt x="1749708" y="866611"/>
                  <a:pt x="1902542" y="877529"/>
                </a:cubicBezTo>
                <a:cubicBezTo>
                  <a:pt x="1924665" y="875071"/>
                  <a:pt x="1947083" y="874519"/>
                  <a:pt x="1968910" y="870154"/>
                </a:cubicBezTo>
                <a:cubicBezTo>
                  <a:pt x="1984154" y="867105"/>
                  <a:pt x="2013155" y="855406"/>
                  <a:pt x="2013155" y="855406"/>
                </a:cubicBezTo>
                <a:cubicBezTo>
                  <a:pt x="2087515" y="781046"/>
                  <a:pt x="1993610" y="872779"/>
                  <a:pt x="2079523" y="796413"/>
                </a:cubicBezTo>
                <a:cubicBezTo>
                  <a:pt x="2089916" y="787175"/>
                  <a:pt x="2099188" y="776748"/>
                  <a:pt x="2109020" y="766916"/>
                </a:cubicBezTo>
                <a:cubicBezTo>
                  <a:pt x="2113936" y="762000"/>
                  <a:pt x="2117983" y="756023"/>
                  <a:pt x="2123768" y="752167"/>
                </a:cubicBezTo>
                <a:lnTo>
                  <a:pt x="2145891" y="737419"/>
                </a:lnTo>
                <a:cubicBezTo>
                  <a:pt x="2147328" y="735503"/>
                  <a:pt x="2173383" y="697863"/>
                  <a:pt x="2182762" y="693174"/>
                </a:cubicBezTo>
                <a:cubicBezTo>
                  <a:pt x="2196667" y="686222"/>
                  <a:pt x="2227007" y="678425"/>
                  <a:pt x="2227007" y="678425"/>
                </a:cubicBezTo>
                <a:cubicBezTo>
                  <a:pt x="2251396" y="641841"/>
                  <a:pt x="2235488" y="662570"/>
                  <a:pt x="2278626" y="619432"/>
                </a:cubicBezTo>
                <a:cubicBezTo>
                  <a:pt x="2292149" y="605909"/>
                  <a:pt x="2305342" y="591325"/>
                  <a:pt x="2322871" y="582561"/>
                </a:cubicBezTo>
                <a:cubicBezTo>
                  <a:pt x="2336776" y="575609"/>
                  <a:pt x="2352682" y="573587"/>
                  <a:pt x="2367116" y="567813"/>
                </a:cubicBezTo>
                <a:lnTo>
                  <a:pt x="2403987" y="553064"/>
                </a:lnTo>
                <a:cubicBezTo>
                  <a:pt x="2432699" y="524354"/>
                  <a:pt x="2407673" y="543479"/>
                  <a:pt x="2470355" y="530942"/>
                </a:cubicBezTo>
                <a:cubicBezTo>
                  <a:pt x="2501246" y="524763"/>
                  <a:pt x="2485599" y="523319"/>
                  <a:pt x="2514600" y="508819"/>
                </a:cubicBezTo>
                <a:cubicBezTo>
                  <a:pt x="2521553" y="505343"/>
                  <a:pt x="2529349" y="503903"/>
                  <a:pt x="2536723" y="501445"/>
                </a:cubicBezTo>
                <a:lnTo>
                  <a:pt x="2580968" y="471948"/>
                </a:lnTo>
                <a:cubicBezTo>
                  <a:pt x="2597951" y="460626"/>
                  <a:pt x="2604864" y="453217"/>
                  <a:pt x="2625213" y="449825"/>
                </a:cubicBezTo>
                <a:cubicBezTo>
                  <a:pt x="2647169" y="446166"/>
                  <a:pt x="2669371" y="443932"/>
                  <a:pt x="2691581" y="442451"/>
                </a:cubicBezTo>
                <a:cubicBezTo>
                  <a:pt x="2706297" y="441470"/>
                  <a:pt x="2721078" y="442451"/>
                  <a:pt x="2735826" y="442451"/>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3" name="Freeform 172">
            <a:extLst>
              <a:ext uri="{FF2B5EF4-FFF2-40B4-BE49-F238E27FC236}">
                <a16:creationId xmlns:a16="http://schemas.microsoft.com/office/drawing/2014/main" id="{C0FC2615-8D39-6ED4-65DC-5CAB89C314FB}"/>
              </a:ext>
            </a:extLst>
          </p:cNvPr>
          <p:cNvSpPr/>
          <p:nvPr/>
        </p:nvSpPr>
        <p:spPr>
          <a:xfrm>
            <a:off x="2610465" y="5206181"/>
            <a:ext cx="3620729" cy="988142"/>
          </a:xfrm>
          <a:custGeom>
            <a:avLst/>
            <a:gdLst>
              <a:gd name="connsiteX0" fmla="*/ 0 w 3620729"/>
              <a:gd name="connsiteY0" fmla="*/ 0 h 988142"/>
              <a:gd name="connsiteX1" fmla="*/ 58993 w 3620729"/>
              <a:gd name="connsiteY1" fmla="*/ 7374 h 988142"/>
              <a:gd name="connsiteX2" fmla="*/ 88490 w 3620729"/>
              <a:gd name="connsiteY2" fmla="*/ 14748 h 988142"/>
              <a:gd name="connsiteX3" fmla="*/ 154858 w 3620729"/>
              <a:gd name="connsiteY3" fmla="*/ 22122 h 988142"/>
              <a:gd name="connsiteX4" fmla="*/ 206477 w 3620729"/>
              <a:gd name="connsiteY4" fmla="*/ 29496 h 988142"/>
              <a:gd name="connsiteX5" fmla="*/ 250722 w 3620729"/>
              <a:gd name="connsiteY5" fmla="*/ 36871 h 988142"/>
              <a:gd name="connsiteX6" fmla="*/ 272845 w 3620729"/>
              <a:gd name="connsiteY6" fmla="*/ 44245 h 988142"/>
              <a:gd name="connsiteX7" fmla="*/ 405580 w 3620729"/>
              <a:gd name="connsiteY7" fmla="*/ 58993 h 988142"/>
              <a:gd name="connsiteX8" fmla="*/ 449825 w 3620729"/>
              <a:gd name="connsiteY8" fmla="*/ 66367 h 988142"/>
              <a:gd name="connsiteX9" fmla="*/ 501445 w 3620729"/>
              <a:gd name="connsiteY9" fmla="*/ 88490 h 988142"/>
              <a:gd name="connsiteX10" fmla="*/ 545690 w 3620729"/>
              <a:gd name="connsiteY10" fmla="*/ 103238 h 988142"/>
              <a:gd name="connsiteX11" fmla="*/ 648929 w 3620729"/>
              <a:gd name="connsiteY11" fmla="*/ 110613 h 988142"/>
              <a:gd name="connsiteX12" fmla="*/ 752167 w 3620729"/>
              <a:gd name="connsiteY12" fmla="*/ 125361 h 988142"/>
              <a:gd name="connsiteX13" fmla="*/ 774290 w 3620729"/>
              <a:gd name="connsiteY13" fmla="*/ 140109 h 988142"/>
              <a:gd name="connsiteX14" fmla="*/ 818535 w 3620729"/>
              <a:gd name="connsiteY14" fmla="*/ 147484 h 988142"/>
              <a:gd name="connsiteX15" fmla="*/ 855406 w 3620729"/>
              <a:gd name="connsiteY15" fmla="*/ 154858 h 988142"/>
              <a:gd name="connsiteX16" fmla="*/ 877529 w 3620729"/>
              <a:gd name="connsiteY16" fmla="*/ 169606 h 988142"/>
              <a:gd name="connsiteX17" fmla="*/ 929148 w 3620729"/>
              <a:gd name="connsiteY17" fmla="*/ 184354 h 988142"/>
              <a:gd name="connsiteX18" fmla="*/ 951270 w 3620729"/>
              <a:gd name="connsiteY18" fmla="*/ 199103 h 988142"/>
              <a:gd name="connsiteX19" fmla="*/ 1010264 w 3620729"/>
              <a:gd name="connsiteY19" fmla="*/ 213851 h 988142"/>
              <a:gd name="connsiteX20" fmla="*/ 1069258 w 3620729"/>
              <a:gd name="connsiteY20" fmla="*/ 243348 h 988142"/>
              <a:gd name="connsiteX21" fmla="*/ 1172496 w 3620729"/>
              <a:gd name="connsiteY21" fmla="*/ 287593 h 988142"/>
              <a:gd name="connsiteX22" fmla="*/ 1187245 w 3620729"/>
              <a:gd name="connsiteY22" fmla="*/ 302342 h 988142"/>
              <a:gd name="connsiteX23" fmla="*/ 1231490 w 3620729"/>
              <a:gd name="connsiteY23" fmla="*/ 317090 h 988142"/>
              <a:gd name="connsiteX24" fmla="*/ 1275735 w 3620729"/>
              <a:gd name="connsiteY24" fmla="*/ 331838 h 988142"/>
              <a:gd name="connsiteX25" fmla="*/ 1297858 w 3620729"/>
              <a:gd name="connsiteY25" fmla="*/ 339213 h 988142"/>
              <a:gd name="connsiteX26" fmla="*/ 1342103 w 3620729"/>
              <a:gd name="connsiteY26" fmla="*/ 361335 h 988142"/>
              <a:gd name="connsiteX27" fmla="*/ 1386348 w 3620729"/>
              <a:gd name="connsiteY27" fmla="*/ 383458 h 988142"/>
              <a:gd name="connsiteX28" fmla="*/ 1437967 w 3620729"/>
              <a:gd name="connsiteY28" fmla="*/ 405580 h 988142"/>
              <a:gd name="connsiteX29" fmla="*/ 1504335 w 3620729"/>
              <a:gd name="connsiteY29" fmla="*/ 449825 h 988142"/>
              <a:gd name="connsiteX30" fmla="*/ 1533832 w 3620729"/>
              <a:gd name="connsiteY30" fmla="*/ 471948 h 988142"/>
              <a:gd name="connsiteX31" fmla="*/ 1592825 w 3620729"/>
              <a:gd name="connsiteY31" fmla="*/ 501445 h 988142"/>
              <a:gd name="connsiteX32" fmla="*/ 1659193 w 3620729"/>
              <a:gd name="connsiteY32" fmla="*/ 538316 h 988142"/>
              <a:gd name="connsiteX33" fmla="*/ 1688690 w 3620729"/>
              <a:gd name="connsiteY33" fmla="*/ 560438 h 988142"/>
              <a:gd name="connsiteX34" fmla="*/ 1747683 w 3620729"/>
              <a:gd name="connsiteY34" fmla="*/ 589935 h 988142"/>
              <a:gd name="connsiteX35" fmla="*/ 1799303 w 3620729"/>
              <a:gd name="connsiteY35" fmla="*/ 619432 h 988142"/>
              <a:gd name="connsiteX36" fmla="*/ 1836174 w 3620729"/>
              <a:gd name="connsiteY36" fmla="*/ 656303 h 988142"/>
              <a:gd name="connsiteX37" fmla="*/ 1850922 w 3620729"/>
              <a:gd name="connsiteY37" fmla="*/ 678425 h 988142"/>
              <a:gd name="connsiteX38" fmla="*/ 1902541 w 3620729"/>
              <a:gd name="connsiteY38" fmla="*/ 693174 h 988142"/>
              <a:gd name="connsiteX39" fmla="*/ 1968909 w 3620729"/>
              <a:gd name="connsiteY39" fmla="*/ 730045 h 988142"/>
              <a:gd name="connsiteX40" fmla="*/ 1983658 w 3620729"/>
              <a:gd name="connsiteY40" fmla="*/ 744793 h 988142"/>
              <a:gd name="connsiteX41" fmla="*/ 2064774 w 3620729"/>
              <a:gd name="connsiteY41" fmla="*/ 796413 h 988142"/>
              <a:gd name="connsiteX42" fmla="*/ 2116393 w 3620729"/>
              <a:gd name="connsiteY42" fmla="*/ 825909 h 988142"/>
              <a:gd name="connsiteX43" fmla="*/ 2138516 w 3620729"/>
              <a:gd name="connsiteY43" fmla="*/ 840658 h 988142"/>
              <a:gd name="connsiteX44" fmla="*/ 2204883 w 3620729"/>
              <a:gd name="connsiteY44" fmla="*/ 848032 h 988142"/>
              <a:gd name="connsiteX45" fmla="*/ 2278625 w 3620729"/>
              <a:gd name="connsiteY45" fmla="*/ 862780 h 988142"/>
              <a:gd name="connsiteX46" fmla="*/ 2322870 w 3620729"/>
              <a:gd name="connsiteY46" fmla="*/ 877529 h 988142"/>
              <a:gd name="connsiteX47" fmla="*/ 2367116 w 3620729"/>
              <a:gd name="connsiteY47" fmla="*/ 884903 h 988142"/>
              <a:gd name="connsiteX48" fmla="*/ 2403987 w 3620729"/>
              <a:gd name="connsiteY48" fmla="*/ 892277 h 988142"/>
              <a:gd name="connsiteX49" fmla="*/ 2485103 w 3620729"/>
              <a:gd name="connsiteY49" fmla="*/ 899651 h 988142"/>
              <a:gd name="connsiteX50" fmla="*/ 2514600 w 3620729"/>
              <a:gd name="connsiteY50" fmla="*/ 914400 h 988142"/>
              <a:gd name="connsiteX51" fmla="*/ 2558845 w 3620729"/>
              <a:gd name="connsiteY51" fmla="*/ 929148 h 988142"/>
              <a:gd name="connsiteX52" fmla="*/ 2580967 w 3620729"/>
              <a:gd name="connsiteY52" fmla="*/ 943896 h 988142"/>
              <a:gd name="connsiteX53" fmla="*/ 2625212 w 3620729"/>
              <a:gd name="connsiteY53" fmla="*/ 958645 h 988142"/>
              <a:gd name="connsiteX54" fmla="*/ 2669458 w 3620729"/>
              <a:gd name="connsiteY54" fmla="*/ 973393 h 988142"/>
              <a:gd name="connsiteX55" fmla="*/ 2691580 w 3620729"/>
              <a:gd name="connsiteY55" fmla="*/ 980767 h 988142"/>
              <a:gd name="connsiteX56" fmla="*/ 2713703 w 3620729"/>
              <a:gd name="connsiteY56" fmla="*/ 988142 h 988142"/>
              <a:gd name="connsiteX57" fmla="*/ 2934929 w 3620729"/>
              <a:gd name="connsiteY57" fmla="*/ 980767 h 988142"/>
              <a:gd name="connsiteX58" fmla="*/ 2971800 w 3620729"/>
              <a:gd name="connsiteY58" fmla="*/ 951271 h 988142"/>
              <a:gd name="connsiteX59" fmla="*/ 3016045 w 3620729"/>
              <a:gd name="connsiteY59" fmla="*/ 921774 h 988142"/>
              <a:gd name="connsiteX60" fmla="*/ 3052916 w 3620729"/>
              <a:gd name="connsiteY60" fmla="*/ 884903 h 988142"/>
              <a:gd name="connsiteX61" fmla="*/ 3075038 w 3620729"/>
              <a:gd name="connsiteY61" fmla="*/ 862780 h 988142"/>
              <a:gd name="connsiteX62" fmla="*/ 3097161 w 3620729"/>
              <a:gd name="connsiteY62" fmla="*/ 848032 h 988142"/>
              <a:gd name="connsiteX63" fmla="*/ 3148780 w 3620729"/>
              <a:gd name="connsiteY63" fmla="*/ 818535 h 988142"/>
              <a:gd name="connsiteX64" fmla="*/ 3200400 w 3620729"/>
              <a:gd name="connsiteY64" fmla="*/ 774290 h 988142"/>
              <a:gd name="connsiteX65" fmla="*/ 3229896 w 3620729"/>
              <a:gd name="connsiteY65" fmla="*/ 766916 h 988142"/>
              <a:gd name="connsiteX66" fmla="*/ 3288890 w 3620729"/>
              <a:gd name="connsiteY66" fmla="*/ 744793 h 988142"/>
              <a:gd name="connsiteX67" fmla="*/ 3311012 w 3620729"/>
              <a:gd name="connsiteY67" fmla="*/ 737419 h 988142"/>
              <a:gd name="connsiteX68" fmla="*/ 3333135 w 3620729"/>
              <a:gd name="connsiteY68" fmla="*/ 722671 h 988142"/>
              <a:gd name="connsiteX69" fmla="*/ 3377380 w 3620729"/>
              <a:gd name="connsiteY69" fmla="*/ 707922 h 988142"/>
              <a:gd name="connsiteX70" fmla="*/ 3399503 w 3620729"/>
              <a:gd name="connsiteY70" fmla="*/ 693174 h 988142"/>
              <a:gd name="connsiteX71" fmla="*/ 3480619 w 3620729"/>
              <a:gd name="connsiteY71" fmla="*/ 678425 h 988142"/>
              <a:gd name="connsiteX72" fmla="*/ 3502741 w 3620729"/>
              <a:gd name="connsiteY72" fmla="*/ 671051 h 988142"/>
              <a:gd name="connsiteX73" fmla="*/ 3620729 w 3620729"/>
              <a:gd name="connsiteY73" fmla="*/ 663677 h 988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620729" h="988142">
                <a:moveTo>
                  <a:pt x="0" y="0"/>
                </a:moveTo>
                <a:cubicBezTo>
                  <a:pt x="19664" y="2458"/>
                  <a:pt x="39445" y="4116"/>
                  <a:pt x="58993" y="7374"/>
                </a:cubicBezTo>
                <a:cubicBezTo>
                  <a:pt x="68990" y="9040"/>
                  <a:pt x="78473" y="13207"/>
                  <a:pt x="88490" y="14748"/>
                </a:cubicBezTo>
                <a:cubicBezTo>
                  <a:pt x="110490" y="18133"/>
                  <a:pt x="132771" y="19361"/>
                  <a:pt x="154858" y="22122"/>
                </a:cubicBezTo>
                <a:cubicBezTo>
                  <a:pt x="172105" y="24278"/>
                  <a:pt x="189298" y="26853"/>
                  <a:pt x="206477" y="29496"/>
                </a:cubicBezTo>
                <a:cubicBezTo>
                  <a:pt x="221255" y="31770"/>
                  <a:pt x="236126" y="33627"/>
                  <a:pt x="250722" y="36871"/>
                </a:cubicBezTo>
                <a:cubicBezTo>
                  <a:pt x="258310" y="38557"/>
                  <a:pt x="265150" y="43146"/>
                  <a:pt x="272845" y="44245"/>
                </a:cubicBezTo>
                <a:cubicBezTo>
                  <a:pt x="316915" y="50541"/>
                  <a:pt x="361406" y="53471"/>
                  <a:pt x="405580" y="58993"/>
                </a:cubicBezTo>
                <a:cubicBezTo>
                  <a:pt x="420416" y="60847"/>
                  <a:pt x="435077" y="63909"/>
                  <a:pt x="449825" y="66367"/>
                </a:cubicBezTo>
                <a:cubicBezTo>
                  <a:pt x="484923" y="89766"/>
                  <a:pt x="458155" y="75503"/>
                  <a:pt x="501445" y="88490"/>
                </a:cubicBezTo>
                <a:cubicBezTo>
                  <a:pt x="516335" y="92957"/>
                  <a:pt x="530316" y="100932"/>
                  <a:pt x="545690" y="103238"/>
                </a:cubicBezTo>
                <a:cubicBezTo>
                  <a:pt x="579809" y="108356"/>
                  <a:pt x="614625" y="106937"/>
                  <a:pt x="648929" y="110613"/>
                </a:cubicBezTo>
                <a:cubicBezTo>
                  <a:pt x="683493" y="114316"/>
                  <a:pt x="752167" y="125361"/>
                  <a:pt x="752167" y="125361"/>
                </a:cubicBezTo>
                <a:cubicBezTo>
                  <a:pt x="759541" y="130277"/>
                  <a:pt x="765882" y="137306"/>
                  <a:pt x="774290" y="140109"/>
                </a:cubicBezTo>
                <a:cubicBezTo>
                  <a:pt x="788475" y="144837"/>
                  <a:pt x="803824" y="144809"/>
                  <a:pt x="818535" y="147484"/>
                </a:cubicBezTo>
                <a:cubicBezTo>
                  <a:pt x="830867" y="149726"/>
                  <a:pt x="843116" y="152400"/>
                  <a:pt x="855406" y="154858"/>
                </a:cubicBezTo>
                <a:cubicBezTo>
                  <a:pt x="862780" y="159774"/>
                  <a:pt x="869602" y="165643"/>
                  <a:pt x="877529" y="169606"/>
                </a:cubicBezTo>
                <a:cubicBezTo>
                  <a:pt x="888109" y="174896"/>
                  <a:pt x="919696" y="181991"/>
                  <a:pt x="929148" y="184354"/>
                </a:cubicBezTo>
                <a:cubicBezTo>
                  <a:pt x="936522" y="189270"/>
                  <a:pt x="943343" y="195139"/>
                  <a:pt x="951270" y="199103"/>
                </a:cubicBezTo>
                <a:cubicBezTo>
                  <a:pt x="966385" y="206661"/>
                  <a:pt x="996243" y="211047"/>
                  <a:pt x="1010264" y="213851"/>
                </a:cubicBezTo>
                <a:cubicBezTo>
                  <a:pt x="1053467" y="242653"/>
                  <a:pt x="1009124" y="215286"/>
                  <a:pt x="1069258" y="243348"/>
                </a:cubicBezTo>
                <a:cubicBezTo>
                  <a:pt x="1164806" y="287937"/>
                  <a:pt x="1111640" y="272379"/>
                  <a:pt x="1172496" y="287593"/>
                </a:cubicBezTo>
                <a:cubicBezTo>
                  <a:pt x="1177412" y="292509"/>
                  <a:pt x="1181026" y="299233"/>
                  <a:pt x="1187245" y="302342"/>
                </a:cubicBezTo>
                <a:cubicBezTo>
                  <a:pt x="1201150" y="309294"/>
                  <a:pt x="1216742" y="312174"/>
                  <a:pt x="1231490" y="317090"/>
                </a:cubicBezTo>
                <a:lnTo>
                  <a:pt x="1275735" y="331838"/>
                </a:lnTo>
                <a:cubicBezTo>
                  <a:pt x="1283109" y="334296"/>
                  <a:pt x="1291390" y="334901"/>
                  <a:pt x="1297858" y="339213"/>
                </a:cubicBezTo>
                <a:cubicBezTo>
                  <a:pt x="1326448" y="358273"/>
                  <a:pt x="1311572" y="351159"/>
                  <a:pt x="1342103" y="361335"/>
                </a:cubicBezTo>
                <a:cubicBezTo>
                  <a:pt x="1368456" y="387690"/>
                  <a:pt x="1343635" y="367926"/>
                  <a:pt x="1386348" y="383458"/>
                </a:cubicBezTo>
                <a:cubicBezTo>
                  <a:pt x="1403941" y="389855"/>
                  <a:pt x="1420761" y="398206"/>
                  <a:pt x="1437967" y="405580"/>
                </a:cubicBezTo>
                <a:cubicBezTo>
                  <a:pt x="1480221" y="447834"/>
                  <a:pt x="1437368" y="409645"/>
                  <a:pt x="1504335" y="449825"/>
                </a:cubicBezTo>
                <a:cubicBezTo>
                  <a:pt x="1514874" y="456148"/>
                  <a:pt x="1523606" y="465130"/>
                  <a:pt x="1533832" y="471948"/>
                </a:cubicBezTo>
                <a:cubicBezTo>
                  <a:pt x="1568661" y="495168"/>
                  <a:pt x="1561827" y="491112"/>
                  <a:pt x="1592825" y="501445"/>
                </a:cubicBezTo>
                <a:cubicBezTo>
                  <a:pt x="1668775" y="558405"/>
                  <a:pt x="1572285" y="490034"/>
                  <a:pt x="1659193" y="538316"/>
                </a:cubicBezTo>
                <a:cubicBezTo>
                  <a:pt x="1669937" y="544285"/>
                  <a:pt x="1678074" y="554245"/>
                  <a:pt x="1688690" y="560438"/>
                </a:cubicBezTo>
                <a:cubicBezTo>
                  <a:pt x="1707681" y="571516"/>
                  <a:pt x="1729390" y="577739"/>
                  <a:pt x="1747683" y="589935"/>
                </a:cubicBezTo>
                <a:cubicBezTo>
                  <a:pt x="1778953" y="610782"/>
                  <a:pt x="1761879" y="600720"/>
                  <a:pt x="1799303" y="619432"/>
                </a:cubicBezTo>
                <a:cubicBezTo>
                  <a:pt x="1811593" y="631722"/>
                  <a:pt x="1826533" y="641841"/>
                  <a:pt x="1836174" y="656303"/>
                </a:cubicBezTo>
                <a:cubicBezTo>
                  <a:pt x="1841090" y="663677"/>
                  <a:pt x="1844002" y="672889"/>
                  <a:pt x="1850922" y="678425"/>
                </a:cubicBezTo>
                <a:cubicBezTo>
                  <a:pt x="1855732" y="682273"/>
                  <a:pt x="1900610" y="692691"/>
                  <a:pt x="1902541" y="693174"/>
                </a:cubicBezTo>
                <a:cubicBezTo>
                  <a:pt x="1963312" y="753945"/>
                  <a:pt x="1898202" y="699743"/>
                  <a:pt x="1968909" y="730045"/>
                </a:cubicBezTo>
                <a:cubicBezTo>
                  <a:pt x="1975299" y="732784"/>
                  <a:pt x="1978229" y="740450"/>
                  <a:pt x="1983658" y="744793"/>
                </a:cubicBezTo>
                <a:cubicBezTo>
                  <a:pt x="2041884" y="791373"/>
                  <a:pt x="2021541" y="782001"/>
                  <a:pt x="2064774" y="796413"/>
                </a:cubicBezTo>
                <a:cubicBezTo>
                  <a:pt x="2106801" y="838440"/>
                  <a:pt x="2064399" y="803626"/>
                  <a:pt x="2116393" y="825909"/>
                </a:cubicBezTo>
                <a:cubicBezTo>
                  <a:pt x="2124539" y="829400"/>
                  <a:pt x="2129918" y="838508"/>
                  <a:pt x="2138516" y="840658"/>
                </a:cubicBezTo>
                <a:cubicBezTo>
                  <a:pt x="2160110" y="846057"/>
                  <a:pt x="2182897" y="844561"/>
                  <a:pt x="2204883" y="848032"/>
                </a:cubicBezTo>
                <a:cubicBezTo>
                  <a:pt x="2229644" y="851941"/>
                  <a:pt x="2254844" y="854853"/>
                  <a:pt x="2278625" y="862780"/>
                </a:cubicBezTo>
                <a:cubicBezTo>
                  <a:pt x="2293373" y="867696"/>
                  <a:pt x="2307535" y="874973"/>
                  <a:pt x="2322870" y="877529"/>
                </a:cubicBezTo>
                <a:lnTo>
                  <a:pt x="2367116" y="884903"/>
                </a:lnTo>
                <a:cubicBezTo>
                  <a:pt x="2379448" y="887145"/>
                  <a:pt x="2391550" y="890722"/>
                  <a:pt x="2403987" y="892277"/>
                </a:cubicBezTo>
                <a:cubicBezTo>
                  <a:pt x="2430928" y="895644"/>
                  <a:pt x="2458064" y="897193"/>
                  <a:pt x="2485103" y="899651"/>
                </a:cubicBezTo>
                <a:cubicBezTo>
                  <a:pt x="2494935" y="904567"/>
                  <a:pt x="2504393" y="910317"/>
                  <a:pt x="2514600" y="914400"/>
                </a:cubicBezTo>
                <a:cubicBezTo>
                  <a:pt x="2529034" y="920174"/>
                  <a:pt x="2558845" y="929148"/>
                  <a:pt x="2558845" y="929148"/>
                </a:cubicBezTo>
                <a:cubicBezTo>
                  <a:pt x="2566219" y="934064"/>
                  <a:pt x="2572868" y="940297"/>
                  <a:pt x="2580967" y="943896"/>
                </a:cubicBezTo>
                <a:cubicBezTo>
                  <a:pt x="2595173" y="950210"/>
                  <a:pt x="2610464" y="953729"/>
                  <a:pt x="2625212" y="958645"/>
                </a:cubicBezTo>
                <a:lnTo>
                  <a:pt x="2669458" y="973393"/>
                </a:lnTo>
                <a:lnTo>
                  <a:pt x="2691580" y="980767"/>
                </a:lnTo>
                <a:lnTo>
                  <a:pt x="2713703" y="988142"/>
                </a:lnTo>
                <a:cubicBezTo>
                  <a:pt x="2787445" y="985684"/>
                  <a:pt x="2861449" y="987447"/>
                  <a:pt x="2934929" y="980767"/>
                </a:cubicBezTo>
                <a:cubicBezTo>
                  <a:pt x="2948616" y="979523"/>
                  <a:pt x="2961939" y="958667"/>
                  <a:pt x="2971800" y="951271"/>
                </a:cubicBezTo>
                <a:cubicBezTo>
                  <a:pt x="2985980" y="940636"/>
                  <a:pt x="3003511" y="934308"/>
                  <a:pt x="3016045" y="921774"/>
                </a:cubicBezTo>
                <a:lnTo>
                  <a:pt x="3052916" y="884903"/>
                </a:lnTo>
                <a:cubicBezTo>
                  <a:pt x="3060290" y="877529"/>
                  <a:pt x="3066361" y="868565"/>
                  <a:pt x="3075038" y="862780"/>
                </a:cubicBezTo>
                <a:cubicBezTo>
                  <a:pt x="3082412" y="857864"/>
                  <a:pt x="3089466" y="852429"/>
                  <a:pt x="3097161" y="848032"/>
                </a:cubicBezTo>
                <a:cubicBezTo>
                  <a:pt x="3118090" y="836073"/>
                  <a:pt x="3130810" y="833938"/>
                  <a:pt x="3148780" y="818535"/>
                </a:cubicBezTo>
                <a:cubicBezTo>
                  <a:pt x="3167100" y="802832"/>
                  <a:pt x="3177826" y="783964"/>
                  <a:pt x="3200400" y="774290"/>
                </a:cubicBezTo>
                <a:cubicBezTo>
                  <a:pt x="3209715" y="770298"/>
                  <a:pt x="3220151" y="769700"/>
                  <a:pt x="3229896" y="766916"/>
                </a:cubicBezTo>
                <a:cubicBezTo>
                  <a:pt x="3253337" y="760219"/>
                  <a:pt x="3263943" y="754149"/>
                  <a:pt x="3288890" y="744793"/>
                </a:cubicBezTo>
                <a:cubicBezTo>
                  <a:pt x="3296168" y="742064"/>
                  <a:pt x="3304060" y="740895"/>
                  <a:pt x="3311012" y="737419"/>
                </a:cubicBezTo>
                <a:cubicBezTo>
                  <a:pt x="3318939" y="733456"/>
                  <a:pt x="3325036" y="726271"/>
                  <a:pt x="3333135" y="722671"/>
                </a:cubicBezTo>
                <a:cubicBezTo>
                  <a:pt x="3347341" y="716357"/>
                  <a:pt x="3364445" y="716545"/>
                  <a:pt x="3377380" y="707922"/>
                </a:cubicBezTo>
                <a:cubicBezTo>
                  <a:pt x="3384754" y="703006"/>
                  <a:pt x="3391357" y="696665"/>
                  <a:pt x="3399503" y="693174"/>
                </a:cubicBezTo>
                <a:cubicBezTo>
                  <a:pt x="3416886" y="685725"/>
                  <a:pt x="3468661" y="680134"/>
                  <a:pt x="3480619" y="678425"/>
                </a:cubicBezTo>
                <a:cubicBezTo>
                  <a:pt x="3487993" y="675967"/>
                  <a:pt x="3495119" y="672575"/>
                  <a:pt x="3502741" y="671051"/>
                </a:cubicBezTo>
                <a:cubicBezTo>
                  <a:pt x="3555255" y="660549"/>
                  <a:pt x="3563716" y="663677"/>
                  <a:pt x="3620729" y="663677"/>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4" name="Freeform 173">
            <a:extLst>
              <a:ext uri="{FF2B5EF4-FFF2-40B4-BE49-F238E27FC236}">
                <a16:creationId xmlns:a16="http://schemas.microsoft.com/office/drawing/2014/main" id="{E6A8679F-3E18-88E0-C975-6B45D2FC4B5A}"/>
              </a:ext>
            </a:extLst>
          </p:cNvPr>
          <p:cNvSpPr/>
          <p:nvPr/>
        </p:nvSpPr>
        <p:spPr>
          <a:xfrm>
            <a:off x="2676832" y="5361039"/>
            <a:ext cx="3546987" cy="980767"/>
          </a:xfrm>
          <a:custGeom>
            <a:avLst/>
            <a:gdLst>
              <a:gd name="connsiteX0" fmla="*/ 0 w 3546987"/>
              <a:gd name="connsiteY0" fmla="*/ 0 h 980767"/>
              <a:gd name="connsiteX1" fmla="*/ 73742 w 3546987"/>
              <a:gd name="connsiteY1" fmla="*/ 7374 h 980767"/>
              <a:gd name="connsiteX2" fmla="*/ 147484 w 3546987"/>
              <a:gd name="connsiteY2" fmla="*/ 22122 h 980767"/>
              <a:gd name="connsiteX3" fmla="*/ 309716 w 3546987"/>
              <a:gd name="connsiteY3" fmla="*/ 29496 h 980767"/>
              <a:gd name="connsiteX4" fmla="*/ 449826 w 3546987"/>
              <a:gd name="connsiteY4" fmla="*/ 44245 h 980767"/>
              <a:gd name="connsiteX5" fmla="*/ 538316 w 3546987"/>
              <a:gd name="connsiteY5" fmla="*/ 58993 h 980767"/>
              <a:gd name="connsiteX6" fmla="*/ 619433 w 3546987"/>
              <a:gd name="connsiteY6" fmla="*/ 73742 h 980767"/>
              <a:gd name="connsiteX7" fmla="*/ 641555 w 3546987"/>
              <a:gd name="connsiteY7" fmla="*/ 88490 h 980767"/>
              <a:gd name="connsiteX8" fmla="*/ 671052 w 3546987"/>
              <a:gd name="connsiteY8" fmla="*/ 103238 h 980767"/>
              <a:gd name="connsiteX9" fmla="*/ 707923 w 3546987"/>
              <a:gd name="connsiteY9" fmla="*/ 140109 h 980767"/>
              <a:gd name="connsiteX10" fmla="*/ 722671 w 3546987"/>
              <a:gd name="connsiteY10" fmla="*/ 154858 h 980767"/>
              <a:gd name="connsiteX11" fmla="*/ 766916 w 3546987"/>
              <a:gd name="connsiteY11" fmla="*/ 169606 h 980767"/>
              <a:gd name="connsiteX12" fmla="*/ 789039 w 3546987"/>
              <a:gd name="connsiteY12" fmla="*/ 176980 h 980767"/>
              <a:gd name="connsiteX13" fmla="*/ 818536 w 3546987"/>
              <a:gd name="connsiteY13" fmla="*/ 184355 h 980767"/>
              <a:gd name="connsiteX14" fmla="*/ 862781 w 3546987"/>
              <a:gd name="connsiteY14" fmla="*/ 199103 h 980767"/>
              <a:gd name="connsiteX15" fmla="*/ 921774 w 3546987"/>
              <a:gd name="connsiteY15" fmla="*/ 206477 h 980767"/>
              <a:gd name="connsiteX16" fmla="*/ 966020 w 3546987"/>
              <a:gd name="connsiteY16" fmla="*/ 221226 h 980767"/>
              <a:gd name="connsiteX17" fmla="*/ 995516 w 3546987"/>
              <a:gd name="connsiteY17" fmla="*/ 228600 h 980767"/>
              <a:gd name="connsiteX18" fmla="*/ 1061884 w 3546987"/>
              <a:gd name="connsiteY18" fmla="*/ 250722 h 980767"/>
              <a:gd name="connsiteX19" fmla="*/ 1106129 w 3546987"/>
              <a:gd name="connsiteY19" fmla="*/ 265471 h 980767"/>
              <a:gd name="connsiteX20" fmla="*/ 1128252 w 3546987"/>
              <a:gd name="connsiteY20" fmla="*/ 272845 h 980767"/>
              <a:gd name="connsiteX21" fmla="*/ 1172497 w 3546987"/>
              <a:gd name="connsiteY21" fmla="*/ 294967 h 980767"/>
              <a:gd name="connsiteX22" fmla="*/ 1209368 w 3546987"/>
              <a:gd name="connsiteY22" fmla="*/ 324464 h 980767"/>
              <a:gd name="connsiteX23" fmla="*/ 1260987 w 3546987"/>
              <a:gd name="connsiteY23" fmla="*/ 361335 h 980767"/>
              <a:gd name="connsiteX24" fmla="*/ 1290484 w 3546987"/>
              <a:gd name="connsiteY24" fmla="*/ 376084 h 980767"/>
              <a:gd name="connsiteX25" fmla="*/ 1327355 w 3546987"/>
              <a:gd name="connsiteY25" fmla="*/ 405580 h 980767"/>
              <a:gd name="connsiteX26" fmla="*/ 1378974 w 3546987"/>
              <a:gd name="connsiteY26" fmla="*/ 420329 h 980767"/>
              <a:gd name="connsiteX27" fmla="*/ 1408471 w 3546987"/>
              <a:gd name="connsiteY27" fmla="*/ 435077 h 980767"/>
              <a:gd name="connsiteX28" fmla="*/ 1430594 w 3546987"/>
              <a:gd name="connsiteY28" fmla="*/ 442451 h 980767"/>
              <a:gd name="connsiteX29" fmla="*/ 1489587 w 3546987"/>
              <a:gd name="connsiteY29" fmla="*/ 479322 h 980767"/>
              <a:gd name="connsiteX30" fmla="*/ 1555955 w 3546987"/>
              <a:gd name="connsiteY30" fmla="*/ 523567 h 980767"/>
              <a:gd name="connsiteX31" fmla="*/ 1578078 w 3546987"/>
              <a:gd name="connsiteY31" fmla="*/ 538316 h 980767"/>
              <a:gd name="connsiteX32" fmla="*/ 1600200 w 3546987"/>
              <a:gd name="connsiteY32" fmla="*/ 553064 h 980767"/>
              <a:gd name="connsiteX33" fmla="*/ 1622323 w 3546987"/>
              <a:gd name="connsiteY33" fmla="*/ 582561 h 980767"/>
              <a:gd name="connsiteX34" fmla="*/ 1644445 w 3546987"/>
              <a:gd name="connsiteY34" fmla="*/ 597309 h 980767"/>
              <a:gd name="connsiteX35" fmla="*/ 1659194 w 3546987"/>
              <a:gd name="connsiteY35" fmla="*/ 612058 h 980767"/>
              <a:gd name="connsiteX36" fmla="*/ 1681316 w 3546987"/>
              <a:gd name="connsiteY36" fmla="*/ 626806 h 980767"/>
              <a:gd name="connsiteX37" fmla="*/ 1696065 w 3546987"/>
              <a:gd name="connsiteY37" fmla="*/ 641555 h 980767"/>
              <a:gd name="connsiteX38" fmla="*/ 1740310 w 3546987"/>
              <a:gd name="connsiteY38" fmla="*/ 663677 h 980767"/>
              <a:gd name="connsiteX39" fmla="*/ 1755058 w 3546987"/>
              <a:gd name="connsiteY39" fmla="*/ 678426 h 980767"/>
              <a:gd name="connsiteX40" fmla="*/ 1799303 w 3546987"/>
              <a:gd name="connsiteY40" fmla="*/ 693174 h 980767"/>
              <a:gd name="connsiteX41" fmla="*/ 1828800 w 3546987"/>
              <a:gd name="connsiteY41" fmla="*/ 707922 h 980767"/>
              <a:gd name="connsiteX42" fmla="*/ 1865671 w 3546987"/>
              <a:gd name="connsiteY42" fmla="*/ 737419 h 980767"/>
              <a:gd name="connsiteX43" fmla="*/ 1887794 w 3546987"/>
              <a:gd name="connsiteY43" fmla="*/ 744793 h 980767"/>
              <a:gd name="connsiteX44" fmla="*/ 1924665 w 3546987"/>
              <a:gd name="connsiteY44" fmla="*/ 759542 h 980767"/>
              <a:gd name="connsiteX45" fmla="*/ 1968910 w 3546987"/>
              <a:gd name="connsiteY45" fmla="*/ 781664 h 980767"/>
              <a:gd name="connsiteX46" fmla="*/ 1991033 w 3546987"/>
              <a:gd name="connsiteY46" fmla="*/ 803787 h 980767"/>
              <a:gd name="connsiteX47" fmla="*/ 2064774 w 3546987"/>
              <a:gd name="connsiteY47" fmla="*/ 825909 h 980767"/>
              <a:gd name="connsiteX48" fmla="*/ 2109020 w 3546987"/>
              <a:gd name="connsiteY48" fmla="*/ 840658 h 980767"/>
              <a:gd name="connsiteX49" fmla="*/ 2153265 w 3546987"/>
              <a:gd name="connsiteY49" fmla="*/ 870155 h 980767"/>
              <a:gd name="connsiteX50" fmla="*/ 2204884 w 3546987"/>
              <a:gd name="connsiteY50" fmla="*/ 884903 h 980767"/>
              <a:gd name="connsiteX51" fmla="*/ 2249129 w 3546987"/>
              <a:gd name="connsiteY51" fmla="*/ 899651 h 980767"/>
              <a:gd name="connsiteX52" fmla="*/ 2359742 w 3546987"/>
              <a:gd name="connsiteY52" fmla="*/ 907026 h 980767"/>
              <a:gd name="connsiteX53" fmla="*/ 2381865 w 3546987"/>
              <a:gd name="connsiteY53" fmla="*/ 914400 h 980767"/>
              <a:gd name="connsiteX54" fmla="*/ 2426110 w 3546987"/>
              <a:gd name="connsiteY54" fmla="*/ 921774 h 980767"/>
              <a:gd name="connsiteX55" fmla="*/ 2485103 w 3546987"/>
              <a:gd name="connsiteY55" fmla="*/ 943896 h 980767"/>
              <a:gd name="connsiteX56" fmla="*/ 2566220 w 3546987"/>
              <a:gd name="connsiteY56" fmla="*/ 958645 h 980767"/>
              <a:gd name="connsiteX57" fmla="*/ 2588342 w 3546987"/>
              <a:gd name="connsiteY57" fmla="*/ 973393 h 980767"/>
              <a:gd name="connsiteX58" fmla="*/ 2610465 w 3546987"/>
              <a:gd name="connsiteY58" fmla="*/ 980767 h 980767"/>
              <a:gd name="connsiteX59" fmla="*/ 2853813 w 3546987"/>
              <a:gd name="connsiteY59" fmla="*/ 973393 h 980767"/>
              <a:gd name="connsiteX60" fmla="*/ 2927555 w 3546987"/>
              <a:gd name="connsiteY60" fmla="*/ 951271 h 980767"/>
              <a:gd name="connsiteX61" fmla="*/ 2993923 w 3546987"/>
              <a:gd name="connsiteY61" fmla="*/ 921774 h 980767"/>
              <a:gd name="connsiteX62" fmla="*/ 3075039 w 3546987"/>
              <a:gd name="connsiteY62" fmla="*/ 914400 h 980767"/>
              <a:gd name="connsiteX63" fmla="*/ 3163529 w 3546987"/>
              <a:gd name="connsiteY63" fmla="*/ 899651 h 980767"/>
              <a:gd name="connsiteX64" fmla="*/ 3237271 w 3546987"/>
              <a:gd name="connsiteY64" fmla="*/ 870155 h 980767"/>
              <a:gd name="connsiteX65" fmla="*/ 3259394 w 3546987"/>
              <a:gd name="connsiteY65" fmla="*/ 862780 h 980767"/>
              <a:gd name="connsiteX66" fmla="*/ 3281516 w 3546987"/>
              <a:gd name="connsiteY66" fmla="*/ 848032 h 980767"/>
              <a:gd name="connsiteX67" fmla="*/ 3377381 w 3546987"/>
              <a:gd name="connsiteY67" fmla="*/ 825909 h 980767"/>
              <a:gd name="connsiteX68" fmla="*/ 3458497 w 3546987"/>
              <a:gd name="connsiteY68" fmla="*/ 811161 h 980767"/>
              <a:gd name="connsiteX69" fmla="*/ 3546987 w 3546987"/>
              <a:gd name="connsiteY69" fmla="*/ 811161 h 9807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546987" h="980767">
                <a:moveTo>
                  <a:pt x="0" y="0"/>
                </a:moveTo>
                <a:cubicBezTo>
                  <a:pt x="24581" y="2458"/>
                  <a:pt x="49326" y="3618"/>
                  <a:pt x="73742" y="7374"/>
                </a:cubicBezTo>
                <a:cubicBezTo>
                  <a:pt x="170908" y="22322"/>
                  <a:pt x="-42758" y="9002"/>
                  <a:pt x="147484" y="22122"/>
                </a:cubicBezTo>
                <a:cubicBezTo>
                  <a:pt x="201489" y="25846"/>
                  <a:pt x="255639" y="27038"/>
                  <a:pt x="309716" y="29496"/>
                </a:cubicBezTo>
                <a:cubicBezTo>
                  <a:pt x="433260" y="50089"/>
                  <a:pt x="236844" y="18688"/>
                  <a:pt x="449826" y="44245"/>
                </a:cubicBezTo>
                <a:cubicBezTo>
                  <a:pt x="479517" y="47808"/>
                  <a:pt x="508713" y="54764"/>
                  <a:pt x="538316" y="58993"/>
                </a:cubicBezTo>
                <a:cubicBezTo>
                  <a:pt x="599969" y="67800"/>
                  <a:pt x="573074" y="62151"/>
                  <a:pt x="619433" y="73742"/>
                </a:cubicBezTo>
                <a:cubicBezTo>
                  <a:pt x="626807" y="78658"/>
                  <a:pt x="633860" y="84093"/>
                  <a:pt x="641555" y="88490"/>
                </a:cubicBezTo>
                <a:cubicBezTo>
                  <a:pt x="651099" y="93944"/>
                  <a:pt x="662375" y="96489"/>
                  <a:pt x="671052" y="103238"/>
                </a:cubicBezTo>
                <a:cubicBezTo>
                  <a:pt x="684772" y="113909"/>
                  <a:pt x="695633" y="127819"/>
                  <a:pt x="707923" y="140109"/>
                </a:cubicBezTo>
                <a:cubicBezTo>
                  <a:pt x="712839" y="145025"/>
                  <a:pt x="716075" y="152659"/>
                  <a:pt x="722671" y="154858"/>
                </a:cubicBezTo>
                <a:lnTo>
                  <a:pt x="766916" y="169606"/>
                </a:lnTo>
                <a:cubicBezTo>
                  <a:pt x="774290" y="172064"/>
                  <a:pt x="781498" y="175095"/>
                  <a:pt x="789039" y="176980"/>
                </a:cubicBezTo>
                <a:cubicBezTo>
                  <a:pt x="798871" y="179438"/>
                  <a:pt x="808828" y="181443"/>
                  <a:pt x="818536" y="184355"/>
                </a:cubicBezTo>
                <a:cubicBezTo>
                  <a:pt x="833426" y="188822"/>
                  <a:pt x="847355" y="197175"/>
                  <a:pt x="862781" y="199103"/>
                </a:cubicBezTo>
                <a:lnTo>
                  <a:pt x="921774" y="206477"/>
                </a:lnTo>
                <a:cubicBezTo>
                  <a:pt x="936523" y="211393"/>
                  <a:pt x="950938" y="217455"/>
                  <a:pt x="966020" y="221226"/>
                </a:cubicBezTo>
                <a:cubicBezTo>
                  <a:pt x="975852" y="223684"/>
                  <a:pt x="985809" y="225688"/>
                  <a:pt x="995516" y="228600"/>
                </a:cubicBezTo>
                <a:cubicBezTo>
                  <a:pt x="995533" y="228605"/>
                  <a:pt x="1050814" y="247032"/>
                  <a:pt x="1061884" y="250722"/>
                </a:cubicBezTo>
                <a:lnTo>
                  <a:pt x="1106129" y="265471"/>
                </a:lnTo>
                <a:cubicBezTo>
                  <a:pt x="1113503" y="267929"/>
                  <a:pt x="1121299" y="269369"/>
                  <a:pt x="1128252" y="272845"/>
                </a:cubicBezTo>
                <a:lnTo>
                  <a:pt x="1172497" y="294967"/>
                </a:lnTo>
                <a:cubicBezTo>
                  <a:pt x="1197161" y="319633"/>
                  <a:pt x="1176808" y="301207"/>
                  <a:pt x="1209368" y="324464"/>
                </a:cubicBezTo>
                <a:cubicBezTo>
                  <a:pt x="1225199" y="335772"/>
                  <a:pt x="1243605" y="351403"/>
                  <a:pt x="1260987" y="361335"/>
                </a:cubicBezTo>
                <a:cubicBezTo>
                  <a:pt x="1270532" y="366789"/>
                  <a:pt x="1281337" y="369986"/>
                  <a:pt x="1290484" y="376084"/>
                </a:cubicBezTo>
                <a:cubicBezTo>
                  <a:pt x="1331635" y="403518"/>
                  <a:pt x="1273781" y="378793"/>
                  <a:pt x="1327355" y="405580"/>
                </a:cubicBezTo>
                <a:cubicBezTo>
                  <a:pt x="1345189" y="414497"/>
                  <a:pt x="1360064" y="413238"/>
                  <a:pt x="1378974" y="420329"/>
                </a:cubicBezTo>
                <a:cubicBezTo>
                  <a:pt x="1389267" y="424189"/>
                  <a:pt x="1398367" y="430747"/>
                  <a:pt x="1408471" y="435077"/>
                </a:cubicBezTo>
                <a:cubicBezTo>
                  <a:pt x="1415616" y="438139"/>
                  <a:pt x="1423220" y="439993"/>
                  <a:pt x="1430594" y="442451"/>
                </a:cubicBezTo>
                <a:cubicBezTo>
                  <a:pt x="1497583" y="487113"/>
                  <a:pt x="1391843" y="417122"/>
                  <a:pt x="1489587" y="479322"/>
                </a:cubicBezTo>
                <a:cubicBezTo>
                  <a:pt x="1489594" y="479327"/>
                  <a:pt x="1544890" y="516190"/>
                  <a:pt x="1555955" y="523567"/>
                </a:cubicBezTo>
                <a:lnTo>
                  <a:pt x="1578078" y="538316"/>
                </a:lnTo>
                <a:cubicBezTo>
                  <a:pt x="1585452" y="543232"/>
                  <a:pt x="1594882" y="545974"/>
                  <a:pt x="1600200" y="553064"/>
                </a:cubicBezTo>
                <a:cubicBezTo>
                  <a:pt x="1607574" y="562896"/>
                  <a:pt x="1613632" y="573870"/>
                  <a:pt x="1622323" y="582561"/>
                </a:cubicBezTo>
                <a:cubicBezTo>
                  <a:pt x="1628590" y="588828"/>
                  <a:pt x="1637525" y="591773"/>
                  <a:pt x="1644445" y="597309"/>
                </a:cubicBezTo>
                <a:cubicBezTo>
                  <a:pt x="1649874" y="601652"/>
                  <a:pt x="1653765" y="607715"/>
                  <a:pt x="1659194" y="612058"/>
                </a:cubicBezTo>
                <a:cubicBezTo>
                  <a:pt x="1666114" y="617594"/>
                  <a:pt x="1674396" y="621270"/>
                  <a:pt x="1681316" y="626806"/>
                </a:cubicBezTo>
                <a:cubicBezTo>
                  <a:pt x="1686745" y="631149"/>
                  <a:pt x="1690636" y="637212"/>
                  <a:pt x="1696065" y="641555"/>
                </a:cubicBezTo>
                <a:cubicBezTo>
                  <a:pt x="1716486" y="657892"/>
                  <a:pt x="1716944" y="655889"/>
                  <a:pt x="1740310" y="663677"/>
                </a:cubicBezTo>
                <a:cubicBezTo>
                  <a:pt x="1745226" y="668593"/>
                  <a:pt x="1748840" y="675317"/>
                  <a:pt x="1755058" y="678426"/>
                </a:cubicBezTo>
                <a:cubicBezTo>
                  <a:pt x="1768963" y="685379"/>
                  <a:pt x="1785398" y="686222"/>
                  <a:pt x="1799303" y="693174"/>
                </a:cubicBezTo>
                <a:lnTo>
                  <a:pt x="1828800" y="707922"/>
                </a:lnTo>
                <a:cubicBezTo>
                  <a:pt x="1842518" y="721640"/>
                  <a:pt x="1847067" y="728117"/>
                  <a:pt x="1865671" y="737419"/>
                </a:cubicBezTo>
                <a:cubicBezTo>
                  <a:pt x="1872624" y="740895"/>
                  <a:pt x="1880516" y="742064"/>
                  <a:pt x="1887794" y="744793"/>
                </a:cubicBezTo>
                <a:cubicBezTo>
                  <a:pt x="1900188" y="749441"/>
                  <a:pt x="1912825" y="753622"/>
                  <a:pt x="1924665" y="759542"/>
                </a:cubicBezTo>
                <a:cubicBezTo>
                  <a:pt x="1981839" y="788129"/>
                  <a:pt x="1913308" y="763131"/>
                  <a:pt x="1968910" y="781664"/>
                </a:cubicBezTo>
                <a:cubicBezTo>
                  <a:pt x="1976284" y="789038"/>
                  <a:pt x="1981917" y="798722"/>
                  <a:pt x="1991033" y="803787"/>
                </a:cubicBezTo>
                <a:cubicBezTo>
                  <a:pt x="2011436" y="815122"/>
                  <a:pt x="2042006" y="819079"/>
                  <a:pt x="2064774" y="825909"/>
                </a:cubicBezTo>
                <a:cubicBezTo>
                  <a:pt x="2079665" y="830376"/>
                  <a:pt x="2109020" y="840658"/>
                  <a:pt x="2109020" y="840658"/>
                </a:cubicBezTo>
                <a:cubicBezTo>
                  <a:pt x="2123768" y="850490"/>
                  <a:pt x="2136449" y="864550"/>
                  <a:pt x="2153265" y="870155"/>
                </a:cubicBezTo>
                <a:cubicBezTo>
                  <a:pt x="2227600" y="894933"/>
                  <a:pt x="2112303" y="857129"/>
                  <a:pt x="2204884" y="884903"/>
                </a:cubicBezTo>
                <a:cubicBezTo>
                  <a:pt x="2219774" y="889370"/>
                  <a:pt x="2233617" y="898617"/>
                  <a:pt x="2249129" y="899651"/>
                </a:cubicBezTo>
                <a:lnTo>
                  <a:pt x="2359742" y="907026"/>
                </a:lnTo>
                <a:cubicBezTo>
                  <a:pt x="2367116" y="909484"/>
                  <a:pt x="2374277" y="912714"/>
                  <a:pt x="2381865" y="914400"/>
                </a:cubicBezTo>
                <a:cubicBezTo>
                  <a:pt x="2396461" y="917643"/>
                  <a:pt x="2411685" y="917840"/>
                  <a:pt x="2426110" y="921774"/>
                </a:cubicBezTo>
                <a:cubicBezTo>
                  <a:pt x="2500592" y="942087"/>
                  <a:pt x="2432575" y="930763"/>
                  <a:pt x="2485103" y="943896"/>
                </a:cubicBezTo>
                <a:cubicBezTo>
                  <a:pt x="2505729" y="949053"/>
                  <a:pt x="2546480" y="955355"/>
                  <a:pt x="2566220" y="958645"/>
                </a:cubicBezTo>
                <a:cubicBezTo>
                  <a:pt x="2573594" y="963561"/>
                  <a:pt x="2580415" y="969430"/>
                  <a:pt x="2588342" y="973393"/>
                </a:cubicBezTo>
                <a:cubicBezTo>
                  <a:pt x="2595295" y="976869"/>
                  <a:pt x="2602692" y="980767"/>
                  <a:pt x="2610465" y="980767"/>
                </a:cubicBezTo>
                <a:cubicBezTo>
                  <a:pt x="2691618" y="980767"/>
                  <a:pt x="2772697" y="975851"/>
                  <a:pt x="2853813" y="973393"/>
                </a:cubicBezTo>
                <a:cubicBezTo>
                  <a:pt x="2874982" y="968101"/>
                  <a:pt x="2909603" y="960247"/>
                  <a:pt x="2927555" y="951271"/>
                </a:cubicBezTo>
                <a:cubicBezTo>
                  <a:pt x="2942308" y="943894"/>
                  <a:pt x="2978855" y="924599"/>
                  <a:pt x="2993923" y="921774"/>
                </a:cubicBezTo>
                <a:cubicBezTo>
                  <a:pt x="3020608" y="916771"/>
                  <a:pt x="3048000" y="916858"/>
                  <a:pt x="3075039" y="914400"/>
                </a:cubicBezTo>
                <a:cubicBezTo>
                  <a:pt x="3135529" y="894237"/>
                  <a:pt x="3040038" y="924350"/>
                  <a:pt x="3163529" y="899651"/>
                </a:cubicBezTo>
                <a:cubicBezTo>
                  <a:pt x="3205488" y="891259"/>
                  <a:pt x="3202860" y="884903"/>
                  <a:pt x="3237271" y="870155"/>
                </a:cubicBezTo>
                <a:cubicBezTo>
                  <a:pt x="3244416" y="867093"/>
                  <a:pt x="3252441" y="866256"/>
                  <a:pt x="3259394" y="862780"/>
                </a:cubicBezTo>
                <a:cubicBezTo>
                  <a:pt x="3267321" y="858817"/>
                  <a:pt x="3273187" y="851061"/>
                  <a:pt x="3281516" y="848032"/>
                </a:cubicBezTo>
                <a:cubicBezTo>
                  <a:pt x="3309900" y="837711"/>
                  <a:pt x="3347080" y="832643"/>
                  <a:pt x="3377381" y="825909"/>
                </a:cubicBezTo>
                <a:cubicBezTo>
                  <a:pt x="3412204" y="818170"/>
                  <a:pt x="3416629" y="813365"/>
                  <a:pt x="3458497" y="811161"/>
                </a:cubicBezTo>
                <a:cubicBezTo>
                  <a:pt x="3487953" y="809611"/>
                  <a:pt x="3517490" y="811161"/>
                  <a:pt x="3546987" y="811161"/>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5" name="Freeform 174">
            <a:extLst>
              <a:ext uri="{FF2B5EF4-FFF2-40B4-BE49-F238E27FC236}">
                <a16:creationId xmlns:a16="http://schemas.microsoft.com/office/drawing/2014/main" id="{08E35C0E-4B44-8D95-1E34-432BC4B05D1C}"/>
              </a:ext>
            </a:extLst>
          </p:cNvPr>
          <p:cNvSpPr/>
          <p:nvPr/>
        </p:nvSpPr>
        <p:spPr>
          <a:xfrm>
            <a:off x="2396613" y="5456903"/>
            <a:ext cx="3827206" cy="1122198"/>
          </a:xfrm>
          <a:custGeom>
            <a:avLst/>
            <a:gdLst>
              <a:gd name="connsiteX0" fmla="*/ 0 w 3827206"/>
              <a:gd name="connsiteY0" fmla="*/ 0 h 1122198"/>
              <a:gd name="connsiteX1" fmla="*/ 221226 w 3827206"/>
              <a:gd name="connsiteY1" fmla="*/ 7374 h 1122198"/>
              <a:gd name="connsiteX2" fmla="*/ 243348 w 3827206"/>
              <a:gd name="connsiteY2" fmla="*/ 14749 h 1122198"/>
              <a:gd name="connsiteX3" fmla="*/ 331839 w 3827206"/>
              <a:gd name="connsiteY3" fmla="*/ 29497 h 1122198"/>
              <a:gd name="connsiteX4" fmla="*/ 442452 w 3827206"/>
              <a:gd name="connsiteY4" fmla="*/ 51620 h 1122198"/>
              <a:gd name="connsiteX5" fmla="*/ 516193 w 3827206"/>
              <a:gd name="connsiteY5" fmla="*/ 66368 h 1122198"/>
              <a:gd name="connsiteX6" fmla="*/ 545690 w 3827206"/>
              <a:gd name="connsiteY6" fmla="*/ 73742 h 1122198"/>
              <a:gd name="connsiteX7" fmla="*/ 589935 w 3827206"/>
              <a:gd name="connsiteY7" fmla="*/ 88491 h 1122198"/>
              <a:gd name="connsiteX8" fmla="*/ 634181 w 3827206"/>
              <a:gd name="connsiteY8" fmla="*/ 95865 h 1122198"/>
              <a:gd name="connsiteX9" fmla="*/ 663677 w 3827206"/>
              <a:gd name="connsiteY9" fmla="*/ 103239 h 1122198"/>
              <a:gd name="connsiteX10" fmla="*/ 840658 w 3827206"/>
              <a:gd name="connsiteY10" fmla="*/ 117987 h 1122198"/>
              <a:gd name="connsiteX11" fmla="*/ 892277 w 3827206"/>
              <a:gd name="connsiteY11" fmla="*/ 132736 h 1122198"/>
              <a:gd name="connsiteX12" fmla="*/ 907026 w 3827206"/>
              <a:gd name="connsiteY12" fmla="*/ 147484 h 1122198"/>
              <a:gd name="connsiteX13" fmla="*/ 958645 w 3827206"/>
              <a:gd name="connsiteY13" fmla="*/ 162232 h 1122198"/>
              <a:gd name="connsiteX14" fmla="*/ 1002890 w 3827206"/>
              <a:gd name="connsiteY14" fmla="*/ 184355 h 1122198"/>
              <a:gd name="connsiteX15" fmla="*/ 1025013 w 3827206"/>
              <a:gd name="connsiteY15" fmla="*/ 199103 h 1122198"/>
              <a:gd name="connsiteX16" fmla="*/ 1069258 w 3827206"/>
              <a:gd name="connsiteY16" fmla="*/ 213852 h 1122198"/>
              <a:gd name="connsiteX17" fmla="*/ 1113503 w 3827206"/>
              <a:gd name="connsiteY17" fmla="*/ 228600 h 1122198"/>
              <a:gd name="connsiteX18" fmla="*/ 1157748 w 3827206"/>
              <a:gd name="connsiteY18" fmla="*/ 243349 h 1122198"/>
              <a:gd name="connsiteX19" fmla="*/ 1179871 w 3827206"/>
              <a:gd name="connsiteY19" fmla="*/ 250723 h 1122198"/>
              <a:gd name="connsiteX20" fmla="*/ 1253613 w 3827206"/>
              <a:gd name="connsiteY20" fmla="*/ 294968 h 1122198"/>
              <a:gd name="connsiteX21" fmla="*/ 1290484 w 3827206"/>
              <a:gd name="connsiteY21" fmla="*/ 317091 h 1122198"/>
              <a:gd name="connsiteX22" fmla="*/ 1349477 w 3827206"/>
              <a:gd name="connsiteY22" fmla="*/ 368710 h 1122198"/>
              <a:gd name="connsiteX23" fmla="*/ 1386348 w 3827206"/>
              <a:gd name="connsiteY23" fmla="*/ 383458 h 1122198"/>
              <a:gd name="connsiteX24" fmla="*/ 1452716 w 3827206"/>
              <a:gd name="connsiteY24" fmla="*/ 420329 h 1122198"/>
              <a:gd name="connsiteX25" fmla="*/ 1467464 w 3827206"/>
              <a:gd name="connsiteY25" fmla="*/ 435078 h 1122198"/>
              <a:gd name="connsiteX26" fmla="*/ 1496961 w 3827206"/>
              <a:gd name="connsiteY26" fmla="*/ 449826 h 1122198"/>
              <a:gd name="connsiteX27" fmla="*/ 1519084 w 3827206"/>
              <a:gd name="connsiteY27" fmla="*/ 464574 h 1122198"/>
              <a:gd name="connsiteX28" fmla="*/ 1533832 w 3827206"/>
              <a:gd name="connsiteY28" fmla="*/ 479323 h 1122198"/>
              <a:gd name="connsiteX29" fmla="*/ 1585452 w 3827206"/>
              <a:gd name="connsiteY29" fmla="*/ 501445 h 1122198"/>
              <a:gd name="connsiteX30" fmla="*/ 1622322 w 3827206"/>
              <a:gd name="connsiteY30" fmla="*/ 523568 h 1122198"/>
              <a:gd name="connsiteX31" fmla="*/ 1666568 w 3827206"/>
              <a:gd name="connsiteY31" fmla="*/ 545691 h 1122198"/>
              <a:gd name="connsiteX32" fmla="*/ 1710813 w 3827206"/>
              <a:gd name="connsiteY32" fmla="*/ 575187 h 1122198"/>
              <a:gd name="connsiteX33" fmla="*/ 1725561 w 3827206"/>
              <a:gd name="connsiteY33" fmla="*/ 589936 h 1122198"/>
              <a:gd name="connsiteX34" fmla="*/ 1755058 w 3827206"/>
              <a:gd name="connsiteY34" fmla="*/ 604684 h 1122198"/>
              <a:gd name="connsiteX35" fmla="*/ 1777181 w 3827206"/>
              <a:gd name="connsiteY35" fmla="*/ 619432 h 1122198"/>
              <a:gd name="connsiteX36" fmla="*/ 1821426 w 3827206"/>
              <a:gd name="connsiteY36" fmla="*/ 634181 h 1122198"/>
              <a:gd name="connsiteX37" fmla="*/ 1880419 w 3827206"/>
              <a:gd name="connsiteY37" fmla="*/ 663678 h 1122198"/>
              <a:gd name="connsiteX38" fmla="*/ 1954161 w 3827206"/>
              <a:gd name="connsiteY38" fmla="*/ 685800 h 1122198"/>
              <a:gd name="connsiteX39" fmla="*/ 1976284 w 3827206"/>
              <a:gd name="connsiteY39" fmla="*/ 693174 h 1122198"/>
              <a:gd name="connsiteX40" fmla="*/ 2013155 w 3827206"/>
              <a:gd name="connsiteY40" fmla="*/ 707923 h 1122198"/>
              <a:gd name="connsiteX41" fmla="*/ 2064774 w 3827206"/>
              <a:gd name="connsiteY41" fmla="*/ 744794 h 1122198"/>
              <a:gd name="connsiteX42" fmla="*/ 2109019 w 3827206"/>
              <a:gd name="connsiteY42" fmla="*/ 752168 h 1122198"/>
              <a:gd name="connsiteX43" fmla="*/ 2145890 w 3827206"/>
              <a:gd name="connsiteY43" fmla="*/ 781665 h 1122198"/>
              <a:gd name="connsiteX44" fmla="*/ 2175387 w 3827206"/>
              <a:gd name="connsiteY44" fmla="*/ 789039 h 1122198"/>
              <a:gd name="connsiteX45" fmla="*/ 2241755 w 3827206"/>
              <a:gd name="connsiteY45" fmla="*/ 848032 h 1122198"/>
              <a:gd name="connsiteX46" fmla="*/ 2300748 w 3827206"/>
              <a:gd name="connsiteY46" fmla="*/ 862781 h 1122198"/>
              <a:gd name="connsiteX47" fmla="*/ 2322871 w 3827206"/>
              <a:gd name="connsiteY47" fmla="*/ 877529 h 1122198"/>
              <a:gd name="connsiteX48" fmla="*/ 2367116 w 3827206"/>
              <a:gd name="connsiteY48" fmla="*/ 892278 h 1122198"/>
              <a:gd name="connsiteX49" fmla="*/ 2411361 w 3827206"/>
              <a:gd name="connsiteY49" fmla="*/ 914400 h 1122198"/>
              <a:gd name="connsiteX50" fmla="*/ 2462981 w 3827206"/>
              <a:gd name="connsiteY50" fmla="*/ 943897 h 1122198"/>
              <a:gd name="connsiteX51" fmla="*/ 2492477 w 3827206"/>
              <a:gd name="connsiteY51" fmla="*/ 966020 h 1122198"/>
              <a:gd name="connsiteX52" fmla="*/ 2521974 w 3827206"/>
              <a:gd name="connsiteY52" fmla="*/ 973394 h 1122198"/>
              <a:gd name="connsiteX53" fmla="*/ 2551471 w 3827206"/>
              <a:gd name="connsiteY53" fmla="*/ 988142 h 1122198"/>
              <a:gd name="connsiteX54" fmla="*/ 2595716 w 3827206"/>
              <a:gd name="connsiteY54" fmla="*/ 1002891 h 1122198"/>
              <a:gd name="connsiteX55" fmla="*/ 2654710 w 3827206"/>
              <a:gd name="connsiteY55" fmla="*/ 1032387 h 1122198"/>
              <a:gd name="connsiteX56" fmla="*/ 2698955 w 3827206"/>
              <a:gd name="connsiteY56" fmla="*/ 1047136 h 1122198"/>
              <a:gd name="connsiteX57" fmla="*/ 2743200 w 3827206"/>
              <a:gd name="connsiteY57" fmla="*/ 1061884 h 1122198"/>
              <a:gd name="connsiteX58" fmla="*/ 2765322 w 3827206"/>
              <a:gd name="connsiteY58" fmla="*/ 1069258 h 1122198"/>
              <a:gd name="connsiteX59" fmla="*/ 2809568 w 3827206"/>
              <a:gd name="connsiteY59" fmla="*/ 1076632 h 1122198"/>
              <a:gd name="connsiteX60" fmla="*/ 2875935 w 3827206"/>
              <a:gd name="connsiteY60" fmla="*/ 1091381 h 1122198"/>
              <a:gd name="connsiteX61" fmla="*/ 2920181 w 3827206"/>
              <a:gd name="connsiteY61" fmla="*/ 1106129 h 1122198"/>
              <a:gd name="connsiteX62" fmla="*/ 3089787 w 3827206"/>
              <a:gd name="connsiteY62" fmla="*/ 1113503 h 1122198"/>
              <a:gd name="connsiteX63" fmla="*/ 3170903 w 3827206"/>
              <a:gd name="connsiteY63" fmla="*/ 1113503 h 1122198"/>
              <a:gd name="connsiteX64" fmla="*/ 3244645 w 3827206"/>
              <a:gd name="connsiteY64" fmla="*/ 1098755 h 1122198"/>
              <a:gd name="connsiteX65" fmla="*/ 3288890 w 3827206"/>
              <a:gd name="connsiteY65" fmla="*/ 1084007 h 1122198"/>
              <a:gd name="connsiteX66" fmla="*/ 3355258 w 3827206"/>
              <a:gd name="connsiteY66" fmla="*/ 1076632 h 1122198"/>
              <a:gd name="connsiteX67" fmla="*/ 3414252 w 3827206"/>
              <a:gd name="connsiteY67" fmla="*/ 1061884 h 1122198"/>
              <a:gd name="connsiteX68" fmla="*/ 3443748 w 3827206"/>
              <a:gd name="connsiteY68" fmla="*/ 1054510 h 1122198"/>
              <a:gd name="connsiteX69" fmla="*/ 3569110 w 3827206"/>
              <a:gd name="connsiteY69" fmla="*/ 1039762 h 1122198"/>
              <a:gd name="connsiteX70" fmla="*/ 3605981 w 3827206"/>
              <a:gd name="connsiteY70" fmla="*/ 1032387 h 1122198"/>
              <a:gd name="connsiteX71" fmla="*/ 3679722 w 3827206"/>
              <a:gd name="connsiteY71" fmla="*/ 1025013 h 1122198"/>
              <a:gd name="connsiteX72" fmla="*/ 3790335 w 3827206"/>
              <a:gd name="connsiteY72" fmla="*/ 1032387 h 1122198"/>
              <a:gd name="connsiteX73" fmla="*/ 3827206 w 3827206"/>
              <a:gd name="connsiteY73" fmla="*/ 1039762 h 1122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3827206" h="1122198">
                <a:moveTo>
                  <a:pt x="0" y="0"/>
                </a:moveTo>
                <a:cubicBezTo>
                  <a:pt x="73742" y="2458"/>
                  <a:pt x="147578" y="2910"/>
                  <a:pt x="221226" y="7374"/>
                </a:cubicBezTo>
                <a:cubicBezTo>
                  <a:pt x="228985" y="7844"/>
                  <a:pt x="235726" y="13225"/>
                  <a:pt x="243348" y="14749"/>
                </a:cubicBezTo>
                <a:cubicBezTo>
                  <a:pt x="272671" y="20614"/>
                  <a:pt x="302236" y="25268"/>
                  <a:pt x="331839" y="29497"/>
                </a:cubicBezTo>
                <a:cubicBezTo>
                  <a:pt x="426293" y="42990"/>
                  <a:pt x="340042" y="28862"/>
                  <a:pt x="442452" y="51620"/>
                </a:cubicBezTo>
                <a:cubicBezTo>
                  <a:pt x="466922" y="57058"/>
                  <a:pt x="491874" y="60289"/>
                  <a:pt x="516193" y="66368"/>
                </a:cubicBezTo>
                <a:cubicBezTo>
                  <a:pt x="526025" y="68826"/>
                  <a:pt x="535983" y="70830"/>
                  <a:pt x="545690" y="73742"/>
                </a:cubicBezTo>
                <a:cubicBezTo>
                  <a:pt x="560581" y="78209"/>
                  <a:pt x="574600" y="85935"/>
                  <a:pt x="589935" y="88491"/>
                </a:cubicBezTo>
                <a:cubicBezTo>
                  <a:pt x="604684" y="90949"/>
                  <a:pt x="619519" y="92933"/>
                  <a:pt x="634181" y="95865"/>
                </a:cubicBezTo>
                <a:cubicBezTo>
                  <a:pt x="644119" y="97853"/>
                  <a:pt x="653644" y="101806"/>
                  <a:pt x="663677" y="103239"/>
                </a:cubicBezTo>
                <a:cubicBezTo>
                  <a:pt x="706905" y="109414"/>
                  <a:pt x="803339" y="115321"/>
                  <a:pt x="840658" y="117987"/>
                </a:cubicBezTo>
                <a:cubicBezTo>
                  <a:pt x="846165" y="119364"/>
                  <a:pt x="884722" y="128203"/>
                  <a:pt x="892277" y="132736"/>
                </a:cubicBezTo>
                <a:cubicBezTo>
                  <a:pt x="898239" y="136313"/>
                  <a:pt x="901064" y="143907"/>
                  <a:pt x="907026" y="147484"/>
                </a:cubicBezTo>
                <a:cubicBezTo>
                  <a:pt x="914583" y="152018"/>
                  <a:pt x="953134" y="160854"/>
                  <a:pt x="958645" y="162232"/>
                </a:cubicBezTo>
                <a:cubicBezTo>
                  <a:pt x="1022039" y="204496"/>
                  <a:pt x="941837" y="153829"/>
                  <a:pt x="1002890" y="184355"/>
                </a:cubicBezTo>
                <a:cubicBezTo>
                  <a:pt x="1010817" y="188318"/>
                  <a:pt x="1016914" y="195503"/>
                  <a:pt x="1025013" y="199103"/>
                </a:cubicBezTo>
                <a:cubicBezTo>
                  <a:pt x="1039219" y="205417"/>
                  <a:pt x="1054510" y="208936"/>
                  <a:pt x="1069258" y="213852"/>
                </a:cubicBezTo>
                <a:lnTo>
                  <a:pt x="1113503" y="228600"/>
                </a:lnTo>
                <a:lnTo>
                  <a:pt x="1157748" y="243349"/>
                </a:lnTo>
                <a:cubicBezTo>
                  <a:pt x="1165122" y="245807"/>
                  <a:pt x="1173206" y="246724"/>
                  <a:pt x="1179871" y="250723"/>
                </a:cubicBezTo>
                <a:lnTo>
                  <a:pt x="1253613" y="294968"/>
                </a:lnTo>
                <a:cubicBezTo>
                  <a:pt x="1265903" y="302342"/>
                  <a:pt x="1280349" y="306956"/>
                  <a:pt x="1290484" y="317091"/>
                </a:cubicBezTo>
                <a:cubicBezTo>
                  <a:pt x="1309705" y="336312"/>
                  <a:pt x="1325088" y="356516"/>
                  <a:pt x="1349477" y="368710"/>
                </a:cubicBezTo>
                <a:cubicBezTo>
                  <a:pt x="1361317" y="374630"/>
                  <a:pt x="1374252" y="378082"/>
                  <a:pt x="1386348" y="383458"/>
                </a:cubicBezTo>
                <a:cubicBezTo>
                  <a:pt x="1404908" y="391707"/>
                  <a:pt x="1437392" y="409384"/>
                  <a:pt x="1452716" y="420329"/>
                </a:cubicBezTo>
                <a:cubicBezTo>
                  <a:pt x="1458373" y="424370"/>
                  <a:pt x="1461679" y="431221"/>
                  <a:pt x="1467464" y="435078"/>
                </a:cubicBezTo>
                <a:cubicBezTo>
                  <a:pt x="1476611" y="441176"/>
                  <a:pt x="1487416" y="444372"/>
                  <a:pt x="1496961" y="449826"/>
                </a:cubicBezTo>
                <a:cubicBezTo>
                  <a:pt x="1504656" y="454223"/>
                  <a:pt x="1512163" y="459037"/>
                  <a:pt x="1519084" y="464574"/>
                </a:cubicBezTo>
                <a:cubicBezTo>
                  <a:pt x="1524513" y="468917"/>
                  <a:pt x="1528047" y="475466"/>
                  <a:pt x="1533832" y="479323"/>
                </a:cubicBezTo>
                <a:cubicBezTo>
                  <a:pt x="1552055" y="491472"/>
                  <a:pt x="1565788" y="494891"/>
                  <a:pt x="1585452" y="501445"/>
                </a:cubicBezTo>
                <a:cubicBezTo>
                  <a:pt x="1614256" y="530251"/>
                  <a:pt x="1584034" y="504424"/>
                  <a:pt x="1622322" y="523568"/>
                </a:cubicBezTo>
                <a:cubicBezTo>
                  <a:pt x="1679508" y="552160"/>
                  <a:pt x="1610957" y="527152"/>
                  <a:pt x="1666568" y="545691"/>
                </a:cubicBezTo>
                <a:cubicBezTo>
                  <a:pt x="1722825" y="601948"/>
                  <a:pt x="1657450" y="543169"/>
                  <a:pt x="1710813" y="575187"/>
                </a:cubicBezTo>
                <a:cubicBezTo>
                  <a:pt x="1716775" y="578764"/>
                  <a:pt x="1719776" y="586079"/>
                  <a:pt x="1725561" y="589936"/>
                </a:cubicBezTo>
                <a:cubicBezTo>
                  <a:pt x="1734708" y="596034"/>
                  <a:pt x="1745513" y="599230"/>
                  <a:pt x="1755058" y="604684"/>
                </a:cubicBezTo>
                <a:cubicBezTo>
                  <a:pt x="1762753" y="609081"/>
                  <a:pt x="1769082" y="615832"/>
                  <a:pt x="1777181" y="619432"/>
                </a:cubicBezTo>
                <a:cubicBezTo>
                  <a:pt x="1791387" y="625746"/>
                  <a:pt x="1807521" y="627228"/>
                  <a:pt x="1821426" y="634181"/>
                </a:cubicBezTo>
                <a:cubicBezTo>
                  <a:pt x="1841090" y="644013"/>
                  <a:pt x="1859090" y="658346"/>
                  <a:pt x="1880419" y="663678"/>
                </a:cubicBezTo>
                <a:cubicBezTo>
                  <a:pt x="1924999" y="674823"/>
                  <a:pt x="1900300" y="667847"/>
                  <a:pt x="1954161" y="685800"/>
                </a:cubicBezTo>
                <a:cubicBezTo>
                  <a:pt x="1961535" y="688258"/>
                  <a:pt x="1969067" y="690287"/>
                  <a:pt x="1976284" y="693174"/>
                </a:cubicBezTo>
                <a:cubicBezTo>
                  <a:pt x="1988574" y="698090"/>
                  <a:pt x="2001584" y="701494"/>
                  <a:pt x="2013155" y="707923"/>
                </a:cubicBezTo>
                <a:cubicBezTo>
                  <a:pt x="2014455" y="708645"/>
                  <a:pt x="2057872" y="742493"/>
                  <a:pt x="2064774" y="744794"/>
                </a:cubicBezTo>
                <a:cubicBezTo>
                  <a:pt x="2078958" y="749522"/>
                  <a:pt x="2094271" y="749710"/>
                  <a:pt x="2109019" y="752168"/>
                </a:cubicBezTo>
                <a:cubicBezTo>
                  <a:pt x="2120911" y="764059"/>
                  <a:pt x="2129614" y="774690"/>
                  <a:pt x="2145890" y="781665"/>
                </a:cubicBezTo>
                <a:cubicBezTo>
                  <a:pt x="2155205" y="785657"/>
                  <a:pt x="2165555" y="786581"/>
                  <a:pt x="2175387" y="789039"/>
                </a:cubicBezTo>
                <a:cubicBezTo>
                  <a:pt x="2181663" y="795315"/>
                  <a:pt x="2221074" y="840512"/>
                  <a:pt x="2241755" y="848032"/>
                </a:cubicBezTo>
                <a:cubicBezTo>
                  <a:pt x="2260804" y="854959"/>
                  <a:pt x="2300748" y="862781"/>
                  <a:pt x="2300748" y="862781"/>
                </a:cubicBezTo>
                <a:cubicBezTo>
                  <a:pt x="2308122" y="867697"/>
                  <a:pt x="2314772" y="873929"/>
                  <a:pt x="2322871" y="877529"/>
                </a:cubicBezTo>
                <a:cubicBezTo>
                  <a:pt x="2337077" y="883843"/>
                  <a:pt x="2354181" y="883655"/>
                  <a:pt x="2367116" y="892278"/>
                </a:cubicBezTo>
                <a:cubicBezTo>
                  <a:pt x="2395707" y="911337"/>
                  <a:pt x="2380831" y="904223"/>
                  <a:pt x="2411361" y="914400"/>
                </a:cubicBezTo>
                <a:cubicBezTo>
                  <a:pt x="2440524" y="958144"/>
                  <a:pt x="2406867" y="918957"/>
                  <a:pt x="2462981" y="943897"/>
                </a:cubicBezTo>
                <a:cubicBezTo>
                  <a:pt x="2474212" y="948889"/>
                  <a:pt x="2481484" y="960524"/>
                  <a:pt x="2492477" y="966020"/>
                </a:cubicBezTo>
                <a:cubicBezTo>
                  <a:pt x="2501542" y="970553"/>
                  <a:pt x="2512484" y="969835"/>
                  <a:pt x="2521974" y="973394"/>
                </a:cubicBezTo>
                <a:cubicBezTo>
                  <a:pt x="2532267" y="977254"/>
                  <a:pt x="2541264" y="984059"/>
                  <a:pt x="2551471" y="988142"/>
                </a:cubicBezTo>
                <a:cubicBezTo>
                  <a:pt x="2565905" y="993916"/>
                  <a:pt x="2595716" y="1002891"/>
                  <a:pt x="2595716" y="1002891"/>
                </a:cubicBezTo>
                <a:cubicBezTo>
                  <a:pt x="2630621" y="1037795"/>
                  <a:pt x="2602902" y="1018257"/>
                  <a:pt x="2654710" y="1032387"/>
                </a:cubicBezTo>
                <a:cubicBezTo>
                  <a:pt x="2669708" y="1036478"/>
                  <a:pt x="2684207" y="1042220"/>
                  <a:pt x="2698955" y="1047136"/>
                </a:cubicBezTo>
                <a:lnTo>
                  <a:pt x="2743200" y="1061884"/>
                </a:lnTo>
                <a:cubicBezTo>
                  <a:pt x="2750574" y="1064342"/>
                  <a:pt x="2757655" y="1067980"/>
                  <a:pt x="2765322" y="1069258"/>
                </a:cubicBezTo>
                <a:lnTo>
                  <a:pt x="2809568" y="1076632"/>
                </a:lnTo>
                <a:cubicBezTo>
                  <a:pt x="2872843" y="1097727"/>
                  <a:pt x="2772147" y="1065435"/>
                  <a:pt x="2875935" y="1091381"/>
                </a:cubicBezTo>
                <a:cubicBezTo>
                  <a:pt x="2891017" y="1095151"/>
                  <a:pt x="2904649" y="1105454"/>
                  <a:pt x="2920181" y="1106129"/>
                </a:cubicBezTo>
                <a:lnTo>
                  <a:pt x="3089787" y="1113503"/>
                </a:lnTo>
                <a:cubicBezTo>
                  <a:pt x="3128531" y="1126419"/>
                  <a:pt x="3109754" y="1123695"/>
                  <a:pt x="3170903" y="1113503"/>
                </a:cubicBezTo>
                <a:cubicBezTo>
                  <a:pt x="3195629" y="1109382"/>
                  <a:pt x="3220864" y="1106682"/>
                  <a:pt x="3244645" y="1098755"/>
                </a:cubicBezTo>
                <a:cubicBezTo>
                  <a:pt x="3259393" y="1093839"/>
                  <a:pt x="3273439" y="1085724"/>
                  <a:pt x="3288890" y="1084007"/>
                </a:cubicBezTo>
                <a:lnTo>
                  <a:pt x="3355258" y="1076632"/>
                </a:lnTo>
                <a:lnTo>
                  <a:pt x="3414252" y="1061884"/>
                </a:lnTo>
                <a:cubicBezTo>
                  <a:pt x="3424084" y="1059426"/>
                  <a:pt x="3433664" y="1055518"/>
                  <a:pt x="3443748" y="1054510"/>
                </a:cubicBezTo>
                <a:cubicBezTo>
                  <a:pt x="3496157" y="1049269"/>
                  <a:pt x="3520214" y="1047912"/>
                  <a:pt x="3569110" y="1039762"/>
                </a:cubicBezTo>
                <a:cubicBezTo>
                  <a:pt x="3581473" y="1037701"/>
                  <a:pt x="3593557" y="1034044"/>
                  <a:pt x="3605981" y="1032387"/>
                </a:cubicBezTo>
                <a:cubicBezTo>
                  <a:pt x="3630467" y="1029122"/>
                  <a:pt x="3655142" y="1027471"/>
                  <a:pt x="3679722" y="1025013"/>
                </a:cubicBezTo>
                <a:cubicBezTo>
                  <a:pt x="3716593" y="1027471"/>
                  <a:pt x="3753608" y="1028306"/>
                  <a:pt x="3790335" y="1032387"/>
                </a:cubicBezTo>
                <a:cubicBezTo>
                  <a:pt x="3870699" y="1041317"/>
                  <a:pt x="3770801" y="1039762"/>
                  <a:pt x="3827206" y="1039762"/>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6" name="Freeform 175">
            <a:extLst>
              <a:ext uri="{FF2B5EF4-FFF2-40B4-BE49-F238E27FC236}">
                <a16:creationId xmlns:a16="http://schemas.microsoft.com/office/drawing/2014/main" id="{079507B1-1C90-8491-FEB3-68CC14F36789}"/>
              </a:ext>
            </a:extLst>
          </p:cNvPr>
          <p:cNvSpPr/>
          <p:nvPr/>
        </p:nvSpPr>
        <p:spPr>
          <a:xfrm>
            <a:off x="2905432" y="5611761"/>
            <a:ext cx="1710813" cy="1002891"/>
          </a:xfrm>
          <a:custGeom>
            <a:avLst/>
            <a:gdLst>
              <a:gd name="connsiteX0" fmla="*/ 0 w 1710813"/>
              <a:gd name="connsiteY0" fmla="*/ 0 h 1002891"/>
              <a:gd name="connsiteX1" fmla="*/ 36871 w 1710813"/>
              <a:gd name="connsiteY1" fmla="*/ 22123 h 1002891"/>
              <a:gd name="connsiteX2" fmla="*/ 81116 w 1710813"/>
              <a:gd name="connsiteY2" fmla="*/ 36871 h 1002891"/>
              <a:gd name="connsiteX3" fmla="*/ 125362 w 1710813"/>
              <a:gd name="connsiteY3" fmla="*/ 51620 h 1002891"/>
              <a:gd name="connsiteX4" fmla="*/ 147484 w 1710813"/>
              <a:gd name="connsiteY4" fmla="*/ 58994 h 1002891"/>
              <a:gd name="connsiteX5" fmla="*/ 176981 w 1710813"/>
              <a:gd name="connsiteY5" fmla="*/ 66368 h 1002891"/>
              <a:gd name="connsiteX6" fmla="*/ 213852 w 1710813"/>
              <a:gd name="connsiteY6" fmla="*/ 73742 h 1002891"/>
              <a:gd name="connsiteX7" fmla="*/ 258097 w 1710813"/>
              <a:gd name="connsiteY7" fmla="*/ 88491 h 1002891"/>
              <a:gd name="connsiteX8" fmla="*/ 346587 w 1710813"/>
              <a:gd name="connsiteY8" fmla="*/ 103239 h 1002891"/>
              <a:gd name="connsiteX9" fmla="*/ 405581 w 1710813"/>
              <a:gd name="connsiteY9" fmla="*/ 117987 h 1002891"/>
              <a:gd name="connsiteX10" fmla="*/ 449826 w 1710813"/>
              <a:gd name="connsiteY10" fmla="*/ 140110 h 1002891"/>
              <a:gd name="connsiteX11" fmla="*/ 471949 w 1710813"/>
              <a:gd name="connsiteY11" fmla="*/ 154858 h 1002891"/>
              <a:gd name="connsiteX12" fmla="*/ 494071 w 1710813"/>
              <a:gd name="connsiteY12" fmla="*/ 162233 h 1002891"/>
              <a:gd name="connsiteX13" fmla="*/ 545691 w 1710813"/>
              <a:gd name="connsiteY13" fmla="*/ 191729 h 1002891"/>
              <a:gd name="connsiteX14" fmla="*/ 575187 w 1710813"/>
              <a:gd name="connsiteY14" fmla="*/ 199104 h 1002891"/>
              <a:gd name="connsiteX15" fmla="*/ 619433 w 1710813"/>
              <a:gd name="connsiteY15" fmla="*/ 213852 h 1002891"/>
              <a:gd name="connsiteX16" fmla="*/ 641555 w 1710813"/>
              <a:gd name="connsiteY16" fmla="*/ 228600 h 1002891"/>
              <a:gd name="connsiteX17" fmla="*/ 685800 w 1710813"/>
              <a:gd name="connsiteY17" fmla="*/ 243349 h 1002891"/>
              <a:gd name="connsiteX18" fmla="*/ 707923 w 1710813"/>
              <a:gd name="connsiteY18" fmla="*/ 265471 h 1002891"/>
              <a:gd name="connsiteX19" fmla="*/ 796413 w 1710813"/>
              <a:gd name="connsiteY19" fmla="*/ 302342 h 1002891"/>
              <a:gd name="connsiteX20" fmla="*/ 833284 w 1710813"/>
              <a:gd name="connsiteY20" fmla="*/ 339213 h 1002891"/>
              <a:gd name="connsiteX21" fmla="*/ 870155 w 1710813"/>
              <a:gd name="connsiteY21" fmla="*/ 368710 h 1002891"/>
              <a:gd name="connsiteX22" fmla="*/ 914400 w 1710813"/>
              <a:gd name="connsiteY22" fmla="*/ 383458 h 1002891"/>
              <a:gd name="connsiteX23" fmla="*/ 958645 w 1710813"/>
              <a:gd name="connsiteY23" fmla="*/ 420329 h 1002891"/>
              <a:gd name="connsiteX24" fmla="*/ 973394 w 1710813"/>
              <a:gd name="connsiteY24" fmla="*/ 435078 h 1002891"/>
              <a:gd name="connsiteX25" fmla="*/ 1002891 w 1710813"/>
              <a:gd name="connsiteY25" fmla="*/ 449826 h 1002891"/>
              <a:gd name="connsiteX26" fmla="*/ 1091381 w 1710813"/>
              <a:gd name="connsiteY26" fmla="*/ 508820 h 1002891"/>
              <a:gd name="connsiteX27" fmla="*/ 1135626 w 1710813"/>
              <a:gd name="connsiteY27" fmla="*/ 530942 h 1002891"/>
              <a:gd name="connsiteX28" fmla="*/ 1172497 w 1710813"/>
              <a:gd name="connsiteY28" fmla="*/ 553065 h 1002891"/>
              <a:gd name="connsiteX29" fmla="*/ 1194620 w 1710813"/>
              <a:gd name="connsiteY29" fmla="*/ 567813 h 1002891"/>
              <a:gd name="connsiteX30" fmla="*/ 1209368 w 1710813"/>
              <a:gd name="connsiteY30" fmla="*/ 582562 h 1002891"/>
              <a:gd name="connsiteX31" fmla="*/ 1253613 w 1710813"/>
              <a:gd name="connsiteY31" fmla="*/ 597310 h 1002891"/>
              <a:gd name="connsiteX32" fmla="*/ 1290484 w 1710813"/>
              <a:gd name="connsiteY32" fmla="*/ 634181 h 1002891"/>
              <a:gd name="connsiteX33" fmla="*/ 1312607 w 1710813"/>
              <a:gd name="connsiteY33" fmla="*/ 656304 h 1002891"/>
              <a:gd name="connsiteX34" fmla="*/ 1342103 w 1710813"/>
              <a:gd name="connsiteY34" fmla="*/ 678426 h 1002891"/>
              <a:gd name="connsiteX35" fmla="*/ 1356852 w 1710813"/>
              <a:gd name="connsiteY35" fmla="*/ 693174 h 1002891"/>
              <a:gd name="connsiteX36" fmla="*/ 1408471 w 1710813"/>
              <a:gd name="connsiteY36" fmla="*/ 715297 h 1002891"/>
              <a:gd name="connsiteX37" fmla="*/ 1423220 w 1710813"/>
              <a:gd name="connsiteY37" fmla="*/ 737420 h 1002891"/>
              <a:gd name="connsiteX38" fmla="*/ 1445342 w 1710813"/>
              <a:gd name="connsiteY38" fmla="*/ 752168 h 1002891"/>
              <a:gd name="connsiteX39" fmla="*/ 1474839 w 1710813"/>
              <a:gd name="connsiteY39" fmla="*/ 796413 h 1002891"/>
              <a:gd name="connsiteX40" fmla="*/ 1489587 w 1710813"/>
              <a:gd name="connsiteY40" fmla="*/ 811162 h 1002891"/>
              <a:gd name="connsiteX41" fmla="*/ 1519084 w 1710813"/>
              <a:gd name="connsiteY41" fmla="*/ 818536 h 1002891"/>
              <a:gd name="connsiteX42" fmla="*/ 1533833 w 1710813"/>
              <a:gd name="connsiteY42" fmla="*/ 840658 h 1002891"/>
              <a:gd name="connsiteX43" fmla="*/ 1592826 w 1710813"/>
              <a:gd name="connsiteY43" fmla="*/ 884904 h 1002891"/>
              <a:gd name="connsiteX44" fmla="*/ 1622323 w 1710813"/>
              <a:gd name="connsiteY44" fmla="*/ 899652 h 1002891"/>
              <a:gd name="connsiteX45" fmla="*/ 1651820 w 1710813"/>
              <a:gd name="connsiteY45" fmla="*/ 936523 h 1002891"/>
              <a:gd name="connsiteX46" fmla="*/ 1688691 w 1710813"/>
              <a:gd name="connsiteY46" fmla="*/ 966020 h 1002891"/>
              <a:gd name="connsiteX47" fmla="*/ 1710813 w 1710813"/>
              <a:gd name="connsiteY47" fmla="*/ 1002891 h 1002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710813" h="1002891">
                <a:moveTo>
                  <a:pt x="0" y="0"/>
                </a:moveTo>
                <a:cubicBezTo>
                  <a:pt x="12290" y="7374"/>
                  <a:pt x="23823" y="16192"/>
                  <a:pt x="36871" y="22123"/>
                </a:cubicBezTo>
                <a:cubicBezTo>
                  <a:pt x="51024" y="28556"/>
                  <a:pt x="66368" y="31955"/>
                  <a:pt x="81116" y="36871"/>
                </a:cubicBezTo>
                <a:lnTo>
                  <a:pt x="125362" y="51620"/>
                </a:lnTo>
                <a:cubicBezTo>
                  <a:pt x="132736" y="54078"/>
                  <a:pt x="139943" y="57109"/>
                  <a:pt x="147484" y="58994"/>
                </a:cubicBezTo>
                <a:cubicBezTo>
                  <a:pt x="157316" y="61452"/>
                  <a:pt x="167087" y="64169"/>
                  <a:pt x="176981" y="66368"/>
                </a:cubicBezTo>
                <a:cubicBezTo>
                  <a:pt x="189216" y="69087"/>
                  <a:pt x="201760" y="70444"/>
                  <a:pt x="213852" y="73742"/>
                </a:cubicBezTo>
                <a:cubicBezTo>
                  <a:pt x="228850" y="77833"/>
                  <a:pt x="242762" y="85935"/>
                  <a:pt x="258097" y="88491"/>
                </a:cubicBezTo>
                <a:cubicBezTo>
                  <a:pt x="287594" y="93407"/>
                  <a:pt x="318218" y="93783"/>
                  <a:pt x="346587" y="103239"/>
                </a:cubicBezTo>
                <a:cubicBezTo>
                  <a:pt x="380601" y="114576"/>
                  <a:pt x="361088" y="109089"/>
                  <a:pt x="405581" y="117987"/>
                </a:cubicBezTo>
                <a:cubicBezTo>
                  <a:pt x="468965" y="160246"/>
                  <a:pt x="388778" y="109587"/>
                  <a:pt x="449826" y="140110"/>
                </a:cubicBezTo>
                <a:cubicBezTo>
                  <a:pt x="457753" y="144073"/>
                  <a:pt x="464022" y="150894"/>
                  <a:pt x="471949" y="154858"/>
                </a:cubicBezTo>
                <a:cubicBezTo>
                  <a:pt x="478901" y="158334"/>
                  <a:pt x="487119" y="158757"/>
                  <a:pt x="494071" y="162233"/>
                </a:cubicBezTo>
                <a:cubicBezTo>
                  <a:pt x="536857" y="183627"/>
                  <a:pt x="493982" y="172338"/>
                  <a:pt x="545691" y="191729"/>
                </a:cubicBezTo>
                <a:cubicBezTo>
                  <a:pt x="555180" y="195288"/>
                  <a:pt x="565480" y="196192"/>
                  <a:pt x="575187" y="199104"/>
                </a:cubicBezTo>
                <a:cubicBezTo>
                  <a:pt x="590078" y="203571"/>
                  <a:pt x="619433" y="213852"/>
                  <a:pt x="619433" y="213852"/>
                </a:cubicBezTo>
                <a:cubicBezTo>
                  <a:pt x="626807" y="218768"/>
                  <a:pt x="633456" y="225001"/>
                  <a:pt x="641555" y="228600"/>
                </a:cubicBezTo>
                <a:cubicBezTo>
                  <a:pt x="655761" y="234914"/>
                  <a:pt x="685800" y="243349"/>
                  <a:pt x="685800" y="243349"/>
                </a:cubicBezTo>
                <a:cubicBezTo>
                  <a:pt x="693174" y="250723"/>
                  <a:pt x="699125" y="259872"/>
                  <a:pt x="707923" y="265471"/>
                </a:cubicBezTo>
                <a:cubicBezTo>
                  <a:pt x="751963" y="293496"/>
                  <a:pt x="756659" y="292404"/>
                  <a:pt x="796413" y="302342"/>
                </a:cubicBezTo>
                <a:lnTo>
                  <a:pt x="833284" y="339213"/>
                </a:lnTo>
                <a:cubicBezTo>
                  <a:pt x="845542" y="351471"/>
                  <a:pt x="853411" y="361268"/>
                  <a:pt x="870155" y="368710"/>
                </a:cubicBezTo>
                <a:cubicBezTo>
                  <a:pt x="884361" y="375024"/>
                  <a:pt x="914400" y="383458"/>
                  <a:pt x="914400" y="383458"/>
                </a:cubicBezTo>
                <a:cubicBezTo>
                  <a:pt x="947757" y="416815"/>
                  <a:pt x="906057" y="376505"/>
                  <a:pt x="958645" y="420329"/>
                </a:cubicBezTo>
                <a:cubicBezTo>
                  <a:pt x="963986" y="424780"/>
                  <a:pt x="967609" y="431221"/>
                  <a:pt x="973394" y="435078"/>
                </a:cubicBezTo>
                <a:cubicBezTo>
                  <a:pt x="982541" y="441176"/>
                  <a:pt x="993059" y="444910"/>
                  <a:pt x="1002891" y="449826"/>
                </a:cubicBezTo>
                <a:cubicBezTo>
                  <a:pt x="1061964" y="508899"/>
                  <a:pt x="1014130" y="470194"/>
                  <a:pt x="1091381" y="508820"/>
                </a:cubicBezTo>
                <a:cubicBezTo>
                  <a:pt x="1148555" y="537408"/>
                  <a:pt x="1080024" y="512409"/>
                  <a:pt x="1135626" y="530942"/>
                </a:cubicBezTo>
                <a:cubicBezTo>
                  <a:pt x="1164431" y="559749"/>
                  <a:pt x="1134207" y="533921"/>
                  <a:pt x="1172497" y="553065"/>
                </a:cubicBezTo>
                <a:cubicBezTo>
                  <a:pt x="1180424" y="557028"/>
                  <a:pt x="1187699" y="562276"/>
                  <a:pt x="1194620" y="567813"/>
                </a:cubicBezTo>
                <a:cubicBezTo>
                  <a:pt x="1200049" y="572156"/>
                  <a:pt x="1203150" y="579453"/>
                  <a:pt x="1209368" y="582562"/>
                </a:cubicBezTo>
                <a:cubicBezTo>
                  <a:pt x="1223273" y="589515"/>
                  <a:pt x="1253613" y="597310"/>
                  <a:pt x="1253613" y="597310"/>
                </a:cubicBezTo>
                <a:lnTo>
                  <a:pt x="1290484" y="634181"/>
                </a:lnTo>
                <a:cubicBezTo>
                  <a:pt x="1297858" y="641555"/>
                  <a:pt x="1304264" y="650047"/>
                  <a:pt x="1312607" y="656304"/>
                </a:cubicBezTo>
                <a:cubicBezTo>
                  <a:pt x="1322439" y="663678"/>
                  <a:pt x="1332661" y="670558"/>
                  <a:pt x="1342103" y="678426"/>
                </a:cubicBezTo>
                <a:cubicBezTo>
                  <a:pt x="1347444" y="682877"/>
                  <a:pt x="1351067" y="689317"/>
                  <a:pt x="1356852" y="693174"/>
                </a:cubicBezTo>
                <a:cubicBezTo>
                  <a:pt x="1375079" y="705325"/>
                  <a:pt x="1388805" y="708742"/>
                  <a:pt x="1408471" y="715297"/>
                </a:cubicBezTo>
                <a:cubicBezTo>
                  <a:pt x="1413387" y="722671"/>
                  <a:pt x="1416953" y="731153"/>
                  <a:pt x="1423220" y="737420"/>
                </a:cubicBezTo>
                <a:cubicBezTo>
                  <a:pt x="1429487" y="743687"/>
                  <a:pt x="1439506" y="745498"/>
                  <a:pt x="1445342" y="752168"/>
                </a:cubicBezTo>
                <a:cubicBezTo>
                  <a:pt x="1457014" y="765508"/>
                  <a:pt x="1462306" y="783879"/>
                  <a:pt x="1474839" y="796413"/>
                </a:cubicBezTo>
                <a:cubicBezTo>
                  <a:pt x="1479755" y="801329"/>
                  <a:pt x="1483369" y="808053"/>
                  <a:pt x="1489587" y="811162"/>
                </a:cubicBezTo>
                <a:cubicBezTo>
                  <a:pt x="1498652" y="815695"/>
                  <a:pt x="1509252" y="816078"/>
                  <a:pt x="1519084" y="818536"/>
                </a:cubicBezTo>
                <a:cubicBezTo>
                  <a:pt x="1524000" y="825910"/>
                  <a:pt x="1527566" y="834391"/>
                  <a:pt x="1533833" y="840658"/>
                </a:cubicBezTo>
                <a:cubicBezTo>
                  <a:pt x="1543290" y="850115"/>
                  <a:pt x="1576941" y="875827"/>
                  <a:pt x="1592826" y="884904"/>
                </a:cubicBezTo>
                <a:cubicBezTo>
                  <a:pt x="1602370" y="890358"/>
                  <a:pt x="1612491" y="894736"/>
                  <a:pt x="1622323" y="899652"/>
                </a:cubicBezTo>
                <a:cubicBezTo>
                  <a:pt x="1633274" y="916079"/>
                  <a:pt x="1636809" y="924514"/>
                  <a:pt x="1651820" y="936523"/>
                </a:cubicBezTo>
                <a:cubicBezTo>
                  <a:pt x="1673114" y="953558"/>
                  <a:pt x="1672863" y="946235"/>
                  <a:pt x="1688691" y="966020"/>
                </a:cubicBezTo>
                <a:cubicBezTo>
                  <a:pt x="1700557" y="980852"/>
                  <a:pt x="1703154" y="987573"/>
                  <a:pt x="1710813" y="1002891"/>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7" name="Freeform 176">
            <a:extLst>
              <a:ext uri="{FF2B5EF4-FFF2-40B4-BE49-F238E27FC236}">
                <a16:creationId xmlns:a16="http://schemas.microsoft.com/office/drawing/2014/main" id="{18B0D5C6-B5DF-9417-F987-AF41C9F693E4}"/>
              </a:ext>
            </a:extLst>
          </p:cNvPr>
          <p:cNvSpPr/>
          <p:nvPr/>
        </p:nvSpPr>
        <p:spPr>
          <a:xfrm>
            <a:off x="562151" y="4545507"/>
            <a:ext cx="812167" cy="810036"/>
          </a:xfrm>
          <a:custGeom>
            <a:avLst/>
            <a:gdLst>
              <a:gd name="connsiteX0" fmla="*/ 0 w 636899"/>
              <a:gd name="connsiteY0" fmla="*/ 0 h 687678"/>
              <a:gd name="connsiteX1" fmla="*/ 81116 w 636899"/>
              <a:gd name="connsiteY1" fmla="*/ 36870 h 687678"/>
              <a:gd name="connsiteX2" fmla="*/ 103239 w 636899"/>
              <a:gd name="connsiteY2" fmla="*/ 44245 h 687678"/>
              <a:gd name="connsiteX3" fmla="*/ 132736 w 636899"/>
              <a:gd name="connsiteY3" fmla="*/ 73741 h 687678"/>
              <a:gd name="connsiteX4" fmla="*/ 147484 w 636899"/>
              <a:gd name="connsiteY4" fmla="*/ 88490 h 687678"/>
              <a:gd name="connsiteX5" fmla="*/ 213852 w 636899"/>
              <a:gd name="connsiteY5" fmla="*/ 95864 h 687678"/>
              <a:gd name="connsiteX6" fmla="*/ 235975 w 636899"/>
              <a:gd name="connsiteY6" fmla="*/ 103238 h 687678"/>
              <a:gd name="connsiteX7" fmla="*/ 243349 w 636899"/>
              <a:gd name="connsiteY7" fmla="*/ 191729 h 687678"/>
              <a:gd name="connsiteX8" fmla="*/ 250723 w 636899"/>
              <a:gd name="connsiteY8" fmla="*/ 228600 h 687678"/>
              <a:gd name="connsiteX9" fmla="*/ 280220 w 636899"/>
              <a:gd name="connsiteY9" fmla="*/ 235974 h 687678"/>
              <a:gd name="connsiteX10" fmla="*/ 302342 w 636899"/>
              <a:gd name="connsiteY10" fmla="*/ 243348 h 687678"/>
              <a:gd name="connsiteX11" fmla="*/ 346587 w 636899"/>
              <a:gd name="connsiteY11" fmla="*/ 235974 h 687678"/>
              <a:gd name="connsiteX12" fmla="*/ 390833 w 636899"/>
              <a:gd name="connsiteY12" fmla="*/ 221225 h 687678"/>
              <a:gd name="connsiteX13" fmla="*/ 420329 w 636899"/>
              <a:gd name="connsiteY13" fmla="*/ 228600 h 687678"/>
              <a:gd name="connsiteX14" fmla="*/ 435078 w 636899"/>
              <a:gd name="connsiteY14" fmla="*/ 243348 h 687678"/>
              <a:gd name="connsiteX15" fmla="*/ 457200 w 636899"/>
              <a:gd name="connsiteY15" fmla="*/ 250722 h 687678"/>
              <a:gd name="connsiteX16" fmla="*/ 464575 w 636899"/>
              <a:gd name="connsiteY16" fmla="*/ 272845 h 687678"/>
              <a:gd name="connsiteX17" fmla="*/ 479323 w 636899"/>
              <a:gd name="connsiteY17" fmla="*/ 294967 h 687678"/>
              <a:gd name="connsiteX18" fmla="*/ 464575 w 636899"/>
              <a:gd name="connsiteY18" fmla="*/ 368709 h 687678"/>
              <a:gd name="connsiteX19" fmla="*/ 486697 w 636899"/>
              <a:gd name="connsiteY19" fmla="*/ 457200 h 687678"/>
              <a:gd name="connsiteX20" fmla="*/ 501446 w 636899"/>
              <a:gd name="connsiteY20" fmla="*/ 471948 h 687678"/>
              <a:gd name="connsiteX21" fmla="*/ 508820 w 636899"/>
              <a:gd name="connsiteY21" fmla="*/ 494070 h 687678"/>
              <a:gd name="connsiteX22" fmla="*/ 530942 w 636899"/>
              <a:gd name="connsiteY22" fmla="*/ 508819 h 687678"/>
              <a:gd name="connsiteX23" fmla="*/ 553065 w 636899"/>
              <a:gd name="connsiteY23" fmla="*/ 575187 h 687678"/>
              <a:gd name="connsiteX24" fmla="*/ 560439 w 636899"/>
              <a:gd name="connsiteY24" fmla="*/ 597309 h 687678"/>
              <a:gd name="connsiteX25" fmla="*/ 575187 w 636899"/>
              <a:gd name="connsiteY25" fmla="*/ 619432 h 687678"/>
              <a:gd name="connsiteX26" fmla="*/ 582562 w 636899"/>
              <a:gd name="connsiteY26" fmla="*/ 641554 h 687678"/>
              <a:gd name="connsiteX27" fmla="*/ 604684 w 636899"/>
              <a:gd name="connsiteY27" fmla="*/ 648929 h 687678"/>
              <a:gd name="connsiteX28" fmla="*/ 619433 w 636899"/>
              <a:gd name="connsiteY28" fmla="*/ 663677 h 687678"/>
              <a:gd name="connsiteX29" fmla="*/ 634181 w 636899"/>
              <a:gd name="connsiteY29" fmla="*/ 685800 h 687678"/>
              <a:gd name="connsiteX30" fmla="*/ 612058 w 636899"/>
              <a:gd name="connsiteY30" fmla="*/ 604683 h 687678"/>
              <a:gd name="connsiteX31" fmla="*/ 604684 w 636899"/>
              <a:gd name="connsiteY31" fmla="*/ 582561 h 687678"/>
              <a:gd name="connsiteX32" fmla="*/ 589936 w 636899"/>
              <a:gd name="connsiteY32" fmla="*/ 567812 h 687678"/>
              <a:gd name="connsiteX33" fmla="*/ 575187 w 636899"/>
              <a:gd name="connsiteY33" fmla="*/ 523567 h 687678"/>
              <a:gd name="connsiteX34" fmla="*/ 567813 w 636899"/>
              <a:gd name="connsiteY34" fmla="*/ 501445 h 687678"/>
              <a:gd name="connsiteX35" fmla="*/ 553065 w 636899"/>
              <a:gd name="connsiteY35" fmla="*/ 479322 h 687678"/>
              <a:gd name="connsiteX36" fmla="*/ 545691 w 636899"/>
              <a:gd name="connsiteY36" fmla="*/ 449825 h 687678"/>
              <a:gd name="connsiteX37" fmla="*/ 523568 w 636899"/>
              <a:gd name="connsiteY37" fmla="*/ 412954 h 687678"/>
              <a:gd name="connsiteX38" fmla="*/ 501446 w 636899"/>
              <a:gd name="connsiteY38" fmla="*/ 405580 h 687678"/>
              <a:gd name="connsiteX39" fmla="*/ 508820 w 636899"/>
              <a:gd name="connsiteY39" fmla="*/ 339212 h 687678"/>
              <a:gd name="connsiteX40" fmla="*/ 516194 w 636899"/>
              <a:gd name="connsiteY40" fmla="*/ 317090 h 687678"/>
              <a:gd name="connsiteX41" fmla="*/ 501446 w 636899"/>
              <a:gd name="connsiteY41" fmla="*/ 243348 h 687678"/>
              <a:gd name="connsiteX42" fmla="*/ 479323 w 636899"/>
              <a:gd name="connsiteY42" fmla="*/ 228600 h 687678"/>
              <a:gd name="connsiteX43" fmla="*/ 412955 w 636899"/>
              <a:gd name="connsiteY43" fmla="*/ 206477 h 687678"/>
              <a:gd name="connsiteX44" fmla="*/ 390833 w 636899"/>
              <a:gd name="connsiteY44" fmla="*/ 199103 h 687678"/>
              <a:gd name="connsiteX45" fmla="*/ 368710 w 636899"/>
              <a:gd name="connsiteY45" fmla="*/ 191729 h 687678"/>
              <a:gd name="connsiteX46" fmla="*/ 324465 w 636899"/>
              <a:gd name="connsiteY46" fmla="*/ 199103 h 687678"/>
              <a:gd name="connsiteX47" fmla="*/ 302342 w 636899"/>
              <a:gd name="connsiteY47" fmla="*/ 206477 h 687678"/>
              <a:gd name="connsiteX48" fmla="*/ 287594 w 636899"/>
              <a:gd name="connsiteY48" fmla="*/ 184354 h 687678"/>
              <a:gd name="connsiteX49" fmla="*/ 265471 w 636899"/>
              <a:gd name="connsiteY49" fmla="*/ 110612 h 687678"/>
              <a:gd name="connsiteX50" fmla="*/ 243349 w 636899"/>
              <a:gd name="connsiteY50" fmla="*/ 95864 h 687678"/>
              <a:gd name="connsiteX51" fmla="*/ 235975 w 636899"/>
              <a:gd name="connsiteY51" fmla="*/ 73741 h 687678"/>
              <a:gd name="connsiteX52" fmla="*/ 191729 w 636899"/>
              <a:gd name="connsiteY52" fmla="*/ 58993 h 687678"/>
              <a:gd name="connsiteX53" fmla="*/ 147484 w 636899"/>
              <a:gd name="connsiteY53" fmla="*/ 44245 h 687678"/>
              <a:gd name="connsiteX54" fmla="*/ 117987 w 636899"/>
              <a:gd name="connsiteY54" fmla="*/ 36870 h 687678"/>
              <a:gd name="connsiteX55" fmla="*/ 0 w 636899"/>
              <a:gd name="connsiteY55" fmla="*/ 0 h 68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636899" h="687678">
                <a:moveTo>
                  <a:pt x="0" y="0"/>
                </a:moveTo>
                <a:cubicBezTo>
                  <a:pt x="50204" y="30122"/>
                  <a:pt x="23271" y="17588"/>
                  <a:pt x="81116" y="36870"/>
                </a:cubicBezTo>
                <a:lnTo>
                  <a:pt x="103239" y="44245"/>
                </a:lnTo>
                <a:cubicBezTo>
                  <a:pt x="116349" y="83574"/>
                  <a:pt x="99961" y="54076"/>
                  <a:pt x="132736" y="73741"/>
                </a:cubicBezTo>
                <a:cubicBezTo>
                  <a:pt x="138698" y="77318"/>
                  <a:pt x="140776" y="86661"/>
                  <a:pt x="147484" y="88490"/>
                </a:cubicBezTo>
                <a:cubicBezTo>
                  <a:pt x="168958" y="94347"/>
                  <a:pt x="191729" y="93406"/>
                  <a:pt x="213852" y="95864"/>
                </a:cubicBezTo>
                <a:cubicBezTo>
                  <a:pt x="221226" y="98322"/>
                  <a:pt x="229310" y="99239"/>
                  <a:pt x="235975" y="103238"/>
                </a:cubicBezTo>
                <a:cubicBezTo>
                  <a:pt x="269406" y="123297"/>
                  <a:pt x="247095" y="154270"/>
                  <a:pt x="243349" y="191729"/>
                </a:cubicBezTo>
                <a:cubicBezTo>
                  <a:pt x="245807" y="204019"/>
                  <a:pt x="242699" y="218971"/>
                  <a:pt x="250723" y="228600"/>
                </a:cubicBezTo>
                <a:cubicBezTo>
                  <a:pt x="257211" y="236386"/>
                  <a:pt x="270475" y="233190"/>
                  <a:pt x="280220" y="235974"/>
                </a:cubicBezTo>
                <a:cubicBezTo>
                  <a:pt x="287694" y="238109"/>
                  <a:pt x="294968" y="240890"/>
                  <a:pt x="302342" y="243348"/>
                </a:cubicBezTo>
                <a:cubicBezTo>
                  <a:pt x="317090" y="240890"/>
                  <a:pt x="332082" y="239600"/>
                  <a:pt x="346587" y="235974"/>
                </a:cubicBezTo>
                <a:cubicBezTo>
                  <a:pt x="361669" y="232203"/>
                  <a:pt x="390833" y="221225"/>
                  <a:pt x="390833" y="221225"/>
                </a:cubicBezTo>
                <a:cubicBezTo>
                  <a:pt x="400665" y="223683"/>
                  <a:pt x="411264" y="224068"/>
                  <a:pt x="420329" y="228600"/>
                </a:cubicBezTo>
                <a:cubicBezTo>
                  <a:pt x="426547" y="231709"/>
                  <a:pt x="429116" y="239771"/>
                  <a:pt x="435078" y="243348"/>
                </a:cubicBezTo>
                <a:cubicBezTo>
                  <a:pt x="441743" y="247347"/>
                  <a:pt x="449826" y="248264"/>
                  <a:pt x="457200" y="250722"/>
                </a:cubicBezTo>
                <a:cubicBezTo>
                  <a:pt x="459658" y="258096"/>
                  <a:pt x="461099" y="265892"/>
                  <a:pt x="464575" y="272845"/>
                </a:cubicBezTo>
                <a:cubicBezTo>
                  <a:pt x="468538" y="280772"/>
                  <a:pt x="478441" y="286149"/>
                  <a:pt x="479323" y="294967"/>
                </a:cubicBezTo>
                <a:cubicBezTo>
                  <a:pt x="481930" y="321040"/>
                  <a:pt x="472490" y="344963"/>
                  <a:pt x="464575" y="368709"/>
                </a:cubicBezTo>
                <a:cubicBezTo>
                  <a:pt x="470732" y="424124"/>
                  <a:pt x="460477" y="424425"/>
                  <a:pt x="486697" y="457200"/>
                </a:cubicBezTo>
                <a:cubicBezTo>
                  <a:pt x="491040" y="462629"/>
                  <a:pt x="496530" y="467032"/>
                  <a:pt x="501446" y="471948"/>
                </a:cubicBezTo>
                <a:cubicBezTo>
                  <a:pt x="503904" y="479322"/>
                  <a:pt x="503964" y="488000"/>
                  <a:pt x="508820" y="494070"/>
                </a:cubicBezTo>
                <a:cubicBezTo>
                  <a:pt x="514356" y="500991"/>
                  <a:pt x="526245" y="501303"/>
                  <a:pt x="530942" y="508819"/>
                </a:cubicBezTo>
                <a:cubicBezTo>
                  <a:pt x="530946" y="508825"/>
                  <a:pt x="549377" y="564123"/>
                  <a:pt x="553065" y="575187"/>
                </a:cubicBezTo>
                <a:cubicBezTo>
                  <a:pt x="555523" y="582561"/>
                  <a:pt x="556128" y="590841"/>
                  <a:pt x="560439" y="597309"/>
                </a:cubicBezTo>
                <a:cubicBezTo>
                  <a:pt x="565355" y="604683"/>
                  <a:pt x="571223" y="611505"/>
                  <a:pt x="575187" y="619432"/>
                </a:cubicBezTo>
                <a:cubicBezTo>
                  <a:pt x="578663" y="626384"/>
                  <a:pt x="577066" y="636058"/>
                  <a:pt x="582562" y="641554"/>
                </a:cubicBezTo>
                <a:cubicBezTo>
                  <a:pt x="588058" y="647050"/>
                  <a:pt x="597310" y="646471"/>
                  <a:pt x="604684" y="648929"/>
                </a:cubicBezTo>
                <a:cubicBezTo>
                  <a:pt x="609600" y="653845"/>
                  <a:pt x="615090" y="658248"/>
                  <a:pt x="619433" y="663677"/>
                </a:cubicBezTo>
                <a:cubicBezTo>
                  <a:pt x="624970" y="670598"/>
                  <a:pt x="632443" y="694491"/>
                  <a:pt x="634181" y="685800"/>
                </a:cubicBezTo>
                <a:cubicBezTo>
                  <a:pt x="642655" y="643431"/>
                  <a:pt x="630221" y="631927"/>
                  <a:pt x="612058" y="604683"/>
                </a:cubicBezTo>
                <a:cubicBezTo>
                  <a:pt x="609600" y="597309"/>
                  <a:pt x="608683" y="589226"/>
                  <a:pt x="604684" y="582561"/>
                </a:cubicBezTo>
                <a:cubicBezTo>
                  <a:pt x="601107" y="576599"/>
                  <a:pt x="593045" y="574031"/>
                  <a:pt x="589936" y="567812"/>
                </a:cubicBezTo>
                <a:cubicBezTo>
                  <a:pt x="582984" y="553907"/>
                  <a:pt x="580103" y="538315"/>
                  <a:pt x="575187" y="523567"/>
                </a:cubicBezTo>
                <a:cubicBezTo>
                  <a:pt x="572729" y="516193"/>
                  <a:pt x="572124" y="507913"/>
                  <a:pt x="567813" y="501445"/>
                </a:cubicBezTo>
                <a:lnTo>
                  <a:pt x="553065" y="479322"/>
                </a:lnTo>
                <a:cubicBezTo>
                  <a:pt x="550607" y="469490"/>
                  <a:pt x="548475" y="459570"/>
                  <a:pt x="545691" y="449825"/>
                </a:cubicBezTo>
                <a:cubicBezTo>
                  <a:pt x="540891" y="433026"/>
                  <a:pt x="539542" y="422539"/>
                  <a:pt x="523568" y="412954"/>
                </a:cubicBezTo>
                <a:cubicBezTo>
                  <a:pt x="516903" y="408955"/>
                  <a:pt x="508820" y="408038"/>
                  <a:pt x="501446" y="405580"/>
                </a:cubicBezTo>
                <a:cubicBezTo>
                  <a:pt x="489154" y="368709"/>
                  <a:pt x="491613" y="390832"/>
                  <a:pt x="508820" y="339212"/>
                </a:cubicBezTo>
                <a:lnTo>
                  <a:pt x="516194" y="317090"/>
                </a:lnTo>
                <a:cubicBezTo>
                  <a:pt x="516170" y="316945"/>
                  <a:pt x="506335" y="250681"/>
                  <a:pt x="501446" y="243348"/>
                </a:cubicBezTo>
                <a:cubicBezTo>
                  <a:pt x="496530" y="235974"/>
                  <a:pt x="487422" y="232200"/>
                  <a:pt x="479323" y="228600"/>
                </a:cubicBezTo>
                <a:cubicBezTo>
                  <a:pt x="479308" y="228593"/>
                  <a:pt x="424024" y="210167"/>
                  <a:pt x="412955" y="206477"/>
                </a:cubicBezTo>
                <a:lnTo>
                  <a:pt x="390833" y="199103"/>
                </a:lnTo>
                <a:lnTo>
                  <a:pt x="368710" y="191729"/>
                </a:lnTo>
                <a:cubicBezTo>
                  <a:pt x="353962" y="194187"/>
                  <a:pt x="339061" y="195860"/>
                  <a:pt x="324465" y="199103"/>
                </a:cubicBezTo>
                <a:cubicBezTo>
                  <a:pt x="316877" y="200789"/>
                  <a:pt x="309559" y="209364"/>
                  <a:pt x="302342" y="206477"/>
                </a:cubicBezTo>
                <a:cubicBezTo>
                  <a:pt x="294113" y="203185"/>
                  <a:pt x="292510" y="191728"/>
                  <a:pt x="287594" y="184354"/>
                </a:cubicBezTo>
                <a:cubicBezTo>
                  <a:pt x="282952" y="151861"/>
                  <a:pt x="287829" y="132970"/>
                  <a:pt x="265471" y="110612"/>
                </a:cubicBezTo>
                <a:cubicBezTo>
                  <a:pt x="259204" y="104345"/>
                  <a:pt x="250723" y="100780"/>
                  <a:pt x="243349" y="95864"/>
                </a:cubicBezTo>
                <a:cubicBezTo>
                  <a:pt x="240891" y="88490"/>
                  <a:pt x="242300" y="78259"/>
                  <a:pt x="235975" y="73741"/>
                </a:cubicBezTo>
                <a:cubicBezTo>
                  <a:pt x="223324" y="64705"/>
                  <a:pt x="206478" y="63909"/>
                  <a:pt x="191729" y="58993"/>
                </a:cubicBezTo>
                <a:lnTo>
                  <a:pt x="147484" y="44245"/>
                </a:lnTo>
                <a:lnTo>
                  <a:pt x="117987" y="36870"/>
                </a:lnTo>
                <a:cubicBezTo>
                  <a:pt x="59425" y="-2170"/>
                  <a:pt x="91467" y="7374"/>
                  <a:pt x="0"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8" name="TextBox 177">
            <a:extLst>
              <a:ext uri="{FF2B5EF4-FFF2-40B4-BE49-F238E27FC236}">
                <a16:creationId xmlns:a16="http://schemas.microsoft.com/office/drawing/2014/main" id="{C17E3C0F-6AA5-8AA8-4D93-5CC29167EB6B}"/>
              </a:ext>
            </a:extLst>
          </p:cNvPr>
          <p:cNvSpPr txBox="1"/>
          <p:nvPr/>
        </p:nvSpPr>
        <p:spPr>
          <a:xfrm>
            <a:off x="882415" y="4580764"/>
            <a:ext cx="1020203" cy="215444"/>
          </a:xfrm>
          <a:prstGeom prst="rect">
            <a:avLst/>
          </a:prstGeom>
          <a:noFill/>
        </p:spPr>
        <p:txBody>
          <a:bodyPr wrap="square" rtlCol="0">
            <a:spAutoFit/>
          </a:bodyPr>
          <a:lstStyle/>
          <a:p>
            <a:r>
              <a:rPr lang="en-AU" sz="800" dirty="0">
                <a:latin typeface="Arial Narrow" panose="020B0606020202030204" pitchFamily="34" charset="0"/>
              </a:rPr>
              <a:t>Creek  </a:t>
            </a:r>
          </a:p>
        </p:txBody>
      </p:sp>
      <p:sp>
        <p:nvSpPr>
          <p:cNvPr id="179" name="TextBox 178">
            <a:extLst>
              <a:ext uri="{FF2B5EF4-FFF2-40B4-BE49-F238E27FC236}">
                <a16:creationId xmlns:a16="http://schemas.microsoft.com/office/drawing/2014/main" id="{DAFE234B-49E6-1946-29FA-C9CB0F7B4520}"/>
              </a:ext>
            </a:extLst>
          </p:cNvPr>
          <p:cNvSpPr txBox="1"/>
          <p:nvPr/>
        </p:nvSpPr>
        <p:spPr>
          <a:xfrm>
            <a:off x="524988" y="5060774"/>
            <a:ext cx="1020203" cy="215444"/>
          </a:xfrm>
          <a:prstGeom prst="rect">
            <a:avLst/>
          </a:prstGeom>
          <a:noFill/>
        </p:spPr>
        <p:txBody>
          <a:bodyPr wrap="square" rtlCol="0">
            <a:spAutoFit/>
          </a:bodyPr>
          <a:lstStyle/>
          <a:p>
            <a:r>
              <a:rPr lang="en-AU" sz="800" dirty="0">
                <a:latin typeface="Arial Narrow" panose="020B0606020202030204" pitchFamily="34" charset="0"/>
              </a:rPr>
              <a:t>Beach sand</a:t>
            </a:r>
          </a:p>
        </p:txBody>
      </p:sp>
      <p:sp>
        <p:nvSpPr>
          <p:cNvPr id="180" name="TextBox 179">
            <a:extLst>
              <a:ext uri="{FF2B5EF4-FFF2-40B4-BE49-F238E27FC236}">
                <a16:creationId xmlns:a16="http://schemas.microsoft.com/office/drawing/2014/main" id="{7D980119-8891-3569-CA8F-0318ECFB4B2B}"/>
              </a:ext>
            </a:extLst>
          </p:cNvPr>
          <p:cNvSpPr txBox="1"/>
          <p:nvPr/>
        </p:nvSpPr>
        <p:spPr>
          <a:xfrm>
            <a:off x="5755756" y="4415686"/>
            <a:ext cx="782813" cy="184666"/>
          </a:xfrm>
          <a:prstGeom prst="rect">
            <a:avLst/>
          </a:prstGeom>
          <a:noFill/>
        </p:spPr>
        <p:txBody>
          <a:bodyPr wrap="square" rtlCol="0">
            <a:spAutoFit/>
          </a:bodyPr>
          <a:lstStyle/>
          <a:p>
            <a:r>
              <a:rPr lang="en-AU" sz="600" dirty="0">
                <a:latin typeface="Arial Narrow" panose="020B0606020202030204" pitchFamily="34" charset="0"/>
              </a:rPr>
              <a:t>Not to scale!</a:t>
            </a:r>
          </a:p>
        </p:txBody>
      </p:sp>
      <p:sp>
        <p:nvSpPr>
          <p:cNvPr id="181" name="Freeform 180">
            <a:extLst>
              <a:ext uri="{FF2B5EF4-FFF2-40B4-BE49-F238E27FC236}">
                <a16:creationId xmlns:a16="http://schemas.microsoft.com/office/drawing/2014/main" id="{07ED1D7C-0915-19E7-CE8F-764F04FF5AC7}"/>
              </a:ext>
            </a:extLst>
          </p:cNvPr>
          <p:cNvSpPr/>
          <p:nvPr/>
        </p:nvSpPr>
        <p:spPr>
          <a:xfrm>
            <a:off x="596348" y="5237408"/>
            <a:ext cx="426011" cy="988463"/>
          </a:xfrm>
          <a:custGeom>
            <a:avLst/>
            <a:gdLst>
              <a:gd name="connsiteX0" fmla="*/ 0 w 426011"/>
              <a:gd name="connsiteY0" fmla="*/ 988463 h 988463"/>
              <a:gd name="connsiteX1" fmla="*/ 7951 w 426011"/>
              <a:gd name="connsiteY1" fmla="*/ 948707 h 988463"/>
              <a:gd name="connsiteX2" fmla="*/ 23854 w 426011"/>
              <a:gd name="connsiteY2" fmla="*/ 900999 h 988463"/>
              <a:gd name="connsiteX3" fmla="*/ 39756 w 426011"/>
              <a:gd name="connsiteY3" fmla="*/ 837389 h 988463"/>
              <a:gd name="connsiteX4" fmla="*/ 55659 w 426011"/>
              <a:gd name="connsiteY4" fmla="*/ 773778 h 988463"/>
              <a:gd name="connsiteX5" fmla="*/ 71562 w 426011"/>
              <a:gd name="connsiteY5" fmla="*/ 726070 h 988463"/>
              <a:gd name="connsiteX6" fmla="*/ 103367 w 426011"/>
              <a:gd name="connsiteY6" fmla="*/ 614752 h 988463"/>
              <a:gd name="connsiteX7" fmla="*/ 111318 w 426011"/>
              <a:gd name="connsiteY7" fmla="*/ 590898 h 988463"/>
              <a:gd name="connsiteX8" fmla="*/ 119269 w 426011"/>
              <a:gd name="connsiteY8" fmla="*/ 567044 h 988463"/>
              <a:gd name="connsiteX9" fmla="*/ 135172 w 426011"/>
              <a:gd name="connsiteY9" fmla="*/ 487531 h 988463"/>
              <a:gd name="connsiteX10" fmla="*/ 166977 w 426011"/>
              <a:gd name="connsiteY10" fmla="*/ 439823 h 988463"/>
              <a:gd name="connsiteX11" fmla="*/ 174929 w 426011"/>
              <a:gd name="connsiteY11" fmla="*/ 408018 h 988463"/>
              <a:gd name="connsiteX12" fmla="*/ 206734 w 426011"/>
              <a:gd name="connsiteY12" fmla="*/ 360310 h 988463"/>
              <a:gd name="connsiteX13" fmla="*/ 222636 w 426011"/>
              <a:gd name="connsiteY13" fmla="*/ 336456 h 988463"/>
              <a:gd name="connsiteX14" fmla="*/ 230588 w 426011"/>
              <a:gd name="connsiteY14" fmla="*/ 312602 h 988463"/>
              <a:gd name="connsiteX15" fmla="*/ 262393 w 426011"/>
              <a:gd name="connsiteY15" fmla="*/ 264895 h 988463"/>
              <a:gd name="connsiteX16" fmla="*/ 278295 w 426011"/>
              <a:gd name="connsiteY16" fmla="*/ 241041 h 988463"/>
              <a:gd name="connsiteX17" fmla="*/ 302149 w 426011"/>
              <a:gd name="connsiteY17" fmla="*/ 169479 h 988463"/>
              <a:gd name="connsiteX18" fmla="*/ 310101 w 426011"/>
              <a:gd name="connsiteY18" fmla="*/ 145625 h 988463"/>
              <a:gd name="connsiteX19" fmla="*/ 333955 w 426011"/>
              <a:gd name="connsiteY19" fmla="*/ 121771 h 988463"/>
              <a:gd name="connsiteX20" fmla="*/ 341906 w 426011"/>
              <a:gd name="connsiteY20" fmla="*/ 97917 h 988463"/>
              <a:gd name="connsiteX21" fmla="*/ 365760 w 426011"/>
              <a:gd name="connsiteY21" fmla="*/ 42258 h 988463"/>
              <a:gd name="connsiteX22" fmla="*/ 389614 w 426011"/>
              <a:gd name="connsiteY22" fmla="*/ 26355 h 988463"/>
              <a:gd name="connsiteX23" fmla="*/ 413468 w 426011"/>
              <a:gd name="connsiteY23" fmla="*/ 2502 h 988463"/>
              <a:gd name="connsiteX24" fmla="*/ 349857 w 426011"/>
              <a:gd name="connsiteY24" fmla="*/ 10453 h 988463"/>
              <a:gd name="connsiteX25" fmla="*/ 397565 w 426011"/>
              <a:gd name="connsiteY25" fmla="*/ 2502 h 988463"/>
              <a:gd name="connsiteX26" fmla="*/ 421419 w 426011"/>
              <a:gd name="connsiteY26" fmla="*/ 74063 h 988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26011" h="988463">
                <a:moveTo>
                  <a:pt x="0" y="988463"/>
                </a:moveTo>
                <a:cubicBezTo>
                  <a:pt x="2650" y="975211"/>
                  <a:pt x="4395" y="961745"/>
                  <a:pt x="7951" y="948707"/>
                </a:cubicBezTo>
                <a:cubicBezTo>
                  <a:pt x="12362" y="932535"/>
                  <a:pt x="20567" y="917436"/>
                  <a:pt x="23854" y="900999"/>
                </a:cubicBezTo>
                <a:cubicBezTo>
                  <a:pt x="43302" y="803752"/>
                  <a:pt x="21420" y="904619"/>
                  <a:pt x="39756" y="837389"/>
                </a:cubicBezTo>
                <a:cubicBezTo>
                  <a:pt x="45507" y="816303"/>
                  <a:pt x="48747" y="794513"/>
                  <a:pt x="55659" y="773778"/>
                </a:cubicBezTo>
                <a:cubicBezTo>
                  <a:pt x="60960" y="757875"/>
                  <a:pt x="67497" y="742332"/>
                  <a:pt x="71562" y="726070"/>
                </a:cubicBezTo>
                <a:cubicBezTo>
                  <a:pt x="91531" y="646190"/>
                  <a:pt x="80551" y="683200"/>
                  <a:pt x="103367" y="614752"/>
                </a:cubicBezTo>
                <a:lnTo>
                  <a:pt x="111318" y="590898"/>
                </a:lnTo>
                <a:lnTo>
                  <a:pt x="119269" y="567044"/>
                </a:lnTo>
                <a:cubicBezTo>
                  <a:pt x="121244" y="553220"/>
                  <a:pt x="124498" y="506745"/>
                  <a:pt x="135172" y="487531"/>
                </a:cubicBezTo>
                <a:cubicBezTo>
                  <a:pt x="144454" y="470824"/>
                  <a:pt x="166977" y="439823"/>
                  <a:pt x="166977" y="439823"/>
                </a:cubicBezTo>
                <a:cubicBezTo>
                  <a:pt x="169628" y="429221"/>
                  <a:pt x="170042" y="417792"/>
                  <a:pt x="174929" y="408018"/>
                </a:cubicBezTo>
                <a:cubicBezTo>
                  <a:pt x="183476" y="390923"/>
                  <a:pt x="196132" y="376213"/>
                  <a:pt x="206734" y="360310"/>
                </a:cubicBezTo>
                <a:cubicBezTo>
                  <a:pt x="212035" y="352359"/>
                  <a:pt x="219614" y="345522"/>
                  <a:pt x="222636" y="336456"/>
                </a:cubicBezTo>
                <a:cubicBezTo>
                  <a:pt x="225287" y="328505"/>
                  <a:pt x="226518" y="319929"/>
                  <a:pt x="230588" y="312602"/>
                </a:cubicBezTo>
                <a:cubicBezTo>
                  <a:pt x="239870" y="295895"/>
                  <a:pt x="251791" y="280797"/>
                  <a:pt x="262393" y="264895"/>
                </a:cubicBezTo>
                <a:cubicBezTo>
                  <a:pt x="267694" y="256944"/>
                  <a:pt x="275273" y="250107"/>
                  <a:pt x="278295" y="241041"/>
                </a:cubicBezTo>
                <a:lnTo>
                  <a:pt x="302149" y="169479"/>
                </a:lnTo>
                <a:cubicBezTo>
                  <a:pt x="304800" y="161528"/>
                  <a:pt x="304174" y="151552"/>
                  <a:pt x="310101" y="145625"/>
                </a:cubicBezTo>
                <a:lnTo>
                  <a:pt x="333955" y="121771"/>
                </a:lnTo>
                <a:cubicBezTo>
                  <a:pt x="336605" y="113820"/>
                  <a:pt x="339604" y="105976"/>
                  <a:pt x="341906" y="97917"/>
                </a:cubicBezTo>
                <a:cubicBezTo>
                  <a:pt x="349205" y="72368"/>
                  <a:pt x="346392" y="61626"/>
                  <a:pt x="365760" y="42258"/>
                </a:cubicBezTo>
                <a:cubicBezTo>
                  <a:pt x="372517" y="35501"/>
                  <a:pt x="382273" y="32473"/>
                  <a:pt x="389614" y="26355"/>
                </a:cubicBezTo>
                <a:cubicBezTo>
                  <a:pt x="398252" y="19156"/>
                  <a:pt x="423908" y="6678"/>
                  <a:pt x="413468" y="2502"/>
                </a:cubicBezTo>
                <a:cubicBezTo>
                  <a:pt x="393628" y="-5434"/>
                  <a:pt x="371061" y="7803"/>
                  <a:pt x="349857" y="10453"/>
                </a:cubicBezTo>
                <a:lnTo>
                  <a:pt x="397565" y="2502"/>
                </a:lnTo>
                <a:cubicBezTo>
                  <a:pt x="441534" y="17158"/>
                  <a:pt x="421419" y="2072"/>
                  <a:pt x="421419" y="74063"/>
                </a:cubicBezTo>
              </a:path>
            </a:pathLst>
          </a:custGeom>
          <a:noFill/>
          <a:ln w="285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2" name="Freeform 181">
            <a:extLst>
              <a:ext uri="{FF2B5EF4-FFF2-40B4-BE49-F238E27FC236}">
                <a16:creationId xmlns:a16="http://schemas.microsoft.com/office/drawing/2014/main" id="{050D75EC-0843-ACA4-2564-445C1F140580}"/>
              </a:ext>
            </a:extLst>
          </p:cNvPr>
          <p:cNvSpPr/>
          <p:nvPr/>
        </p:nvSpPr>
        <p:spPr>
          <a:xfrm>
            <a:off x="1009816" y="5835934"/>
            <a:ext cx="519188" cy="779551"/>
          </a:xfrm>
          <a:custGeom>
            <a:avLst/>
            <a:gdLst>
              <a:gd name="connsiteX0" fmla="*/ 0 w 519188"/>
              <a:gd name="connsiteY0" fmla="*/ 779551 h 779551"/>
              <a:gd name="connsiteX1" fmla="*/ 39756 w 519188"/>
              <a:gd name="connsiteY1" fmla="*/ 715941 h 779551"/>
              <a:gd name="connsiteX2" fmla="*/ 95415 w 519188"/>
              <a:gd name="connsiteY2" fmla="*/ 644379 h 779551"/>
              <a:gd name="connsiteX3" fmla="*/ 127221 w 519188"/>
              <a:gd name="connsiteY3" fmla="*/ 604623 h 779551"/>
              <a:gd name="connsiteX4" fmla="*/ 143123 w 519188"/>
              <a:gd name="connsiteY4" fmla="*/ 541012 h 779551"/>
              <a:gd name="connsiteX5" fmla="*/ 190831 w 519188"/>
              <a:gd name="connsiteY5" fmla="*/ 469450 h 779551"/>
              <a:gd name="connsiteX6" fmla="*/ 206734 w 519188"/>
              <a:gd name="connsiteY6" fmla="*/ 437645 h 779551"/>
              <a:gd name="connsiteX7" fmla="*/ 262393 w 519188"/>
              <a:gd name="connsiteY7" fmla="*/ 397889 h 779551"/>
              <a:gd name="connsiteX8" fmla="*/ 278295 w 519188"/>
              <a:gd name="connsiteY8" fmla="*/ 350181 h 779551"/>
              <a:gd name="connsiteX9" fmla="*/ 302149 w 519188"/>
              <a:gd name="connsiteY9" fmla="*/ 302473 h 779551"/>
              <a:gd name="connsiteX10" fmla="*/ 349857 w 519188"/>
              <a:gd name="connsiteY10" fmla="*/ 254765 h 779551"/>
              <a:gd name="connsiteX11" fmla="*/ 381662 w 519188"/>
              <a:gd name="connsiteY11" fmla="*/ 183203 h 779551"/>
              <a:gd name="connsiteX12" fmla="*/ 413467 w 519188"/>
              <a:gd name="connsiteY12" fmla="*/ 167301 h 779551"/>
              <a:gd name="connsiteX13" fmla="*/ 437321 w 519188"/>
              <a:gd name="connsiteY13" fmla="*/ 143447 h 779551"/>
              <a:gd name="connsiteX14" fmla="*/ 445273 w 519188"/>
              <a:gd name="connsiteY14" fmla="*/ 119593 h 779551"/>
              <a:gd name="connsiteX15" fmla="*/ 461175 w 519188"/>
              <a:gd name="connsiteY15" fmla="*/ 95739 h 779551"/>
              <a:gd name="connsiteX16" fmla="*/ 469127 w 519188"/>
              <a:gd name="connsiteY16" fmla="*/ 71885 h 779551"/>
              <a:gd name="connsiteX17" fmla="*/ 500932 w 519188"/>
              <a:gd name="connsiteY17" fmla="*/ 24177 h 779551"/>
              <a:gd name="connsiteX18" fmla="*/ 516834 w 519188"/>
              <a:gd name="connsiteY18" fmla="*/ 323 h 779551"/>
              <a:gd name="connsiteX19" fmla="*/ 469127 w 519188"/>
              <a:gd name="connsiteY19" fmla="*/ 16226 h 779551"/>
              <a:gd name="connsiteX20" fmla="*/ 453224 w 519188"/>
              <a:gd name="connsiteY20" fmla="*/ 40080 h 779551"/>
              <a:gd name="connsiteX21" fmla="*/ 461175 w 519188"/>
              <a:gd name="connsiteY21" fmla="*/ 8275 h 779551"/>
              <a:gd name="connsiteX22" fmla="*/ 516834 w 519188"/>
              <a:gd name="connsiteY22" fmla="*/ 16226 h 779551"/>
              <a:gd name="connsiteX23" fmla="*/ 508883 w 519188"/>
              <a:gd name="connsiteY23" fmla="*/ 79836 h 779551"/>
              <a:gd name="connsiteX24" fmla="*/ 500932 w 519188"/>
              <a:gd name="connsiteY24" fmla="*/ 55983 h 779551"/>
              <a:gd name="connsiteX25" fmla="*/ 485029 w 519188"/>
              <a:gd name="connsiteY25" fmla="*/ 24177 h 779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19188" h="779551">
                <a:moveTo>
                  <a:pt x="0" y="779551"/>
                </a:moveTo>
                <a:cubicBezTo>
                  <a:pt x="30216" y="704009"/>
                  <a:pt x="-2178" y="769856"/>
                  <a:pt x="39756" y="715941"/>
                </a:cubicBezTo>
                <a:cubicBezTo>
                  <a:pt x="106331" y="630344"/>
                  <a:pt x="41259" y="698535"/>
                  <a:pt x="95415" y="644379"/>
                </a:cubicBezTo>
                <a:cubicBezTo>
                  <a:pt x="115404" y="584418"/>
                  <a:pt x="86115" y="656005"/>
                  <a:pt x="127221" y="604623"/>
                </a:cubicBezTo>
                <a:cubicBezTo>
                  <a:pt x="134464" y="595569"/>
                  <a:pt x="141561" y="544449"/>
                  <a:pt x="143123" y="541012"/>
                </a:cubicBezTo>
                <a:cubicBezTo>
                  <a:pt x="182866" y="453575"/>
                  <a:pt x="163007" y="525095"/>
                  <a:pt x="190831" y="469450"/>
                </a:cubicBezTo>
                <a:cubicBezTo>
                  <a:pt x="196132" y="458848"/>
                  <a:pt x="199020" y="446645"/>
                  <a:pt x="206734" y="437645"/>
                </a:cubicBezTo>
                <a:cubicBezTo>
                  <a:pt x="213312" y="429971"/>
                  <a:pt x="251217" y="405339"/>
                  <a:pt x="262393" y="397889"/>
                </a:cubicBezTo>
                <a:lnTo>
                  <a:pt x="278295" y="350181"/>
                </a:lnTo>
                <a:cubicBezTo>
                  <a:pt x="285662" y="328079"/>
                  <a:pt x="285710" y="320967"/>
                  <a:pt x="302149" y="302473"/>
                </a:cubicBezTo>
                <a:cubicBezTo>
                  <a:pt x="317090" y="285664"/>
                  <a:pt x="349857" y="254765"/>
                  <a:pt x="349857" y="254765"/>
                </a:cubicBezTo>
                <a:cubicBezTo>
                  <a:pt x="355179" y="238800"/>
                  <a:pt x="364217" y="197741"/>
                  <a:pt x="381662" y="183203"/>
                </a:cubicBezTo>
                <a:cubicBezTo>
                  <a:pt x="390768" y="175615"/>
                  <a:pt x="402865" y="172602"/>
                  <a:pt x="413467" y="167301"/>
                </a:cubicBezTo>
                <a:cubicBezTo>
                  <a:pt x="421418" y="159350"/>
                  <a:pt x="431083" y="152803"/>
                  <a:pt x="437321" y="143447"/>
                </a:cubicBezTo>
                <a:cubicBezTo>
                  <a:pt x="441970" y="136473"/>
                  <a:pt x="441525" y="127090"/>
                  <a:pt x="445273" y="119593"/>
                </a:cubicBezTo>
                <a:cubicBezTo>
                  <a:pt x="449547" y="111046"/>
                  <a:pt x="456901" y="104286"/>
                  <a:pt x="461175" y="95739"/>
                </a:cubicBezTo>
                <a:cubicBezTo>
                  <a:pt x="464923" y="88242"/>
                  <a:pt x="465057" y="79212"/>
                  <a:pt x="469127" y="71885"/>
                </a:cubicBezTo>
                <a:cubicBezTo>
                  <a:pt x="478409" y="55178"/>
                  <a:pt x="490330" y="40080"/>
                  <a:pt x="500932" y="24177"/>
                </a:cubicBezTo>
                <a:cubicBezTo>
                  <a:pt x="506233" y="16226"/>
                  <a:pt x="525900" y="-2699"/>
                  <a:pt x="516834" y="323"/>
                </a:cubicBezTo>
                <a:lnTo>
                  <a:pt x="469127" y="16226"/>
                </a:lnTo>
                <a:cubicBezTo>
                  <a:pt x="463826" y="24177"/>
                  <a:pt x="459982" y="46837"/>
                  <a:pt x="453224" y="40080"/>
                </a:cubicBezTo>
                <a:cubicBezTo>
                  <a:pt x="445496" y="32353"/>
                  <a:pt x="450943" y="12112"/>
                  <a:pt x="461175" y="8275"/>
                </a:cubicBezTo>
                <a:cubicBezTo>
                  <a:pt x="478723" y="1694"/>
                  <a:pt x="498281" y="13576"/>
                  <a:pt x="516834" y="16226"/>
                </a:cubicBezTo>
                <a:cubicBezTo>
                  <a:pt x="514184" y="37429"/>
                  <a:pt x="516819" y="59996"/>
                  <a:pt x="508883" y="79836"/>
                </a:cubicBezTo>
                <a:cubicBezTo>
                  <a:pt x="505770" y="87618"/>
                  <a:pt x="504680" y="63479"/>
                  <a:pt x="500932" y="55983"/>
                </a:cubicBezTo>
                <a:cubicBezTo>
                  <a:pt x="483559" y="21237"/>
                  <a:pt x="485029" y="44095"/>
                  <a:pt x="485029" y="24177"/>
                </a:cubicBezTo>
              </a:path>
            </a:pathLst>
          </a:custGeom>
          <a:noFill/>
          <a:ln w="285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3" name="Freeform 182">
            <a:extLst>
              <a:ext uri="{FF2B5EF4-FFF2-40B4-BE49-F238E27FC236}">
                <a16:creationId xmlns:a16="http://schemas.microsoft.com/office/drawing/2014/main" id="{B0594601-2F71-21A7-DA4E-46130E0E9989}"/>
              </a:ext>
            </a:extLst>
          </p:cNvPr>
          <p:cNvSpPr/>
          <p:nvPr/>
        </p:nvSpPr>
        <p:spPr>
          <a:xfrm>
            <a:off x="644056" y="5440872"/>
            <a:ext cx="710020" cy="1182565"/>
          </a:xfrm>
          <a:custGeom>
            <a:avLst/>
            <a:gdLst>
              <a:gd name="connsiteX0" fmla="*/ 0 w 710020"/>
              <a:gd name="connsiteY0" fmla="*/ 1182565 h 1182565"/>
              <a:gd name="connsiteX1" fmla="*/ 7951 w 710020"/>
              <a:gd name="connsiteY1" fmla="*/ 1142808 h 1182565"/>
              <a:gd name="connsiteX2" fmla="*/ 15902 w 710020"/>
              <a:gd name="connsiteY2" fmla="*/ 1118954 h 1182565"/>
              <a:gd name="connsiteX3" fmla="*/ 39756 w 710020"/>
              <a:gd name="connsiteY3" fmla="*/ 1111003 h 1182565"/>
              <a:gd name="connsiteX4" fmla="*/ 63610 w 710020"/>
              <a:gd name="connsiteY4" fmla="*/ 1087149 h 1182565"/>
              <a:gd name="connsiteX5" fmla="*/ 79513 w 710020"/>
              <a:gd name="connsiteY5" fmla="*/ 1039441 h 1182565"/>
              <a:gd name="connsiteX6" fmla="*/ 95415 w 710020"/>
              <a:gd name="connsiteY6" fmla="*/ 1015587 h 1182565"/>
              <a:gd name="connsiteX7" fmla="*/ 103367 w 710020"/>
              <a:gd name="connsiteY7" fmla="*/ 975831 h 1182565"/>
              <a:gd name="connsiteX8" fmla="*/ 159026 w 710020"/>
              <a:gd name="connsiteY8" fmla="*/ 912220 h 1182565"/>
              <a:gd name="connsiteX9" fmla="*/ 174928 w 710020"/>
              <a:gd name="connsiteY9" fmla="*/ 864512 h 1182565"/>
              <a:gd name="connsiteX10" fmla="*/ 182880 w 710020"/>
              <a:gd name="connsiteY10" fmla="*/ 840658 h 1182565"/>
              <a:gd name="connsiteX11" fmla="*/ 206734 w 710020"/>
              <a:gd name="connsiteY11" fmla="*/ 792951 h 1182565"/>
              <a:gd name="connsiteX12" fmla="*/ 222636 w 710020"/>
              <a:gd name="connsiteY12" fmla="*/ 769097 h 1182565"/>
              <a:gd name="connsiteX13" fmla="*/ 246490 w 710020"/>
              <a:gd name="connsiteY13" fmla="*/ 721389 h 1182565"/>
              <a:gd name="connsiteX14" fmla="*/ 254441 w 710020"/>
              <a:gd name="connsiteY14" fmla="*/ 697535 h 1182565"/>
              <a:gd name="connsiteX15" fmla="*/ 262393 w 710020"/>
              <a:gd name="connsiteY15" fmla="*/ 665730 h 1182565"/>
              <a:gd name="connsiteX16" fmla="*/ 310101 w 710020"/>
              <a:gd name="connsiteY16" fmla="*/ 625973 h 1182565"/>
              <a:gd name="connsiteX17" fmla="*/ 326003 w 710020"/>
              <a:gd name="connsiteY17" fmla="*/ 578265 h 1182565"/>
              <a:gd name="connsiteX18" fmla="*/ 333954 w 710020"/>
              <a:gd name="connsiteY18" fmla="*/ 554411 h 1182565"/>
              <a:gd name="connsiteX19" fmla="*/ 357808 w 710020"/>
              <a:gd name="connsiteY19" fmla="*/ 530558 h 1182565"/>
              <a:gd name="connsiteX20" fmla="*/ 389614 w 710020"/>
              <a:gd name="connsiteY20" fmla="*/ 482850 h 1182565"/>
              <a:gd name="connsiteX21" fmla="*/ 429370 w 710020"/>
              <a:gd name="connsiteY21" fmla="*/ 387434 h 1182565"/>
              <a:gd name="connsiteX22" fmla="*/ 445273 w 710020"/>
              <a:gd name="connsiteY22" fmla="*/ 363580 h 1182565"/>
              <a:gd name="connsiteX23" fmla="*/ 461175 w 710020"/>
              <a:gd name="connsiteY23" fmla="*/ 307921 h 1182565"/>
              <a:gd name="connsiteX24" fmla="*/ 477078 w 710020"/>
              <a:gd name="connsiteY24" fmla="*/ 260213 h 1182565"/>
              <a:gd name="connsiteX25" fmla="*/ 492981 w 710020"/>
              <a:gd name="connsiteY25" fmla="*/ 212505 h 1182565"/>
              <a:gd name="connsiteX26" fmla="*/ 540688 w 710020"/>
              <a:gd name="connsiteY26" fmla="*/ 180700 h 1182565"/>
              <a:gd name="connsiteX27" fmla="*/ 556591 w 710020"/>
              <a:gd name="connsiteY27" fmla="*/ 156846 h 1182565"/>
              <a:gd name="connsiteX28" fmla="*/ 580445 w 710020"/>
              <a:gd name="connsiteY28" fmla="*/ 109138 h 1182565"/>
              <a:gd name="connsiteX29" fmla="*/ 604299 w 710020"/>
              <a:gd name="connsiteY29" fmla="*/ 93236 h 1182565"/>
              <a:gd name="connsiteX30" fmla="*/ 620201 w 710020"/>
              <a:gd name="connsiteY30" fmla="*/ 69382 h 1182565"/>
              <a:gd name="connsiteX31" fmla="*/ 691763 w 710020"/>
              <a:gd name="connsiteY31" fmla="*/ 29625 h 1182565"/>
              <a:gd name="connsiteX32" fmla="*/ 707666 w 710020"/>
              <a:gd name="connsiteY32" fmla="*/ 5771 h 1182565"/>
              <a:gd name="connsiteX33" fmla="*/ 644055 w 710020"/>
              <a:gd name="connsiteY33" fmla="*/ 13723 h 1182565"/>
              <a:gd name="connsiteX34" fmla="*/ 699714 w 710020"/>
              <a:gd name="connsiteY34" fmla="*/ 21674 h 1182565"/>
              <a:gd name="connsiteX35" fmla="*/ 707666 w 710020"/>
              <a:gd name="connsiteY35" fmla="*/ 93236 h 1182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10020" h="1182565">
                <a:moveTo>
                  <a:pt x="0" y="1182565"/>
                </a:moveTo>
                <a:cubicBezTo>
                  <a:pt x="2650" y="1169313"/>
                  <a:pt x="4673" y="1155919"/>
                  <a:pt x="7951" y="1142808"/>
                </a:cubicBezTo>
                <a:cubicBezTo>
                  <a:pt x="9984" y="1134677"/>
                  <a:pt x="9975" y="1124881"/>
                  <a:pt x="15902" y="1118954"/>
                </a:cubicBezTo>
                <a:cubicBezTo>
                  <a:pt x="21829" y="1113027"/>
                  <a:pt x="31805" y="1113653"/>
                  <a:pt x="39756" y="1111003"/>
                </a:cubicBezTo>
                <a:cubicBezTo>
                  <a:pt x="47707" y="1103052"/>
                  <a:pt x="58149" y="1096979"/>
                  <a:pt x="63610" y="1087149"/>
                </a:cubicBezTo>
                <a:cubicBezTo>
                  <a:pt x="71751" y="1072496"/>
                  <a:pt x="70215" y="1053389"/>
                  <a:pt x="79513" y="1039441"/>
                </a:cubicBezTo>
                <a:lnTo>
                  <a:pt x="95415" y="1015587"/>
                </a:lnTo>
                <a:cubicBezTo>
                  <a:pt x="98066" y="1002335"/>
                  <a:pt x="97775" y="988134"/>
                  <a:pt x="103367" y="975831"/>
                </a:cubicBezTo>
                <a:cubicBezTo>
                  <a:pt x="123534" y="931464"/>
                  <a:pt x="127739" y="933078"/>
                  <a:pt x="159026" y="912220"/>
                </a:cubicBezTo>
                <a:lnTo>
                  <a:pt x="174928" y="864512"/>
                </a:lnTo>
                <a:cubicBezTo>
                  <a:pt x="177578" y="856561"/>
                  <a:pt x="178231" y="847632"/>
                  <a:pt x="182880" y="840658"/>
                </a:cubicBezTo>
                <a:cubicBezTo>
                  <a:pt x="228448" y="772305"/>
                  <a:pt x="173817" y="858784"/>
                  <a:pt x="206734" y="792951"/>
                </a:cubicBezTo>
                <a:cubicBezTo>
                  <a:pt x="211008" y="784404"/>
                  <a:pt x="218362" y="777644"/>
                  <a:pt x="222636" y="769097"/>
                </a:cubicBezTo>
                <a:cubicBezTo>
                  <a:pt x="255550" y="703265"/>
                  <a:pt x="200920" y="789742"/>
                  <a:pt x="246490" y="721389"/>
                </a:cubicBezTo>
                <a:cubicBezTo>
                  <a:pt x="249140" y="713438"/>
                  <a:pt x="252138" y="705594"/>
                  <a:pt x="254441" y="697535"/>
                </a:cubicBezTo>
                <a:cubicBezTo>
                  <a:pt x="257443" y="687027"/>
                  <a:pt x="256971" y="675218"/>
                  <a:pt x="262393" y="665730"/>
                </a:cubicBezTo>
                <a:cubicBezTo>
                  <a:pt x="271812" y="649247"/>
                  <a:pt x="294901" y="636107"/>
                  <a:pt x="310101" y="625973"/>
                </a:cubicBezTo>
                <a:lnTo>
                  <a:pt x="326003" y="578265"/>
                </a:lnTo>
                <a:cubicBezTo>
                  <a:pt x="328653" y="570314"/>
                  <a:pt x="328027" y="560337"/>
                  <a:pt x="333954" y="554411"/>
                </a:cubicBezTo>
                <a:cubicBezTo>
                  <a:pt x="341905" y="546460"/>
                  <a:pt x="350904" y="539434"/>
                  <a:pt x="357808" y="530558"/>
                </a:cubicBezTo>
                <a:cubicBezTo>
                  <a:pt x="369542" y="515471"/>
                  <a:pt x="389614" y="482850"/>
                  <a:pt x="389614" y="482850"/>
                </a:cubicBezTo>
                <a:cubicBezTo>
                  <a:pt x="400707" y="416290"/>
                  <a:pt x="388622" y="448556"/>
                  <a:pt x="429370" y="387434"/>
                </a:cubicBezTo>
                <a:lnTo>
                  <a:pt x="445273" y="363580"/>
                </a:lnTo>
                <a:cubicBezTo>
                  <a:pt x="472004" y="283385"/>
                  <a:pt x="431211" y="407800"/>
                  <a:pt x="461175" y="307921"/>
                </a:cubicBezTo>
                <a:cubicBezTo>
                  <a:pt x="465992" y="291865"/>
                  <a:pt x="471777" y="276116"/>
                  <a:pt x="477078" y="260213"/>
                </a:cubicBezTo>
                <a:cubicBezTo>
                  <a:pt x="477079" y="260211"/>
                  <a:pt x="492979" y="212506"/>
                  <a:pt x="492981" y="212505"/>
                </a:cubicBezTo>
                <a:lnTo>
                  <a:pt x="540688" y="180700"/>
                </a:lnTo>
                <a:cubicBezTo>
                  <a:pt x="545989" y="172749"/>
                  <a:pt x="552317" y="165393"/>
                  <a:pt x="556591" y="156846"/>
                </a:cubicBezTo>
                <a:cubicBezTo>
                  <a:pt x="569526" y="130977"/>
                  <a:pt x="557656" y="131926"/>
                  <a:pt x="580445" y="109138"/>
                </a:cubicBezTo>
                <a:cubicBezTo>
                  <a:pt x="587202" y="102381"/>
                  <a:pt x="596348" y="98537"/>
                  <a:pt x="604299" y="93236"/>
                </a:cubicBezTo>
                <a:cubicBezTo>
                  <a:pt x="609600" y="85285"/>
                  <a:pt x="613009" y="75675"/>
                  <a:pt x="620201" y="69382"/>
                </a:cubicBezTo>
                <a:cubicBezTo>
                  <a:pt x="653849" y="39940"/>
                  <a:pt x="659001" y="40546"/>
                  <a:pt x="691763" y="29625"/>
                </a:cubicBezTo>
                <a:cubicBezTo>
                  <a:pt x="697064" y="21674"/>
                  <a:pt x="716732" y="8793"/>
                  <a:pt x="707666" y="5771"/>
                </a:cubicBezTo>
                <a:cubicBezTo>
                  <a:pt x="687394" y="-986"/>
                  <a:pt x="653612" y="-5390"/>
                  <a:pt x="644055" y="13723"/>
                </a:cubicBezTo>
                <a:cubicBezTo>
                  <a:pt x="635673" y="30486"/>
                  <a:pt x="681161" y="19024"/>
                  <a:pt x="699714" y="21674"/>
                </a:cubicBezTo>
                <a:cubicBezTo>
                  <a:pt x="712695" y="60614"/>
                  <a:pt x="707666" y="37146"/>
                  <a:pt x="707666" y="93236"/>
                </a:cubicBezTo>
              </a:path>
            </a:pathLst>
          </a:custGeom>
          <a:noFill/>
          <a:ln w="285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4" name="Freeform 183">
            <a:extLst>
              <a:ext uri="{FF2B5EF4-FFF2-40B4-BE49-F238E27FC236}">
                <a16:creationId xmlns:a16="http://schemas.microsoft.com/office/drawing/2014/main" id="{C5B56C93-F053-7492-989B-06E3B9F6F18C}"/>
              </a:ext>
            </a:extLst>
          </p:cNvPr>
          <p:cNvSpPr/>
          <p:nvPr/>
        </p:nvSpPr>
        <p:spPr>
          <a:xfrm>
            <a:off x="1447137" y="5804452"/>
            <a:ext cx="429371" cy="826936"/>
          </a:xfrm>
          <a:custGeom>
            <a:avLst/>
            <a:gdLst>
              <a:gd name="connsiteX0" fmla="*/ 0 w 429371"/>
              <a:gd name="connsiteY0" fmla="*/ 826936 h 826936"/>
              <a:gd name="connsiteX1" fmla="*/ 23854 w 429371"/>
              <a:gd name="connsiteY1" fmla="*/ 787179 h 826936"/>
              <a:gd name="connsiteX2" fmla="*/ 71562 w 429371"/>
              <a:gd name="connsiteY2" fmla="*/ 755374 h 826936"/>
              <a:gd name="connsiteX3" fmla="*/ 87465 w 429371"/>
              <a:gd name="connsiteY3" fmla="*/ 731520 h 826936"/>
              <a:gd name="connsiteX4" fmla="*/ 95416 w 429371"/>
              <a:gd name="connsiteY4" fmla="*/ 699715 h 826936"/>
              <a:gd name="connsiteX5" fmla="*/ 143124 w 429371"/>
              <a:gd name="connsiteY5" fmla="*/ 683812 h 826936"/>
              <a:gd name="connsiteX6" fmla="*/ 182880 w 429371"/>
              <a:gd name="connsiteY6" fmla="*/ 620202 h 826936"/>
              <a:gd name="connsiteX7" fmla="*/ 198783 w 429371"/>
              <a:gd name="connsiteY7" fmla="*/ 596348 h 826936"/>
              <a:gd name="connsiteX8" fmla="*/ 222637 w 429371"/>
              <a:gd name="connsiteY8" fmla="*/ 580445 h 826936"/>
              <a:gd name="connsiteX9" fmla="*/ 238540 w 429371"/>
              <a:gd name="connsiteY9" fmla="*/ 532738 h 826936"/>
              <a:gd name="connsiteX10" fmla="*/ 262393 w 429371"/>
              <a:gd name="connsiteY10" fmla="*/ 461176 h 826936"/>
              <a:gd name="connsiteX11" fmla="*/ 270345 w 429371"/>
              <a:gd name="connsiteY11" fmla="*/ 437322 h 826936"/>
              <a:gd name="connsiteX12" fmla="*/ 286247 w 429371"/>
              <a:gd name="connsiteY12" fmla="*/ 373711 h 826936"/>
              <a:gd name="connsiteX13" fmla="*/ 302150 w 429371"/>
              <a:gd name="connsiteY13" fmla="*/ 349858 h 826936"/>
              <a:gd name="connsiteX14" fmla="*/ 318053 w 429371"/>
              <a:gd name="connsiteY14" fmla="*/ 294198 h 826936"/>
              <a:gd name="connsiteX15" fmla="*/ 333955 w 429371"/>
              <a:gd name="connsiteY15" fmla="*/ 270345 h 826936"/>
              <a:gd name="connsiteX16" fmla="*/ 357809 w 429371"/>
              <a:gd name="connsiteY16" fmla="*/ 222637 h 826936"/>
              <a:gd name="connsiteX17" fmla="*/ 373712 w 429371"/>
              <a:gd name="connsiteY17" fmla="*/ 159026 h 826936"/>
              <a:gd name="connsiteX18" fmla="*/ 389614 w 429371"/>
              <a:gd name="connsiteY18" fmla="*/ 111318 h 826936"/>
              <a:gd name="connsiteX19" fmla="*/ 365760 w 429371"/>
              <a:gd name="connsiteY19" fmla="*/ 23854 h 826936"/>
              <a:gd name="connsiteX20" fmla="*/ 357809 w 429371"/>
              <a:gd name="connsiteY20" fmla="*/ 0 h 826936"/>
              <a:gd name="connsiteX21" fmla="*/ 349858 w 429371"/>
              <a:gd name="connsiteY21" fmla="*/ 31805 h 826936"/>
              <a:gd name="connsiteX22" fmla="*/ 341906 w 429371"/>
              <a:gd name="connsiteY22" fmla="*/ 71562 h 826936"/>
              <a:gd name="connsiteX23" fmla="*/ 333955 w 429371"/>
              <a:gd name="connsiteY23" fmla="*/ 95416 h 826936"/>
              <a:gd name="connsiteX24" fmla="*/ 349858 w 429371"/>
              <a:gd name="connsiteY24" fmla="*/ 31805 h 826936"/>
              <a:gd name="connsiteX25" fmla="*/ 357809 w 429371"/>
              <a:gd name="connsiteY25" fmla="*/ 7951 h 826936"/>
              <a:gd name="connsiteX26" fmla="*/ 381663 w 429371"/>
              <a:gd name="connsiteY26" fmla="*/ 0 h 826936"/>
              <a:gd name="connsiteX27" fmla="*/ 429371 w 429371"/>
              <a:gd name="connsiteY27" fmla="*/ 15903 h 826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429371" h="826936">
                <a:moveTo>
                  <a:pt x="0" y="826936"/>
                </a:moveTo>
                <a:cubicBezTo>
                  <a:pt x="7951" y="813684"/>
                  <a:pt x="12926" y="798107"/>
                  <a:pt x="23854" y="787179"/>
                </a:cubicBezTo>
                <a:cubicBezTo>
                  <a:pt x="37369" y="773664"/>
                  <a:pt x="71562" y="755374"/>
                  <a:pt x="71562" y="755374"/>
                </a:cubicBezTo>
                <a:cubicBezTo>
                  <a:pt x="76863" y="747423"/>
                  <a:pt x="83701" y="740304"/>
                  <a:pt x="87465" y="731520"/>
                </a:cubicBezTo>
                <a:cubicBezTo>
                  <a:pt x="91770" y="721476"/>
                  <a:pt x="87119" y="706827"/>
                  <a:pt x="95416" y="699715"/>
                </a:cubicBezTo>
                <a:cubicBezTo>
                  <a:pt x="108143" y="688806"/>
                  <a:pt x="143124" y="683812"/>
                  <a:pt x="143124" y="683812"/>
                </a:cubicBezTo>
                <a:cubicBezTo>
                  <a:pt x="162048" y="627039"/>
                  <a:pt x="145079" y="645403"/>
                  <a:pt x="182880" y="620202"/>
                </a:cubicBezTo>
                <a:cubicBezTo>
                  <a:pt x="188181" y="612251"/>
                  <a:pt x="192026" y="603105"/>
                  <a:pt x="198783" y="596348"/>
                </a:cubicBezTo>
                <a:cubicBezTo>
                  <a:pt x="205540" y="589591"/>
                  <a:pt x="217572" y="588549"/>
                  <a:pt x="222637" y="580445"/>
                </a:cubicBezTo>
                <a:cubicBezTo>
                  <a:pt x="231521" y="566230"/>
                  <a:pt x="233239" y="548640"/>
                  <a:pt x="238540" y="532738"/>
                </a:cubicBezTo>
                <a:lnTo>
                  <a:pt x="262393" y="461176"/>
                </a:lnTo>
                <a:cubicBezTo>
                  <a:pt x="265044" y="453225"/>
                  <a:pt x="268701" y="445541"/>
                  <a:pt x="270345" y="437322"/>
                </a:cubicBezTo>
                <a:cubicBezTo>
                  <a:pt x="273369" y="422203"/>
                  <a:pt x="278098" y="390010"/>
                  <a:pt x="286247" y="373711"/>
                </a:cubicBezTo>
                <a:cubicBezTo>
                  <a:pt x="290521" y="365164"/>
                  <a:pt x="296849" y="357809"/>
                  <a:pt x="302150" y="349858"/>
                </a:cubicBezTo>
                <a:cubicBezTo>
                  <a:pt x="304699" y="339661"/>
                  <a:pt x="312347" y="305610"/>
                  <a:pt x="318053" y="294198"/>
                </a:cubicBezTo>
                <a:cubicBezTo>
                  <a:pt x="322327" y="285651"/>
                  <a:pt x="328654" y="278296"/>
                  <a:pt x="333955" y="270345"/>
                </a:cubicBezTo>
                <a:cubicBezTo>
                  <a:pt x="353940" y="210388"/>
                  <a:pt x="326981" y="284292"/>
                  <a:pt x="357809" y="222637"/>
                </a:cubicBezTo>
                <a:cubicBezTo>
                  <a:pt x="367457" y="203340"/>
                  <a:pt x="368270" y="178979"/>
                  <a:pt x="373712" y="159026"/>
                </a:cubicBezTo>
                <a:cubicBezTo>
                  <a:pt x="378123" y="142854"/>
                  <a:pt x="389614" y="111318"/>
                  <a:pt x="389614" y="111318"/>
                </a:cubicBezTo>
                <a:cubicBezTo>
                  <a:pt x="378375" y="55122"/>
                  <a:pt x="385937" y="84386"/>
                  <a:pt x="365760" y="23854"/>
                </a:cubicBezTo>
                <a:lnTo>
                  <a:pt x="357809" y="0"/>
                </a:lnTo>
                <a:cubicBezTo>
                  <a:pt x="355159" y="10602"/>
                  <a:pt x="352229" y="21137"/>
                  <a:pt x="349858" y="31805"/>
                </a:cubicBezTo>
                <a:cubicBezTo>
                  <a:pt x="346926" y="44998"/>
                  <a:pt x="345184" y="58451"/>
                  <a:pt x="341906" y="71562"/>
                </a:cubicBezTo>
                <a:cubicBezTo>
                  <a:pt x="339873" y="79693"/>
                  <a:pt x="332311" y="103635"/>
                  <a:pt x="333955" y="95416"/>
                </a:cubicBezTo>
                <a:cubicBezTo>
                  <a:pt x="338242" y="73984"/>
                  <a:pt x="342947" y="52540"/>
                  <a:pt x="349858" y="31805"/>
                </a:cubicBezTo>
                <a:cubicBezTo>
                  <a:pt x="352508" y="23854"/>
                  <a:pt x="351882" y="13878"/>
                  <a:pt x="357809" y="7951"/>
                </a:cubicBezTo>
                <a:cubicBezTo>
                  <a:pt x="363736" y="2024"/>
                  <a:pt x="373712" y="2650"/>
                  <a:pt x="381663" y="0"/>
                </a:cubicBezTo>
                <a:cubicBezTo>
                  <a:pt x="425096" y="8686"/>
                  <a:pt x="411864" y="-1606"/>
                  <a:pt x="429371" y="15903"/>
                </a:cubicBezTo>
              </a:path>
            </a:pathLst>
          </a:custGeom>
          <a:noFill/>
          <a:ln w="285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5" name="Freeform 184">
            <a:extLst>
              <a:ext uri="{FF2B5EF4-FFF2-40B4-BE49-F238E27FC236}">
                <a16:creationId xmlns:a16="http://schemas.microsoft.com/office/drawing/2014/main" id="{5D1654EA-1288-C4E0-6D48-0FDF8BA06BBD}"/>
              </a:ext>
            </a:extLst>
          </p:cNvPr>
          <p:cNvSpPr/>
          <p:nvPr/>
        </p:nvSpPr>
        <p:spPr>
          <a:xfrm>
            <a:off x="1828800" y="5623859"/>
            <a:ext cx="227242" cy="998070"/>
          </a:xfrm>
          <a:custGeom>
            <a:avLst/>
            <a:gdLst>
              <a:gd name="connsiteX0" fmla="*/ 0 w 227242"/>
              <a:gd name="connsiteY0" fmla="*/ 998070 h 998070"/>
              <a:gd name="connsiteX1" fmla="*/ 29882 w 227242"/>
              <a:gd name="connsiteY1" fmla="*/ 980141 h 998070"/>
              <a:gd name="connsiteX2" fmla="*/ 47812 w 227242"/>
              <a:gd name="connsiteY2" fmla="*/ 962212 h 998070"/>
              <a:gd name="connsiteX3" fmla="*/ 59765 w 227242"/>
              <a:gd name="connsiteY3" fmla="*/ 944282 h 998070"/>
              <a:gd name="connsiteX4" fmla="*/ 77694 w 227242"/>
              <a:gd name="connsiteY4" fmla="*/ 938306 h 998070"/>
              <a:gd name="connsiteX5" fmla="*/ 107576 w 227242"/>
              <a:gd name="connsiteY5" fmla="*/ 902447 h 998070"/>
              <a:gd name="connsiteX6" fmla="*/ 131482 w 227242"/>
              <a:gd name="connsiteY6" fmla="*/ 848659 h 998070"/>
              <a:gd name="connsiteX7" fmla="*/ 149412 w 227242"/>
              <a:gd name="connsiteY7" fmla="*/ 830729 h 998070"/>
              <a:gd name="connsiteX8" fmla="*/ 173318 w 227242"/>
              <a:gd name="connsiteY8" fmla="*/ 759012 h 998070"/>
              <a:gd name="connsiteX9" fmla="*/ 179294 w 227242"/>
              <a:gd name="connsiteY9" fmla="*/ 741082 h 998070"/>
              <a:gd name="connsiteX10" fmla="*/ 197224 w 227242"/>
              <a:gd name="connsiteY10" fmla="*/ 705223 h 998070"/>
              <a:gd name="connsiteX11" fmla="*/ 215153 w 227242"/>
              <a:gd name="connsiteY11" fmla="*/ 633506 h 998070"/>
              <a:gd name="connsiteX12" fmla="*/ 221129 w 227242"/>
              <a:gd name="connsiteY12" fmla="*/ 615576 h 998070"/>
              <a:gd name="connsiteX13" fmla="*/ 221129 w 227242"/>
              <a:gd name="connsiteY13" fmla="*/ 340659 h 998070"/>
              <a:gd name="connsiteX14" fmla="*/ 215153 w 227242"/>
              <a:gd name="connsiteY14" fmla="*/ 322729 h 998070"/>
              <a:gd name="connsiteX15" fmla="*/ 209176 w 227242"/>
              <a:gd name="connsiteY15" fmla="*/ 274917 h 998070"/>
              <a:gd name="connsiteX16" fmla="*/ 197224 w 227242"/>
              <a:gd name="connsiteY16" fmla="*/ 239059 h 998070"/>
              <a:gd name="connsiteX17" fmla="*/ 191247 w 227242"/>
              <a:gd name="connsiteY17" fmla="*/ 191247 h 998070"/>
              <a:gd name="connsiteX18" fmla="*/ 179294 w 227242"/>
              <a:gd name="connsiteY18" fmla="*/ 173317 h 998070"/>
              <a:gd name="connsiteX19" fmla="*/ 173318 w 227242"/>
              <a:gd name="connsiteY19" fmla="*/ 155388 h 998070"/>
              <a:gd name="connsiteX20" fmla="*/ 131482 w 227242"/>
              <a:gd name="connsiteY20" fmla="*/ 107576 h 998070"/>
              <a:gd name="connsiteX21" fmla="*/ 119529 w 227242"/>
              <a:gd name="connsiteY21" fmla="*/ 89647 h 998070"/>
              <a:gd name="connsiteX22" fmla="*/ 101600 w 227242"/>
              <a:gd name="connsiteY22" fmla="*/ 77694 h 998070"/>
              <a:gd name="connsiteX23" fmla="*/ 71718 w 227242"/>
              <a:gd name="connsiteY23" fmla="*/ 35859 h 998070"/>
              <a:gd name="connsiteX24" fmla="*/ 53788 w 227242"/>
              <a:gd name="connsiteY24" fmla="*/ 23906 h 998070"/>
              <a:gd name="connsiteX25" fmla="*/ 47812 w 227242"/>
              <a:gd name="connsiteY25" fmla="*/ 41835 h 998070"/>
              <a:gd name="connsiteX26" fmla="*/ 53788 w 227242"/>
              <a:gd name="connsiteY26" fmla="*/ 17929 h 998070"/>
              <a:gd name="connsiteX27" fmla="*/ 71718 w 227242"/>
              <a:gd name="connsiteY27" fmla="*/ 11953 h 998070"/>
              <a:gd name="connsiteX28" fmla="*/ 95624 w 227242"/>
              <a:gd name="connsiteY28" fmla="*/ 5976 h 998070"/>
              <a:gd name="connsiteX29" fmla="*/ 113553 w 227242"/>
              <a:gd name="connsiteY29" fmla="*/ 0 h 998070"/>
              <a:gd name="connsiteX30" fmla="*/ 125506 w 227242"/>
              <a:gd name="connsiteY30" fmla="*/ 5976 h 998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27242" h="998070">
                <a:moveTo>
                  <a:pt x="0" y="998070"/>
                </a:moveTo>
                <a:cubicBezTo>
                  <a:pt x="9961" y="992094"/>
                  <a:pt x="20589" y="987110"/>
                  <a:pt x="29882" y="980141"/>
                </a:cubicBezTo>
                <a:cubicBezTo>
                  <a:pt x="36644" y="975070"/>
                  <a:pt x="42401" y="968705"/>
                  <a:pt x="47812" y="962212"/>
                </a:cubicBezTo>
                <a:cubicBezTo>
                  <a:pt x="52410" y="956694"/>
                  <a:pt x="54156" y="948769"/>
                  <a:pt x="59765" y="944282"/>
                </a:cubicBezTo>
                <a:cubicBezTo>
                  <a:pt x="64684" y="940347"/>
                  <a:pt x="71718" y="940298"/>
                  <a:pt x="77694" y="938306"/>
                </a:cubicBezTo>
                <a:cubicBezTo>
                  <a:pt x="88954" y="927046"/>
                  <a:pt x="100919" y="917425"/>
                  <a:pt x="107576" y="902447"/>
                </a:cubicBezTo>
                <a:cubicBezTo>
                  <a:pt x="122467" y="868942"/>
                  <a:pt x="112160" y="871845"/>
                  <a:pt x="131482" y="848659"/>
                </a:cubicBezTo>
                <a:cubicBezTo>
                  <a:pt x="136893" y="842166"/>
                  <a:pt x="143435" y="836706"/>
                  <a:pt x="149412" y="830729"/>
                </a:cubicBezTo>
                <a:lnTo>
                  <a:pt x="173318" y="759012"/>
                </a:lnTo>
                <a:cubicBezTo>
                  <a:pt x="175310" y="753035"/>
                  <a:pt x="175799" y="746324"/>
                  <a:pt x="179294" y="741082"/>
                </a:cubicBezTo>
                <a:cubicBezTo>
                  <a:pt x="194742" y="717911"/>
                  <a:pt x="188976" y="729967"/>
                  <a:pt x="197224" y="705223"/>
                </a:cubicBezTo>
                <a:cubicBezTo>
                  <a:pt x="205272" y="656933"/>
                  <a:pt x="199368" y="680864"/>
                  <a:pt x="215153" y="633506"/>
                </a:cubicBezTo>
                <a:lnTo>
                  <a:pt x="221129" y="615576"/>
                </a:lnTo>
                <a:cubicBezTo>
                  <a:pt x="224950" y="497125"/>
                  <a:pt x="232729" y="445063"/>
                  <a:pt x="221129" y="340659"/>
                </a:cubicBezTo>
                <a:cubicBezTo>
                  <a:pt x="220433" y="334398"/>
                  <a:pt x="217145" y="328706"/>
                  <a:pt x="215153" y="322729"/>
                </a:cubicBezTo>
                <a:cubicBezTo>
                  <a:pt x="213161" y="306792"/>
                  <a:pt x="212541" y="290622"/>
                  <a:pt x="209176" y="274917"/>
                </a:cubicBezTo>
                <a:cubicBezTo>
                  <a:pt x="206536" y="262598"/>
                  <a:pt x="197224" y="239059"/>
                  <a:pt x="197224" y="239059"/>
                </a:cubicBezTo>
                <a:cubicBezTo>
                  <a:pt x="195232" y="223122"/>
                  <a:pt x="195473" y="206742"/>
                  <a:pt x="191247" y="191247"/>
                </a:cubicBezTo>
                <a:cubicBezTo>
                  <a:pt x="189357" y="184317"/>
                  <a:pt x="182506" y="179742"/>
                  <a:pt x="179294" y="173317"/>
                </a:cubicBezTo>
                <a:cubicBezTo>
                  <a:pt x="176477" y="167682"/>
                  <a:pt x="176377" y="160895"/>
                  <a:pt x="173318" y="155388"/>
                </a:cubicBezTo>
                <a:cubicBezTo>
                  <a:pt x="152810" y="118474"/>
                  <a:pt x="157674" y="125037"/>
                  <a:pt x="131482" y="107576"/>
                </a:cubicBezTo>
                <a:cubicBezTo>
                  <a:pt x="127498" y="101600"/>
                  <a:pt x="124608" y="94726"/>
                  <a:pt x="119529" y="89647"/>
                </a:cubicBezTo>
                <a:cubicBezTo>
                  <a:pt x="114450" y="84568"/>
                  <a:pt x="105407" y="83785"/>
                  <a:pt x="101600" y="77694"/>
                </a:cubicBezTo>
                <a:cubicBezTo>
                  <a:pt x="72243" y="30722"/>
                  <a:pt x="109306" y="48388"/>
                  <a:pt x="71718" y="35859"/>
                </a:cubicBezTo>
                <a:cubicBezTo>
                  <a:pt x="65741" y="31875"/>
                  <a:pt x="60757" y="22164"/>
                  <a:pt x="53788" y="23906"/>
                </a:cubicBezTo>
                <a:cubicBezTo>
                  <a:pt x="47676" y="25434"/>
                  <a:pt x="47812" y="48135"/>
                  <a:pt x="47812" y="41835"/>
                </a:cubicBezTo>
                <a:cubicBezTo>
                  <a:pt x="47812" y="33621"/>
                  <a:pt x="48657" y="24343"/>
                  <a:pt x="53788" y="17929"/>
                </a:cubicBezTo>
                <a:cubicBezTo>
                  <a:pt x="57724" y="13010"/>
                  <a:pt x="65660" y="13684"/>
                  <a:pt x="71718" y="11953"/>
                </a:cubicBezTo>
                <a:cubicBezTo>
                  <a:pt x="79616" y="9696"/>
                  <a:pt x="87726" y="8233"/>
                  <a:pt x="95624" y="5976"/>
                </a:cubicBezTo>
                <a:cubicBezTo>
                  <a:pt x="101681" y="4245"/>
                  <a:pt x="107253" y="0"/>
                  <a:pt x="113553" y="0"/>
                </a:cubicBezTo>
                <a:cubicBezTo>
                  <a:pt x="118008" y="0"/>
                  <a:pt x="121522" y="3984"/>
                  <a:pt x="125506" y="5976"/>
                </a:cubicBezTo>
              </a:path>
            </a:pathLst>
          </a:custGeom>
          <a:noFill/>
          <a:ln w="285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6" name="Freeform 185">
            <a:extLst>
              <a:ext uri="{FF2B5EF4-FFF2-40B4-BE49-F238E27FC236}">
                <a16:creationId xmlns:a16="http://schemas.microsoft.com/office/drawing/2014/main" id="{1BB312A7-D2AF-BFC8-DEE0-899D225E00A0}"/>
              </a:ext>
            </a:extLst>
          </p:cNvPr>
          <p:cNvSpPr/>
          <p:nvPr/>
        </p:nvSpPr>
        <p:spPr>
          <a:xfrm>
            <a:off x="2060804" y="5103906"/>
            <a:ext cx="353690" cy="1512047"/>
          </a:xfrm>
          <a:custGeom>
            <a:avLst/>
            <a:gdLst>
              <a:gd name="connsiteX0" fmla="*/ 96702 w 353690"/>
              <a:gd name="connsiteY0" fmla="*/ 1512047 h 1512047"/>
              <a:gd name="connsiteX1" fmla="*/ 126584 w 353690"/>
              <a:gd name="connsiteY1" fmla="*/ 1494118 h 1512047"/>
              <a:gd name="connsiteX2" fmla="*/ 138537 w 353690"/>
              <a:gd name="connsiteY2" fmla="*/ 1476188 h 1512047"/>
              <a:gd name="connsiteX3" fmla="*/ 174396 w 353690"/>
              <a:gd name="connsiteY3" fmla="*/ 1464235 h 1512047"/>
              <a:gd name="connsiteX4" fmla="*/ 186349 w 353690"/>
              <a:gd name="connsiteY4" fmla="*/ 1446306 h 1512047"/>
              <a:gd name="connsiteX5" fmla="*/ 198302 w 353690"/>
              <a:gd name="connsiteY5" fmla="*/ 1410447 h 1512047"/>
              <a:gd name="connsiteX6" fmla="*/ 216231 w 353690"/>
              <a:gd name="connsiteY6" fmla="*/ 1374588 h 1512047"/>
              <a:gd name="connsiteX7" fmla="*/ 252090 w 353690"/>
              <a:gd name="connsiteY7" fmla="*/ 1356659 h 1512047"/>
              <a:gd name="connsiteX8" fmla="*/ 270020 w 353690"/>
              <a:gd name="connsiteY8" fmla="*/ 1320800 h 1512047"/>
              <a:gd name="connsiteX9" fmla="*/ 275996 w 353690"/>
              <a:gd name="connsiteY9" fmla="*/ 1302870 h 1512047"/>
              <a:gd name="connsiteX10" fmla="*/ 281972 w 353690"/>
              <a:gd name="connsiteY10" fmla="*/ 1261035 h 1512047"/>
              <a:gd name="connsiteX11" fmla="*/ 305878 w 353690"/>
              <a:gd name="connsiteY11" fmla="*/ 1225176 h 1512047"/>
              <a:gd name="connsiteX12" fmla="*/ 323808 w 353690"/>
              <a:gd name="connsiteY12" fmla="*/ 1159435 h 1512047"/>
              <a:gd name="connsiteX13" fmla="*/ 329784 w 353690"/>
              <a:gd name="connsiteY13" fmla="*/ 1123576 h 1512047"/>
              <a:gd name="connsiteX14" fmla="*/ 335761 w 353690"/>
              <a:gd name="connsiteY14" fmla="*/ 1075765 h 1512047"/>
              <a:gd name="connsiteX15" fmla="*/ 341737 w 353690"/>
              <a:gd name="connsiteY15" fmla="*/ 1045882 h 1512047"/>
              <a:gd name="connsiteX16" fmla="*/ 347714 w 353690"/>
              <a:gd name="connsiteY16" fmla="*/ 974165 h 1512047"/>
              <a:gd name="connsiteX17" fmla="*/ 353690 w 353690"/>
              <a:gd name="connsiteY17" fmla="*/ 914400 h 1512047"/>
              <a:gd name="connsiteX18" fmla="*/ 347714 w 353690"/>
              <a:gd name="connsiteY18" fmla="*/ 764988 h 1512047"/>
              <a:gd name="connsiteX19" fmla="*/ 329784 w 353690"/>
              <a:gd name="connsiteY19" fmla="*/ 669365 h 1512047"/>
              <a:gd name="connsiteX20" fmla="*/ 317831 w 353690"/>
              <a:gd name="connsiteY20" fmla="*/ 651435 h 1512047"/>
              <a:gd name="connsiteX21" fmla="*/ 305878 w 353690"/>
              <a:gd name="connsiteY21" fmla="*/ 615576 h 1512047"/>
              <a:gd name="connsiteX22" fmla="*/ 299902 w 353690"/>
              <a:gd name="connsiteY22" fmla="*/ 597647 h 1512047"/>
              <a:gd name="connsiteX23" fmla="*/ 293925 w 353690"/>
              <a:gd name="connsiteY23" fmla="*/ 567765 h 1512047"/>
              <a:gd name="connsiteX24" fmla="*/ 281972 w 353690"/>
              <a:gd name="connsiteY24" fmla="*/ 531906 h 1512047"/>
              <a:gd name="connsiteX25" fmla="*/ 275996 w 353690"/>
              <a:gd name="connsiteY25" fmla="*/ 513976 h 1512047"/>
              <a:gd name="connsiteX26" fmla="*/ 264043 w 353690"/>
              <a:gd name="connsiteY26" fmla="*/ 472141 h 1512047"/>
              <a:gd name="connsiteX27" fmla="*/ 246114 w 353690"/>
              <a:gd name="connsiteY27" fmla="*/ 412376 h 1512047"/>
              <a:gd name="connsiteX28" fmla="*/ 234161 w 353690"/>
              <a:gd name="connsiteY28" fmla="*/ 394447 h 1512047"/>
              <a:gd name="connsiteX29" fmla="*/ 222208 w 353690"/>
              <a:gd name="connsiteY29" fmla="*/ 358588 h 1512047"/>
              <a:gd name="connsiteX30" fmla="*/ 216231 w 353690"/>
              <a:gd name="connsiteY30" fmla="*/ 340659 h 1512047"/>
              <a:gd name="connsiteX31" fmla="*/ 192325 w 353690"/>
              <a:gd name="connsiteY31" fmla="*/ 304800 h 1512047"/>
              <a:gd name="connsiteX32" fmla="*/ 180372 w 353690"/>
              <a:gd name="connsiteY32" fmla="*/ 286870 h 1512047"/>
              <a:gd name="connsiteX33" fmla="*/ 162443 w 353690"/>
              <a:gd name="connsiteY33" fmla="*/ 274918 h 1512047"/>
              <a:gd name="connsiteX34" fmla="*/ 156467 w 353690"/>
              <a:gd name="connsiteY34" fmla="*/ 251012 h 1512047"/>
              <a:gd name="connsiteX35" fmla="*/ 138537 w 353690"/>
              <a:gd name="connsiteY35" fmla="*/ 215153 h 1512047"/>
              <a:gd name="connsiteX36" fmla="*/ 120608 w 353690"/>
              <a:gd name="connsiteY36" fmla="*/ 203200 h 1512047"/>
              <a:gd name="connsiteX37" fmla="*/ 102678 w 353690"/>
              <a:gd name="connsiteY37" fmla="*/ 149412 h 1512047"/>
              <a:gd name="connsiteX38" fmla="*/ 96702 w 353690"/>
              <a:gd name="connsiteY38" fmla="*/ 131482 h 1512047"/>
              <a:gd name="connsiteX39" fmla="*/ 84749 w 353690"/>
              <a:gd name="connsiteY39" fmla="*/ 113553 h 1512047"/>
              <a:gd name="connsiteX40" fmla="*/ 60843 w 353690"/>
              <a:gd name="connsiteY40" fmla="*/ 59765 h 1512047"/>
              <a:gd name="connsiteX41" fmla="*/ 19008 w 353690"/>
              <a:gd name="connsiteY41" fmla="*/ 17929 h 1512047"/>
              <a:gd name="connsiteX42" fmla="*/ 1078 w 353690"/>
              <a:gd name="connsiteY42" fmla="*/ 5976 h 1512047"/>
              <a:gd name="connsiteX43" fmla="*/ 7055 w 353690"/>
              <a:gd name="connsiteY43" fmla="*/ 41835 h 1512047"/>
              <a:gd name="connsiteX44" fmla="*/ 1078 w 353690"/>
              <a:gd name="connsiteY44" fmla="*/ 59765 h 1512047"/>
              <a:gd name="connsiteX45" fmla="*/ 24984 w 353690"/>
              <a:gd name="connsiteY45" fmla="*/ 0 h 1512047"/>
              <a:gd name="connsiteX46" fmla="*/ 90725 w 353690"/>
              <a:gd name="connsiteY46" fmla="*/ 5976 h 1512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53690" h="1512047">
                <a:moveTo>
                  <a:pt x="96702" y="1512047"/>
                </a:moveTo>
                <a:cubicBezTo>
                  <a:pt x="106663" y="1506071"/>
                  <a:pt x="117765" y="1501678"/>
                  <a:pt x="126584" y="1494118"/>
                </a:cubicBezTo>
                <a:cubicBezTo>
                  <a:pt x="132038" y="1489443"/>
                  <a:pt x="132446" y="1479995"/>
                  <a:pt x="138537" y="1476188"/>
                </a:cubicBezTo>
                <a:cubicBezTo>
                  <a:pt x="149221" y="1469510"/>
                  <a:pt x="174396" y="1464235"/>
                  <a:pt x="174396" y="1464235"/>
                </a:cubicBezTo>
                <a:cubicBezTo>
                  <a:pt x="178380" y="1458259"/>
                  <a:pt x="183432" y="1452870"/>
                  <a:pt x="186349" y="1446306"/>
                </a:cubicBezTo>
                <a:cubicBezTo>
                  <a:pt x="191466" y="1434792"/>
                  <a:pt x="194318" y="1422400"/>
                  <a:pt x="198302" y="1410447"/>
                </a:cubicBezTo>
                <a:cubicBezTo>
                  <a:pt x="203163" y="1395864"/>
                  <a:pt x="204645" y="1386174"/>
                  <a:pt x="216231" y="1374588"/>
                </a:cubicBezTo>
                <a:cubicBezTo>
                  <a:pt x="227816" y="1363003"/>
                  <a:pt x="237508" y="1361519"/>
                  <a:pt x="252090" y="1356659"/>
                </a:cubicBezTo>
                <a:cubicBezTo>
                  <a:pt x="267116" y="1311584"/>
                  <a:pt x="246845" y="1367151"/>
                  <a:pt x="270020" y="1320800"/>
                </a:cubicBezTo>
                <a:cubicBezTo>
                  <a:pt x="272837" y="1315165"/>
                  <a:pt x="274004" y="1308847"/>
                  <a:pt x="275996" y="1302870"/>
                </a:cubicBezTo>
                <a:cubicBezTo>
                  <a:pt x="277988" y="1288925"/>
                  <a:pt x="276915" y="1274183"/>
                  <a:pt x="281972" y="1261035"/>
                </a:cubicBezTo>
                <a:cubicBezTo>
                  <a:pt x="287129" y="1247627"/>
                  <a:pt x="305878" y="1225176"/>
                  <a:pt x="305878" y="1225176"/>
                </a:cubicBezTo>
                <a:cubicBezTo>
                  <a:pt x="319359" y="1171253"/>
                  <a:pt x="312636" y="1192949"/>
                  <a:pt x="323808" y="1159435"/>
                </a:cubicBezTo>
                <a:cubicBezTo>
                  <a:pt x="325800" y="1147482"/>
                  <a:pt x="328070" y="1135572"/>
                  <a:pt x="329784" y="1123576"/>
                </a:cubicBezTo>
                <a:cubicBezTo>
                  <a:pt x="332055" y="1107676"/>
                  <a:pt x="333319" y="1091639"/>
                  <a:pt x="335761" y="1075765"/>
                </a:cubicBezTo>
                <a:cubicBezTo>
                  <a:pt x="337306" y="1065725"/>
                  <a:pt x="339745" y="1055843"/>
                  <a:pt x="341737" y="1045882"/>
                </a:cubicBezTo>
                <a:cubicBezTo>
                  <a:pt x="343729" y="1021976"/>
                  <a:pt x="345542" y="998055"/>
                  <a:pt x="347714" y="974165"/>
                </a:cubicBezTo>
                <a:cubicBezTo>
                  <a:pt x="349527" y="954226"/>
                  <a:pt x="353690" y="934421"/>
                  <a:pt x="353690" y="914400"/>
                </a:cubicBezTo>
                <a:cubicBezTo>
                  <a:pt x="353690" y="864556"/>
                  <a:pt x="350558" y="814751"/>
                  <a:pt x="347714" y="764988"/>
                </a:cubicBezTo>
                <a:cubicBezTo>
                  <a:pt x="346597" y="745436"/>
                  <a:pt x="344221" y="691021"/>
                  <a:pt x="329784" y="669365"/>
                </a:cubicBezTo>
                <a:lnTo>
                  <a:pt x="317831" y="651435"/>
                </a:lnTo>
                <a:lnTo>
                  <a:pt x="305878" y="615576"/>
                </a:lnTo>
                <a:cubicBezTo>
                  <a:pt x="303886" y="609600"/>
                  <a:pt x="301138" y="603824"/>
                  <a:pt x="299902" y="597647"/>
                </a:cubicBezTo>
                <a:cubicBezTo>
                  <a:pt x="297910" y="587686"/>
                  <a:pt x="296598" y="577565"/>
                  <a:pt x="293925" y="567765"/>
                </a:cubicBezTo>
                <a:cubicBezTo>
                  <a:pt x="290610" y="555609"/>
                  <a:pt x="285956" y="543859"/>
                  <a:pt x="281972" y="531906"/>
                </a:cubicBezTo>
                <a:cubicBezTo>
                  <a:pt x="279980" y="525929"/>
                  <a:pt x="277524" y="520088"/>
                  <a:pt x="275996" y="513976"/>
                </a:cubicBezTo>
                <a:cubicBezTo>
                  <a:pt x="257314" y="439241"/>
                  <a:pt x="281191" y="532158"/>
                  <a:pt x="264043" y="472141"/>
                </a:cubicBezTo>
                <a:cubicBezTo>
                  <a:pt x="259866" y="457523"/>
                  <a:pt x="253217" y="423031"/>
                  <a:pt x="246114" y="412376"/>
                </a:cubicBezTo>
                <a:cubicBezTo>
                  <a:pt x="242130" y="406400"/>
                  <a:pt x="237078" y="401011"/>
                  <a:pt x="234161" y="394447"/>
                </a:cubicBezTo>
                <a:cubicBezTo>
                  <a:pt x="229044" y="382933"/>
                  <a:pt x="226192" y="370541"/>
                  <a:pt x="222208" y="358588"/>
                </a:cubicBezTo>
                <a:cubicBezTo>
                  <a:pt x="220216" y="352612"/>
                  <a:pt x="219725" y="345901"/>
                  <a:pt x="216231" y="340659"/>
                </a:cubicBezTo>
                <a:lnTo>
                  <a:pt x="192325" y="304800"/>
                </a:lnTo>
                <a:cubicBezTo>
                  <a:pt x="188341" y="298823"/>
                  <a:pt x="186349" y="290854"/>
                  <a:pt x="180372" y="286870"/>
                </a:cubicBezTo>
                <a:lnTo>
                  <a:pt x="162443" y="274918"/>
                </a:lnTo>
                <a:cubicBezTo>
                  <a:pt x="160451" y="266949"/>
                  <a:pt x="158723" y="258910"/>
                  <a:pt x="156467" y="251012"/>
                </a:cubicBezTo>
                <a:cubicBezTo>
                  <a:pt x="152578" y="237402"/>
                  <a:pt x="149014" y="225630"/>
                  <a:pt x="138537" y="215153"/>
                </a:cubicBezTo>
                <a:cubicBezTo>
                  <a:pt x="133458" y="210074"/>
                  <a:pt x="126584" y="207184"/>
                  <a:pt x="120608" y="203200"/>
                </a:cubicBezTo>
                <a:lnTo>
                  <a:pt x="102678" y="149412"/>
                </a:lnTo>
                <a:cubicBezTo>
                  <a:pt x="100686" y="143435"/>
                  <a:pt x="100197" y="136724"/>
                  <a:pt x="96702" y="131482"/>
                </a:cubicBezTo>
                <a:cubicBezTo>
                  <a:pt x="92718" y="125506"/>
                  <a:pt x="87666" y="120117"/>
                  <a:pt x="84749" y="113553"/>
                </a:cubicBezTo>
                <a:cubicBezTo>
                  <a:pt x="56300" y="49544"/>
                  <a:pt x="87894" y="100341"/>
                  <a:pt x="60843" y="59765"/>
                </a:cubicBezTo>
                <a:cubicBezTo>
                  <a:pt x="50325" y="28206"/>
                  <a:pt x="60109" y="45329"/>
                  <a:pt x="19008" y="17929"/>
                </a:cubicBezTo>
                <a:lnTo>
                  <a:pt x="1078" y="5976"/>
                </a:lnTo>
                <a:cubicBezTo>
                  <a:pt x="3070" y="17929"/>
                  <a:pt x="7055" y="29717"/>
                  <a:pt x="7055" y="41835"/>
                </a:cubicBezTo>
                <a:cubicBezTo>
                  <a:pt x="7055" y="48135"/>
                  <a:pt x="1078" y="66065"/>
                  <a:pt x="1078" y="59765"/>
                </a:cubicBezTo>
                <a:cubicBezTo>
                  <a:pt x="1078" y="1939"/>
                  <a:pt x="-7729" y="10904"/>
                  <a:pt x="24984" y="0"/>
                </a:cubicBezTo>
                <a:cubicBezTo>
                  <a:pt x="78726" y="6717"/>
                  <a:pt x="56735" y="5976"/>
                  <a:pt x="90725" y="5976"/>
                </a:cubicBezTo>
              </a:path>
            </a:pathLst>
          </a:custGeom>
          <a:noFill/>
          <a:ln w="285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7" name="Freeform 186">
            <a:extLst>
              <a:ext uri="{FF2B5EF4-FFF2-40B4-BE49-F238E27FC236}">
                <a16:creationId xmlns:a16="http://schemas.microsoft.com/office/drawing/2014/main" id="{736A7930-0113-43FE-3265-0D9E72CBC39E}"/>
              </a:ext>
            </a:extLst>
          </p:cNvPr>
          <p:cNvSpPr/>
          <p:nvPr/>
        </p:nvSpPr>
        <p:spPr>
          <a:xfrm>
            <a:off x="2575859" y="4902113"/>
            <a:ext cx="681360" cy="1725793"/>
          </a:xfrm>
          <a:custGeom>
            <a:avLst/>
            <a:gdLst>
              <a:gd name="connsiteX0" fmla="*/ 0 w 681360"/>
              <a:gd name="connsiteY0" fmla="*/ 1725793 h 1725793"/>
              <a:gd name="connsiteX1" fmla="*/ 29882 w 681360"/>
              <a:gd name="connsiteY1" fmla="*/ 1701887 h 1725793"/>
              <a:gd name="connsiteX2" fmla="*/ 47812 w 681360"/>
              <a:gd name="connsiteY2" fmla="*/ 1695911 h 1725793"/>
              <a:gd name="connsiteX3" fmla="*/ 65741 w 681360"/>
              <a:gd name="connsiteY3" fmla="*/ 1683958 h 1725793"/>
              <a:gd name="connsiteX4" fmla="*/ 71717 w 681360"/>
              <a:gd name="connsiteY4" fmla="*/ 1666028 h 1725793"/>
              <a:gd name="connsiteX5" fmla="*/ 113553 w 681360"/>
              <a:gd name="connsiteY5" fmla="*/ 1618216 h 1725793"/>
              <a:gd name="connsiteX6" fmla="*/ 131482 w 681360"/>
              <a:gd name="connsiteY6" fmla="*/ 1612240 h 1725793"/>
              <a:gd name="connsiteX7" fmla="*/ 143435 w 681360"/>
              <a:gd name="connsiteY7" fmla="*/ 1594311 h 1725793"/>
              <a:gd name="connsiteX8" fmla="*/ 161365 w 681360"/>
              <a:gd name="connsiteY8" fmla="*/ 1582358 h 1725793"/>
              <a:gd name="connsiteX9" fmla="*/ 167341 w 681360"/>
              <a:gd name="connsiteY9" fmla="*/ 1564428 h 1725793"/>
              <a:gd name="connsiteX10" fmla="*/ 191247 w 681360"/>
              <a:gd name="connsiteY10" fmla="*/ 1528569 h 1725793"/>
              <a:gd name="connsiteX11" fmla="*/ 203200 w 681360"/>
              <a:gd name="connsiteY11" fmla="*/ 1510640 h 1725793"/>
              <a:gd name="connsiteX12" fmla="*/ 221129 w 681360"/>
              <a:gd name="connsiteY12" fmla="*/ 1498687 h 1725793"/>
              <a:gd name="connsiteX13" fmla="*/ 256988 w 681360"/>
              <a:gd name="connsiteY13" fmla="*/ 1486734 h 1725793"/>
              <a:gd name="connsiteX14" fmla="*/ 274917 w 681360"/>
              <a:gd name="connsiteY14" fmla="*/ 1468805 h 1725793"/>
              <a:gd name="connsiteX15" fmla="*/ 298823 w 681360"/>
              <a:gd name="connsiteY15" fmla="*/ 1415016 h 1725793"/>
              <a:gd name="connsiteX16" fmla="*/ 316753 w 681360"/>
              <a:gd name="connsiteY16" fmla="*/ 1409040 h 1725793"/>
              <a:gd name="connsiteX17" fmla="*/ 334682 w 681360"/>
              <a:gd name="connsiteY17" fmla="*/ 1397087 h 1725793"/>
              <a:gd name="connsiteX18" fmla="*/ 340659 w 681360"/>
              <a:gd name="connsiteY18" fmla="*/ 1379158 h 1725793"/>
              <a:gd name="connsiteX19" fmla="*/ 370541 w 681360"/>
              <a:gd name="connsiteY19" fmla="*/ 1349275 h 1725793"/>
              <a:gd name="connsiteX20" fmla="*/ 388470 w 681360"/>
              <a:gd name="connsiteY20" fmla="*/ 1313416 h 1725793"/>
              <a:gd name="connsiteX21" fmla="*/ 400423 w 681360"/>
              <a:gd name="connsiteY21" fmla="*/ 1295487 h 1725793"/>
              <a:gd name="connsiteX22" fmla="*/ 406400 w 681360"/>
              <a:gd name="connsiteY22" fmla="*/ 1277558 h 1725793"/>
              <a:gd name="connsiteX23" fmla="*/ 430306 w 681360"/>
              <a:gd name="connsiteY23" fmla="*/ 1241699 h 1725793"/>
              <a:gd name="connsiteX24" fmla="*/ 448235 w 681360"/>
              <a:gd name="connsiteY24" fmla="*/ 1169981 h 1725793"/>
              <a:gd name="connsiteX25" fmla="*/ 454212 w 681360"/>
              <a:gd name="connsiteY25" fmla="*/ 1152052 h 1725793"/>
              <a:gd name="connsiteX26" fmla="*/ 490070 w 681360"/>
              <a:gd name="connsiteY26" fmla="*/ 1116193 h 1725793"/>
              <a:gd name="connsiteX27" fmla="*/ 496047 w 681360"/>
              <a:gd name="connsiteY27" fmla="*/ 1098263 h 1725793"/>
              <a:gd name="connsiteX28" fmla="*/ 502023 w 681360"/>
              <a:gd name="connsiteY28" fmla="*/ 1056428 h 1725793"/>
              <a:gd name="connsiteX29" fmla="*/ 513976 w 681360"/>
              <a:gd name="connsiteY29" fmla="*/ 1038499 h 1725793"/>
              <a:gd name="connsiteX30" fmla="*/ 531906 w 681360"/>
              <a:gd name="connsiteY30" fmla="*/ 1002640 h 1725793"/>
              <a:gd name="connsiteX31" fmla="*/ 549835 w 681360"/>
              <a:gd name="connsiteY31" fmla="*/ 936899 h 1725793"/>
              <a:gd name="connsiteX32" fmla="*/ 567765 w 681360"/>
              <a:gd name="connsiteY32" fmla="*/ 817369 h 1725793"/>
              <a:gd name="connsiteX33" fmla="*/ 573741 w 681360"/>
              <a:gd name="connsiteY33" fmla="*/ 691863 h 1725793"/>
              <a:gd name="connsiteX34" fmla="*/ 579717 w 681360"/>
              <a:gd name="connsiteY34" fmla="*/ 667958 h 1725793"/>
              <a:gd name="connsiteX35" fmla="*/ 585694 w 681360"/>
              <a:gd name="connsiteY35" fmla="*/ 596240 h 1725793"/>
              <a:gd name="connsiteX36" fmla="*/ 597647 w 681360"/>
              <a:gd name="connsiteY36" fmla="*/ 548428 h 1725793"/>
              <a:gd name="connsiteX37" fmla="*/ 609600 w 681360"/>
              <a:gd name="connsiteY37" fmla="*/ 357181 h 1725793"/>
              <a:gd name="connsiteX38" fmla="*/ 615576 w 681360"/>
              <a:gd name="connsiteY38" fmla="*/ 339252 h 1725793"/>
              <a:gd name="connsiteX39" fmla="*/ 621553 w 681360"/>
              <a:gd name="connsiteY39" fmla="*/ 309369 h 1725793"/>
              <a:gd name="connsiteX40" fmla="*/ 633506 w 681360"/>
              <a:gd name="connsiteY40" fmla="*/ 231675 h 1725793"/>
              <a:gd name="connsiteX41" fmla="*/ 645459 w 681360"/>
              <a:gd name="connsiteY41" fmla="*/ 64334 h 1725793"/>
              <a:gd name="connsiteX42" fmla="*/ 651435 w 681360"/>
              <a:gd name="connsiteY42" fmla="*/ 22499 h 1725793"/>
              <a:gd name="connsiteX43" fmla="*/ 645459 w 681360"/>
              <a:gd name="connsiteY43" fmla="*/ 4569 h 1725793"/>
              <a:gd name="connsiteX44" fmla="*/ 633506 w 681360"/>
              <a:gd name="connsiteY44" fmla="*/ 40428 h 1725793"/>
              <a:gd name="connsiteX45" fmla="*/ 621553 w 681360"/>
              <a:gd name="connsiteY45" fmla="*/ 58358 h 1725793"/>
              <a:gd name="connsiteX46" fmla="*/ 615576 w 681360"/>
              <a:gd name="connsiteY46" fmla="*/ 82263 h 1725793"/>
              <a:gd name="connsiteX47" fmla="*/ 597647 w 681360"/>
              <a:gd name="connsiteY47" fmla="*/ 76287 h 1725793"/>
              <a:gd name="connsiteX48" fmla="*/ 609600 w 681360"/>
              <a:gd name="connsiteY48" fmla="*/ 58358 h 1725793"/>
              <a:gd name="connsiteX49" fmla="*/ 615576 w 681360"/>
              <a:gd name="connsiteY49" fmla="*/ 40428 h 1725793"/>
              <a:gd name="connsiteX50" fmla="*/ 633506 w 681360"/>
              <a:gd name="connsiteY50" fmla="*/ 22499 h 1725793"/>
              <a:gd name="connsiteX51" fmla="*/ 645459 w 681360"/>
              <a:gd name="connsiteY51" fmla="*/ 4569 h 1725793"/>
              <a:gd name="connsiteX52" fmla="*/ 657412 w 681360"/>
              <a:gd name="connsiteY52" fmla="*/ 52381 h 1725793"/>
              <a:gd name="connsiteX53" fmla="*/ 663388 w 681360"/>
              <a:gd name="connsiteY53" fmla="*/ 70311 h 1725793"/>
              <a:gd name="connsiteX54" fmla="*/ 675341 w 681360"/>
              <a:gd name="connsiteY54" fmla="*/ 88240 h 1725793"/>
              <a:gd name="connsiteX55" fmla="*/ 681317 w 681360"/>
              <a:gd name="connsiteY55" fmla="*/ 52381 h 1725793"/>
              <a:gd name="connsiteX56" fmla="*/ 669365 w 681360"/>
              <a:gd name="connsiteY56" fmla="*/ 22499 h 1725793"/>
              <a:gd name="connsiteX57" fmla="*/ 675341 w 681360"/>
              <a:gd name="connsiteY57" fmla="*/ 94216 h 1725793"/>
              <a:gd name="connsiteX58" fmla="*/ 645459 w 681360"/>
              <a:gd name="connsiteY58" fmla="*/ 76287 h 172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681360" h="1725793">
                <a:moveTo>
                  <a:pt x="0" y="1725793"/>
                </a:moveTo>
                <a:cubicBezTo>
                  <a:pt x="9961" y="1717824"/>
                  <a:pt x="19065" y="1708648"/>
                  <a:pt x="29882" y="1701887"/>
                </a:cubicBezTo>
                <a:cubicBezTo>
                  <a:pt x="35224" y="1698548"/>
                  <a:pt x="42177" y="1698728"/>
                  <a:pt x="47812" y="1695911"/>
                </a:cubicBezTo>
                <a:cubicBezTo>
                  <a:pt x="54236" y="1692699"/>
                  <a:pt x="59765" y="1687942"/>
                  <a:pt x="65741" y="1683958"/>
                </a:cubicBezTo>
                <a:cubicBezTo>
                  <a:pt x="67733" y="1677981"/>
                  <a:pt x="68658" y="1671535"/>
                  <a:pt x="71717" y="1666028"/>
                </a:cubicBezTo>
                <a:cubicBezTo>
                  <a:pt x="85509" y="1641202"/>
                  <a:pt x="90719" y="1629633"/>
                  <a:pt x="113553" y="1618216"/>
                </a:cubicBezTo>
                <a:cubicBezTo>
                  <a:pt x="119188" y="1615399"/>
                  <a:pt x="125506" y="1614232"/>
                  <a:pt x="131482" y="1612240"/>
                </a:cubicBezTo>
                <a:cubicBezTo>
                  <a:pt x="135466" y="1606264"/>
                  <a:pt x="138356" y="1599390"/>
                  <a:pt x="143435" y="1594311"/>
                </a:cubicBezTo>
                <a:cubicBezTo>
                  <a:pt x="148514" y="1589232"/>
                  <a:pt x="156878" y="1587967"/>
                  <a:pt x="161365" y="1582358"/>
                </a:cubicBezTo>
                <a:cubicBezTo>
                  <a:pt x="165300" y="1577439"/>
                  <a:pt x="164282" y="1569935"/>
                  <a:pt x="167341" y="1564428"/>
                </a:cubicBezTo>
                <a:cubicBezTo>
                  <a:pt x="174317" y="1551870"/>
                  <a:pt x="183278" y="1540522"/>
                  <a:pt x="191247" y="1528569"/>
                </a:cubicBezTo>
                <a:cubicBezTo>
                  <a:pt x="195231" y="1522593"/>
                  <a:pt x="197224" y="1514624"/>
                  <a:pt x="203200" y="1510640"/>
                </a:cubicBezTo>
                <a:cubicBezTo>
                  <a:pt x="209176" y="1506656"/>
                  <a:pt x="214565" y="1501604"/>
                  <a:pt x="221129" y="1498687"/>
                </a:cubicBezTo>
                <a:cubicBezTo>
                  <a:pt x="232643" y="1493570"/>
                  <a:pt x="256988" y="1486734"/>
                  <a:pt x="256988" y="1486734"/>
                </a:cubicBezTo>
                <a:cubicBezTo>
                  <a:pt x="262964" y="1480758"/>
                  <a:pt x="270812" y="1476193"/>
                  <a:pt x="274917" y="1468805"/>
                </a:cubicBezTo>
                <a:cubicBezTo>
                  <a:pt x="282951" y="1454344"/>
                  <a:pt x="283410" y="1427346"/>
                  <a:pt x="298823" y="1415016"/>
                </a:cubicBezTo>
                <a:cubicBezTo>
                  <a:pt x="303742" y="1411081"/>
                  <a:pt x="310776" y="1411032"/>
                  <a:pt x="316753" y="1409040"/>
                </a:cubicBezTo>
                <a:cubicBezTo>
                  <a:pt x="322729" y="1405056"/>
                  <a:pt x="330195" y="1402696"/>
                  <a:pt x="334682" y="1397087"/>
                </a:cubicBezTo>
                <a:cubicBezTo>
                  <a:pt x="338617" y="1392168"/>
                  <a:pt x="337842" y="1384793"/>
                  <a:pt x="340659" y="1379158"/>
                </a:cubicBezTo>
                <a:cubicBezTo>
                  <a:pt x="350621" y="1359235"/>
                  <a:pt x="352611" y="1361229"/>
                  <a:pt x="370541" y="1349275"/>
                </a:cubicBezTo>
                <a:cubicBezTo>
                  <a:pt x="404796" y="1297894"/>
                  <a:pt x="363727" y="1362903"/>
                  <a:pt x="388470" y="1313416"/>
                </a:cubicBezTo>
                <a:cubicBezTo>
                  <a:pt x="391682" y="1306992"/>
                  <a:pt x="397211" y="1301911"/>
                  <a:pt x="400423" y="1295487"/>
                </a:cubicBezTo>
                <a:cubicBezTo>
                  <a:pt x="403240" y="1289852"/>
                  <a:pt x="403341" y="1283065"/>
                  <a:pt x="406400" y="1277558"/>
                </a:cubicBezTo>
                <a:cubicBezTo>
                  <a:pt x="413377" y="1265000"/>
                  <a:pt x="430306" y="1241699"/>
                  <a:pt x="430306" y="1241699"/>
                </a:cubicBezTo>
                <a:cubicBezTo>
                  <a:pt x="438353" y="1193415"/>
                  <a:pt x="432451" y="1217332"/>
                  <a:pt x="448235" y="1169981"/>
                </a:cubicBezTo>
                <a:cubicBezTo>
                  <a:pt x="450227" y="1164005"/>
                  <a:pt x="449758" y="1156507"/>
                  <a:pt x="454212" y="1152052"/>
                </a:cubicBezTo>
                <a:lnTo>
                  <a:pt x="490070" y="1116193"/>
                </a:lnTo>
                <a:cubicBezTo>
                  <a:pt x="492062" y="1110216"/>
                  <a:pt x="494811" y="1104441"/>
                  <a:pt x="496047" y="1098263"/>
                </a:cubicBezTo>
                <a:cubicBezTo>
                  <a:pt x="498810" y="1084450"/>
                  <a:pt x="497975" y="1069920"/>
                  <a:pt x="502023" y="1056428"/>
                </a:cubicBezTo>
                <a:cubicBezTo>
                  <a:pt x="504087" y="1049548"/>
                  <a:pt x="510764" y="1044923"/>
                  <a:pt x="513976" y="1038499"/>
                </a:cubicBezTo>
                <a:cubicBezTo>
                  <a:pt x="538720" y="989012"/>
                  <a:pt x="497651" y="1054020"/>
                  <a:pt x="531906" y="1002640"/>
                </a:cubicBezTo>
                <a:cubicBezTo>
                  <a:pt x="539199" y="980759"/>
                  <a:pt x="546465" y="960488"/>
                  <a:pt x="549835" y="936899"/>
                </a:cubicBezTo>
                <a:cubicBezTo>
                  <a:pt x="563502" y="841232"/>
                  <a:pt x="557156" y="881018"/>
                  <a:pt x="567765" y="817369"/>
                </a:cubicBezTo>
                <a:cubicBezTo>
                  <a:pt x="569757" y="775534"/>
                  <a:pt x="570401" y="733612"/>
                  <a:pt x="573741" y="691863"/>
                </a:cubicBezTo>
                <a:cubicBezTo>
                  <a:pt x="574396" y="683676"/>
                  <a:pt x="578698" y="676108"/>
                  <a:pt x="579717" y="667958"/>
                </a:cubicBezTo>
                <a:cubicBezTo>
                  <a:pt x="582692" y="644154"/>
                  <a:pt x="582891" y="620065"/>
                  <a:pt x="585694" y="596240"/>
                </a:cubicBezTo>
                <a:cubicBezTo>
                  <a:pt x="588317" y="573945"/>
                  <a:pt x="591303" y="567458"/>
                  <a:pt x="597647" y="548428"/>
                </a:cubicBezTo>
                <a:cubicBezTo>
                  <a:pt x="598829" y="527155"/>
                  <a:pt x="606004" y="387745"/>
                  <a:pt x="609600" y="357181"/>
                </a:cubicBezTo>
                <a:cubicBezTo>
                  <a:pt x="610336" y="350925"/>
                  <a:pt x="614048" y="345363"/>
                  <a:pt x="615576" y="339252"/>
                </a:cubicBezTo>
                <a:cubicBezTo>
                  <a:pt x="618040" y="329397"/>
                  <a:pt x="619736" y="319363"/>
                  <a:pt x="621553" y="309369"/>
                </a:cubicBezTo>
                <a:cubicBezTo>
                  <a:pt x="627078" y="278982"/>
                  <a:pt x="629032" y="262993"/>
                  <a:pt x="633506" y="231675"/>
                </a:cubicBezTo>
                <a:cubicBezTo>
                  <a:pt x="635489" y="201926"/>
                  <a:pt x="642146" y="97461"/>
                  <a:pt x="645459" y="64334"/>
                </a:cubicBezTo>
                <a:cubicBezTo>
                  <a:pt x="646861" y="50317"/>
                  <a:pt x="649443" y="36444"/>
                  <a:pt x="651435" y="22499"/>
                </a:cubicBezTo>
                <a:cubicBezTo>
                  <a:pt x="649443" y="16522"/>
                  <a:pt x="649914" y="114"/>
                  <a:pt x="645459" y="4569"/>
                </a:cubicBezTo>
                <a:cubicBezTo>
                  <a:pt x="636550" y="13478"/>
                  <a:pt x="640495" y="29944"/>
                  <a:pt x="633506" y="40428"/>
                </a:cubicBezTo>
                <a:lnTo>
                  <a:pt x="621553" y="58358"/>
                </a:lnTo>
                <a:cubicBezTo>
                  <a:pt x="619561" y="66326"/>
                  <a:pt x="622147" y="77335"/>
                  <a:pt x="615576" y="82263"/>
                </a:cubicBezTo>
                <a:cubicBezTo>
                  <a:pt x="610536" y="86043"/>
                  <a:pt x="599175" y="82398"/>
                  <a:pt x="597647" y="76287"/>
                </a:cubicBezTo>
                <a:cubicBezTo>
                  <a:pt x="595905" y="69319"/>
                  <a:pt x="605616" y="64334"/>
                  <a:pt x="609600" y="58358"/>
                </a:cubicBezTo>
                <a:cubicBezTo>
                  <a:pt x="611592" y="52381"/>
                  <a:pt x="612081" y="45670"/>
                  <a:pt x="615576" y="40428"/>
                </a:cubicBezTo>
                <a:cubicBezTo>
                  <a:pt x="620264" y="33395"/>
                  <a:pt x="628095" y="28992"/>
                  <a:pt x="633506" y="22499"/>
                </a:cubicBezTo>
                <a:cubicBezTo>
                  <a:pt x="638104" y="16981"/>
                  <a:pt x="641475" y="10546"/>
                  <a:pt x="645459" y="4569"/>
                </a:cubicBezTo>
                <a:cubicBezTo>
                  <a:pt x="649443" y="20506"/>
                  <a:pt x="652218" y="36796"/>
                  <a:pt x="657412" y="52381"/>
                </a:cubicBezTo>
                <a:cubicBezTo>
                  <a:pt x="659404" y="58358"/>
                  <a:pt x="660571" y="64676"/>
                  <a:pt x="663388" y="70311"/>
                </a:cubicBezTo>
                <a:cubicBezTo>
                  <a:pt x="666600" y="76735"/>
                  <a:pt x="671357" y="82264"/>
                  <a:pt x="675341" y="88240"/>
                </a:cubicBezTo>
                <a:cubicBezTo>
                  <a:pt x="677333" y="76287"/>
                  <a:pt x="681317" y="64499"/>
                  <a:pt x="681317" y="52381"/>
                </a:cubicBezTo>
                <a:cubicBezTo>
                  <a:pt x="681317" y="-21957"/>
                  <a:pt x="677769" y="-2716"/>
                  <a:pt x="669365" y="22499"/>
                </a:cubicBezTo>
                <a:cubicBezTo>
                  <a:pt x="685149" y="69854"/>
                  <a:pt x="683388" y="45930"/>
                  <a:pt x="675341" y="94216"/>
                </a:cubicBezTo>
                <a:cubicBezTo>
                  <a:pt x="653706" y="79792"/>
                  <a:pt x="663837" y="85475"/>
                  <a:pt x="645459" y="76287"/>
                </a:cubicBezTo>
              </a:path>
            </a:pathLst>
          </a:custGeom>
          <a:noFill/>
          <a:ln w="285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8" name="Freeform 187">
            <a:extLst>
              <a:ext uri="{FF2B5EF4-FFF2-40B4-BE49-F238E27FC236}">
                <a16:creationId xmlns:a16="http://schemas.microsoft.com/office/drawing/2014/main" id="{F8742B80-479D-0A3E-7840-64C79993D975}"/>
              </a:ext>
            </a:extLst>
          </p:cNvPr>
          <p:cNvSpPr/>
          <p:nvPr/>
        </p:nvSpPr>
        <p:spPr>
          <a:xfrm>
            <a:off x="3018118" y="5018985"/>
            <a:ext cx="992094" cy="1590991"/>
          </a:xfrm>
          <a:custGeom>
            <a:avLst/>
            <a:gdLst>
              <a:gd name="connsiteX0" fmla="*/ 0 w 992094"/>
              <a:gd name="connsiteY0" fmla="*/ 1590991 h 1590991"/>
              <a:gd name="connsiteX1" fmla="*/ 29882 w 992094"/>
              <a:gd name="connsiteY1" fmla="*/ 1585015 h 1590991"/>
              <a:gd name="connsiteX2" fmla="*/ 47811 w 992094"/>
              <a:gd name="connsiteY2" fmla="*/ 1579039 h 1590991"/>
              <a:gd name="connsiteX3" fmla="*/ 77694 w 992094"/>
              <a:gd name="connsiteY3" fmla="*/ 1573062 h 1590991"/>
              <a:gd name="connsiteX4" fmla="*/ 125506 w 992094"/>
              <a:gd name="connsiteY4" fmla="*/ 1531227 h 1590991"/>
              <a:gd name="connsiteX5" fmla="*/ 161364 w 992094"/>
              <a:gd name="connsiteY5" fmla="*/ 1519274 h 1590991"/>
              <a:gd name="connsiteX6" fmla="*/ 179294 w 992094"/>
              <a:gd name="connsiteY6" fmla="*/ 1513297 h 1590991"/>
              <a:gd name="connsiteX7" fmla="*/ 197223 w 992094"/>
              <a:gd name="connsiteY7" fmla="*/ 1477439 h 1590991"/>
              <a:gd name="connsiteX8" fmla="*/ 215153 w 992094"/>
              <a:gd name="connsiteY8" fmla="*/ 1465486 h 1590991"/>
              <a:gd name="connsiteX9" fmla="*/ 233082 w 992094"/>
              <a:gd name="connsiteY9" fmla="*/ 1447556 h 1590991"/>
              <a:gd name="connsiteX10" fmla="*/ 268941 w 992094"/>
              <a:gd name="connsiteY10" fmla="*/ 1423650 h 1590991"/>
              <a:gd name="connsiteX11" fmla="*/ 304800 w 992094"/>
              <a:gd name="connsiteY11" fmla="*/ 1369862 h 1590991"/>
              <a:gd name="connsiteX12" fmla="*/ 316753 w 992094"/>
              <a:gd name="connsiteY12" fmla="*/ 1351933 h 1590991"/>
              <a:gd name="connsiteX13" fmla="*/ 334682 w 992094"/>
              <a:gd name="connsiteY13" fmla="*/ 1339980 h 1590991"/>
              <a:gd name="connsiteX14" fmla="*/ 346635 w 992094"/>
              <a:gd name="connsiteY14" fmla="*/ 1322050 h 1590991"/>
              <a:gd name="connsiteX15" fmla="*/ 364564 w 992094"/>
              <a:gd name="connsiteY15" fmla="*/ 1316074 h 1590991"/>
              <a:gd name="connsiteX16" fmla="*/ 394447 w 992094"/>
              <a:gd name="connsiteY16" fmla="*/ 1262286 h 1590991"/>
              <a:gd name="connsiteX17" fmla="*/ 418353 w 992094"/>
              <a:gd name="connsiteY17" fmla="*/ 1226427 h 1590991"/>
              <a:gd name="connsiteX18" fmla="*/ 430306 w 992094"/>
              <a:gd name="connsiteY18" fmla="*/ 1208497 h 1590991"/>
              <a:gd name="connsiteX19" fmla="*/ 448235 w 992094"/>
              <a:gd name="connsiteY19" fmla="*/ 1196544 h 1590991"/>
              <a:gd name="connsiteX20" fmla="*/ 496047 w 992094"/>
              <a:gd name="connsiteY20" fmla="*/ 1178615 h 1590991"/>
              <a:gd name="connsiteX21" fmla="*/ 508000 w 992094"/>
              <a:gd name="connsiteY21" fmla="*/ 1160686 h 1590991"/>
              <a:gd name="connsiteX22" fmla="*/ 525929 w 992094"/>
              <a:gd name="connsiteY22" fmla="*/ 1106897 h 1590991"/>
              <a:gd name="connsiteX23" fmla="*/ 531906 w 992094"/>
              <a:gd name="connsiteY23" fmla="*/ 1088968 h 1590991"/>
              <a:gd name="connsiteX24" fmla="*/ 537882 w 992094"/>
              <a:gd name="connsiteY24" fmla="*/ 1071039 h 1590991"/>
              <a:gd name="connsiteX25" fmla="*/ 549835 w 992094"/>
              <a:gd name="connsiteY25" fmla="*/ 1053109 h 1590991"/>
              <a:gd name="connsiteX26" fmla="*/ 561788 w 992094"/>
              <a:gd name="connsiteY26" fmla="*/ 1017250 h 1590991"/>
              <a:gd name="connsiteX27" fmla="*/ 567764 w 992094"/>
              <a:gd name="connsiteY27" fmla="*/ 999321 h 1590991"/>
              <a:gd name="connsiteX28" fmla="*/ 591670 w 992094"/>
              <a:gd name="connsiteY28" fmla="*/ 963462 h 1590991"/>
              <a:gd name="connsiteX29" fmla="*/ 603623 w 992094"/>
              <a:gd name="connsiteY29" fmla="*/ 927603 h 1590991"/>
              <a:gd name="connsiteX30" fmla="*/ 609600 w 992094"/>
              <a:gd name="connsiteY30" fmla="*/ 909674 h 1590991"/>
              <a:gd name="connsiteX31" fmla="*/ 621553 w 992094"/>
              <a:gd name="connsiteY31" fmla="*/ 891744 h 1590991"/>
              <a:gd name="connsiteX32" fmla="*/ 633506 w 992094"/>
              <a:gd name="connsiteY32" fmla="*/ 855886 h 1590991"/>
              <a:gd name="connsiteX33" fmla="*/ 657411 w 992094"/>
              <a:gd name="connsiteY33" fmla="*/ 820027 h 1590991"/>
              <a:gd name="connsiteX34" fmla="*/ 669364 w 992094"/>
              <a:gd name="connsiteY34" fmla="*/ 778191 h 1590991"/>
              <a:gd name="connsiteX35" fmla="*/ 681317 w 992094"/>
              <a:gd name="connsiteY35" fmla="*/ 760262 h 1590991"/>
              <a:gd name="connsiteX36" fmla="*/ 687294 w 992094"/>
              <a:gd name="connsiteY36" fmla="*/ 742333 h 1590991"/>
              <a:gd name="connsiteX37" fmla="*/ 705223 w 992094"/>
              <a:gd name="connsiteY37" fmla="*/ 730380 h 1590991"/>
              <a:gd name="connsiteX38" fmla="*/ 717176 w 992094"/>
              <a:gd name="connsiteY38" fmla="*/ 712450 h 1590991"/>
              <a:gd name="connsiteX39" fmla="*/ 723153 w 992094"/>
              <a:gd name="connsiteY39" fmla="*/ 688544 h 1590991"/>
              <a:gd name="connsiteX40" fmla="*/ 729129 w 992094"/>
              <a:gd name="connsiteY40" fmla="*/ 670615 h 1590991"/>
              <a:gd name="connsiteX41" fmla="*/ 741082 w 992094"/>
              <a:gd name="connsiteY41" fmla="*/ 622803 h 1590991"/>
              <a:gd name="connsiteX42" fmla="*/ 759011 w 992094"/>
              <a:gd name="connsiteY42" fmla="*/ 604874 h 1590991"/>
              <a:gd name="connsiteX43" fmla="*/ 770964 w 992094"/>
              <a:gd name="connsiteY43" fmla="*/ 545109 h 1590991"/>
              <a:gd name="connsiteX44" fmla="*/ 782917 w 992094"/>
              <a:gd name="connsiteY44" fmla="*/ 509250 h 1590991"/>
              <a:gd name="connsiteX45" fmla="*/ 788894 w 992094"/>
              <a:gd name="connsiteY45" fmla="*/ 491321 h 1590991"/>
              <a:gd name="connsiteX46" fmla="*/ 800847 w 992094"/>
              <a:gd name="connsiteY46" fmla="*/ 473391 h 1590991"/>
              <a:gd name="connsiteX47" fmla="*/ 806823 w 992094"/>
              <a:gd name="connsiteY47" fmla="*/ 443509 h 1590991"/>
              <a:gd name="connsiteX48" fmla="*/ 818776 w 992094"/>
              <a:gd name="connsiteY48" fmla="*/ 407650 h 1590991"/>
              <a:gd name="connsiteX49" fmla="*/ 830729 w 992094"/>
              <a:gd name="connsiteY49" fmla="*/ 371791 h 1590991"/>
              <a:gd name="connsiteX50" fmla="*/ 842682 w 992094"/>
              <a:gd name="connsiteY50" fmla="*/ 335933 h 1590991"/>
              <a:gd name="connsiteX51" fmla="*/ 848658 w 992094"/>
              <a:gd name="connsiteY51" fmla="*/ 318003 h 1590991"/>
              <a:gd name="connsiteX52" fmla="*/ 866588 w 992094"/>
              <a:gd name="connsiteY52" fmla="*/ 282144 h 1590991"/>
              <a:gd name="connsiteX53" fmla="*/ 878541 w 992094"/>
              <a:gd name="connsiteY53" fmla="*/ 234333 h 1590991"/>
              <a:gd name="connsiteX54" fmla="*/ 902447 w 992094"/>
              <a:gd name="connsiteY54" fmla="*/ 198474 h 1590991"/>
              <a:gd name="connsiteX55" fmla="*/ 926353 w 992094"/>
              <a:gd name="connsiteY55" fmla="*/ 144686 h 1590991"/>
              <a:gd name="connsiteX56" fmla="*/ 944282 w 992094"/>
              <a:gd name="connsiteY56" fmla="*/ 90897 h 1590991"/>
              <a:gd name="connsiteX57" fmla="*/ 950258 w 992094"/>
              <a:gd name="connsiteY57" fmla="*/ 72968 h 1590991"/>
              <a:gd name="connsiteX58" fmla="*/ 968188 w 992094"/>
              <a:gd name="connsiteY58" fmla="*/ 37109 h 1590991"/>
              <a:gd name="connsiteX59" fmla="*/ 974164 w 992094"/>
              <a:gd name="connsiteY59" fmla="*/ 1250 h 1590991"/>
              <a:gd name="connsiteX60" fmla="*/ 968188 w 992094"/>
              <a:gd name="connsiteY60" fmla="*/ 19180 h 1590991"/>
              <a:gd name="connsiteX61" fmla="*/ 932329 w 992094"/>
              <a:gd name="connsiteY61" fmla="*/ 37109 h 1590991"/>
              <a:gd name="connsiteX62" fmla="*/ 914400 w 992094"/>
              <a:gd name="connsiteY62" fmla="*/ 49062 h 1590991"/>
              <a:gd name="connsiteX63" fmla="*/ 932329 w 992094"/>
              <a:gd name="connsiteY63" fmla="*/ 43086 h 1590991"/>
              <a:gd name="connsiteX64" fmla="*/ 950258 w 992094"/>
              <a:gd name="connsiteY64" fmla="*/ 31133 h 1590991"/>
              <a:gd name="connsiteX65" fmla="*/ 974164 w 992094"/>
              <a:gd name="connsiteY65" fmla="*/ 25156 h 1590991"/>
              <a:gd name="connsiteX66" fmla="*/ 980141 w 992094"/>
              <a:gd name="connsiteY66" fmla="*/ 49062 h 1590991"/>
              <a:gd name="connsiteX67" fmla="*/ 992094 w 992094"/>
              <a:gd name="connsiteY67" fmla="*/ 84921 h 1590991"/>
              <a:gd name="connsiteX68" fmla="*/ 974164 w 992094"/>
              <a:gd name="connsiteY68" fmla="*/ 96874 h 1590991"/>
              <a:gd name="connsiteX69" fmla="*/ 944282 w 992094"/>
              <a:gd name="connsiteY69" fmla="*/ 61015 h 1590991"/>
              <a:gd name="connsiteX70" fmla="*/ 902447 w 992094"/>
              <a:gd name="connsiteY70" fmla="*/ 55039 h 1590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92094" h="1590991">
                <a:moveTo>
                  <a:pt x="0" y="1590991"/>
                </a:moveTo>
                <a:cubicBezTo>
                  <a:pt x="9961" y="1588999"/>
                  <a:pt x="20027" y="1587479"/>
                  <a:pt x="29882" y="1585015"/>
                </a:cubicBezTo>
                <a:cubicBezTo>
                  <a:pt x="35994" y="1583487"/>
                  <a:pt x="41700" y="1580567"/>
                  <a:pt x="47811" y="1579039"/>
                </a:cubicBezTo>
                <a:cubicBezTo>
                  <a:pt x="57666" y="1576575"/>
                  <a:pt x="67733" y="1575054"/>
                  <a:pt x="77694" y="1573062"/>
                </a:cubicBezTo>
                <a:cubicBezTo>
                  <a:pt x="91639" y="1552145"/>
                  <a:pt x="95624" y="1541188"/>
                  <a:pt x="125506" y="1531227"/>
                </a:cubicBezTo>
                <a:lnTo>
                  <a:pt x="161364" y="1519274"/>
                </a:lnTo>
                <a:lnTo>
                  <a:pt x="179294" y="1513297"/>
                </a:lnTo>
                <a:cubicBezTo>
                  <a:pt x="184155" y="1498714"/>
                  <a:pt x="185637" y="1489025"/>
                  <a:pt x="197223" y="1477439"/>
                </a:cubicBezTo>
                <a:cubicBezTo>
                  <a:pt x="202302" y="1472360"/>
                  <a:pt x="209635" y="1470084"/>
                  <a:pt x="215153" y="1465486"/>
                </a:cubicBezTo>
                <a:cubicBezTo>
                  <a:pt x="221646" y="1460075"/>
                  <a:pt x="226410" y="1452745"/>
                  <a:pt x="233082" y="1447556"/>
                </a:cubicBezTo>
                <a:cubicBezTo>
                  <a:pt x="244422" y="1438736"/>
                  <a:pt x="268941" y="1423650"/>
                  <a:pt x="268941" y="1423650"/>
                </a:cubicBezTo>
                <a:lnTo>
                  <a:pt x="304800" y="1369862"/>
                </a:lnTo>
                <a:cubicBezTo>
                  <a:pt x="308784" y="1363886"/>
                  <a:pt x="310777" y="1355917"/>
                  <a:pt x="316753" y="1351933"/>
                </a:cubicBezTo>
                <a:lnTo>
                  <a:pt x="334682" y="1339980"/>
                </a:lnTo>
                <a:cubicBezTo>
                  <a:pt x="338666" y="1334003"/>
                  <a:pt x="341026" y="1326537"/>
                  <a:pt x="346635" y="1322050"/>
                </a:cubicBezTo>
                <a:cubicBezTo>
                  <a:pt x="351554" y="1318115"/>
                  <a:pt x="360110" y="1320528"/>
                  <a:pt x="364564" y="1316074"/>
                </a:cubicBezTo>
                <a:cubicBezTo>
                  <a:pt x="410817" y="1269821"/>
                  <a:pt x="375659" y="1296103"/>
                  <a:pt x="394447" y="1262286"/>
                </a:cubicBezTo>
                <a:cubicBezTo>
                  <a:pt x="401424" y="1249728"/>
                  <a:pt x="410384" y="1238380"/>
                  <a:pt x="418353" y="1226427"/>
                </a:cubicBezTo>
                <a:cubicBezTo>
                  <a:pt x="422337" y="1220450"/>
                  <a:pt x="424329" y="1212481"/>
                  <a:pt x="430306" y="1208497"/>
                </a:cubicBezTo>
                <a:cubicBezTo>
                  <a:pt x="436282" y="1204513"/>
                  <a:pt x="441811" y="1199756"/>
                  <a:pt x="448235" y="1196544"/>
                </a:cubicBezTo>
                <a:cubicBezTo>
                  <a:pt x="462533" y="1189395"/>
                  <a:pt x="480526" y="1183788"/>
                  <a:pt x="496047" y="1178615"/>
                </a:cubicBezTo>
                <a:cubicBezTo>
                  <a:pt x="500031" y="1172639"/>
                  <a:pt x="505083" y="1167250"/>
                  <a:pt x="508000" y="1160686"/>
                </a:cubicBezTo>
                <a:cubicBezTo>
                  <a:pt x="508009" y="1160666"/>
                  <a:pt x="522937" y="1115872"/>
                  <a:pt x="525929" y="1106897"/>
                </a:cubicBezTo>
                <a:lnTo>
                  <a:pt x="531906" y="1088968"/>
                </a:lnTo>
                <a:cubicBezTo>
                  <a:pt x="533898" y="1082992"/>
                  <a:pt x="534388" y="1076281"/>
                  <a:pt x="537882" y="1071039"/>
                </a:cubicBezTo>
                <a:lnTo>
                  <a:pt x="549835" y="1053109"/>
                </a:lnTo>
                <a:lnTo>
                  <a:pt x="561788" y="1017250"/>
                </a:lnTo>
                <a:cubicBezTo>
                  <a:pt x="563780" y="1011274"/>
                  <a:pt x="564270" y="1004563"/>
                  <a:pt x="567764" y="999321"/>
                </a:cubicBezTo>
                <a:cubicBezTo>
                  <a:pt x="575733" y="987368"/>
                  <a:pt x="587127" y="977091"/>
                  <a:pt x="591670" y="963462"/>
                </a:cubicBezTo>
                <a:lnTo>
                  <a:pt x="603623" y="927603"/>
                </a:lnTo>
                <a:cubicBezTo>
                  <a:pt x="605615" y="921627"/>
                  <a:pt x="606106" y="914916"/>
                  <a:pt x="609600" y="909674"/>
                </a:cubicBezTo>
                <a:lnTo>
                  <a:pt x="621553" y="891744"/>
                </a:lnTo>
                <a:cubicBezTo>
                  <a:pt x="625537" y="879791"/>
                  <a:pt x="626517" y="866369"/>
                  <a:pt x="633506" y="855886"/>
                </a:cubicBezTo>
                <a:lnTo>
                  <a:pt x="657411" y="820027"/>
                </a:lnTo>
                <a:cubicBezTo>
                  <a:pt x="659324" y="812374"/>
                  <a:pt x="665079" y="786760"/>
                  <a:pt x="669364" y="778191"/>
                </a:cubicBezTo>
                <a:cubicBezTo>
                  <a:pt x="672576" y="771767"/>
                  <a:pt x="678105" y="766686"/>
                  <a:pt x="681317" y="760262"/>
                </a:cubicBezTo>
                <a:cubicBezTo>
                  <a:pt x="684134" y="754627"/>
                  <a:pt x="683359" y="747252"/>
                  <a:pt x="687294" y="742333"/>
                </a:cubicBezTo>
                <a:cubicBezTo>
                  <a:pt x="691781" y="736724"/>
                  <a:pt x="699247" y="734364"/>
                  <a:pt x="705223" y="730380"/>
                </a:cubicBezTo>
                <a:cubicBezTo>
                  <a:pt x="709207" y="724403"/>
                  <a:pt x="714346" y="719052"/>
                  <a:pt x="717176" y="712450"/>
                </a:cubicBezTo>
                <a:cubicBezTo>
                  <a:pt x="720412" y="704900"/>
                  <a:pt x="720896" y="696442"/>
                  <a:pt x="723153" y="688544"/>
                </a:cubicBezTo>
                <a:cubicBezTo>
                  <a:pt x="724884" y="682487"/>
                  <a:pt x="727601" y="676726"/>
                  <a:pt x="729129" y="670615"/>
                </a:cubicBezTo>
                <a:cubicBezTo>
                  <a:pt x="730335" y="665792"/>
                  <a:pt x="735620" y="630997"/>
                  <a:pt x="741082" y="622803"/>
                </a:cubicBezTo>
                <a:cubicBezTo>
                  <a:pt x="745770" y="615771"/>
                  <a:pt x="753035" y="610850"/>
                  <a:pt x="759011" y="604874"/>
                </a:cubicBezTo>
                <a:cubicBezTo>
                  <a:pt x="775585" y="555156"/>
                  <a:pt x="750364" y="634378"/>
                  <a:pt x="770964" y="545109"/>
                </a:cubicBezTo>
                <a:cubicBezTo>
                  <a:pt x="773797" y="532832"/>
                  <a:pt x="778933" y="521203"/>
                  <a:pt x="782917" y="509250"/>
                </a:cubicBezTo>
                <a:cubicBezTo>
                  <a:pt x="784909" y="503274"/>
                  <a:pt x="785400" y="496563"/>
                  <a:pt x="788894" y="491321"/>
                </a:cubicBezTo>
                <a:lnTo>
                  <a:pt x="800847" y="473391"/>
                </a:lnTo>
                <a:cubicBezTo>
                  <a:pt x="802839" y="463430"/>
                  <a:pt x="804150" y="453309"/>
                  <a:pt x="806823" y="443509"/>
                </a:cubicBezTo>
                <a:cubicBezTo>
                  <a:pt x="810138" y="431353"/>
                  <a:pt x="814792" y="419603"/>
                  <a:pt x="818776" y="407650"/>
                </a:cubicBezTo>
                <a:lnTo>
                  <a:pt x="830729" y="371791"/>
                </a:lnTo>
                <a:lnTo>
                  <a:pt x="842682" y="335933"/>
                </a:lnTo>
                <a:cubicBezTo>
                  <a:pt x="844674" y="329956"/>
                  <a:pt x="845163" y="323245"/>
                  <a:pt x="848658" y="318003"/>
                </a:cubicBezTo>
                <a:cubicBezTo>
                  <a:pt x="860343" y="300475"/>
                  <a:pt x="861639" y="301938"/>
                  <a:pt x="866588" y="282144"/>
                </a:cubicBezTo>
                <a:cubicBezTo>
                  <a:pt x="868998" y="272504"/>
                  <a:pt x="872329" y="245514"/>
                  <a:pt x="878541" y="234333"/>
                </a:cubicBezTo>
                <a:cubicBezTo>
                  <a:pt x="885518" y="221775"/>
                  <a:pt x="902447" y="198474"/>
                  <a:pt x="902447" y="198474"/>
                </a:cubicBezTo>
                <a:cubicBezTo>
                  <a:pt x="916671" y="155801"/>
                  <a:pt x="907411" y="173098"/>
                  <a:pt x="926353" y="144686"/>
                </a:cubicBezTo>
                <a:lnTo>
                  <a:pt x="944282" y="90897"/>
                </a:lnTo>
                <a:cubicBezTo>
                  <a:pt x="946274" y="84921"/>
                  <a:pt x="946764" y="78210"/>
                  <a:pt x="950258" y="72968"/>
                </a:cubicBezTo>
                <a:cubicBezTo>
                  <a:pt x="965706" y="49797"/>
                  <a:pt x="959940" y="61853"/>
                  <a:pt x="968188" y="37109"/>
                </a:cubicBezTo>
                <a:cubicBezTo>
                  <a:pt x="970180" y="25156"/>
                  <a:pt x="974164" y="13368"/>
                  <a:pt x="974164" y="1250"/>
                </a:cubicBezTo>
                <a:cubicBezTo>
                  <a:pt x="974164" y="-5050"/>
                  <a:pt x="972123" y="14261"/>
                  <a:pt x="968188" y="19180"/>
                </a:cubicBezTo>
                <a:cubicBezTo>
                  <a:pt x="959762" y="29712"/>
                  <a:pt x="944140" y="33172"/>
                  <a:pt x="932329" y="37109"/>
                </a:cubicBezTo>
                <a:cubicBezTo>
                  <a:pt x="926353" y="41093"/>
                  <a:pt x="914400" y="41879"/>
                  <a:pt x="914400" y="49062"/>
                </a:cubicBezTo>
                <a:cubicBezTo>
                  <a:pt x="914400" y="55362"/>
                  <a:pt x="926694" y="45903"/>
                  <a:pt x="932329" y="43086"/>
                </a:cubicBezTo>
                <a:cubicBezTo>
                  <a:pt x="938753" y="39874"/>
                  <a:pt x="944282" y="35117"/>
                  <a:pt x="950258" y="31133"/>
                </a:cubicBezTo>
                <a:cubicBezTo>
                  <a:pt x="954743" y="17679"/>
                  <a:pt x="955284" y="-3164"/>
                  <a:pt x="974164" y="25156"/>
                </a:cubicBezTo>
                <a:cubicBezTo>
                  <a:pt x="978720" y="31990"/>
                  <a:pt x="977781" y="41194"/>
                  <a:pt x="980141" y="49062"/>
                </a:cubicBezTo>
                <a:cubicBezTo>
                  <a:pt x="983762" y="61130"/>
                  <a:pt x="992094" y="84921"/>
                  <a:pt x="992094" y="84921"/>
                </a:cubicBezTo>
                <a:cubicBezTo>
                  <a:pt x="986117" y="88905"/>
                  <a:pt x="981249" y="98055"/>
                  <a:pt x="974164" y="96874"/>
                </a:cubicBezTo>
                <a:cubicBezTo>
                  <a:pt x="956868" y="93991"/>
                  <a:pt x="956069" y="68873"/>
                  <a:pt x="944282" y="61015"/>
                </a:cubicBezTo>
                <a:cubicBezTo>
                  <a:pt x="933143" y="53590"/>
                  <a:pt x="915082" y="55039"/>
                  <a:pt x="902447" y="55039"/>
                </a:cubicBezTo>
              </a:path>
            </a:pathLst>
          </a:custGeom>
          <a:noFill/>
          <a:ln w="285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9" name="Freeform 188">
            <a:extLst>
              <a:ext uri="{FF2B5EF4-FFF2-40B4-BE49-F238E27FC236}">
                <a16:creationId xmlns:a16="http://schemas.microsoft.com/office/drawing/2014/main" id="{153B9275-F865-FF40-D707-E5C8198C7E90}"/>
              </a:ext>
            </a:extLst>
          </p:cNvPr>
          <p:cNvSpPr/>
          <p:nvPr/>
        </p:nvSpPr>
        <p:spPr>
          <a:xfrm>
            <a:off x="3585882" y="5275207"/>
            <a:ext cx="1380565" cy="1340746"/>
          </a:xfrm>
          <a:custGeom>
            <a:avLst/>
            <a:gdLst>
              <a:gd name="connsiteX0" fmla="*/ 0 w 1380565"/>
              <a:gd name="connsiteY0" fmla="*/ 1340746 h 1340746"/>
              <a:gd name="connsiteX1" fmla="*/ 29883 w 1380565"/>
              <a:gd name="connsiteY1" fmla="*/ 1334769 h 1340746"/>
              <a:gd name="connsiteX2" fmla="*/ 65742 w 1380565"/>
              <a:gd name="connsiteY2" fmla="*/ 1322817 h 1340746"/>
              <a:gd name="connsiteX3" fmla="*/ 83671 w 1380565"/>
              <a:gd name="connsiteY3" fmla="*/ 1316840 h 1340746"/>
              <a:gd name="connsiteX4" fmla="*/ 167342 w 1380565"/>
              <a:gd name="connsiteY4" fmla="*/ 1304887 h 1340746"/>
              <a:gd name="connsiteX5" fmla="*/ 203200 w 1380565"/>
              <a:gd name="connsiteY5" fmla="*/ 1280981 h 1340746"/>
              <a:gd name="connsiteX6" fmla="*/ 221130 w 1380565"/>
              <a:gd name="connsiteY6" fmla="*/ 1269028 h 1340746"/>
              <a:gd name="connsiteX7" fmla="*/ 239059 w 1380565"/>
              <a:gd name="connsiteY7" fmla="*/ 1263052 h 1340746"/>
              <a:gd name="connsiteX8" fmla="*/ 251012 w 1380565"/>
              <a:gd name="connsiteY8" fmla="*/ 1245122 h 1340746"/>
              <a:gd name="connsiteX9" fmla="*/ 286871 w 1380565"/>
              <a:gd name="connsiteY9" fmla="*/ 1233169 h 1340746"/>
              <a:gd name="connsiteX10" fmla="*/ 316753 w 1380565"/>
              <a:gd name="connsiteY10" fmla="*/ 1197311 h 1340746"/>
              <a:gd name="connsiteX11" fmla="*/ 328706 w 1380565"/>
              <a:gd name="connsiteY11" fmla="*/ 1179381 h 1340746"/>
              <a:gd name="connsiteX12" fmla="*/ 352612 w 1380565"/>
              <a:gd name="connsiteY12" fmla="*/ 1167428 h 1340746"/>
              <a:gd name="connsiteX13" fmla="*/ 370542 w 1380565"/>
              <a:gd name="connsiteY13" fmla="*/ 1149499 h 1340746"/>
              <a:gd name="connsiteX14" fmla="*/ 400424 w 1380565"/>
              <a:gd name="connsiteY14" fmla="*/ 1143522 h 1340746"/>
              <a:gd name="connsiteX15" fmla="*/ 418353 w 1380565"/>
              <a:gd name="connsiteY15" fmla="*/ 1137546 h 1340746"/>
              <a:gd name="connsiteX16" fmla="*/ 442259 w 1380565"/>
              <a:gd name="connsiteY16" fmla="*/ 1095711 h 1340746"/>
              <a:gd name="connsiteX17" fmla="*/ 460189 w 1380565"/>
              <a:gd name="connsiteY17" fmla="*/ 1089734 h 1340746"/>
              <a:gd name="connsiteX18" fmla="*/ 502024 w 1380565"/>
              <a:gd name="connsiteY18" fmla="*/ 1059852 h 1340746"/>
              <a:gd name="connsiteX19" fmla="*/ 525930 w 1380565"/>
              <a:gd name="connsiteY19" fmla="*/ 1041922 h 1340746"/>
              <a:gd name="connsiteX20" fmla="*/ 543859 w 1380565"/>
              <a:gd name="connsiteY20" fmla="*/ 1029969 h 1340746"/>
              <a:gd name="connsiteX21" fmla="*/ 555812 w 1380565"/>
              <a:gd name="connsiteY21" fmla="*/ 1012040 h 1340746"/>
              <a:gd name="connsiteX22" fmla="*/ 591671 w 1380565"/>
              <a:gd name="connsiteY22" fmla="*/ 1000087 h 1340746"/>
              <a:gd name="connsiteX23" fmla="*/ 603624 w 1380565"/>
              <a:gd name="connsiteY23" fmla="*/ 982158 h 1340746"/>
              <a:gd name="connsiteX24" fmla="*/ 621553 w 1380565"/>
              <a:gd name="connsiteY24" fmla="*/ 946299 h 1340746"/>
              <a:gd name="connsiteX25" fmla="*/ 657412 w 1380565"/>
              <a:gd name="connsiteY25" fmla="*/ 922393 h 1340746"/>
              <a:gd name="connsiteX26" fmla="*/ 675342 w 1380565"/>
              <a:gd name="connsiteY26" fmla="*/ 910440 h 1340746"/>
              <a:gd name="connsiteX27" fmla="*/ 699247 w 1380565"/>
              <a:gd name="connsiteY27" fmla="*/ 856652 h 1340746"/>
              <a:gd name="connsiteX28" fmla="*/ 705224 w 1380565"/>
              <a:gd name="connsiteY28" fmla="*/ 838722 h 1340746"/>
              <a:gd name="connsiteX29" fmla="*/ 723153 w 1380565"/>
              <a:gd name="connsiteY29" fmla="*/ 826769 h 1340746"/>
              <a:gd name="connsiteX30" fmla="*/ 759012 w 1380565"/>
              <a:gd name="connsiteY30" fmla="*/ 796887 h 1340746"/>
              <a:gd name="connsiteX31" fmla="*/ 770965 w 1380565"/>
              <a:gd name="connsiteY31" fmla="*/ 778958 h 1340746"/>
              <a:gd name="connsiteX32" fmla="*/ 782918 w 1380565"/>
              <a:gd name="connsiteY32" fmla="*/ 743099 h 1340746"/>
              <a:gd name="connsiteX33" fmla="*/ 866589 w 1380565"/>
              <a:gd name="connsiteY33" fmla="*/ 665405 h 1340746"/>
              <a:gd name="connsiteX34" fmla="*/ 878542 w 1380565"/>
              <a:gd name="connsiteY34" fmla="*/ 647475 h 1340746"/>
              <a:gd name="connsiteX35" fmla="*/ 896471 w 1380565"/>
              <a:gd name="connsiteY35" fmla="*/ 605640 h 1340746"/>
              <a:gd name="connsiteX36" fmla="*/ 914400 w 1380565"/>
              <a:gd name="connsiteY36" fmla="*/ 599664 h 1340746"/>
              <a:gd name="connsiteX37" fmla="*/ 932330 w 1380565"/>
              <a:gd name="connsiteY37" fmla="*/ 539899 h 1340746"/>
              <a:gd name="connsiteX38" fmla="*/ 938306 w 1380565"/>
              <a:gd name="connsiteY38" fmla="*/ 521969 h 1340746"/>
              <a:gd name="connsiteX39" fmla="*/ 956236 w 1380565"/>
              <a:gd name="connsiteY39" fmla="*/ 510017 h 1340746"/>
              <a:gd name="connsiteX40" fmla="*/ 962212 w 1380565"/>
              <a:gd name="connsiteY40" fmla="*/ 492087 h 1340746"/>
              <a:gd name="connsiteX41" fmla="*/ 998071 w 1380565"/>
              <a:gd name="connsiteY41" fmla="*/ 462205 h 1340746"/>
              <a:gd name="connsiteX42" fmla="*/ 1016000 w 1380565"/>
              <a:gd name="connsiteY42" fmla="*/ 426346 h 1340746"/>
              <a:gd name="connsiteX43" fmla="*/ 1027953 w 1380565"/>
              <a:gd name="connsiteY43" fmla="*/ 390487 h 1340746"/>
              <a:gd name="connsiteX44" fmla="*/ 1075765 w 1380565"/>
              <a:gd name="connsiteY44" fmla="*/ 360605 h 1340746"/>
              <a:gd name="connsiteX45" fmla="*/ 1093694 w 1380565"/>
              <a:gd name="connsiteY45" fmla="*/ 336699 h 1340746"/>
              <a:gd name="connsiteX46" fmla="*/ 1111624 w 1380565"/>
              <a:gd name="connsiteY46" fmla="*/ 300840 h 1340746"/>
              <a:gd name="connsiteX47" fmla="*/ 1147483 w 1380565"/>
              <a:gd name="connsiteY47" fmla="*/ 276934 h 1340746"/>
              <a:gd name="connsiteX48" fmla="*/ 1165412 w 1380565"/>
              <a:gd name="connsiteY48" fmla="*/ 264981 h 1340746"/>
              <a:gd name="connsiteX49" fmla="*/ 1171389 w 1380565"/>
              <a:gd name="connsiteY49" fmla="*/ 247052 h 1340746"/>
              <a:gd name="connsiteX50" fmla="*/ 1225177 w 1380565"/>
              <a:gd name="connsiteY50" fmla="*/ 205217 h 1340746"/>
              <a:gd name="connsiteX51" fmla="*/ 1249083 w 1380565"/>
              <a:gd name="connsiteY51" fmla="*/ 169358 h 1340746"/>
              <a:gd name="connsiteX52" fmla="*/ 1284942 w 1380565"/>
              <a:gd name="connsiteY52" fmla="*/ 145452 h 1340746"/>
              <a:gd name="connsiteX53" fmla="*/ 1314824 w 1380565"/>
              <a:gd name="connsiteY53" fmla="*/ 91664 h 1340746"/>
              <a:gd name="connsiteX54" fmla="*/ 1332753 w 1380565"/>
              <a:gd name="connsiteY54" fmla="*/ 73734 h 1340746"/>
              <a:gd name="connsiteX55" fmla="*/ 1350683 w 1380565"/>
              <a:gd name="connsiteY55" fmla="*/ 37875 h 1340746"/>
              <a:gd name="connsiteX56" fmla="*/ 1362636 w 1380565"/>
              <a:gd name="connsiteY56" fmla="*/ 19946 h 1340746"/>
              <a:gd name="connsiteX57" fmla="*/ 1380565 w 1380565"/>
              <a:gd name="connsiteY57" fmla="*/ 2017 h 1340746"/>
              <a:gd name="connsiteX58" fmla="*/ 1362636 w 1380565"/>
              <a:gd name="connsiteY58" fmla="*/ 7993 h 1340746"/>
              <a:gd name="connsiteX59" fmla="*/ 1344706 w 1380565"/>
              <a:gd name="connsiteY59" fmla="*/ 19946 h 1340746"/>
              <a:gd name="connsiteX60" fmla="*/ 1356659 w 1380565"/>
              <a:gd name="connsiteY60" fmla="*/ 2017 h 1340746"/>
              <a:gd name="connsiteX61" fmla="*/ 1374589 w 1380565"/>
              <a:gd name="connsiteY61" fmla="*/ 7993 h 1340746"/>
              <a:gd name="connsiteX62" fmla="*/ 1368612 w 1380565"/>
              <a:gd name="connsiteY62" fmla="*/ 25922 h 1340746"/>
              <a:gd name="connsiteX63" fmla="*/ 1362636 w 1380565"/>
              <a:gd name="connsiteY63" fmla="*/ 85687 h 1340746"/>
              <a:gd name="connsiteX64" fmla="*/ 1356659 w 1380565"/>
              <a:gd name="connsiteY64" fmla="*/ 67758 h 1340746"/>
              <a:gd name="connsiteX65" fmla="*/ 1350683 w 1380565"/>
              <a:gd name="connsiteY65" fmla="*/ 37875 h 1340746"/>
              <a:gd name="connsiteX66" fmla="*/ 1332753 w 1380565"/>
              <a:gd name="connsiteY66" fmla="*/ 31899 h 1340746"/>
              <a:gd name="connsiteX67" fmla="*/ 1284942 w 1380565"/>
              <a:gd name="connsiteY67" fmla="*/ 31899 h 13407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380565" h="1340746">
                <a:moveTo>
                  <a:pt x="0" y="1340746"/>
                </a:moveTo>
                <a:cubicBezTo>
                  <a:pt x="9961" y="1338754"/>
                  <a:pt x="20083" y="1337442"/>
                  <a:pt x="29883" y="1334769"/>
                </a:cubicBezTo>
                <a:cubicBezTo>
                  <a:pt x="42039" y="1331454"/>
                  <a:pt x="53789" y="1326801"/>
                  <a:pt x="65742" y="1322817"/>
                </a:cubicBezTo>
                <a:cubicBezTo>
                  <a:pt x="71718" y="1320825"/>
                  <a:pt x="77435" y="1317731"/>
                  <a:pt x="83671" y="1316840"/>
                </a:cubicBezTo>
                <a:lnTo>
                  <a:pt x="167342" y="1304887"/>
                </a:lnTo>
                <a:lnTo>
                  <a:pt x="203200" y="1280981"/>
                </a:lnTo>
                <a:cubicBezTo>
                  <a:pt x="209177" y="1276997"/>
                  <a:pt x="214316" y="1271299"/>
                  <a:pt x="221130" y="1269028"/>
                </a:cubicBezTo>
                <a:lnTo>
                  <a:pt x="239059" y="1263052"/>
                </a:lnTo>
                <a:cubicBezTo>
                  <a:pt x="243043" y="1257075"/>
                  <a:pt x="244921" y="1248929"/>
                  <a:pt x="251012" y="1245122"/>
                </a:cubicBezTo>
                <a:cubicBezTo>
                  <a:pt x="261696" y="1238444"/>
                  <a:pt x="286871" y="1233169"/>
                  <a:pt x="286871" y="1233169"/>
                </a:cubicBezTo>
                <a:cubicBezTo>
                  <a:pt x="312515" y="1181882"/>
                  <a:pt x="282963" y="1231102"/>
                  <a:pt x="316753" y="1197311"/>
                </a:cubicBezTo>
                <a:cubicBezTo>
                  <a:pt x="321832" y="1192232"/>
                  <a:pt x="323188" y="1183979"/>
                  <a:pt x="328706" y="1179381"/>
                </a:cubicBezTo>
                <a:cubicBezTo>
                  <a:pt x="335550" y="1173677"/>
                  <a:pt x="345362" y="1172606"/>
                  <a:pt x="352612" y="1167428"/>
                </a:cubicBezTo>
                <a:cubicBezTo>
                  <a:pt x="359490" y="1162515"/>
                  <a:pt x="362982" y="1153279"/>
                  <a:pt x="370542" y="1149499"/>
                </a:cubicBezTo>
                <a:cubicBezTo>
                  <a:pt x="379628" y="1144956"/>
                  <a:pt x="390569" y="1145986"/>
                  <a:pt x="400424" y="1143522"/>
                </a:cubicBezTo>
                <a:cubicBezTo>
                  <a:pt x="406535" y="1141994"/>
                  <a:pt x="412377" y="1139538"/>
                  <a:pt x="418353" y="1137546"/>
                </a:cubicBezTo>
                <a:cubicBezTo>
                  <a:pt x="421294" y="1131663"/>
                  <a:pt x="435219" y="1101343"/>
                  <a:pt x="442259" y="1095711"/>
                </a:cubicBezTo>
                <a:cubicBezTo>
                  <a:pt x="447179" y="1091775"/>
                  <a:pt x="454212" y="1091726"/>
                  <a:pt x="460189" y="1089734"/>
                </a:cubicBezTo>
                <a:cubicBezTo>
                  <a:pt x="494369" y="1055554"/>
                  <a:pt x="460069" y="1086074"/>
                  <a:pt x="502024" y="1059852"/>
                </a:cubicBezTo>
                <a:cubicBezTo>
                  <a:pt x="510471" y="1054573"/>
                  <a:pt x="517825" y="1047712"/>
                  <a:pt x="525930" y="1041922"/>
                </a:cubicBezTo>
                <a:cubicBezTo>
                  <a:pt x="531775" y="1037747"/>
                  <a:pt x="537883" y="1033953"/>
                  <a:pt x="543859" y="1029969"/>
                </a:cubicBezTo>
                <a:cubicBezTo>
                  <a:pt x="547843" y="1023993"/>
                  <a:pt x="549721" y="1015847"/>
                  <a:pt x="555812" y="1012040"/>
                </a:cubicBezTo>
                <a:cubicBezTo>
                  <a:pt x="566496" y="1005362"/>
                  <a:pt x="591671" y="1000087"/>
                  <a:pt x="591671" y="1000087"/>
                </a:cubicBezTo>
                <a:cubicBezTo>
                  <a:pt x="595655" y="994111"/>
                  <a:pt x="600412" y="988582"/>
                  <a:pt x="603624" y="982158"/>
                </a:cubicBezTo>
                <a:cubicBezTo>
                  <a:pt x="611677" y="966051"/>
                  <a:pt x="606327" y="959622"/>
                  <a:pt x="621553" y="946299"/>
                </a:cubicBezTo>
                <a:cubicBezTo>
                  <a:pt x="632364" y="936839"/>
                  <a:pt x="645459" y="930362"/>
                  <a:pt x="657412" y="922393"/>
                </a:cubicBezTo>
                <a:lnTo>
                  <a:pt x="675342" y="910440"/>
                </a:lnTo>
                <a:cubicBezTo>
                  <a:pt x="694283" y="882027"/>
                  <a:pt x="685022" y="899326"/>
                  <a:pt x="699247" y="856652"/>
                </a:cubicBezTo>
                <a:cubicBezTo>
                  <a:pt x="701239" y="850675"/>
                  <a:pt x="699982" y="842217"/>
                  <a:pt x="705224" y="838722"/>
                </a:cubicBezTo>
                <a:cubicBezTo>
                  <a:pt x="711200" y="834738"/>
                  <a:pt x="717635" y="831367"/>
                  <a:pt x="723153" y="826769"/>
                </a:cubicBezTo>
                <a:cubicBezTo>
                  <a:pt x="769170" y="788422"/>
                  <a:pt x="714498" y="826564"/>
                  <a:pt x="759012" y="796887"/>
                </a:cubicBezTo>
                <a:cubicBezTo>
                  <a:pt x="762996" y="790911"/>
                  <a:pt x="768048" y="785522"/>
                  <a:pt x="770965" y="778958"/>
                </a:cubicBezTo>
                <a:cubicBezTo>
                  <a:pt x="776082" y="767444"/>
                  <a:pt x="773079" y="750970"/>
                  <a:pt x="782918" y="743099"/>
                </a:cubicBezTo>
                <a:cubicBezTo>
                  <a:pt x="810028" y="721410"/>
                  <a:pt x="848647" y="692318"/>
                  <a:pt x="866589" y="665405"/>
                </a:cubicBezTo>
                <a:lnTo>
                  <a:pt x="878542" y="647475"/>
                </a:lnTo>
                <a:cubicBezTo>
                  <a:pt x="882114" y="636759"/>
                  <a:pt x="889085" y="613026"/>
                  <a:pt x="896471" y="605640"/>
                </a:cubicBezTo>
                <a:cubicBezTo>
                  <a:pt x="900925" y="601186"/>
                  <a:pt x="908424" y="601656"/>
                  <a:pt x="914400" y="599664"/>
                </a:cubicBezTo>
                <a:cubicBezTo>
                  <a:pt x="923434" y="563530"/>
                  <a:pt x="917778" y="583557"/>
                  <a:pt x="932330" y="539899"/>
                </a:cubicBezTo>
                <a:cubicBezTo>
                  <a:pt x="934322" y="533922"/>
                  <a:pt x="933064" y="525463"/>
                  <a:pt x="938306" y="521969"/>
                </a:cubicBezTo>
                <a:lnTo>
                  <a:pt x="956236" y="510017"/>
                </a:lnTo>
                <a:cubicBezTo>
                  <a:pt x="958228" y="504040"/>
                  <a:pt x="958717" y="497329"/>
                  <a:pt x="962212" y="492087"/>
                </a:cubicBezTo>
                <a:cubicBezTo>
                  <a:pt x="971414" y="478284"/>
                  <a:pt x="984843" y="471024"/>
                  <a:pt x="998071" y="462205"/>
                </a:cubicBezTo>
                <a:cubicBezTo>
                  <a:pt x="1019861" y="396828"/>
                  <a:pt x="985112" y="495844"/>
                  <a:pt x="1016000" y="426346"/>
                </a:cubicBezTo>
                <a:cubicBezTo>
                  <a:pt x="1021117" y="414832"/>
                  <a:pt x="1017269" y="397165"/>
                  <a:pt x="1027953" y="390487"/>
                </a:cubicBezTo>
                <a:lnTo>
                  <a:pt x="1075765" y="360605"/>
                </a:lnTo>
                <a:cubicBezTo>
                  <a:pt x="1081741" y="352636"/>
                  <a:pt x="1088752" y="345347"/>
                  <a:pt x="1093694" y="336699"/>
                </a:cubicBezTo>
                <a:cubicBezTo>
                  <a:pt x="1104047" y="318582"/>
                  <a:pt x="1093777" y="316456"/>
                  <a:pt x="1111624" y="300840"/>
                </a:cubicBezTo>
                <a:cubicBezTo>
                  <a:pt x="1122435" y="291380"/>
                  <a:pt x="1135530" y="284903"/>
                  <a:pt x="1147483" y="276934"/>
                </a:cubicBezTo>
                <a:lnTo>
                  <a:pt x="1165412" y="264981"/>
                </a:lnTo>
                <a:cubicBezTo>
                  <a:pt x="1167404" y="259005"/>
                  <a:pt x="1166934" y="251507"/>
                  <a:pt x="1171389" y="247052"/>
                </a:cubicBezTo>
                <a:cubicBezTo>
                  <a:pt x="1216571" y="201870"/>
                  <a:pt x="1195740" y="243063"/>
                  <a:pt x="1225177" y="205217"/>
                </a:cubicBezTo>
                <a:cubicBezTo>
                  <a:pt x="1233997" y="193877"/>
                  <a:pt x="1237130" y="177327"/>
                  <a:pt x="1249083" y="169358"/>
                </a:cubicBezTo>
                <a:lnTo>
                  <a:pt x="1284942" y="145452"/>
                </a:lnTo>
                <a:cubicBezTo>
                  <a:pt x="1292457" y="122904"/>
                  <a:pt x="1294271" y="112218"/>
                  <a:pt x="1314824" y="91664"/>
                </a:cubicBezTo>
                <a:cubicBezTo>
                  <a:pt x="1320800" y="85687"/>
                  <a:pt x="1327342" y="80227"/>
                  <a:pt x="1332753" y="73734"/>
                </a:cubicBezTo>
                <a:cubicBezTo>
                  <a:pt x="1354164" y="48041"/>
                  <a:pt x="1337204" y="64831"/>
                  <a:pt x="1350683" y="37875"/>
                </a:cubicBezTo>
                <a:cubicBezTo>
                  <a:pt x="1353895" y="31451"/>
                  <a:pt x="1358038" y="25464"/>
                  <a:pt x="1362636" y="19946"/>
                </a:cubicBezTo>
                <a:cubicBezTo>
                  <a:pt x="1368047" y="13453"/>
                  <a:pt x="1380565" y="10469"/>
                  <a:pt x="1380565" y="2017"/>
                </a:cubicBezTo>
                <a:cubicBezTo>
                  <a:pt x="1380565" y="-4283"/>
                  <a:pt x="1368612" y="6001"/>
                  <a:pt x="1362636" y="7993"/>
                </a:cubicBezTo>
                <a:cubicBezTo>
                  <a:pt x="1356659" y="11977"/>
                  <a:pt x="1349786" y="25025"/>
                  <a:pt x="1344706" y="19946"/>
                </a:cubicBezTo>
                <a:cubicBezTo>
                  <a:pt x="1339627" y="14867"/>
                  <a:pt x="1349990" y="4685"/>
                  <a:pt x="1356659" y="2017"/>
                </a:cubicBezTo>
                <a:cubicBezTo>
                  <a:pt x="1362508" y="-323"/>
                  <a:pt x="1368612" y="6001"/>
                  <a:pt x="1374589" y="7993"/>
                </a:cubicBezTo>
                <a:cubicBezTo>
                  <a:pt x="1372597" y="13969"/>
                  <a:pt x="1369570" y="19696"/>
                  <a:pt x="1368612" y="25922"/>
                </a:cubicBezTo>
                <a:cubicBezTo>
                  <a:pt x="1365568" y="45710"/>
                  <a:pt x="1368136" y="66436"/>
                  <a:pt x="1362636" y="85687"/>
                </a:cubicBezTo>
                <a:cubicBezTo>
                  <a:pt x="1360905" y="91744"/>
                  <a:pt x="1358187" y="73870"/>
                  <a:pt x="1356659" y="67758"/>
                </a:cubicBezTo>
                <a:cubicBezTo>
                  <a:pt x="1354195" y="57903"/>
                  <a:pt x="1356318" y="46327"/>
                  <a:pt x="1350683" y="37875"/>
                </a:cubicBezTo>
                <a:cubicBezTo>
                  <a:pt x="1347188" y="32633"/>
                  <a:pt x="1339027" y="32469"/>
                  <a:pt x="1332753" y="31899"/>
                </a:cubicBezTo>
                <a:cubicBezTo>
                  <a:pt x="1316881" y="30456"/>
                  <a:pt x="1300879" y="31899"/>
                  <a:pt x="1284942" y="31899"/>
                </a:cubicBezTo>
              </a:path>
            </a:pathLst>
          </a:custGeom>
          <a:noFill/>
          <a:ln w="285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0" name="Freeform 189">
            <a:extLst>
              <a:ext uri="{FF2B5EF4-FFF2-40B4-BE49-F238E27FC236}">
                <a16:creationId xmlns:a16="http://schemas.microsoft.com/office/drawing/2014/main" id="{9959D478-F0FD-F8CE-F447-E272F4269573}"/>
              </a:ext>
            </a:extLst>
          </p:cNvPr>
          <p:cNvSpPr/>
          <p:nvPr/>
        </p:nvSpPr>
        <p:spPr>
          <a:xfrm>
            <a:off x="4255247" y="5528132"/>
            <a:ext cx="825473" cy="1105750"/>
          </a:xfrm>
          <a:custGeom>
            <a:avLst/>
            <a:gdLst>
              <a:gd name="connsiteX0" fmla="*/ 0 w 825473"/>
              <a:gd name="connsiteY0" fmla="*/ 1105750 h 1105750"/>
              <a:gd name="connsiteX1" fmla="*/ 41835 w 825473"/>
              <a:gd name="connsiteY1" fmla="*/ 1063915 h 1105750"/>
              <a:gd name="connsiteX2" fmla="*/ 77694 w 825473"/>
              <a:gd name="connsiteY2" fmla="*/ 1040009 h 1105750"/>
              <a:gd name="connsiteX3" fmla="*/ 95624 w 825473"/>
              <a:gd name="connsiteY3" fmla="*/ 1022080 h 1105750"/>
              <a:gd name="connsiteX4" fmla="*/ 113553 w 825473"/>
              <a:gd name="connsiteY4" fmla="*/ 1010127 h 1105750"/>
              <a:gd name="connsiteX5" fmla="*/ 125506 w 825473"/>
              <a:gd name="connsiteY5" fmla="*/ 974268 h 1105750"/>
              <a:gd name="connsiteX6" fmla="*/ 131482 w 825473"/>
              <a:gd name="connsiteY6" fmla="*/ 956339 h 1105750"/>
              <a:gd name="connsiteX7" fmla="*/ 167341 w 825473"/>
              <a:gd name="connsiteY7" fmla="*/ 932433 h 1105750"/>
              <a:gd name="connsiteX8" fmla="*/ 179294 w 825473"/>
              <a:gd name="connsiteY8" fmla="*/ 914503 h 1105750"/>
              <a:gd name="connsiteX9" fmla="*/ 197224 w 825473"/>
              <a:gd name="connsiteY9" fmla="*/ 902550 h 1105750"/>
              <a:gd name="connsiteX10" fmla="*/ 227106 w 825473"/>
              <a:gd name="connsiteY10" fmla="*/ 854739 h 1105750"/>
              <a:gd name="connsiteX11" fmla="*/ 256988 w 825473"/>
              <a:gd name="connsiteY11" fmla="*/ 818880 h 1105750"/>
              <a:gd name="connsiteX12" fmla="*/ 274918 w 825473"/>
              <a:gd name="connsiteY12" fmla="*/ 806927 h 1105750"/>
              <a:gd name="connsiteX13" fmla="*/ 304800 w 825473"/>
              <a:gd name="connsiteY13" fmla="*/ 777044 h 1105750"/>
              <a:gd name="connsiteX14" fmla="*/ 316753 w 825473"/>
              <a:gd name="connsiteY14" fmla="*/ 759115 h 1105750"/>
              <a:gd name="connsiteX15" fmla="*/ 334682 w 825473"/>
              <a:gd name="connsiteY15" fmla="*/ 741186 h 1105750"/>
              <a:gd name="connsiteX16" fmla="*/ 364565 w 825473"/>
              <a:gd name="connsiteY16" fmla="*/ 711303 h 1105750"/>
              <a:gd name="connsiteX17" fmla="*/ 382494 w 825473"/>
              <a:gd name="connsiteY17" fmla="*/ 663492 h 1105750"/>
              <a:gd name="connsiteX18" fmla="*/ 436282 w 825473"/>
              <a:gd name="connsiteY18" fmla="*/ 609703 h 1105750"/>
              <a:gd name="connsiteX19" fmla="*/ 460188 w 825473"/>
              <a:gd name="connsiteY19" fmla="*/ 555915 h 1105750"/>
              <a:gd name="connsiteX20" fmla="*/ 466165 w 825473"/>
              <a:gd name="connsiteY20" fmla="*/ 537986 h 1105750"/>
              <a:gd name="connsiteX21" fmla="*/ 496047 w 825473"/>
              <a:gd name="connsiteY21" fmla="*/ 496150 h 1105750"/>
              <a:gd name="connsiteX22" fmla="*/ 537882 w 825473"/>
              <a:gd name="connsiteY22" fmla="*/ 442362 h 1105750"/>
              <a:gd name="connsiteX23" fmla="*/ 543859 w 825473"/>
              <a:gd name="connsiteY23" fmla="*/ 424433 h 1105750"/>
              <a:gd name="connsiteX24" fmla="*/ 549835 w 825473"/>
              <a:gd name="connsiteY24" fmla="*/ 400527 h 1105750"/>
              <a:gd name="connsiteX25" fmla="*/ 573741 w 825473"/>
              <a:gd name="connsiteY25" fmla="*/ 388574 h 1105750"/>
              <a:gd name="connsiteX26" fmla="*/ 585694 w 825473"/>
              <a:gd name="connsiteY26" fmla="*/ 352715 h 1105750"/>
              <a:gd name="connsiteX27" fmla="*/ 591671 w 825473"/>
              <a:gd name="connsiteY27" fmla="*/ 334786 h 1105750"/>
              <a:gd name="connsiteX28" fmla="*/ 609600 w 825473"/>
              <a:gd name="connsiteY28" fmla="*/ 322833 h 1105750"/>
              <a:gd name="connsiteX29" fmla="*/ 621553 w 825473"/>
              <a:gd name="connsiteY29" fmla="*/ 286974 h 1105750"/>
              <a:gd name="connsiteX30" fmla="*/ 663388 w 825473"/>
              <a:gd name="connsiteY30" fmla="*/ 233186 h 1105750"/>
              <a:gd name="connsiteX31" fmla="*/ 681318 w 825473"/>
              <a:gd name="connsiteY31" fmla="*/ 197327 h 1105750"/>
              <a:gd name="connsiteX32" fmla="*/ 693271 w 825473"/>
              <a:gd name="connsiteY32" fmla="*/ 179397 h 1105750"/>
              <a:gd name="connsiteX33" fmla="*/ 717177 w 825473"/>
              <a:gd name="connsiteY33" fmla="*/ 143539 h 1105750"/>
              <a:gd name="connsiteX34" fmla="*/ 723153 w 825473"/>
              <a:gd name="connsiteY34" fmla="*/ 125609 h 1105750"/>
              <a:gd name="connsiteX35" fmla="*/ 741082 w 825473"/>
              <a:gd name="connsiteY35" fmla="*/ 107680 h 1105750"/>
              <a:gd name="connsiteX36" fmla="*/ 764988 w 825473"/>
              <a:gd name="connsiteY36" fmla="*/ 71821 h 1105750"/>
              <a:gd name="connsiteX37" fmla="*/ 770965 w 825473"/>
              <a:gd name="connsiteY37" fmla="*/ 53892 h 1105750"/>
              <a:gd name="connsiteX38" fmla="*/ 794871 w 825473"/>
              <a:gd name="connsiteY38" fmla="*/ 18033 h 1105750"/>
              <a:gd name="connsiteX39" fmla="*/ 806824 w 825473"/>
              <a:gd name="connsiteY39" fmla="*/ 103 h 1105750"/>
              <a:gd name="connsiteX40" fmla="*/ 776941 w 825473"/>
              <a:gd name="connsiteY40" fmla="*/ 6080 h 1105750"/>
              <a:gd name="connsiteX41" fmla="*/ 759012 w 825473"/>
              <a:gd name="connsiteY41" fmla="*/ 18033 h 1105750"/>
              <a:gd name="connsiteX42" fmla="*/ 741082 w 825473"/>
              <a:gd name="connsiteY42" fmla="*/ 24009 h 1105750"/>
              <a:gd name="connsiteX43" fmla="*/ 776941 w 825473"/>
              <a:gd name="connsiteY43" fmla="*/ 6080 h 1105750"/>
              <a:gd name="connsiteX44" fmla="*/ 806824 w 825473"/>
              <a:gd name="connsiteY44" fmla="*/ 12056 h 1105750"/>
              <a:gd name="connsiteX45" fmla="*/ 818777 w 825473"/>
              <a:gd name="connsiteY45" fmla="*/ 47915 h 1105750"/>
              <a:gd name="connsiteX46" fmla="*/ 824753 w 825473"/>
              <a:gd name="connsiteY46" fmla="*/ 101703 h 110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825473" h="1105750">
                <a:moveTo>
                  <a:pt x="0" y="1105750"/>
                </a:moveTo>
                <a:cubicBezTo>
                  <a:pt x="48665" y="1044920"/>
                  <a:pt x="1878" y="1097212"/>
                  <a:pt x="41835" y="1063915"/>
                </a:cubicBezTo>
                <a:cubicBezTo>
                  <a:pt x="71680" y="1039044"/>
                  <a:pt x="46186" y="1050513"/>
                  <a:pt x="77694" y="1040009"/>
                </a:cubicBezTo>
                <a:cubicBezTo>
                  <a:pt x="83671" y="1034033"/>
                  <a:pt x="89131" y="1027491"/>
                  <a:pt x="95624" y="1022080"/>
                </a:cubicBezTo>
                <a:cubicBezTo>
                  <a:pt x="101142" y="1017482"/>
                  <a:pt x="109746" y="1016218"/>
                  <a:pt x="113553" y="1010127"/>
                </a:cubicBezTo>
                <a:cubicBezTo>
                  <a:pt x="120231" y="999443"/>
                  <a:pt x="121522" y="986221"/>
                  <a:pt x="125506" y="974268"/>
                </a:cubicBezTo>
                <a:cubicBezTo>
                  <a:pt x="127498" y="968292"/>
                  <a:pt x="126240" y="959833"/>
                  <a:pt x="131482" y="956339"/>
                </a:cubicBezTo>
                <a:lnTo>
                  <a:pt x="167341" y="932433"/>
                </a:lnTo>
                <a:cubicBezTo>
                  <a:pt x="171325" y="926456"/>
                  <a:pt x="174215" y="919582"/>
                  <a:pt x="179294" y="914503"/>
                </a:cubicBezTo>
                <a:cubicBezTo>
                  <a:pt x="184373" y="909424"/>
                  <a:pt x="193417" y="908641"/>
                  <a:pt x="197224" y="902550"/>
                </a:cubicBezTo>
                <a:cubicBezTo>
                  <a:pt x="232787" y="845652"/>
                  <a:pt x="186529" y="881791"/>
                  <a:pt x="227106" y="854739"/>
                </a:cubicBezTo>
                <a:cubicBezTo>
                  <a:pt x="238859" y="837110"/>
                  <a:pt x="239732" y="833260"/>
                  <a:pt x="256988" y="818880"/>
                </a:cubicBezTo>
                <a:cubicBezTo>
                  <a:pt x="262506" y="814282"/>
                  <a:pt x="268941" y="810911"/>
                  <a:pt x="274918" y="806927"/>
                </a:cubicBezTo>
                <a:cubicBezTo>
                  <a:pt x="306791" y="759117"/>
                  <a:pt x="264960" y="816884"/>
                  <a:pt x="304800" y="777044"/>
                </a:cubicBezTo>
                <a:cubicBezTo>
                  <a:pt x="309879" y="771965"/>
                  <a:pt x="312155" y="764633"/>
                  <a:pt x="316753" y="759115"/>
                </a:cubicBezTo>
                <a:cubicBezTo>
                  <a:pt x="322164" y="752622"/>
                  <a:pt x="329271" y="747679"/>
                  <a:pt x="334682" y="741186"/>
                </a:cubicBezTo>
                <a:cubicBezTo>
                  <a:pt x="359584" y="711303"/>
                  <a:pt x="331694" y="733217"/>
                  <a:pt x="364565" y="711303"/>
                </a:cubicBezTo>
                <a:cubicBezTo>
                  <a:pt x="403040" y="653592"/>
                  <a:pt x="345571" y="744724"/>
                  <a:pt x="382494" y="663492"/>
                </a:cubicBezTo>
                <a:cubicBezTo>
                  <a:pt x="399565" y="625935"/>
                  <a:pt x="404819" y="628582"/>
                  <a:pt x="436282" y="609703"/>
                </a:cubicBezTo>
                <a:cubicBezTo>
                  <a:pt x="455225" y="581290"/>
                  <a:pt x="445963" y="598590"/>
                  <a:pt x="460188" y="555915"/>
                </a:cubicBezTo>
                <a:cubicBezTo>
                  <a:pt x="462180" y="549939"/>
                  <a:pt x="462671" y="543228"/>
                  <a:pt x="466165" y="537986"/>
                </a:cubicBezTo>
                <a:cubicBezTo>
                  <a:pt x="475623" y="523798"/>
                  <a:pt x="484929" y="509121"/>
                  <a:pt x="496047" y="496150"/>
                </a:cubicBezTo>
                <a:cubicBezTo>
                  <a:pt x="512927" y="476457"/>
                  <a:pt x="528339" y="470987"/>
                  <a:pt x="537882" y="442362"/>
                </a:cubicBezTo>
                <a:cubicBezTo>
                  <a:pt x="539874" y="436386"/>
                  <a:pt x="542128" y="430490"/>
                  <a:pt x="543859" y="424433"/>
                </a:cubicBezTo>
                <a:cubicBezTo>
                  <a:pt x="546116" y="416535"/>
                  <a:pt x="544577" y="406837"/>
                  <a:pt x="549835" y="400527"/>
                </a:cubicBezTo>
                <a:cubicBezTo>
                  <a:pt x="555539" y="393683"/>
                  <a:pt x="565772" y="392558"/>
                  <a:pt x="573741" y="388574"/>
                </a:cubicBezTo>
                <a:lnTo>
                  <a:pt x="585694" y="352715"/>
                </a:lnTo>
                <a:cubicBezTo>
                  <a:pt x="587686" y="346739"/>
                  <a:pt x="586429" y="338281"/>
                  <a:pt x="591671" y="334786"/>
                </a:cubicBezTo>
                <a:lnTo>
                  <a:pt x="609600" y="322833"/>
                </a:lnTo>
                <a:cubicBezTo>
                  <a:pt x="613584" y="310880"/>
                  <a:pt x="612644" y="295883"/>
                  <a:pt x="621553" y="286974"/>
                </a:cubicBezTo>
                <a:cubicBezTo>
                  <a:pt x="649639" y="258887"/>
                  <a:pt x="634795" y="276075"/>
                  <a:pt x="663388" y="233186"/>
                </a:cubicBezTo>
                <a:cubicBezTo>
                  <a:pt x="697641" y="181808"/>
                  <a:pt x="656577" y="246808"/>
                  <a:pt x="681318" y="197327"/>
                </a:cubicBezTo>
                <a:cubicBezTo>
                  <a:pt x="684530" y="190902"/>
                  <a:pt x="689287" y="185374"/>
                  <a:pt x="693271" y="179397"/>
                </a:cubicBezTo>
                <a:cubicBezTo>
                  <a:pt x="707481" y="136765"/>
                  <a:pt x="687331" y="188308"/>
                  <a:pt x="717177" y="143539"/>
                </a:cubicBezTo>
                <a:cubicBezTo>
                  <a:pt x="720672" y="138297"/>
                  <a:pt x="719659" y="130851"/>
                  <a:pt x="723153" y="125609"/>
                </a:cubicBezTo>
                <a:cubicBezTo>
                  <a:pt x="727841" y="118577"/>
                  <a:pt x="735893" y="114351"/>
                  <a:pt x="741082" y="107680"/>
                </a:cubicBezTo>
                <a:cubicBezTo>
                  <a:pt x="749902" y="96340"/>
                  <a:pt x="760445" y="85449"/>
                  <a:pt x="764988" y="71821"/>
                </a:cubicBezTo>
                <a:cubicBezTo>
                  <a:pt x="766980" y="65845"/>
                  <a:pt x="767906" y="59399"/>
                  <a:pt x="770965" y="53892"/>
                </a:cubicBezTo>
                <a:cubicBezTo>
                  <a:pt x="777942" y="41334"/>
                  <a:pt x="786902" y="29986"/>
                  <a:pt x="794871" y="18033"/>
                </a:cubicBezTo>
                <a:cubicBezTo>
                  <a:pt x="798855" y="12056"/>
                  <a:pt x="813867" y="-1306"/>
                  <a:pt x="806824" y="103"/>
                </a:cubicBezTo>
                <a:lnTo>
                  <a:pt x="776941" y="6080"/>
                </a:lnTo>
                <a:cubicBezTo>
                  <a:pt x="770965" y="10064"/>
                  <a:pt x="765436" y="14821"/>
                  <a:pt x="759012" y="18033"/>
                </a:cubicBezTo>
                <a:cubicBezTo>
                  <a:pt x="753377" y="20850"/>
                  <a:pt x="741082" y="30309"/>
                  <a:pt x="741082" y="24009"/>
                </a:cubicBezTo>
                <a:cubicBezTo>
                  <a:pt x="741082" y="16285"/>
                  <a:pt x="772519" y="7554"/>
                  <a:pt x="776941" y="6080"/>
                </a:cubicBezTo>
                <a:cubicBezTo>
                  <a:pt x="786902" y="8072"/>
                  <a:pt x="799641" y="4873"/>
                  <a:pt x="806824" y="12056"/>
                </a:cubicBezTo>
                <a:cubicBezTo>
                  <a:pt x="815733" y="20965"/>
                  <a:pt x="814793" y="35962"/>
                  <a:pt x="818777" y="47915"/>
                </a:cubicBezTo>
                <a:cubicBezTo>
                  <a:pt x="828533" y="77183"/>
                  <a:pt x="824753" y="59546"/>
                  <a:pt x="824753" y="101703"/>
                </a:cubicBezTo>
              </a:path>
            </a:pathLst>
          </a:custGeom>
          <a:noFill/>
          <a:ln w="285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1" name="Freeform 190">
            <a:extLst>
              <a:ext uri="{FF2B5EF4-FFF2-40B4-BE49-F238E27FC236}">
                <a16:creationId xmlns:a16="http://schemas.microsoft.com/office/drawing/2014/main" id="{26BDAAA6-2352-10AF-D94C-8DDE62997694}"/>
              </a:ext>
            </a:extLst>
          </p:cNvPr>
          <p:cNvSpPr/>
          <p:nvPr/>
        </p:nvSpPr>
        <p:spPr>
          <a:xfrm>
            <a:off x="4882776" y="5884907"/>
            <a:ext cx="370550" cy="742999"/>
          </a:xfrm>
          <a:custGeom>
            <a:avLst/>
            <a:gdLst>
              <a:gd name="connsiteX0" fmla="*/ 0 w 370550"/>
              <a:gd name="connsiteY0" fmla="*/ 742999 h 742999"/>
              <a:gd name="connsiteX1" fmla="*/ 5977 w 370550"/>
              <a:gd name="connsiteY1" fmla="*/ 713117 h 742999"/>
              <a:gd name="connsiteX2" fmla="*/ 23906 w 370550"/>
              <a:gd name="connsiteY2" fmla="*/ 707140 h 742999"/>
              <a:gd name="connsiteX3" fmla="*/ 41836 w 370550"/>
              <a:gd name="connsiteY3" fmla="*/ 689211 h 742999"/>
              <a:gd name="connsiteX4" fmla="*/ 59765 w 370550"/>
              <a:gd name="connsiteY4" fmla="*/ 653352 h 742999"/>
              <a:gd name="connsiteX5" fmla="*/ 77695 w 370550"/>
              <a:gd name="connsiteY5" fmla="*/ 617493 h 742999"/>
              <a:gd name="connsiteX6" fmla="*/ 89648 w 370550"/>
              <a:gd name="connsiteY6" fmla="*/ 581634 h 742999"/>
              <a:gd name="connsiteX7" fmla="*/ 95624 w 370550"/>
              <a:gd name="connsiteY7" fmla="*/ 563705 h 742999"/>
              <a:gd name="connsiteX8" fmla="*/ 119530 w 370550"/>
              <a:gd name="connsiteY8" fmla="*/ 527846 h 742999"/>
              <a:gd name="connsiteX9" fmla="*/ 137459 w 370550"/>
              <a:gd name="connsiteY9" fmla="*/ 468081 h 742999"/>
              <a:gd name="connsiteX10" fmla="*/ 149412 w 370550"/>
              <a:gd name="connsiteY10" fmla="*/ 420269 h 742999"/>
              <a:gd name="connsiteX11" fmla="*/ 155389 w 370550"/>
              <a:gd name="connsiteY11" fmla="*/ 396364 h 742999"/>
              <a:gd name="connsiteX12" fmla="*/ 167342 w 370550"/>
              <a:gd name="connsiteY12" fmla="*/ 378434 h 742999"/>
              <a:gd name="connsiteX13" fmla="*/ 173318 w 370550"/>
              <a:gd name="connsiteY13" fmla="*/ 354528 h 742999"/>
              <a:gd name="connsiteX14" fmla="*/ 179295 w 370550"/>
              <a:gd name="connsiteY14" fmla="*/ 306717 h 742999"/>
              <a:gd name="connsiteX15" fmla="*/ 203200 w 370550"/>
              <a:gd name="connsiteY15" fmla="*/ 270858 h 742999"/>
              <a:gd name="connsiteX16" fmla="*/ 215153 w 370550"/>
              <a:gd name="connsiteY16" fmla="*/ 234999 h 742999"/>
              <a:gd name="connsiteX17" fmla="*/ 227106 w 370550"/>
              <a:gd name="connsiteY17" fmla="*/ 199140 h 742999"/>
              <a:gd name="connsiteX18" fmla="*/ 233083 w 370550"/>
              <a:gd name="connsiteY18" fmla="*/ 181211 h 742999"/>
              <a:gd name="connsiteX19" fmla="*/ 251012 w 370550"/>
              <a:gd name="connsiteY19" fmla="*/ 169258 h 742999"/>
              <a:gd name="connsiteX20" fmla="*/ 262965 w 370550"/>
              <a:gd name="connsiteY20" fmla="*/ 133399 h 742999"/>
              <a:gd name="connsiteX21" fmla="*/ 268942 w 370550"/>
              <a:gd name="connsiteY21" fmla="*/ 115469 h 742999"/>
              <a:gd name="connsiteX22" fmla="*/ 286871 w 370550"/>
              <a:gd name="connsiteY22" fmla="*/ 103517 h 742999"/>
              <a:gd name="connsiteX23" fmla="*/ 310777 w 370550"/>
              <a:gd name="connsiteY23" fmla="*/ 73634 h 742999"/>
              <a:gd name="connsiteX24" fmla="*/ 322730 w 370550"/>
              <a:gd name="connsiteY24" fmla="*/ 31799 h 742999"/>
              <a:gd name="connsiteX25" fmla="*/ 334683 w 370550"/>
              <a:gd name="connsiteY25" fmla="*/ 13869 h 742999"/>
              <a:gd name="connsiteX26" fmla="*/ 352612 w 370550"/>
              <a:gd name="connsiteY26" fmla="*/ 1917 h 742999"/>
              <a:gd name="connsiteX27" fmla="*/ 334683 w 370550"/>
              <a:gd name="connsiteY27" fmla="*/ 7893 h 742999"/>
              <a:gd name="connsiteX28" fmla="*/ 286871 w 370550"/>
              <a:gd name="connsiteY28" fmla="*/ 13869 h 742999"/>
              <a:gd name="connsiteX29" fmla="*/ 310777 w 370550"/>
              <a:gd name="connsiteY29" fmla="*/ 7893 h 742999"/>
              <a:gd name="connsiteX30" fmla="*/ 340659 w 370550"/>
              <a:gd name="connsiteY30" fmla="*/ 1917 h 742999"/>
              <a:gd name="connsiteX31" fmla="*/ 358589 w 370550"/>
              <a:gd name="connsiteY31" fmla="*/ 7893 h 742999"/>
              <a:gd name="connsiteX32" fmla="*/ 364565 w 370550"/>
              <a:gd name="connsiteY32" fmla="*/ 25822 h 742999"/>
              <a:gd name="connsiteX33" fmla="*/ 370542 w 370550"/>
              <a:gd name="connsiteY33" fmla="*/ 85587 h 742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70550" h="742999">
                <a:moveTo>
                  <a:pt x="0" y="742999"/>
                </a:moveTo>
                <a:cubicBezTo>
                  <a:pt x="1992" y="733038"/>
                  <a:pt x="342" y="721569"/>
                  <a:pt x="5977" y="713117"/>
                </a:cubicBezTo>
                <a:cubicBezTo>
                  <a:pt x="9471" y="707875"/>
                  <a:pt x="18664" y="710634"/>
                  <a:pt x="23906" y="707140"/>
                </a:cubicBezTo>
                <a:cubicBezTo>
                  <a:pt x="30939" y="702452"/>
                  <a:pt x="35859" y="695187"/>
                  <a:pt x="41836" y="689211"/>
                </a:cubicBezTo>
                <a:cubicBezTo>
                  <a:pt x="56855" y="644150"/>
                  <a:pt x="36597" y="699687"/>
                  <a:pt x="59765" y="653352"/>
                </a:cubicBezTo>
                <a:cubicBezTo>
                  <a:pt x="84509" y="603865"/>
                  <a:pt x="43440" y="668873"/>
                  <a:pt x="77695" y="617493"/>
                </a:cubicBezTo>
                <a:lnTo>
                  <a:pt x="89648" y="581634"/>
                </a:lnTo>
                <a:cubicBezTo>
                  <a:pt x="91640" y="575658"/>
                  <a:pt x="92130" y="568947"/>
                  <a:pt x="95624" y="563705"/>
                </a:cubicBezTo>
                <a:lnTo>
                  <a:pt x="119530" y="527846"/>
                </a:lnTo>
                <a:cubicBezTo>
                  <a:pt x="129466" y="498039"/>
                  <a:pt x="131436" y="495185"/>
                  <a:pt x="137459" y="468081"/>
                </a:cubicBezTo>
                <a:cubicBezTo>
                  <a:pt x="155676" y="386104"/>
                  <a:pt x="133399" y="476314"/>
                  <a:pt x="149412" y="420269"/>
                </a:cubicBezTo>
                <a:cubicBezTo>
                  <a:pt x="151668" y="412371"/>
                  <a:pt x="152153" y="403913"/>
                  <a:pt x="155389" y="396364"/>
                </a:cubicBezTo>
                <a:cubicBezTo>
                  <a:pt x="158219" y="389762"/>
                  <a:pt x="163358" y="384411"/>
                  <a:pt x="167342" y="378434"/>
                </a:cubicBezTo>
                <a:cubicBezTo>
                  <a:pt x="169334" y="370465"/>
                  <a:pt x="171968" y="362630"/>
                  <a:pt x="173318" y="354528"/>
                </a:cubicBezTo>
                <a:cubicBezTo>
                  <a:pt x="175958" y="338685"/>
                  <a:pt x="173893" y="321842"/>
                  <a:pt x="179295" y="306717"/>
                </a:cubicBezTo>
                <a:cubicBezTo>
                  <a:pt x="184127" y="293188"/>
                  <a:pt x="198657" y="284486"/>
                  <a:pt x="203200" y="270858"/>
                </a:cubicBezTo>
                <a:lnTo>
                  <a:pt x="215153" y="234999"/>
                </a:lnTo>
                <a:lnTo>
                  <a:pt x="227106" y="199140"/>
                </a:lnTo>
                <a:cubicBezTo>
                  <a:pt x="229098" y="193164"/>
                  <a:pt x="227841" y="184706"/>
                  <a:pt x="233083" y="181211"/>
                </a:cubicBezTo>
                <a:lnTo>
                  <a:pt x="251012" y="169258"/>
                </a:lnTo>
                <a:lnTo>
                  <a:pt x="262965" y="133399"/>
                </a:lnTo>
                <a:cubicBezTo>
                  <a:pt x="264957" y="127422"/>
                  <a:pt x="263700" y="118963"/>
                  <a:pt x="268942" y="115469"/>
                </a:cubicBezTo>
                <a:lnTo>
                  <a:pt x="286871" y="103517"/>
                </a:lnTo>
                <a:cubicBezTo>
                  <a:pt x="301895" y="58448"/>
                  <a:pt x="279881" y="112254"/>
                  <a:pt x="310777" y="73634"/>
                </a:cubicBezTo>
                <a:cubicBezTo>
                  <a:pt x="314353" y="69164"/>
                  <a:pt x="321741" y="34107"/>
                  <a:pt x="322730" y="31799"/>
                </a:cubicBezTo>
                <a:cubicBezTo>
                  <a:pt x="325560" y="25197"/>
                  <a:pt x="329604" y="18948"/>
                  <a:pt x="334683" y="13869"/>
                </a:cubicBezTo>
                <a:cubicBezTo>
                  <a:pt x="339762" y="8790"/>
                  <a:pt x="352612" y="9100"/>
                  <a:pt x="352612" y="1917"/>
                </a:cubicBezTo>
                <a:cubicBezTo>
                  <a:pt x="352612" y="-4383"/>
                  <a:pt x="340881" y="6766"/>
                  <a:pt x="334683" y="7893"/>
                </a:cubicBezTo>
                <a:cubicBezTo>
                  <a:pt x="318881" y="10766"/>
                  <a:pt x="302932" y="13869"/>
                  <a:pt x="286871" y="13869"/>
                </a:cubicBezTo>
                <a:cubicBezTo>
                  <a:pt x="278657" y="13869"/>
                  <a:pt x="302759" y="9675"/>
                  <a:pt x="310777" y="7893"/>
                </a:cubicBezTo>
                <a:cubicBezTo>
                  <a:pt x="320693" y="5690"/>
                  <a:pt x="330698" y="3909"/>
                  <a:pt x="340659" y="1917"/>
                </a:cubicBezTo>
                <a:cubicBezTo>
                  <a:pt x="346636" y="3909"/>
                  <a:pt x="354134" y="3438"/>
                  <a:pt x="358589" y="7893"/>
                </a:cubicBezTo>
                <a:cubicBezTo>
                  <a:pt x="363044" y="12347"/>
                  <a:pt x="363438" y="19624"/>
                  <a:pt x="364565" y="25822"/>
                </a:cubicBezTo>
                <a:cubicBezTo>
                  <a:pt x="371036" y="61414"/>
                  <a:pt x="370542" y="61585"/>
                  <a:pt x="370542" y="85587"/>
                </a:cubicBezTo>
              </a:path>
            </a:pathLst>
          </a:custGeom>
          <a:noFill/>
          <a:ln w="285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2" name="Freeform 191">
            <a:extLst>
              <a:ext uri="{FF2B5EF4-FFF2-40B4-BE49-F238E27FC236}">
                <a16:creationId xmlns:a16="http://schemas.microsoft.com/office/drawing/2014/main" id="{C25BE220-C3DF-B67D-B51E-3AC428611C4B}"/>
              </a:ext>
            </a:extLst>
          </p:cNvPr>
          <p:cNvSpPr/>
          <p:nvPr/>
        </p:nvSpPr>
        <p:spPr>
          <a:xfrm>
            <a:off x="5307106" y="5958541"/>
            <a:ext cx="156707" cy="657412"/>
          </a:xfrm>
          <a:custGeom>
            <a:avLst/>
            <a:gdLst>
              <a:gd name="connsiteX0" fmla="*/ 119529 w 156707"/>
              <a:gd name="connsiteY0" fmla="*/ 657412 h 657412"/>
              <a:gd name="connsiteX1" fmla="*/ 113553 w 156707"/>
              <a:gd name="connsiteY1" fmla="*/ 490071 h 657412"/>
              <a:gd name="connsiteX2" fmla="*/ 107576 w 156707"/>
              <a:gd name="connsiteY2" fmla="*/ 412377 h 657412"/>
              <a:gd name="connsiteX3" fmla="*/ 95623 w 156707"/>
              <a:gd name="connsiteY3" fmla="*/ 209177 h 657412"/>
              <a:gd name="connsiteX4" fmla="*/ 89647 w 156707"/>
              <a:gd name="connsiteY4" fmla="*/ 179294 h 657412"/>
              <a:gd name="connsiteX5" fmla="*/ 83670 w 156707"/>
              <a:gd name="connsiteY5" fmla="*/ 143435 h 657412"/>
              <a:gd name="connsiteX6" fmla="*/ 65741 w 156707"/>
              <a:gd name="connsiteY6" fmla="*/ 77694 h 657412"/>
              <a:gd name="connsiteX7" fmla="*/ 47812 w 156707"/>
              <a:gd name="connsiteY7" fmla="*/ 11953 h 657412"/>
              <a:gd name="connsiteX8" fmla="*/ 29882 w 156707"/>
              <a:gd name="connsiteY8" fmla="*/ 47812 h 657412"/>
              <a:gd name="connsiteX9" fmla="*/ 11953 w 156707"/>
              <a:gd name="connsiteY9" fmla="*/ 59765 h 657412"/>
              <a:gd name="connsiteX10" fmla="*/ 5976 w 156707"/>
              <a:gd name="connsiteY10" fmla="*/ 77694 h 657412"/>
              <a:gd name="connsiteX11" fmla="*/ 29882 w 156707"/>
              <a:gd name="connsiteY11" fmla="*/ 41835 h 657412"/>
              <a:gd name="connsiteX12" fmla="*/ 71718 w 156707"/>
              <a:gd name="connsiteY12" fmla="*/ 0 h 657412"/>
              <a:gd name="connsiteX13" fmla="*/ 119529 w 156707"/>
              <a:gd name="connsiteY13" fmla="*/ 11953 h 657412"/>
              <a:gd name="connsiteX14" fmla="*/ 137459 w 156707"/>
              <a:gd name="connsiteY14" fmla="*/ 29883 h 657412"/>
              <a:gd name="connsiteX15" fmla="*/ 155388 w 156707"/>
              <a:gd name="connsiteY15" fmla="*/ 41835 h 657412"/>
              <a:gd name="connsiteX16" fmla="*/ 107576 w 156707"/>
              <a:gd name="connsiteY16" fmla="*/ 29883 h 657412"/>
              <a:gd name="connsiteX17" fmla="*/ 53788 w 156707"/>
              <a:gd name="connsiteY17" fmla="*/ 5977 h 657412"/>
              <a:gd name="connsiteX18" fmla="*/ 41835 w 156707"/>
              <a:gd name="connsiteY18" fmla="*/ 23906 h 657412"/>
              <a:gd name="connsiteX19" fmla="*/ 23906 w 156707"/>
              <a:gd name="connsiteY19" fmla="*/ 35859 h 657412"/>
              <a:gd name="connsiteX20" fmla="*/ 0 w 156707"/>
              <a:gd name="connsiteY20" fmla="*/ 83671 h 657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6707" h="657412">
                <a:moveTo>
                  <a:pt x="119529" y="657412"/>
                </a:moveTo>
                <a:cubicBezTo>
                  <a:pt x="117537" y="601632"/>
                  <a:pt x="116273" y="545821"/>
                  <a:pt x="113553" y="490071"/>
                </a:cubicBezTo>
                <a:cubicBezTo>
                  <a:pt x="112287" y="464127"/>
                  <a:pt x="109147" y="438304"/>
                  <a:pt x="107576" y="412377"/>
                </a:cubicBezTo>
                <a:cubicBezTo>
                  <a:pt x="104603" y="363318"/>
                  <a:pt x="101359" y="263672"/>
                  <a:pt x="95623" y="209177"/>
                </a:cubicBezTo>
                <a:cubicBezTo>
                  <a:pt x="94560" y="199075"/>
                  <a:pt x="91464" y="189288"/>
                  <a:pt x="89647" y="179294"/>
                </a:cubicBezTo>
                <a:cubicBezTo>
                  <a:pt x="87479" y="167372"/>
                  <a:pt x="86209" y="155284"/>
                  <a:pt x="83670" y="143435"/>
                </a:cubicBezTo>
                <a:cubicBezTo>
                  <a:pt x="59754" y="31827"/>
                  <a:pt x="80915" y="133331"/>
                  <a:pt x="65741" y="77694"/>
                </a:cubicBezTo>
                <a:cubicBezTo>
                  <a:pt x="45514" y="3531"/>
                  <a:pt x="61569" y="53230"/>
                  <a:pt x="47812" y="11953"/>
                </a:cubicBezTo>
                <a:cubicBezTo>
                  <a:pt x="42951" y="26536"/>
                  <a:pt x="41468" y="36226"/>
                  <a:pt x="29882" y="47812"/>
                </a:cubicBezTo>
                <a:cubicBezTo>
                  <a:pt x="24803" y="52891"/>
                  <a:pt x="17929" y="55781"/>
                  <a:pt x="11953" y="59765"/>
                </a:cubicBezTo>
                <a:cubicBezTo>
                  <a:pt x="9961" y="65741"/>
                  <a:pt x="-324" y="77694"/>
                  <a:pt x="5976" y="77694"/>
                </a:cubicBezTo>
                <a:cubicBezTo>
                  <a:pt x="23663" y="77694"/>
                  <a:pt x="24735" y="51099"/>
                  <a:pt x="29882" y="41835"/>
                </a:cubicBezTo>
                <a:cubicBezTo>
                  <a:pt x="51677" y="2604"/>
                  <a:pt x="42618" y="9700"/>
                  <a:pt x="71718" y="0"/>
                </a:cubicBezTo>
                <a:cubicBezTo>
                  <a:pt x="76025" y="861"/>
                  <a:pt x="111655" y="6704"/>
                  <a:pt x="119529" y="11953"/>
                </a:cubicBezTo>
                <a:cubicBezTo>
                  <a:pt x="126562" y="16641"/>
                  <a:pt x="130966" y="24472"/>
                  <a:pt x="137459" y="29883"/>
                </a:cubicBezTo>
                <a:cubicBezTo>
                  <a:pt x="142977" y="34481"/>
                  <a:pt x="161812" y="38623"/>
                  <a:pt x="155388" y="41835"/>
                </a:cubicBezTo>
                <a:cubicBezTo>
                  <a:pt x="149619" y="44719"/>
                  <a:pt x="116357" y="32810"/>
                  <a:pt x="107576" y="29883"/>
                </a:cubicBezTo>
                <a:cubicBezTo>
                  <a:pt x="91353" y="13659"/>
                  <a:pt x="83253" y="-1389"/>
                  <a:pt x="53788" y="5977"/>
                </a:cubicBezTo>
                <a:cubicBezTo>
                  <a:pt x="46820" y="7719"/>
                  <a:pt x="46914" y="18827"/>
                  <a:pt x="41835" y="23906"/>
                </a:cubicBezTo>
                <a:cubicBezTo>
                  <a:pt x="36756" y="28985"/>
                  <a:pt x="29882" y="31875"/>
                  <a:pt x="23906" y="35859"/>
                </a:cubicBezTo>
                <a:cubicBezTo>
                  <a:pt x="10171" y="77064"/>
                  <a:pt x="20862" y="62809"/>
                  <a:pt x="0" y="83671"/>
                </a:cubicBezTo>
              </a:path>
            </a:pathLst>
          </a:custGeom>
          <a:noFill/>
          <a:ln w="285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3" name="Freeform 192">
            <a:extLst>
              <a:ext uri="{FF2B5EF4-FFF2-40B4-BE49-F238E27FC236}">
                <a16:creationId xmlns:a16="http://schemas.microsoft.com/office/drawing/2014/main" id="{5F9706A2-B2B5-3DCB-4809-F04F65D0742F}"/>
              </a:ext>
            </a:extLst>
          </p:cNvPr>
          <p:cNvSpPr/>
          <p:nvPr/>
        </p:nvSpPr>
        <p:spPr>
          <a:xfrm>
            <a:off x="5394163" y="5916500"/>
            <a:ext cx="414966" cy="699453"/>
          </a:xfrm>
          <a:custGeom>
            <a:avLst/>
            <a:gdLst>
              <a:gd name="connsiteX0" fmla="*/ 414966 w 414966"/>
              <a:gd name="connsiteY0" fmla="*/ 699453 h 699453"/>
              <a:gd name="connsiteX1" fmla="*/ 408990 w 414966"/>
              <a:gd name="connsiteY1" fmla="*/ 663594 h 699453"/>
              <a:gd name="connsiteX2" fmla="*/ 397037 w 414966"/>
              <a:gd name="connsiteY2" fmla="*/ 645665 h 699453"/>
              <a:gd name="connsiteX3" fmla="*/ 391061 w 414966"/>
              <a:gd name="connsiteY3" fmla="*/ 615782 h 699453"/>
              <a:gd name="connsiteX4" fmla="*/ 385084 w 414966"/>
              <a:gd name="connsiteY4" fmla="*/ 597853 h 699453"/>
              <a:gd name="connsiteX5" fmla="*/ 367155 w 414966"/>
              <a:gd name="connsiteY5" fmla="*/ 526135 h 699453"/>
              <a:gd name="connsiteX6" fmla="*/ 343249 w 414966"/>
              <a:gd name="connsiteY6" fmla="*/ 490276 h 699453"/>
              <a:gd name="connsiteX7" fmla="*/ 337272 w 414966"/>
              <a:gd name="connsiteY7" fmla="*/ 460394 h 699453"/>
              <a:gd name="connsiteX8" fmla="*/ 325319 w 414966"/>
              <a:gd name="connsiteY8" fmla="*/ 424535 h 699453"/>
              <a:gd name="connsiteX9" fmla="*/ 307390 w 414966"/>
              <a:gd name="connsiteY9" fmla="*/ 358794 h 699453"/>
              <a:gd name="connsiteX10" fmla="*/ 301413 w 414966"/>
              <a:gd name="connsiteY10" fmla="*/ 340865 h 699453"/>
              <a:gd name="connsiteX11" fmla="*/ 289461 w 414966"/>
              <a:gd name="connsiteY11" fmla="*/ 322935 h 699453"/>
              <a:gd name="connsiteX12" fmla="*/ 283484 w 414966"/>
              <a:gd name="connsiteY12" fmla="*/ 305006 h 699453"/>
              <a:gd name="connsiteX13" fmla="*/ 265555 w 414966"/>
              <a:gd name="connsiteY13" fmla="*/ 293053 h 699453"/>
              <a:gd name="connsiteX14" fmla="*/ 247625 w 414966"/>
              <a:gd name="connsiteY14" fmla="*/ 257194 h 699453"/>
              <a:gd name="connsiteX15" fmla="*/ 235672 w 414966"/>
              <a:gd name="connsiteY15" fmla="*/ 221335 h 699453"/>
              <a:gd name="connsiteX16" fmla="*/ 211766 w 414966"/>
              <a:gd name="connsiteY16" fmla="*/ 185476 h 699453"/>
              <a:gd name="connsiteX17" fmla="*/ 205790 w 414966"/>
              <a:gd name="connsiteY17" fmla="*/ 167547 h 699453"/>
              <a:gd name="connsiteX18" fmla="*/ 169931 w 414966"/>
              <a:gd name="connsiteY18" fmla="*/ 143641 h 699453"/>
              <a:gd name="connsiteX19" fmla="*/ 152002 w 414966"/>
              <a:gd name="connsiteY19" fmla="*/ 131688 h 699453"/>
              <a:gd name="connsiteX20" fmla="*/ 128096 w 414966"/>
              <a:gd name="connsiteY20" fmla="*/ 95829 h 699453"/>
              <a:gd name="connsiteX21" fmla="*/ 98213 w 414966"/>
              <a:gd name="connsiteY21" fmla="*/ 59971 h 699453"/>
              <a:gd name="connsiteX22" fmla="*/ 74308 w 414966"/>
              <a:gd name="connsiteY22" fmla="*/ 53994 h 699453"/>
              <a:gd name="connsiteX23" fmla="*/ 56378 w 414966"/>
              <a:gd name="connsiteY23" fmla="*/ 48018 h 699453"/>
              <a:gd name="connsiteX24" fmla="*/ 50402 w 414966"/>
              <a:gd name="connsiteY24" fmla="*/ 30088 h 699453"/>
              <a:gd name="connsiteX25" fmla="*/ 14543 w 414966"/>
              <a:gd name="connsiteY25" fmla="*/ 6182 h 699453"/>
              <a:gd name="connsiteX26" fmla="*/ 110166 w 414966"/>
              <a:gd name="connsiteY26" fmla="*/ 206 h 699453"/>
              <a:gd name="connsiteX27" fmla="*/ 140049 w 414966"/>
              <a:gd name="connsiteY27" fmla="*/ 6182 h 699453"/>
              <a:gd name="connsiteX28" fmla="*/ 32472 w 414966"/>
              <a:gd name="connsiteY28" fmla="*/ 30088 h 699453"/>
              <a:gd name="connsiteX29" fmla="*/ 26496 w 414966"/>
              <a:gd name="connsiteY29" fmla="*/ 48018 h 699453"/>
              <a:gd name="connsiteX30" fmla="*/ 20519 w 414966"/>
              <a:gd name="connsiteY30" fmla="*/ 119735 h 699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14966" h="699453">
                <a:moveTo>
                  <a:pt x="414966" y="699453"/>
                </a:moveTo>
                <a:cubicBezTo>
                  <a:pt x="412974" y="687500"/>
                  <a:pt x="412822" y="675090"/>
                  <a:pt x="408990" y="663594"/>
                </a:cubicBezTo>
                <a:cubicBezTo>
                  <a:pt x="406719" y="656780"/>
                  <a:pt x="399559" y="652390"/>
                  <a:pt x="397037" y="645665"/>
                </a:cubicBezTo>
                <a:cubicBezTo>
                  <a:pt x="393470" y="636154"/>
                  <a:pt x="393525" y="625637"/>
                  <a:pt x="391061" y="615782"/>
                </a:cubicBezTo>
                <a:cubicBezTo>
                  <a:pt x="389533" y="609670"/>
                  <a:pt x="387076" y="603829"/>
                  <a:pt x="385084" y="597853"/>
                </a:cubicBezTo>
                <a:cubicBezTo>
                  <a:pt x="382097" y="579928"/>
                  <a:pt x="377679" y="541921"/>
                  <a:pt x="367155" y="526135"/>
                </a:cubicBezTo>
                <a:lnTo>
                  <a:pt x="343249" y="490276"/>
                </a:lnTo>
                <a:cubicBezTo>
                  <a:pt x="341257" y="480315"/>
                  <a:pt x="339945" y="470194"/>
                  <a:pt x="337272" y="460394"/>
                </a:cubicBezTo>
                <a:cubicBezTo>
                  <a:pt x="333957" y="448238"/>
                  <a:pt x="327790" y="436890"/>
                  <a:pt x="325319" y="424535"/>
                </a:cubicBezTo>
                <a:cubicBezTo>
                  <a:pt x="316873" y="382301"/>
                  <a:pt x="322554" y="404285"/>
                  <a:pt x="307390" y="358794"/>
                </a:cubicBezTo>
                <a:cubicBezTo>
                  <a:pt x="305398" y="352818"/>
                  <a:pt x="304907" y="346107"/>
                  <a:pt x="301413" y="340865"/>
                </a:cubicBezTo>
                <a:cubicBezTo>
                  <a:pt x="297429" y="334888"/>
                  <a:pt x="292673" y="329360"/>
                  <a:pt x="289461" y="322935"/>
                </a:cubicBezTo>
                <a:cubicBezTo>
                  <a:pt x="286644" y="317300"/>
                  <a:pt x="287419" y="309925"/>
                  <a:pt x="283484" y="305006"/>
                </a:cubicBezTo>
                <a:cubicBezTo>
                  <a:pt x="278997" y="299397"/>
                  <a:pt x="271531" y="297037"/>
                  <a:pt x="265555" y="293053"/>
                </a:cubicBezTo>
                <a:cubicBezTo>
                  <a:pt x="243753" y="227653"/>
                  <a:pt x="278527" y="326723"/>
                  <a:pt x="247625" y="257194"/>
                </a:cubicBezTo>
                <a:cubicBezTo>
                  <a:pt x="242508" y="245680"/>
                  <a:pt x="242661" y="231818"/>
                  <a:pt x="235672" y="221335"/>
                </a:cubicBezTo>
                <a:lnTo>
                  <a:pt x="211766" y="185476"/>
                </a:lnTo>
                <a:cubicBezTo>
                  <a:pt x="209774" y="179500"/>
                  <a:pt x="209284" y="172789"/>
                  <a:pt x="205790" y="167547"/>
                </a:cubicBezTo>
                <a:cubicBezTo>
                  <a:pt x="188797" y="142057"/>
                  <a:pt x="191861" y="154606"/>
                  <a:pt x="169931" y="143641"/>
                </a:cubicBezTo>
                <a:cubicBezTo>
                  <a:pt x="163507" y="140429"/>
                  <a:pt x="157978" y="135672"/>
                  <a:pt x="152002" y="131688"/>
                </a:cubicBezTo>
                <a:lnTo>
                  <a:pt x="128096" y="95829"/>
                </a:lnTo>
                <a:cubicBezTo>
                  <a:pt x="120479" y="84403"/>
                  <a:pt x="110603" y="67051"/>
                  <a:pt x="98213" y="59971"/>
                </a:cubicBezTo>
                <a:cubicBezTo>
                  <a:pt x="91082" y="55896"/>
                  <a:pt x="82206" y="56250"/>
                  <a:pt x="74308" y="53994"/>
                </a:cubicBezTo>
                <a:cubicBezTo>
                  <a:pt x="68251" y="52263"/>
                  <a:pt x="62355" y="50010"/>
                  <a:pt x="56378" y="48018"/>
                </a:cubicBezTo>
                <a:cubicBezTo>
                  <a:pt x="54386" y="42041"/>
                  <a:pt x="54857" y="34543"/>
                  <a:pt x="50402" y="30088"/>
                </a:cubicBezTo>
                <a:cubicBezTo>
                  <a:pt x="40244" y="19930"/>
                  <a:pt x="14543" y="6182"/>
                  <a:pt x="14543" y="6182"/>
                </a:cubicBezTo>
                <a:cubicBezTo>
                  <a:pt x="-19287" y="56929"/>
                  <a:pt x="3257" y="14151"/>
                  <a:pt x="110166" y="206"/>
                </a:cubicBezTo>
                <a:cubicBezTo>
                  <a:pt x="120239" y="-1108"/>
                  <a:pt x="130088" y="4190"/>
                  <a:pt x="140049" y="6182"/>
                </a:cubicBezTo>
                <a:cubicBezTo>
                  <a:pt x="71305" y="10479"/>
                  <a:pt x="54483" y="-13935"/>
                  <a:pt x="32472" y="30088"/>
                </a:cubicBezTo>
                <a:cubicBezTo>
                  <a:pt x="29655" y="35723"/>
                  <a:pt x="28488" y="42041"/>
                  <a:pt x="26496" y="48018"/>
                </a:cubicBezTo>
                <a:cubicBezTo>
                  <a:pt x="19531" y="103736"/>
                  <a:pt x="20519" y="79768"/>
                  <a:pt x="20519" y="119735"/>
                </a:cubicBezTo>
              </a:path>
            </a:pathLst>
          </a:custGeom>
          <a:noFill/>
          <a:ln w="285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4" name="Freeform 193">
            <a:extLst>
              <a:ext uri="{FF2B5EF4-FFF2-40B4-BE49-F238E27FC236}">
                <a16:creationId xmlns:a16="http://schemas.microsoft.com/office/drawing/2014/main" id="{A7F2EB9B-53A1-F47A-9D0C-03CA93171655}"/>
              </a:ext>
            </a:extLst>
          </p:cNvPr>
          <p:cNvSpPr/>
          <p:nvPr/>
        </p:nvSpPr>
        <p:spPr>
          <a:xfrm>
            <a:off x="5534212" y="5581940"/>
            <a:ext cx="628489" cy="1028036"/>
          </a:xfrm>
          <a:custGeom>
            <a:avLst/>
            <a:gdLst>
              <a:gd name="connsiteX0" fmla="*/ 621553 w 628489"/>
              <a:gd name="connsiteY0" fmla="*/ 1028036 h 1028036"/>
              <a:gd name="connsiteX1" fmla="*/ 615576 w 628489"/>
              <a:gd name="connsiteY1" fmla="*/ 920460 h 1028036"/>
              <a:gd name="connsiteX2" fmla="*/ 603623 w 628489"/>
              <a:gd name="connsiteY2" fmla="*/ 884601 h 1028036"/>
              <a:gd name="connsiteX3" fmla="*/ 597647 w 628489"/>
              <a:gd name="connsiteY3" fmla="*/ 836789 h 1028036"/>
              <a:gd name="connsiteX4" fmla="*/ 585694 w 628489"/>
              <a:gd name="connsiteY4" fmla="*/ 818860 h 1028036"/>
              <a:gd name="connsiteX5" fmla="*/ 579717 w 628489"/>
              <a:gd name="connsiteY5" fmla="*/ 783001 h 1028036"/>
              <a:gd name="connsiteX6" fmla="*/ 555812 w 628489"/>
              <a:gd name="connsiteY6" fmla="*/ 717260 h 1028036"/>
              <a:gd name="connsiteX7" fmla="*/ 549835 w 628489"/>
              <a:gd name="connsiteY7" fmla="*/ 681401 h 1028036"/>
              <a:gd name="connsiteX8" fmla="*/ 537882 w 628489"/>
              <a:gd name="connsiteY8" fmla="*/ 645542 h 1028036"/>
              <a:gd name="connsiteX9" fmla="*/ 531906 w 628489"/>
              <a:gd name="connsiteY9" fmla="*/ 627613 h 1028036"/>
              <a:gd name="connsiteX10" fmla="*/ 508000 w 628489"/>
              <a:gd name="connsiteY10" fmla="*/ 537966 h 1028036"/>
              <a:gd name="connsiteX11" fmla="*/ 484094 w 628489"/>
              <a:gd name="connsiteY11" fmla="*/ 502107 h 1028036"/>
              <a:gd name="connsiteX12" fmla="*/ 466164 w 628489"/>
              <a:gd name="connsiteY12" fmla="*/ 466248 h 1028036"/>
              <a:gd name="connsiteX13" fmla="*/ 448235 w 628489"/>
              <a:gd name="connsiteY13" fmla="*/ 454295 h 1028036"/>
              <a:gd name="connsiteX14" fmla="*/ 442259 w 628489"/>
              <a:gd name="connsiteY14" fmla="*/ 436366 h 1028036"/>
              <a:gd name="connsiteX15" fmla="*/ 430306 w 628489"/>
              <a:gd name="connsiteY15" fmla="*/ 418436 h 1028036"/>
              <a:gd name="connsiteX16" fmla="*/ 424329 w 628489"/>
              <a:gd name="connsiteY16" fmla="*/ 388554 h 1028036"/>
              <a:gd name="connsiteX17" fmla="*/ 382494 w 628489"/>
              <a:gd name="connsiteY17" fmla="*/ 340742 h 1028036"/>
              <a:gd name="connsiteX18" fmla="*/ 364564 w 628489"/>
              <a:gd name="connsiteY18" fmla="*/ 334766 h 1028036"/>
              <a:gd name="connsiteX19" fmla="*/ 340659 w 628489"/>
              <a:gd name="connsiteY19" fmla="*/ 298907 h 1028036"/>
              <a:gd name="connsiteX20" fmla="*/ 286870 w 628489"/>
              <a:gd name="connsiteY20" fmla="*/ 257072 h 1028036"/>
              <a:gd name="connsiteX21" fmla="*/ 274917 w 628489"/>
              <a:gd name="connsiteY21" fmla="*/ 239142 h 1028036"/>
              <a:gd name="connsiteX22" fmla="*/ 245035 w 628489"/>
              <a:gd name="connsiteY22" fmla="*/ 185354 h 1028036"/>
              <a:gd name="connsiteX23" fmla="*/ 227106 w 628489"/>
              <a:gd name="connsiteY23" fmla="*/ 179378 h 1028036"/>
              <a:gd name="connsiteX24" fmla="*/ 209176 w 628489"/>
              <a:gd name="connsiteY24" fmla="*/ 155472 h 1028036"/>
              <a:gd name="connsiteX25" fmla="*/ 173317 w 628489"/>
              <a:gd name="connsiteY25" fmla="*/ 131566 h 1028036"/>
              <a:gd name="connsiteX26" fmla="*/ 149412 w 628489"/>
              <a:gd name="connsiteY26" fmla="*/ 101684 h 1028036"/>
              <a:gd name="connsiteX27" fmla="*/ 113553 w 628489"/>
              <a:gd name="connsiteY27" fmla="*/ 89731 h 1028036"/>
              <a:gd name="connsiteX28" fmla="*/ 77694 w 628489"/>
              <a:gd name="connsiteY28" fmla="*/ 65825 h 1028036"/>
              <a:gd name="connsiteX29" fmla="*/ 59764 w 628489"/>
              <a:gd name="connsiteY29" fmla="*/ 53872 h 1028036"/>
              <a:gd name="connsiteX30" fmla="*/ 41835 w 628489"/>
              <a:gd name="connsiteY30" fmla="*/ 47895 h 1028036"/>
              <a:gd name="connsiteX31" fmla="*/ 5976 w 628489"/>
              <a:gd name="connsiteY31" fmla="*/ 53872 h 1028036"/>
              <a:gd name="connsiteX32" fmla="*/ 11953 w 628489"/>
              <a:gd name="connsiteY32" fmla="*/ 71801 h 1028036"/>
              <a:gd name="connsiteX33" fmla="*/ 17929 w 628489"/>
              <a:gd name="connsiteY33" fmla="*/ 95707 h 1028036"/>
              <a:gd name="connsiteX34" fmla="*/ 5976 w 628489"/>
              <a:gd name="connsiteY34" fmla="*/ 59848 h 1028036"/>
              <a:gd name="connsiteX35" fmla="*/ 0 w 628489"/>
              <a:gd name="connsiteY35" fmla="*/ 41919 h 1028036"/>
              <a:gd name="connsiteX36" fmla="*/ 5976 w 628489"/>
              <a:gd name="connsiteY36" fmla="*/ 23989 h 1028036"/>
              <a:gd name="connsiteX37" fmla="*/ 23906 w 628489"/>
              <a:gd name="connsiteY37" fmla="*/ 18013 h 1028036"/>
              <a:gd name="connsiteX38" fmla="*/ 41835 w 628489"/>
              <a:gd name="connsiteY38" fmla="*/ 6060 h 1028036"/>
              <a:gd name="connsiteX39" fmla="*/ 71717 w 628489"/>
              <a:gd name="connsiteY39" fmla="*/ 84 h 1028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628489" h="1028036">
                <a:moveTo>
                  <a:pt x="621553" y="1028036"/>
                </a:moveTo>
                <a:cubicBezTo>
                  <a:pt x="631728" y="977156"/>
                  <a:pt x="631496" y="996080"/>
                  <a:pt x="615576" y="920460"/>
                </a:cubicBezTo>
                <a:cubicBezTo>
                  <a:pt x="612980" y="908131"/>
                  <a:pt x="603623" y="884601"/>
                  <a:pt x="603623" y="884601"/>
                </a:cubicBezTo>
                <a:cubicBezTo>
                  <a:pt x="601631" y="868664"/>
                  <a:pt x="601873" y="852284"/>
                  <a:pt x="597647" y="836789"/>
                </a:cubicBezTo>
                <a:cubicBezTo>
                  <a:pt x="595757" y="829859"/>
                  <a:pt x="587965" y="825674"/>
                  <a:pt x="585694" y="818860"/>
                </a:cubicBezTo>
                <a:cubicBezTo>
                  <a:pt x="581862" y="807364"/>
                  <a:pt x="582656" y="794757"/>
                  <a:pt x="579717" y="783001"/>
                </a:cubicBezTo>
                <a:cubicBezTo>
                  <a:pt x="574603" y="762544"/>
                  <a:pt x="563732" y="737061"/>
                  <a:pt x="555812" y="717260"/>
                </a:cubicBezTo>
                <a:cubicBezTo>
                  <a:pt x="553820" y="705307"/>
                  <a:pt x="552774" y="693157"/>
                  <a:pt x="549835" y="681401"/>
                </a:cubicBezTo>
                <a:cubicBezTo>
                  <a:pt x="546779" y="669178"/>
                  <a:pt x="541866" y="657495"/>
                  <a:pt x="537882" y="645542"/>
                </a:cubicBezTo>
                <a:cubicBezTo>
                  <a:pt x="535890" y="639566"/>
                  <a:pt x="533434" y="633724"/>
                  <a:pt x="531906" y="627613"/>
                </a:cubicBezTo>
                <a:cubicBezTo>
                  <a:pt x="530000" y="619988"/>
                  <a:pt x="512491" y="547697"/>
                  <a:pt x="508000" y="537966"/>
                </a:cubicBezTo>
                <a:cubicBezTo>
                  <a:pt x="501980" y="524923"/>
                  <a:pt x="488637" y="515735"/>
                  <a:pt x="484094" y="502107"/>
                </a:cubicBezTo>
                <a:cubicBezTo>
                  <a:pt x="479233" y="487525"/>
                  <a:pt x="477749" y="477833"/>
                  <a:pt x="466164" y="466248"/>
                </a:cubicBezTo>
                <a:cubicBezTo>
                  <a:pt x="461085" y="461169"/>
                  <a:pt x="454211" y="458279"/>
                  <a:pt x="448235" y="454295"/>
                </a:cubicBezTo>
                <a:cubicBezTo>
                  <a:pt x="446243" y="448319"/>
                  <a:pt x="445076" y="442001"/>
                  <a:pt x="442259" y="436366"/>
                </a:cubicBezTo>
                <a:cubicBezTo>
                  <a:pt x="439047" y="429941"/>
                  <a:pt x="432828" y="425162"/>
                  <a:pt x="430306" y="418436"/>
                </a:cubicBezTo>
                <a:cubicBezTo>
                  <a:pt x="426739" y="408925"/>
                  <a:pt x="428532" y="397801"/>
                  <a:pt x="424329" y="388554"/>
                </a:cubicBezTo>
                <a:cubicBezTo>
                  <a:pt x="413783" y="365353"/>
                  <a:pt x="403704" y="351347"/>
                  <a:pt x="382494" y="340742"/>
                </a:cubicBezTo>
                <a:cubicBezTo>
                  <a:pt x="376859" y="337925"/>
                  <a:pt x="370541" y="336758"/>
                  <a:pt x="364564" y="334766"/>
                </a:cubicBezTo>
                <a:cubicBezTo>
                  <a:pt x="356596" y="322813"/>
                  <a:pt x="352612" y="306876"/>
                  <a:pt x="340659" y="298907"/>
                </a:cubicBezTo>
                <a:cubicBezTo>
                  <a:pt x="315674" y="282250"/>
                  <a:pt x="304423" y="278135"/>
                  <a:pt x="286870" y="257072"/>
                </a:cubicBezTo>
                <a:cubicBezTo>
                  <a:pt x="282272" y="251554"/>
                  <a:pt x="278901" y="245119"/>
                  <a:pt x="274917" y="239142"/>
                </a:cubicBezTo>
                <a:cubicBezTo>
                  <a:pt x="269655" y="223355"/>
                  <a:pt x="260448" y="190491"/>
                  <a:pt x="245035" y="185354"/>
                </a:cubicBezTo>
                <a:lnTo>
                  <a:pt x="227106" y="179378"/>
                </a:lnTo>
                <a:cubicBezTo>
                  <a:pt x="221129" y="171409"/>
                  <a:pt x="216621" y="162090"/>
                  <a:pt x="209176" y="155472"/>
                </a:cubicBezTo>
                <a:cubicBezTo>
                  <a:pt x="198439" y="145928"/>
                  <a:pt x="173317" y="131566"/>
                  <a:pt x="173317" y="131566"/>
                </a:cubicBezTo>
                <a:cubicBezTo>
                  <a:pt x="166837" y="112123"/>
                  <a:pt x="170569" y="111087"/>
                  <a:pt x="149412" y="101684"/>
                </a:cubicBezTo>
                <a:cubicBezTo>
                  <a:pt x="137898" y="96567"/>
                  <a:pt x="113553" y="89731"/>
                  <a:pt x="113553" y="89731"/>
                </a:cubicBezTo>
                <a:lnTo>
                  <a:pt x="77694" y="65825"/>
                </a:lnTo>
                <a:cubicBezTo>
                  <a:pt x="71717" y="61841"/>
                  <a:pt x="66578" y="56144"/>
                  <a:pt x="59764" y="53872"/>
                </a:cubicBezTo>
                <a:lnTo>
                  <a:pt x="41835" y="47895"/>
                </a:lnTo>
                <a:cubicBezTo>
                  <a:pt x="29882" y="49887"/>
                  <a:pt x="15438" y="46302"/>
                  <a:pt x="5976" y="53872"/>
                </a:cubicBezTo>
                <a:cubicBezTo>
                  <a:pt x="1057" y="57807"/>
                  <a:pt x="10222" y="65744"/>
                  <a:pt x="11953" y="71801"/>
                </a:cubicBezTo>
                <a:cubicBezTo>
                  <a:pt x="14210" y="79699"/>
                  <a:pt x="21603" y="103054"/>
                  <a:pt x="17929" y="95707"/>
                </a:cubicBezTo>
                <a:cubicBezTo>
                  <a:pt x="12294" y="84438"/>
                  <a:pt x="9960" y="71801"/>
                  <a:pt x="5976" y="59848"/>
                </a:cubicBezTo>
                <a:lnTo>
                  <a:pt x="0" y="41919"/>
                </a:lnTo>
                <a:cubicBezTo>
                  <a:pt x="1992" y="35942"/>
                  <a:pt x="1521" y="28444"/>
                  <a:pt x="5976" y="23989"/>
                </a:cubicBezTo>
                <a:cubicBezTo>
                  <a:pt x="10431" y="19534"/>
                  <a:pt x="18271" y="20830"/>
                  <a:pt x="23906" y="18013"/>
                </a:cubicBezTo>
                <a:cubicBezTo>
                  <a:pt x="30330" y="14801"/>
                  <a:pt x="35411" y="9272"/>
                  <a:pt x="41835" y="6060"/>
                </a:cubicBezTo>
                <a:cubicBezTo>
                  <a:pt x="56307" y="-1176"/>
                  <a:pt x="58042" y="84"/>
                  <a:pt x="71717" y="84"/>
                </a:cubicBezTo>
              </a:path>
            </a:pathLst>
          </a:custGeom>
          <a:noFill/>
          <a:ln w="285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5" name="Freeform 194">
            <a:extLst>
              <a:ext uri="{FF2B5EF4-FFF2-40B4-BE49-F238E27FC236}">
                <a16:creationId xmlns:a16="http://schemas.microsoft.com/office/drawing/2014/main" id="{A15A4CEB-F958-4347-253E-A83F7B4C4914}"/>
              </a:ext>
            </a:extLst>
          </p:cNvPr>
          <p:cNvSpPr/>
          <p:nvPr/>
        </p:nvSpPr>
        <p:spPr>
          <a:xfrm>
            <a:off x="5545653" y="5085862"/>
            <a:ext cx="657923" cy="663503"/>
          </a:xfrm>
          <a:custGeom>
            <a:avLst/>
            <a:gdLst>
              <a:gd name="connsiteX0" fmla="*/ 657923 w 657923"/>
              <a:gd name="connsiteY0" fmla="*/ 663503 h 663503"/>
              <a:gd name="connsiteX1" fmla="*/ 645971 w 657923"/>
              <a:gd name="connsiteY1" fmla="*/ 597762 h 663503"/>
              <a:gd name="connsiteX2" fmla="*/ 610112 w 657923"/>
              <a:gd name="connsiteY2" fmla="*/ 526044 h 663503"/>
              <a:gd name="connsiteX3" fmla="*/ 604135 w 657923"/>
              <a:gd name="connsiteY3" fmla="*/ 508114 h 663503"/>
              <a:gd name="connsiteX4" fmla="*/ 580229 w 657923"/>
              <a:gd name="connsiteY4" fmla="*/ 472256 h 663503"/>
              <a:gd name="connsiteX5" fmla="*/ 556323 w 657923"/>
              <a:gd name="connsiteY5" fmla="*/ 436397 h 663503"/>
              <a:gd name="connsiteX6" fmla="*/ 532418 w 657923"/>
              <a:gd name="connsiteY6" fmla="*/ 400538 h 663503"/>
              <a:gd name="connsiteX7" fmla="*/ 490582 w 657923"/>
              <a:gd name="connsiteY7" fmla="*/ 370656 h 663503"/>
              <a:gd name="connsiteX8" fmla="*/ 472653 w 657923"/>
              <a:gd name="connsiteY8" fmla="*/ 352726 h 663503"/>
              <a:gd name="connsiteX9" fmla="*/ 466676 w 657923"/>
              <a:gd name="connsiteY9" fmla="*/ 334797 h 663503"/>
              <a:gd name="connsiteX10" fmla="*/ 430818 w 657923"/>
              <a:gd name="connsiteY10" fmla="*/ 310891 h 663503"/>
              <a:gd name="connsiteX11" fmla="*/ 400935 w 657923"/>
              <a:gd name="connsiteY11" fmla="*/ 286985 h 663503"/>
              <a:gd name="connsiteX12" fmla="*/ 359100 w 657923"/>
              <a:gd name="connsiteY12" fmla="*/ 251126 h 663503"/>
              <a:gd name="connsiteX13" fmla="*/ 341171 w 657923"/>
              <a:gd name="connsiteY13" fmla="*/ 239173 h 663503"/>
              <a:gd name="connsiteX14" fmla="*/ 311288 w 657923"/>
              <a:gd name="connsiteY14" fmla="*/ 215267 h 663503"/>
              <a:gd name="connsiteX15" fmla="*/ 257500 w 657923"/>
              <a:gd name="connsiteY15" fmla="*/ 179409 h 663503"/>
              <a:gd name="connsiteX16" fmla="*/ 209688 w 657923"/>
              <a:gd name="connsiteY16" fmla="*/ 149526 h 663503"/>
              <a:gd name="connsiteX17" fmla="*/ 197735 w 657923"/>
              <a:gd name="connsiteY17" fmla="*/ 131597 h 663503"/>
              <a:gd name="connsiteX18" fmla="*/ 161876 w 657923"/>
              <a:gd name="connsiteY18" fmla="*/ 119644 h 663503"/>
              <a:gd name="connsiteX19" fmla="*/ 108088 w 657923"/>
              <a:gd name="connsiteY19" fmla="*/ 77809 h 663503"/>
              <a:gd name="connsiteX20" fmla="*/ 72229 w 657923"/>
              <a:gd name="connsiteY20" fmla="*/ 53903 h 663503"/>
              <a:gd name="connsiteX21" fmla="*/ 54300 w 657923"/>
              <a:gd name="connsiteY21" fmla="*/ 47926 h 663503"/>
              <a:gd name="connsiteX22" fmla="*/ 36371 w 657923"/>
              <a:gd name="connsiteY22" fmla="*/ 35973 h 663503"/>
              <a:gd name="connsiteX23" fmla="*/ 512 w 657923"/>
              <a:gd name="connsiteY23" fmla="*/ 24020 h 663503"/>
              <a:gd name="connsiteX24" fmla="*/ 30394 w 657923"/>
              <a:gd name="connsiteY24" fmla="*/ 77809 h 663503"/>
              <a:gd name="connsiteX25" fmla="*/ 18441 w 657923"/>
              <a:gd name="connsiteY25" fmla="*/ 59879 h 663503"/>
              <a:gd name="connsiteX26" fmla="*/ 6488 w 657923"/>
              <a:gd name="connsiteY26" fmla="*/ 41950 h 663503"/>
              <a:gd name="connsiteX27" fmla="*/ 512 w 657923"/>
              <a:gd name="connsiteY27" fmla="*/ 24020 h 663503"/>
              <a:gd name="connsiteX28" fmla="*/ 18441 w 657923"/>
              <a:gd name="connsiteY28" fmla="*/ 12067 h 663503"/>
              <a:gd name="connsiteX29" fmla="*/ 36371 w 657923"/>
              <a:gd name="connsiteY29" fmla="*/ 6091 h 663503"/>
              <a:gd name="connsiteX30" fmla="*/ 78206 w 657923"/>
              <a:gd name="connsiteY30" fmla="*/ 114 h 6635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57923" h="663503">
                <a:moveTo>
                  <a:pt x="657923" y="663503"/>
                </a:moveTo>
                <a:cubicBezTo>
                  <a:pt x="656621" y="653086"/>
                  <a:pt x="654886" y="613809"/>
                  <a:pt x="645971" y="597762"/>
                </a:cubicBezTo>
                <a:cubicBezTo>
                  <a:pt x="607351" y="528245"/>
                  <a:pt x="633383" y="595857"/>
                  <a:pt x="610112" y="526044"/>
                </a:cubicBezTo>
                <a:cubicBezTo>
                  <a:pt x="608120" y="520067"/>
                  <a:pt x="607630" y="513356"/>
                  <a:pt x="604135" y="508114"/>
                </a:cubicBezTo>
                <a:lnTo>
                  <a:pt x="580229" y="472256"/>
                </a:lnTo>
                <a:cubicBezTo>
                  <a:pt x="568800" y="437964"/>
                  <a:pt x="582439" y="469974"/>
                  <a:pt x="556323" y="436397"/>
                </a:cubicBezTo>
                <a:cubicBezTo>
                  <a:pt x="547503" y="425058"/>
                  <a:pt x="544371" y="408506"/>
                  <a:pt x="532418" y="400538"/>
                </a:cubicBezTo>
                <a:cubicBezTo>
                  <a:pt x="518230" y="391080"/>
                  <a:pt x="503553" y="381774"/>
                  <a:pt x="490582" y="370656"/>
                </a:cubicBezTo>
                <a:cubicBezTo>
                  <a:pt x="484165" y="365155"/>
                  <a:pt x="478629" y="358703"/>
                  <a:pt x="472653" y="352726"/>
                </a:cubicBezTo>
                <a:cubicBezTo>
                  <a:pt x="470661" y="346750"/>
                  <a:pt x="471131" y="339252"/>
                  <a:pt x="466676" y="334797"/>
                </a:cubicBezTo>
                <a:cubicBezTo>
                  <a:pt x="456518" y="324639"/>
                  <a:pt x="430818" y="310891"/>
                  <a:pt x="430818" y="310891"/>
                </a:cubicBezTo>
                <a:cubicBezTo>
                  <a:pt x="408137" y="276871"/>
                  <a:pt x="432023" y="304750"/>
                  <a:pt x="400935" y="286985"/>
                </a:cubicBezTo>
                <a:cubicBezTo>
                  <a:pt x="372445" y="270705"/>
                  <a:pt x="382224" y="270397"/>
                  <a:pt x="359100" y="251126"/>
                </a:cubicBezTo>
                <a:cubicBezTo>
                  <a:pt x="353582" y="246528"/>
                  <a:pt x="347147" y="243157"/>
                  <a:pt x="341171" y="239173"/>
                </a:cubicBezTo>
                <a:cubicBezTo>
                  <a:pt x="319086" y="206047"/>
                  <a:pt x="341854" y="232247"/>
                  <a:pt x="311288" y="215267"/>
                </a:cubicBezTo>
                <a:cubicBezTo>
                  <a:pt x="300510" y="209279"/>
                  <a:pt x="271853" y="188380"/>
                  <a:pt x="257500" y="179409"/>
                </a:cubicBezTo>
                <a:cubicBezTo>
                  <a:pt x="199815" y="143354"/>
                  <a:pt x="250667" y="176845"/>
                  <a:pt x="209688" y="149526"/>
                </a:cubicBezTo>
                <a:cubicBezTo>
                  <a:pt x="205704" y="143550"/>
                  <a:pt x="203826" y="135404"/>
                  <a:pt x="197735" y="131597"/>
                </a:cubicBezTo>
                <a:cubicBezTo>
                  <a:pt x="187051" y="124919"/>
                  <a:pt x="161876" y="119644"/>
                  <a:pt x="161876" y="119644"/>
                </a:cubicBezTo>
                <a:cubicBezTo>
                  <a:pt x="121563" y="79330"/>
                  <a:pt x="142055" y="89130"/>
                  <a:pt x="108088" y="77809"/>
                </a:cubicBezTo>
                <a:cubicBezTo>
                  <a:pt x="96135" y="69840"/>
                  <a:pt x="85857" y="58446"/>
                  <a:pt x="72229" y="53903"/>
                </a:cubicBezTo>
                <a:cubicBezTo>
                  <a:pt x="66253" y="51911"/>
                  <a:pt x="59935" y="50743"/>
                  <a:pt x="54300" y="47926"/>
                </a:cubicBezTo>
                <a:cubicBezTo>
                  <a:pt x="47876" y="44714"/>
                  <a:pt x="42935" y="38890"/>
                  <a:pt x="36371" y="35973"/>
                </a:cubicBezTo>
                <a:cubicBezTo>
                  <a:pt x="24857" y="30856"/>
                  <a:pt x="512" y="24020"/>
                  <a:pt x="512" y="24020"/>
                </a:cubicBezTo>
                <a:cubicBezTo>
                  <a:pt x="11030" y="55578"/>
                  <a:pt x="2994" y="36710"/>
                  <a:pt x="30394" y="77809"/>
                </a:cubicBezTo>
                <a:lnTo>
                  <a:pt x="18441" y="59879"/>
                </a:lnTo>
                <a:lnTo>
                  <a:pt x="6488" y="41950"/>
                </a:lnTo>
                <a:cubicBezTo>
                  <a:pt x="4496" y="35973"/>
                  <a:pt x="-1828" y="29869"/>
                  <a:pt x="512" y="24020"/>
                </a:cubicBezTo>
                <a:cubicBezTo>
                  <a:pt x="3180" y="17351"/>
                  <a:pt x="12017" y="15279"/>
                  <a:pt x="18441" y="12067"/>
                </a:cubicBezTo>
                <a:cubicBezTo>
                  <a:pt x="24076" y="9250"/>
                  <a:pt x="30314" y="7822"/>
                  <a:pt x="36371" y="6091"/>
                </a:cubicBezTo>
                <a:cubicBezTo>
                  <a:pt x="62364" y="-1336"/>
                  <a:pt x="54762" y="114"/>
                  <a:pt x="78206" y="114"/>
                </a:cubicBezTo>
              </a:path>
            </a:pathLst>
          </a:custGeom>
          <a:noFill/>
          <a:ln w="285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6" name="Freeform 195">
            <a:extLst>
              <a:ext uri="{FF2B5EF4-FFF2-40B4-BE49-F238E27FC236}">
                <a16:creationId xmlns:a16="http://schemas.microsoft.com/office/drawing/2014/main" id="{E8A33492-93C1-F62D-6F4F-5616490C7F9E}"/>
              </a:ext>
            </a:extLst>
          </p:cNvPr>
          <p:cNvSpPr/>
          <p:nvPr/>
        </p:nvSpPr>
        <p:spPr>
          <a:xfrm>
            <a:off x="5957947" y="4840941"/>
            <a:ext cx="257581" cy="388471"/>
          </a:xfrm>
          <a:custGeom>
            <a:avLst/>
            <a:gdLst>
              <a:gd name="connsiteX0" fmla="*/ 264250 w 264250"/>
              <a:gd name="connsiteY0" fmla="*/ 388471 h 388471"/>
              <a:gd name="connsiteX1" fmla="*/ 246321 w 264250"/>
              <a:gd name="connsiteY1" fmla="*/ 340659 h 388471"/>
              <a:gd name="connsiteX2" fmla="*/ 240345 w 264250"/>
              <a:gd name="connsiteY2" fmla="*/ 310777 h 388471"/>
              <a:gd name="connsiteX3" fmla="*/ 228392 w 264250"/>
              <a:gd name="connsiteY3" fmla="*/ 292847 h 388471"/>
              <a:gd name="connsiteX4" fmla="*/ 222415 w 264250"/>
              <a:gd name="connsiteY4" fmla="*/ 274918 h 388471"/>
              <a:gd name="connsiteX5" fmla="*/ 210462 w 264250"/>
              <a:gd name="connsiteY5" fmla="*/ 256988 h 388471"/>
              <a:gd name="connsiteX6" fmla="*/ 186556 w 264250"/>
              <a:gd name="connsiteY6" fmla="*/ 215153 h 388471"/>
              <a:gd name="connsiteX7" fmla="*/ 156674 w 264250"/>
              <a:gd name="connsiteY7" fmla="*/ 167341 h 388471"/>
              <a:gd name="connsiteX8" fmla="*/ 126792 w 264250"/>
              <a:gd name="connsiteY8" fmla="*/ 113553 h 388471"/>
              <a:gd name="connsiteX9" fmla="*/ 114839 w 264250"/>
              <a:gd name="connsiteY9" fmla="*/ 95624 h 388471"/>
              <a:gd name="connsiteX10" fmla="*/ 96909 w 264250"/>
              <a:gd name="connsiteY10" fmla="*/ 83671 h 388471"/>
              <a:gd name="connsiteX11" fmla="*/ 84956 w 264250"/>
              <a:gd name="connsiteY11" fmla="*/ 65741 h 388471"/>
              <a:gd name="connsiteX12" fmla="*/ 49097 w 264250"/>
              <a:gd name="connsiteY12" fmla="*/ 35859 h 388471"/>
              <a:gd name="connsiteX13" fmla="*/ 37145 w 264250"/>
              <a:gd name="connsiteY13" fmla="*/ 17930 h 388471"/>
              <a:gd name="connsiteX14" fmla="*/ 19215 w 264250"/>
              <a:gd name="connsiteY14" fmla="*/ 5977 h 388471"/>
              <a:gd name="connsiteX15" fmla="*/ 1286 w 264250"/>
              <a:gd name="connsiteY15" fmla="*/ 0 h 388471"/>
              <a:gd name="connsiteX16" fmla="*/ 108862 w 264250"/>
              <a:gd name="connsiteY16" fmla="*/ 5977 h 388471"/>
              <a:gd name="connsiteX17" fmla="*/ 114839 w 264250"/>
              <a:gd name="connsiteY17" fmla="*/ 5977 h 388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64250" h="388471">
                <a:moveTo>
                  <a:pt x="264250" y="388471"/>
                </a:moveTo>
                <a:cubicBezTo>
                  <a:pt x="260593" y="379329"/>
                  <a:pt x="249444" y="353152"/>
                  <a:pt x="246321" y="340659"/>
                </a:cubicBezTo>
                <a:cubicBezTo>
                  <a:pt x="243857" y="330804"/>
                  <a:pt x="243912" y="320288"/>
                  <a:pt x="240345" y="310777"/>
                </a:cubicBezTo>
                <a:cubicBezTo>
                  <a:pt x="237823" y="304051"/>
                  <a:pt x="231604" y="299272"/>
                  <a:pt x="228392" y="292847"/>
                </a:cubicBezTo>
                <a:cubicBezTo>
                  <a:pt x="225575" y="287212"/>
                  <a:pt x="225232" y="280553"/>
                  <a:pt x="222415" y="274918"/>
                </a:cubicBezTo>
                <a:cubicBezTo>
                  <a:pt x="219203" y="268493"/>
                  <a:pt x="214026" y="263225"/>
                  <a:pt x="210462" y="256988"/>
                </a:cubicBezTo>
                <a:cubicBezTo>
                  <a:pt x="180131" y="203910"/>
                  <a:pt x="215678" y="258837"/>
                  <a:pt x="186556" y="215153"/>
                </a:cubicBezTo>
                <a:cubicBezTo>
                  <a:pt x="172332" y="172480"/>
                  <a:pt x="185086" y="186283"/>
                  <a:pt x="156674" y="167341"/>
                </a:cubicBezTo>
                <a:cubicBezTo>
                  <a:pt x="146154" y="135785"/>
                  <a:pt x="154191" y="154652"/>
                  <a:pt x="126792" y="113553"/>
                </a:cubicBezTo>
                <a:cubicBezTo>
                  <a:pt x="122808" y="107577"/>
                  <a:pt x="120815" y="99608"/>
                  <a:pt x="114839" y="95624"/>
                </a:cubicBezTo>
                <a:lnTo>
                  <a:pt x="96909" y="83671"/>
                </a:lnTo>
                <a:cubicBezTo>
                  <a:pt x="92925" y="77694"/>
                  <a:pt x="89554" y="71259"/>
                  <a:pt x="84956" y="65741"/>
                </a:cubicBezTo>
                <a:cubicBezTo>
                  <a:pt x="70576" y="48485"/>
                  <a:pt x="66726" y="47612"/>
                  <a:pt x="49097" y="35859"/>
                </a:cubicBezTo>
                <a:cubicBezTo>
                  <a:pt x="45113" y="29883"/>
                  <a:pt x="42224" y="23009"/>
                  <a:pt x="37145" y="17930"/>
                </a:cubicBezTo>
                <a:cubicBezTo>
                  <a:pt x="32066" y="12851"/>
                  <a:pt x="25640" y="9189"/>
                  <a:pt x="19215" y="5977"/>
                </a:cubicBezTo>
                <a:cubicBezTo>
                  <a:pt x="13580" y="3160"/>
                  <a:pt x="-5014" y="0"/>
                  <a:pt x="1286" y="0"/>
                </a:cubicBezTo>
                <a:cubicBezTo>
                  <a:pt x="37200" y="0"/>
                  <a:pt x="72998" y="4089"/>
                  <a:pt x="108862" y="5977"/>
                </a:cubicBezTo>
                <a:cubicBezTo>
                  <a:pt x="110852" y="6082"/>
                  <a:pt x="112847" y="5977"/>
                  <a:pt x="114839" y="5977"/>
                </a:cubicBezTo>
              </a:path>
            </a:pathLst>
          </a:custGeom>
          <a:noFill/>
          <a:ln w="28575">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7" name="Freeform 196">
            <a:extLst>
              <a:ext uri="{FF2B5EF4-FFF2-40B4-BE49-F238E27FC236}">
                <a16:creationId xmlns:a16="http://schemas.microsoft.com/office/drawing/2014/main" id="{95B087E6-BBE2-CBA9-CD62-DC518A1E1962}"/>
              </a:ext>
            </a:extLst>
          </p:cNvPr>
          <p:cNvSpPr/>
          <p:nvPr/>
        </p:nvSpPr>
        <p:spPr>
          <a:xfrm>
            <a:off x="5936651" y="4844755"/>
            <a:ext cx="19127" cy="88900"/>
          </a:xfrm>
          <a:custGeom>
            <a:avLst/>
            <a:gdLst>
              <a:gd name="connsiteX0" fmla="*/ 0 w 19127"/>
              <a:gd name="connsiteY0" fmla="*/ 0 h 88900"/>
              <a:gd name="connsiteX1" fmla="*/ 12700 w 19127"/>
              <a:gd name="connsiteY1" fmla="*/ 31750 h 88900"/>
              <a:gd name="connsiteX2" fmla="*/ 19050 w 19127"/>
              <a:gd name="connsiteY2" fmla="*/ 50800 h 88900"/>
              <a:gd name="connsiteX3" fmla="*/ 6350 w 19127"/>
              <a:gd name="connsiteY3" fmla="*/ 88900 h 88900"/>
            </a:gdLst>
            <a:ahLst/>
            <a:cxnLst>
              <a:cxn ang="0">
                <a:pos x="connsiteX0" y="connsiteY0"/>
              </a:cxn>
              <a:cxn ang="0">
                <a:pos x="connsiteX1" y="connsiteY1"/>
              </a:cxn>
              <a:cxn ang="0">
                <a:pos x="connsiteX2" y="connsiteY2"/>
              </a:cxn>
              <a:cxn ang="0">
                <a:pos x="connsiteX3" y="connsiteY3"/>
              </a:cxn>
            </a:cxnLst>
            <a:rect l="l" t="t" r="r" b="b"/>
            <a:pathLst>
              <a:path w="19127" h="88900">
                <a:moveTo>
                  <a:pt x="0" y="0"/>
                </a:moveTo>
                <a:cubicBezTo>
                  <a:pt x="4233" y="10583"/>
                  <a:pt x="8698" y="21077"/>
                  <a:pt x="12700" y="31750"/>
                </a:cubicBezTo>
                <a:cubicBezTo>
                  <a:pt x="15050" y="38017"/>
                  <a:pt x="19789" y="44147"/>
                  <a:pt x="19050" y="50800"/>
                </a:cubicBezTo>
                <a:cubicBezTo>
                  <a:pt x="17572" y="64105"/>
                  <a:pt x="6350" y="88900"/>
                  <a:pt x="6350" y="88900"/>
                </a:cubicBezTo>
              </a:path>
            </a:pathLst>
          </a:cu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98" name="Straight Connector 197">
            <a:extLst>
              <a:ext uri="{FF2B5EF4-FFF2-40B4-BE49-F238E27FC236}">
                <a16:creationId xmlns:a16="http://schemas.microsoft.com/office/drawing/2014/main" id="{A8B95390-F3EE-6285-42C0-FDB341826FF7}"/>
              </a:ext>
            </a:extLst>
          </p:cNvPr>
          <p:cNvCxnSpPr/>
          <p:nvPr/>
        </p:nvCxnSpPr>
        <p:spPr>
          <a:xfrm flipH="1">
            <a:off x="533453" y="6660232"/>
            <a:ext cx="572833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9" name="TextBox 198">
            <a:extLst>
              <a:ext uri="{FF2B5EF4-FFF2-40B4-BE49-F238E27FC236}">
                <a16:creationId xmlns:a16="http://schemas.microsoft.com/office/drawing/2014/main" id="{1592F2A6-A124-EE1F-77AC-580834CA9AD0}"/>
              </a:ext>
            </a:extLst>
          </p:cNvPr>
          <p:cNvSpPr txBox="1"/>
          <p:nvPr/>
        </p:nvSpPr>
        <p:spPr>
          <a:xfrm>
            <a:off x="572734" y="2618935"/>
            <a:ext cx="5628963" cy="523220"/>
          </a:xfrm>
          <a:prstGeom prst="rect">
            <a:avLst/>
          </a:prstGeom>
          <a:solidFill>
            <a:schemeClr val="bg1">
              <a:lumMod val="85000"/>
            </a:schemeClr>
          </a:solidFill>
          <a:ln w="28575">
            <a:solidFill>
              <a:schemeClr val="tx1"/>
            </a:solidFill>
          </a:ln>
          <a:effectLst>
            <a:outerShdw blurRad="50800" dist="38100" dir="2700000" algn="tl" rotWithShape="0">
              <a:prstClr val="black">
                <a:alpha val="40000"/>
              </a:prstClr>
            </a:outerShdw>
          </a:effectLst>
        </p:spPr>
        <p:txBody>
          <a:bodyPr wrap="square" rtlCol="0">
            <a:spAutoFit/>
          </a:bodyPr>
          <a:lstStyle/>
          <a:p>
            <a:r>
              <a:rPr lang="en-AU" sz="1200" b="1" dirty="0">
                <a:latin typeface="Arial Narrow" panose="020B0606020202030204" pitchFamily="34" charset="0"/>
              </a:rPr>
              <a:t>Q. How might a tiny, flat, buoyant piece of micro-plastic travel in water? Ans.</a:t>
            </a:r>
            <a:endParaRPr lang="en-AU" sz="1200" dirty="0">
              <a:latin typeface="Arial Narrow" panose="020B0606020202030204" pitchFamily="34" charset="0"/>
            </a:endParaRPr>
          </a:p>
          <a:p>
            <a:endParaRPr lang="en-AU" sz="1600" b="1" dirty="0">
              <a:latin typeface="Arial Narrow" panose="020B0606020202030204" pitchFamily="34" charset="0"/>
            </a:endParaRPr>
          </a:p>
        </p:txBody>
      </p:sp>
      <p:sp>
        <p:nvSpPr>
          <p:cNvPr id="200" name="Rectangle 199">
            <a:extLst>
              <a:ext uri="{FF2B5EF4-FFF2-40B4-BE49-F238E27FC236}">
                <a16:creationId xmlns:a16="http://schemas.microsoft.com/office/drawing/2014/main" id="{7435DA58-AF80-A6FD-9EEF-0D42AD5A74F2}"/>
              </a:ext>
            </a:extLst>
          </p:cNvPr>
          <p:cNvSpPr/>
          <p:nvPr/>
        </p:nvSpPr>
        <p:spPr>
          <a:xfrm>
            <a:off x="644056" y="2873253"/>
            <a:ext cx="5513668" cy="20900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100" dirty="0">
                <a:solidFill>
                  <a:schemeClr val="bg1">
                    <a:lumMod val="50000"/>
                  </a:schemeClr>
                </a:solidFill>
                <a:latin typeface="Comic Sans MS" panose="030F0702030302020204" pitchFamily="66" charset="0"/>
              </a:rPr>
              <a:t>It will float</a:t>
            </a:r>
          </a:p>
        </p:txBody>
      </p:sp>
      <p:sp>
        <p:nvSpPr>
          <p:cNvPr id="201" name="TextBox 200">
            <a:extLst>
              <a:ext uri="{FF2B5EF4-FFF2-40B4-BE49-F238E27FC236}">
                <a16:creationId xmlns:a16="http://schemas.microsoft.com/office/drawing/2014/main" id="{849DD16F-C5D8-45A1-9F49-08C8AECB8A97}"/>
              </a:ext>
            </a:extLst>
          </p:cNvPr>
          <p:cNvSpPr txBox="1"/>
          <p:nvPr/>
        </p:nvSpPr>
        <p:spPr>
          <a:xfrm>
            <a:off x="582561" y="3208511"/>
            <a:ext cx="5628963" cy="646331"/>
          </a:xfrm>
          <a:prstGeom prst="rect">
            <a:avLst/>
          </a:prstGeom>
          <a:solidFill>
            <a:schemeClr val="tx1"/>
          </a:solidFill>
          <a:ln w="28575">
            <a:solidFill>
              <a:schemeClr val="tx1"/>
            </a:solidFill>
          </a:ln>
          <a:effectLst/>
        </p:spPr>
        <p:txBody>
          <a:bodyPr wrap="square" rtlCol="0">
            <a:spAutoFit/>
          </a:bodyPr>
          <a:lstStyle/>
          <a:p>
            <a:r>
              <a:rPr lang="en-AU" sz="1200" b="1" dirty="0">
                <a:solidFill>
                  <a:schemeClr val="bg1"/>
                </a:solidFill>
                <a:latin typeface="Arial Narrow" panose="020B0606020202030204" pitchFamily="34" charset="0"/>
              </a:rPr>
              <a:t>Activity: </a:t>
            </a:r>
            <a:r>
              <a:rPr lang="en-AU" sz="1200" dirty="0">
                <a:solidFill>
                  <a:schemeClr val="bg1"/>
                </a:solidFill>
                <a:latin typeface="Arial Narrow" panose="020B0606020202030204" pitchFamily="34" charset="0"/>
              </a:rPr>
              <a:t>Roll a full water bottle containing particles of assorted shape, size and density. </a:t>
            </a:r>
            <a:r>
              <a:rPr lang="en-AU" sz="1200" b="1" dirty="0">
                <a:solidFill>
                  <a:schemeClr val="bg1"/>
                </a:solidFill>
                <a:latin typeface="Arial Narrow" panose="020B0606020202030204" pitchFamily="34" charset="0"/>
              </a:rPr>
              <a:t>Roll fast and slow. </a:t>
            </a:r>
            <a:r>
              <a:rPr lang="en-AU" sz="1200" dirty="0">
                <a:solidFill>
                  <a:schemeClr val="bg1"/>
                </a:solidFill>
                <a:latin typeface="Arial Narrow" panose="020B0606020202030204" pitchFamily="34" charset="0"/>
              </a:rPr>
              <a:t>Observe particle movements. Next, </a:t>
            </a:r>
            <a:r>
              <a:rPr lang="en-AU" sz="1200" b="1" dirty="0">
                <a:solidFill>
                  <a:schemeClr val="bg1"/>
                </a:solidFill>
                <a:latin typeface="Arial Narrow" panose="020B0606020202030204" pitchFamily="34" charset="0"/>
              </a:rPr>
              <a:t>stand bottle upright </a:t>
            </a:r>
            <a:r>
              <a:rPr lang="en-AU" sz="1200" dirty="0">
                <a:solidFill>
                  <a:schemeClr val="bg1"/>
                </a:solidFill>
                <a:latin typeface="Arial Narrow" panose="020B0606020202030204" pitchFamily="34" charset="0"/>
              </a:rPr>
              <a:t>and observe settling</a:t>
            </a:r>
            <a:r>
              <a:rPr lang="en-AU" sz="1200" i="1" dirty="0">
                <a:solidFill>
                  <a:schemeClr val="bg1"/>
                </a:solidFill>
                <a:latin typeface="Arial Narrow" panose="020B0606020202030204" pitchFamily="34" charset="0"/>
              </a:rPr>
              <a:t> rates</a:t>
            </a:r>
            <a:r>
              <a:rPr lang="en-AU" sz="1200" dirty="0">
                <a:solidFill>
                  <a:schemeClr val="bg1"/>
                </a:solidFill>
                <a:latin typeface="Arial Narrow" panose="020B0606020202030204" pitchFamily="34" charset="0"/>
              </a:rPr>
              <a:t>. </a:t>
            </a:r>
            <a:r>
              <a:rPr lang="en-AU" sz="1200" b="1" dirty="0">
                <a:solidFill>
                  <a:schemeClr val="bg1"/>
                </a:solidFill>
                <a:latin typeface="Arial Narrow" panose="020B0606020202030204" pitchFamily="34" charset="0"/>
              </a:rPr>
              <a:t>Apply your observations </a:t>
            </a:r>
            <a:r>
              <a:rPr lang="en-AU" sz="1200" dirty="0">
                <a:solidFill>
                  <a:schemeClr val="bg1"/>
                </a:solidFill>
                <a:latin typeface="Arial Narrow" panose="020B0606020202030204" pitchFamily="34" charset="0"/>
              </a:rPr>
              <a:t>to the placement of particles (and energy levels) along a coastline.</a:t>
            </a:r>
          </a:p>
        </p:txBody>
      </p:sp>
    </p:spTree>
    <p:extLst>
      <p:ext uri="{BB962C8B-B14F-4D97-AF65-F5344CB8AC3E}">
        <p14:creationId xmlns:p14="http://schemas.microsoft.com/office/powerpoint/2010/main" val="20310178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 name="TextBox 36">
            <a:extLst>
              <a:ext uri="{FF2B5EF4-FFF2-40B4-BE49-F238E27FC236}">
                <a16:creationId xmlns:a16="http://schemas.microsoft.com/office/drawing/2014/main" id="{B5B45344-0533-4176-0C31-E54154C824E4}"/>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5" name="TextBox 36">
            <a:extLst>
              <a:ext uri="{FF2B5EF4-FFF2-40B4-BE49-F238E27FC236}">
                <a16:creationId xmlns:a16="http://schemas.microsoft.com/office/drawing/2014/main" id="{26ECB260-13C5-C4AB-9E15-B0F55AB71870}"/>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8" name="TextBox 7">
            <a:extLst>
              <a:ext uri="{FF2B5EF4-FFF2-40B4-BE49-F238E27FC236}">
                <a16:creationId xmlns:a16="http://schemas.microsoft.com/office/drawing/2014/main" id="{C304979D-B6F6-2C4C-A066-F26992F8C5CB}"/>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10</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3" name="TextBox 2">
            <a:extLst>
              <a:ext uri="{FF2B5EF4-FFF2-40B4-BE49-F238E27FC236}">
                <a16:creationId xmlns:a16="http://schemas.microsoft.com/office/drawing/2014/main" id="{4E99C708-F7FF-96CB-F2EA-4600437D8B19}"/>
              </a:ext>
            </a:extLst>
          </p:cNvPr>
          <p:cNvSpPr txBox="1"/>
          <p:nvPr/>
        </p:nvSpPr>
        <p:spPr>
          <a:xfrm>
            <a:off x="1410717" y="160928"/>
            <a:ext cx="4106515" cy="738664"/>
          </a:xfrm>
          <a:prstGeom prst="rect">
            <a:avLst/>
          </a:prstGeom>
          <a:noFill/>
        </p:spPr>
        <p:txBody>
          <a:bodyPr wrap="square" rtlCol="0">
            <a:spAutoFit/>
          </a:bodyPr>
          <a:lstStyle/>
          <a:p>
            <a:r>
              <a:rPr lang="en-US" b="1" dirty="0">
                <a:latin typeface="Arial Narrow" pitchFamily="34" charset="0"/>
              </a:rPr>
              <a:t>Describe</a:t>
            </a:r>
            <a:r>
              <a:rPr lang="en-US" sz="1200" dirty="0">
                <a:latin typeface="Arial Narrow" pitchFamily="34" charset="0"/>
              </a:rPr>
              <a:t> how wave action, wind and longshore drift influence the movement of water, nutrients, sand, sediment and pollutants, e.g. oil spills, debris. </a:t>
            </a:r>
            <a:endParaRPr lang="en-US" sz="1100" i="1" dirty="0">
              <a:latin typeface="Arial Narrow" pitchFamily="34" charset="0"/>
            </a:endParaRPr>
          </a:p>
        </p:txBody>
      </p:sp>
      <p:sp>
        <p:nvSpPr>
          <p:cNvPr id="6" name="TextBox 17">
            <a:extLst>
              <a:ext uri="{FF2B5EF4-FFF2-40B4-BE49-F238E27FC236}">
                <a16:creationId xmlns:a16="http://schemas.microsoft.com/office/drawing/2014/main" id="{EBBEF892-031F-8795-23EF-2912A9B4CEDE}"/>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31814181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creenshot, font, document&#10;&#10;Description automatically generated">
            <a:extLst>
              <a:ext uri="{FF2B5EF4-FFF2-40B4-BE49-F238E27FC236}">
                <a16:creationId xmlns:a16="http://schemas.microsoft.com/office/drawing/2014/main" id="{DB66B272-406D-BE74-2CA3-4FA65E4B41F2}"/>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46007" y="3012112"/>
            <a:ext cx="3531065" cy="4658632"/>
          </a:xfrm>
          <a:prstGeom prst="rect">
            <a:avLst/>
          </a:prstGeom>
          <a:ln>
            <a:solidFill>
              <a:schemeClr val="tx1"/>
            </a:solidFill>
          </a:ln>
        </p:spPr>
      </p:pic>
      <p:sp>
        <p:nvSpPr>
          <p:cNvPr id="4" name="TextBox 3">
            <a:extLst>
              <a:ext uri="{FF2B5EF4-FFF2-40B4-BE49-F238E27FC236}">
                <a16:creationId xmlns:a16="http://schemas.microsoft.com/office/drawing/2014/main" id="{E3D666F0-481F-9DCF-A4DB-8A48D947670B}"/>
              </a:ext>
            </a:extLst>
          </p:cNvPr>
          <p:cNvSpPr txBox="1"/>
          <p:nvPr/>
        </p:nvSpPr>
        <p:spPr>
          <a:xfrm>
            <a:off x="574177" y="251520"/>
            <a:ext cx="82641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9" name="Rectangle 8">
            <a:extLst>
              <a:ext uri="{FF2B5EF4-FFF2-40B4-BE49-F238E27FC236}">
                <a16:creationId xmlns:a16="http://schemas.microsoft.com/office/drawing/2014/main" id="{38B0141A-97A8-E132-3960-213A457A577D}"/>
              </a:ext>
            </a:extLst>
          </p:cNvPr>
          <p:cNvSpPr/>
          <p:nvPr/>
        </p:nvSpPr>
        <p:spPr>
          <a:xfrm>
            <a:off x="431540" y="905060"/>
            <a:ext cx="5112568" cy="338554"/>
          </a:xfrm>
          <a:prstGeom prst="rect">
            <a:avLst/>
          </a:prstGeom>
        </p:spPr>
        <p:txBody>
          <a:bodyPr wrap="square">
            <a:spAutoFit/>
          </a:bodyPr>
          <a:lstStyle/>
          <a:p>
            <a:pPr algn="just"/>
            <a:r>
              <a:rPr lang="en-AU" sz="800" dirty="0">
                <a:latin typeface="Arial Narrow" panose="020B0606020202030204" pitchFamily="34" charset="0"/>
              </a:rPr>
              <a:t>© Marine Education 2024 </a:t>
            </a:r>
            <a:r>
              <a:rPr lang="en-AU" sz="800" b="1" dirty="0">
                <a:solidFill>
                  <a:schemeClr val="bg1"/>
                </a:solidFill>
                <a:highlight>
                  <a:srgbClr val="000000"/>
                </a:highlight>
                <a:latin typeface="Arial Narrow" pitchFamily="34" charset="0"/>
              </a:rPr>
              <a:t>CC BY-NC-SA</a:t>
            </a:r>
            <a:r>
              <a:rPr lang="en-AU" sz="800" dirty="0">
                <a:latin typeface="Arial Narrow" pitchFamily="34" charset="0"/>
              </a:rPr>
              <a:t> </a:t>
            </a:r>
            <a:endParaRPr lang="en-AU" sz="400" dirty="0">
              <a:latin typeface="Arial Narrow" panose="020B0606020202030204" pitchFamily="34" charset="0"/>
            </a:endParaRPr>
          </a:p>
          <a:p>
            <a:pPr algn="just"/>
            <a:endParaRPr lang="en-AU" sz="800" dirty="0">
              <a:latin typeface="Arial Narrow" panose="020B0606020202030204" pitchFamily="34" charset="0"/>
            </a:endParaRPr>
          </a:p>
        </p:txBody>
      </p:sp>
      <p:sp>
        <p:nvSpPr>
          <p:cNvPr id="10" name="Rectangle 9">
            <a:extLst>
              <a:ext uri="{FF2B5EF4-FFF2-40B4-BE49-F238E27FC236}">
                <a16:creationId xmlns:a16="http://schemas.microsoft.com/office/drawing/2014/main" id="{A7D30DC9-C64C-951B-5636-6403D045EDAD}"/>
              </a:ext>
            </a:extLst>
          </p:cNvPr>
          <p:cNvSpPr/>
          <p:nvPr/>
        </p:nvSpPr>
        <p:spPr>
          <a:xfrm>
            <a:off x="429236" y="1065045"/>
            <a:ext cx="6240124" cy="1446550"/>
          </a:xfrm>
          <a:prstGeom prst="rect">
            <a:avLst/>
          </a:prstGeom>
        </p:spPr>
        <p:txBody>
          <a:bodyPr wrap="square">
            <a:spAutoFit/>
          </a:bodyPr>
          <a:lstStyle/>
          <a:p>
            <a:pPr algn="just"/>
            <a:r>
              <a:rPr lang="en-AU" sz="800" dirty="0">
                <a:latin typeface="Arial Narrow" panose="020B0606020202030204" pitchFamily="34" charset="0"/>
              </a:rPr>
              <a:t>Published by Marine Education 2024</a:t>
            </a:r>
          </a:p>
          <a:p>
            <a:pPr algn="just"/>
            <a:r>
              <a:rPr lang="en-AU" sz="800" dirty="0">
                <a:latin typeface="Arial Narrow" panose="020B0606020202030204" pitchFamily="34" charset="0"/>
              </a:rPr>
              <a:t>ABN: 48765406873</a:t>
            </a:r>
          </a:p>
          <a:p>
            <a:pPr algn="just"/>
            <a:r>
              <a:rPr lang="en-AU" sz="800" dirty="0">
                <a:latin typeface="Arial Narrow" panose="020B0606020202030204" pitchFamily="34" charset="0"/>
              </a:rPr>
              <a:t>Author: Gail Riches</a:t>
            </a:r>
          </a:p>
          <a:p>
            <a:pPr algn="just"/>
            <a:r>
              <a:rPr lang="en-AU" sz="800" dirty="0">
                <a:latin typeface="Arial Narrow" panose="020B0606020202030204" pitchFamily="34" charset="0"/>
              </a:rPr>
              <a:t>Email: info@marineeducation.com.au</a:t>
            </a:r>
          </a:p>
          <a:p>
            <a:pPr algn="just"/>
            <a:r>
              <a:rPr lang="en-AU" sz="800" dirty="0">
                <a:latin typeface="Arial Narrow" panose="020B0606020202030204" pitchFamily="34" charset="0"/>
                <a:hlinkClick r:id="rId3">
                  <a:extLst>
                    <a:ext uri="{A12FA001-AC4F-418D-AE19-62706E023703}">
                      <ahyp:hlinkClr xmlns:ahyp="http://schemas.microsoft.com/office/drawing/2018/hyperlinkcolor" val="tx"/>
                    </a:ext>
                  </a:extLst>
                </a:hlinkClick>
              </a:rPr>
              <a:t>www.marineeducation.com.au</a:t>
            </a:r>
            <a:endParaRPr lang="en-AU" sz="800" dirty="0">
              <a:latin typeface="Arial Narrow" panose="020B0606020202030204" pitchFamily="34" charset="0"/>
            </a:endParaRPr>
          </a:p>
          <a:p>
            <a:pPr algn="just"/>
            <a:endParaRPr lang="en-AU" sz="800" dirty="0">
              <a:latin typeface="Arial Narrow" panose="020B0606020202030204" pitchFamily="34" charset="0"/>
            </a:endParaRPr>
          </a:p>
          <a:p>
            <a:pPr algn="just"/>
            <a:r>
              <a:rPr lang="en-AU" sz="800" dirty="0">
                <a:latin typeface="Arial Narrow" panose="020B0606020202030204" pitchFamily="34" charset="0"/>
              </a:rPr>
              <a:t>Course Overview and Learning Objectives derived from Marine Science 2025 v1.0 General senior syllabus, January 2024.</a:t>
            </a:r>
          </a:p>
          <a:p>
            <a:pPr algn="just"/>
            <a:r>
              <a:rPr lang="en-AU" sz="800" dirty="0">
                <a:latin typeface="Arial Narrow" panose="020B0606020202030204" pitchFamily="34" charset="0"/>
              </a:rPr>
              <a:t>Queensland Curriculum &amp; Assessment Authority PO Box 307 Spring Hill QLD 4004 Australia.  </a:t>
            </a:r>
          </a:p>
          <a:p>
            <a:pPr algn="just"/>
            <a:r>
              <a:rPr lang="en-AU" sz="800" dirty="0">
                <a:latin typeface="Arial Narrow" panose="020B0606020202030204" pitchFamily="34" charset="0"/>
                <a:hlinkClick r:id="rId4"/>
              </a:rPr>
              <a:t>https://www.qcaa.qld.edu.au/downloads/senior-qce/syllabuses/snr_marine_science_25_syll.pdf</a:t>
            </a:r>
            <a:endParaRPr lang="en-AU" sz="800" dirty="0">
              <a:latin typeface="Arial Narrow" panose="020B0606020202030204" pitchFamily="34" charset="0"/>
            </a:endParaRPr>
          </a:p>
          <a:p>
            <a:pPr algn="just"/>
            <a:endParaRPr lang="en-AU" sz="800" dirty="0">
              <a:latin typeface="Arial Narrow" panose="020B0606020202030204" pitchFamily="34" charset="0"/>
            </a:endParaRPr>
          </a:p>
          <a:p>
            <a:r>
              <a:rPr lang="en-AU" sz="800" dirty="0">
                <a:latin typeface="Arial Narrow" panose="020B0606020202030204" pitchFamily="34" charset="0"/>
              </a:rPr>
              <a:t>Image</a:t>
            </a:r>
            <a:r>
              <a:rPr lang="en-AU" sz="800" dirty="0">
                <a:latin typeface="Arial Narrow" panose="020B0606020202030204" pitchFamily="34" charset="0"/>
                <a:sym typeface="Wingdings" pitchFamily="2" charset="2"/>
              </a:rPr>
              <a:t> (front page mudskipper): Hutchings Museum, 55 N </a:t>
            </a:r>
            <a:r>
              <a:rPr lang="en-AU" sz="800" dirty="0" err="1">
                <a:latin typeface="Arial Narrow" panose="020B0606020202030204" pitchFamily="34" charset="0"/>
                <a:sym typeface="Wingdings" pitchFamily="2" charset="2"/>
              </a:rPr>
              <a:t>Center</a:t>
            </a:r>
            <a:r>
              <a:rPr lang="en-AU" sz="800" dirty="0">
                <a:latin typeface="Arial Narrow" panose="020B0606020202030204" pitchFamily="34" charset="0"/>
                <a:sym typeface="Wingdings" pitchFamily="2" charset="2"/>
              </a:rPr>
              <a:t> Street, Lehi, UT 84043. Accessed from: https://</a:t>
            </a:r>
            <a:r>
              <a:rPr lang="en-AU" sz="800" dirty="0" err="1">
                <a:latin typeface="Arial Narrow" panose="020B0606020202030204" pitchFamily="34" charset="0"/>
                <a:sym typeface="Wingdings" pitchFamily="2" charset="2"/>
              </a:rPr>
              <a:t>johnhutchingsmuseum.org</a:t>
            </a:r>
            <a:r>
              <a:rPr lang="en-AU" sz="800" dirty="0">
                <a:latin typeface="Arial Narrow" panose="020B0606020202030204" pitchFamily="34" charset="0"/>
                <a:sym typeface="Wingdings" pitchFamily="2" charset="2"/>
              </a:rPr>
              <a:t>/</a:t>
            </a:r>
            <a:r>
              <a:rPr lang="en-AU" sz="800" dirty="0" err="1">
                <a:latin typeface="Arial Narrow" panose="020B0606020202030204" pitchFamily="34" charset="0"/>
                <a:sym typeface="Wingdings" pitchFamily="2" charset="2"/>
              </a:rPr>
              <a:t>atlantic</a:t>
            </a:r>
            <a:r>
              <a:rPr lang="en-AU" sz="800" dirty="0">
                <a:latin typeface="Arial Narrow" panose="020B0606020202030204" pitchFamily="34" charset="0"/>
                <a:sym typeface="Wingdings" pitchFamily="2" charset="2"/>
              </a:rPr>
              <a:t>-mudskipper/</a:t>
            </a:r>
            <a:endParaRPr lang="en-AU" sz="800" dirty="0">
              <a:latin typeface="Arial Narrow" panose="020B0606020202030204" pitchFamily="34" charset="0"/>
            </a:endParaRPr>
          </a:p>
        </p:txBody>
      </p:sp>
      <p:sp>
        <p:nvSpPr>
          <p:cNvPr id="11" name="TextBox 10">
            <a:extLst>
              <a:ext uri="{FF2B5EF4-FFF2-40B4-BE49-F238E27FC236}">
                <a16:creationId xmlns:a16="http://schemas.microsoft.com/office/drawing/2014/main" id="{B7F94A86-205B-4E34-15D3-C761B2DBB05C}"/>
              </a:ext>
            </a:extLst>
          </p:cNvPr>
          <p:cNvSpPr txBox="1"/>
          <p:nvPr/>
        </p:nvSpPr>
        <p:spPr>
          <a:xfrm rot="16200000">
            <a:off x="-56213" y="357529"/>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2" name="Rectangle 11">
            <a:extLst>
              <a:ext uri="{FF2B5EF4-FFF2-40B4-BE49-F238E27FC236}">
                <a16:creationId xmlns:a16="http://schemas.microsoft.com/office/drawing/2014/main" id="{AE67307C-37F6-A2C9-9D03-E126E64168D7}"/>
              </a:ext>
            </a:extLst>
          </p:cNvPr>
          <p:cNvSpPr/>
          <p:nvPr/>
        </p:nvSpPr>
        <p:spPr>
          <a:xfrm>
            <a:off x="429236" y="2685856"/>
            <a:ext cx="4810844" cy="215444"/>
          </a:xfrm>
          <a:prstGeom prst="rect">
            <a:avLst/>
          </a:prstGeom>
        </p:spPr>
        <p:txBody>
          <a:bodyPr wrap="square">
            <a:spAutoFit/>
          </a:bodyPr>
          <a:lstStyle/>
          <a:p>
            <a:r>
              <a:rPr lang="en-US" sz="800" dirty="0">
                <a:latin typeface="Arial Narrow" panose="020B0606020202030204" pitchFamily="34" charset="0"/>
              </a:rPr>
              <a:t>Interested persons are invited to contact the author for information or to indicate errors and omissions.</a:t>
            </a:r>
            <a:endParaRPr lang="en-AU" sz="800" dirty="0">
              <a:latin typeface="Arial Narrow" panose="020B0606020202030204" pitchFamily="34" charset="0"/>
            </a:endParaRPr>
          </a:p>
        </p:txBody>
      </p:sp>
      <p:cxnSp>
        <p:nvCxnSpPr>
          <p:cNvPr id="2" name="Straight Connector 1">
            <a:extLst>
              <a:ext uri="{FF2B5EF4-FFF2-40B4-BE49-F238E27FC236}">
                <a16:creationId xmlns:a16="http://schemas.microsoft.com/office/drawing/2014/main" id="{1C60F5BD-2528-6190-C0A7-6E4E57DE2FB7}"/>
              </a:ext>
            </a:extLst>
          </p:cNvPr>
          <p:cNvCxnSpPr/>
          <p:nvPr/>
        </p:nvCxnSpPr>
        <p:spPr>
          <a:xfrm flipH="1">
            <a:off x="539217" y="8731640"/>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36">
            <a:extLst>
              <a:ext uri="{FF2B5EF4-FFF2-40B4-BE49-F238E27FC236}">
                <a16:creationId xmlns:a16="http://schemas.microsoft.com/office/drawing/2014/main" id="{B89D7370-F365-A394-1C92-FB65E243C78D}"/>
              </a:ext>
            </a:extLst>
          </p:cNvPr>
          <p:cNvSpPr txBox="1"/>
          <p:nvPr/>
        </p:nvSpPr>
        <p:spPr>
          <a:xfrm>
            <a:off x="476672" y="8702878"/>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6" name="Rectangle 5">
            <a:extLst>
              <a:ext uri="{FF2B5EF4-FFF2-40B4-BE49-F238E27FC236}">
                <a16:creationId xmlns:a16="http://schemas.microsoft.com/office/drawing/2014/main" id="{ADD7A464-F31F-2DF0-792D-885F04B59CF3}"/>
              </a:ext>
            </a:extLst>
          </p:cNvPr>
          <p:cNvSpPr/>
          <p:nvPr/>
        </p:nvSpPr>
        <p:spPr>
          <a:xfrm>
            <a:off x="510716" y="7697450"/>
            <a:ext cx="5976664" cy="954107"/>
          </a:xfrm>
          <a:prstGeom prst="rect">
            <a:avLst/>
          </a:prstGeom>
        </p:spPr>
        <p:txBody>
          <a:bodyPr wrap="square">
            <a:spAutoFit/>
          </a:bodyPr>
          <a:lstStyle/>
          <a:p>
            <a:pPr algn="just"/>
            <a:r>
              <a:rPr lang="en-AU" sz="800" dirty="0">
                <a:latin typeface="Arial Narrow" panose="020B0606020202030204" pitchFamily="34" charset="0"/>
              </a:rPr>
              <a:t>This publication is available to download free-of-charge from the Marine Education website: </a:t>
            </a:r>
            <a:r>
              <a:rPr lang="en-AU" sz="800" dirty="0" err="1">
                <a:latin typeface="Arial Narrow" panose="020B0606020202030204" pitchFamily="34" charset="0"/>
              </a:rPr>
              <a:t>www.marineeducation.com.au</a:t>
            </a:r>
            <a:endParaRPr lang="en-AU" sz="800" dirty="0">
              <a:latin typeface="Arial Narrow" panose="020B0606020202030204" pitchFamily="34" charset="0"/>
            </a:endParaRPr>
          </a:p>
          <a:p>
            <a:pPr algn="just"/>
            <a:endParaRPr lang="en-AU" sz="800" dirty="0">
              <a:latin typeface="Arial Narrow" panose="020B0606020202030204" pitchFamily="34" charset="0"/>
            </a:endParaRPr>
          </a:p>
          <a:p>
            <a:pPr algn="just"/>
            <a:r>
              <a:rPr lang="en-AU" sz="800" dirty="0">
                <a:latin typeface="Arial Narrow" panose="020B0606020202030204" pitchFamily="34" charset="0"/>
              </a:rPr>
              <a:t>The sale of this product is strictly prohibited. </a:t>
            </a:r>
          </a:p>
          <a:p>
            <a:pPr algn="just"/>
            <a:endParaRPr lang="en-AU" sz="800" dirty="0">
              <a:latin typeface="Arial Narrow" panose="020B0606020202030204" pitchFamily="34" charset="0"/>
            </a:endParaRPr>
          </a:p>
          <a:p>
            <a:pPr algn="just"/>
            <a:r>
              <a:rPr lang="en-AU" sz="800" dirty="0">
                <a:latin typeface="Arial Narrow" panose="020B0606020202030204" pitchFamily="34" charset="0"/>
              </a:rPr>
              <a:t>Printing at a commercial printer such as Office Works is permitted for school-use only. </a:t>
            </a:r>
          </a:p>
          <a:p>
            <a:pPr algn="just"/>
            <a:endParaRPr lang="en-AU" sz="800" dirty="0">
              <a:latin typeface="Arial Narrow" panose="020B0606020202030204" pitchFamily="34" charset="0"/>
            </a:endParaRPr>
          </a:p>
          <a:p>
            <a:pPr algn="just"/>
            <a:r>
              <a:rPr lang="en-AU" sz="800" dirty="0">
                <a:latin typeface="Arial Narrow" panose="020B0606020202030204" pitchFamily="34" charset="0"/>
              </a:rPr>
              <a:t>Marine Education would like to thank all the teachers, students and industry professionals who kindly shared their work.</a:t>
            </a:r>
          </a:p>
        </p:txBody>
      </p:sp>
      <p:pic>
        <p:nvPicPr>
          <p:cNvPr id="7" name="Picture 2" descr="Premium Vector | A black and white drawing of a sea turtle.">
            <a:extLst>
              <a:ext uri="{FF2B5EF4-FFF2-40B4-BE49-F238E27FC236}">
                <a16:creationId xmlns:a16="http://schemas.microsoft.com/office/drawing/2014/main" id="{A573D075-10D8-24CA-9421-F1656C4F4B49}"/>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5355018" y="173834"/>
            <a:ext cx="1024499" cy="727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4372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789602" y="2906065"/>
            <a:ext cx="2569242" cy="276999"/>
          </a:xfrm>
          <a:prstGeom prst="rect">
            <a:avLst/>
          </a:prstGeom>
        </p:spPr>
        <p:txBody>
          <a:bodyPr wrap="square">
            <a:spAutoFit/>
          </a:bodyPr>
          <a:lstStyle/>
          <a:p>
            <a:r>
              <a:rPr lang="en-AU" sz="1200" b="1" dirty="0">
                <a:latin typeface="Arial Narrow" panose="020B0606020202030204" pitchFamily="34" charset="0"/>
              </a:rPr>
              <a:t>Accretion </a:t>
            </a:r>
            <a:r>
              <a:rPr lang="en-AU" sz="1200" dirty="0">
                <a:latin typeface="Arial Narrow" panose="020B0606020202030204" pitchFamily="34" charset="0"/>
              </a:rPr>
              <a:t>is an accumulation of particles.</a:t>
            </a:r>
          </a:p>
        </p:txBody>
      </p:sp>
      <p:sp>
        <p:nvSpPr>
          <p:cNvPr id="5" name="Rectangle 4"/>
          <p:cNvSpPr/>
          <p:nvPr/>
        </p:nvSpPr>
        <p:spPr>
          <a:xfrm>
            <a:off x="573153" y="3168414"/>
            <a:ext cx="5721084" cy="630893"/>
          </a:xfrm>
          <a:prstGeom prst="rect">
            <a:avLst/>
          </a:prstGeom>
          <a:solidFill>
            <a:schemeClr val="tx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bg1"/>
                </a:solidFill>
                <a:latin typeface="Arial Narrow" panose="020B0606020202030204" pitchFamily="34" charset="0"/>
              </a:rPr>
              <a:t>Activity: Use a thesaurus to find other words that mean ‘</a:t>
            </a:r>
            <a:r>
              <a:rPr lang="en-AU" sz="1200" b="1" i="1" dirty="0">
                <a:solidFill>
                  <a:schemeClr val="bg1"/>
                </a:solidFill>
                <a:latin typeface="Arial Narrow" panose="020B0606020202030204" pitchFamily="34" charset="0"/>
              </a:rPr>
              <a:t>accretion</a:t>
            </a:r>
            <a:r>
              <a:rPr lang="en-AU" sz="1200" b="1" dirty="0">
                <a:solidFill>
                  <a:schemeClr val="bg1"/>
                </a:solidFill>
                <a:latin typeface="Arial Narrow" panose="020B0606020202030204" pitchFamily="34" charset="0"/>
              </a:rPr>
              <a:t>’. Write them in this box: </a:t>
            </a:r>
          </a:p>
        </p:txBody>
      </p:sp>
      <p:sp>
        <p:nvSpPr>
          <p:cNvPr id="22" name="TextBox 21"/>
          <p:cNvSpPr txBox="1"/>
          <p:nvPr/>
        </p:nvSpPr>
        <p:spPr>
          <a:xfrm>
            <a:off x="490052" y="3847944"/>
            <a:ext cx="5868792" cy="707886"/>
          </a:xfrm>
          <a:prstGeom prst="rect">
            <a:avLst/>
          </a:prstGeom>
          <a:noFill/>
        </p:spPr>
        <p:txBody>
          <a:bodyPr wrap="square" rtlCol="0">
            <a:spAutoFit/>
          </a:bodyPr>
          <a:lstStyle/>
          <a:p>
            <a:r>
              <a:rPr lang="en-AU" sz="1600" b="1" dirty="0">
                <a:latin typeface="Arial Narrow" panose="020B0606020202030204" pitchFamily="34" charset="0"/>
              </a:rPr>
              <a:t>Processes of Coastal Erosion</a:t>
            </a:r>
          </a:p>
          <a:p>
            <a:r>
              <a:rPr lang="en-AU" sz="1200" dirty="0">
                <a:latin typeface="Arial Narrow" panose="020B0606020202030204" pitchFamily="34" charset="0"/>
              </a:rPr>
              <a:t>Coastal erosion occurs when rates of erosion exceed rates of accretion. Remember the sand budget? Erosion occurs when there are more </a:t>
            </a:r>
            <a:r>
              <a:rPr lang="en-AU" sz="1200" i="1" dirty="0">
                <a:latin typeface="Arial Narrow" panose="020B0606020202030204" pitchFamily="34" charset="0"/>
              </a:rPr>
              <a:t>out</a:t>
            </a:r>
            <a:r>
              <a:rPr lang="en-AU" sz="1200" dirty="0">
                <a:latin typeface="Arial Narrow" panose="020B0606020202030204" pitchFamily="34" charset="0"/>
              </a:rPr>
              <a:t>puts of sand, than </a:t>
            </a:r>
            <a:r>
              <a:rPr lang="en-AU" sz="1200" i="1" dirty="0">
                <a:latin typeface="Arial Narrow" panose="020B0606020202030204" pitchFamily="34" charset="0"/>
              </a:rPr>
              <a:t>in</a:t>
            </a:r>
            <a:r>
              <a:rPr lang="en-AU" sz="1200" dirty="0">
                <a:latin typeface="Arial Narrow" panose="020B0606020202030204" pitchFamily="34" charset="0"/>
              </a:rPr>
              <a:t>puts of sand to a beach. For example:</a:t>
            </a:r>
          </a:p>
        </p:txBody>
      </p:sp>
      <p:sp>
        <p:nvSpPr>
          <p:cNvPr id="6" name="Rectangle 5"/>
          <p:cNvSpPr/>
          <p:nvPr/>
        </p:nvSpPr>
        <p:spPr>
          <a:xfrm>
            <a:off x="545486" y="1419394"/>
            <a:ext cx="1586408" cy="149386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Weathering</a:t>
            </a:r>
            <a:r>
              <a:rPr lang="en-AU" sz="1200" dirty="0">
                <a:solidFill>
                  <a:schemeClr val="tx1"/>
                </a:solidFill>
                <a:latin typeface="Arial Narrow" panose="020B0606020202030204" pitchFamily="34" charset="0"/>
              </a:rPr>
              <a:t> breaks apart rock into particles </a:t>
            </a:r>
            <a:r>
              <a:rPr lang="en-AU" sz="800" dirty="0">
                <a:solidFill>
                  <a:schemeClr val="tx1"/>
                </a:solidFill>
                <a:latin typeface="Arial Narrow" panose="020B0606020202030204" pitchFamily="34" charset="0"/>
              </a:rPr>
              <a:t>(either physically &amp;/or chemically)</a:t>
            </a:r>
          </a:p>
        </p:txBody>
      </p:sp>
      <p:sp>
        <p:nvSpPr>
          <p:cNvPr id="25" name="Rectangle 24"/>
          <p:cNvSpPr/>
          <p:nvPr/>
        </p:nvSpPr>
        <p:spPr>
          <a:xfrm>
            <a:off x="2181115" y="1418335"/>
            <a:ext cx="2495560" cy="149889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Erosion </a:t>
            </a:r>
            <a:r>
              <a:rPr lang="en-AU" sz="1200" i="1" dirty="0">
                <a:solidFill>
                  <a:schemeClr val="tx1"/>
                </a:solidFill>
                <a:latin typeface="Arial Narrow" panose="020B0606020202030204" pitchFamily="34" charset="0"/>
              </a:rPr>
              <a:t>lifts</a:t>
            </a:r>
            <a:r>
              <a:rPr lang="en-AU" sz="1200" dirty="0">
                <a:solidFill>
                  <a:schemeClr val="tx1"/>
                </a:solidFill>
                <a:latin typeface="Arial Narrow" panose="020B0606020202030204" pitchFamily="34" charset="0"/>
              </a:rPr>
              <a:t> particles. </a:t>
            </a:r>
            <a:br>
              <a:rPr lang="en-AU" sz="1200" dirty="0">
                <a:solidFill>
                  <a:schemeClr val="tx1"/>
                </a:solidFill>
                <a:latin typeface="Arial Narrow" panose="020B0606020202030204" pitchFamily="34" charset="0"/>
              </a:rPr>
            </a:br>
            <a:r>
              <a:rPr lang="en-AU" sz="1200" b="1" dirty="0">
                <a:solidFill>
                  <a:schemeClr val="tx1"/>
                </a:solidFill>
                <a:latin typeface="Arial Narrow" panose="020B0606020202030204" pitchFamily="34" charset="0"/>
              </a:rPr>
              <a:t>Transport</a:t>
            </a:r>
            <a:r>
              <a:rPr lang="en-AU" sz="1200" b="1" i="1" dirty="0">
                <a:solidFill>
                  <a:schemeClr val="tx1"/>
                </a:solidFill>
                <a:latin typeface="Arial Narrow" panose="020B0606020202030204" pitchFamily="34" charset="0"/>
              </a:rPr>
              <a:t> </a:t>
            </a:r>
            <a:r>
              <a:rPr lang="en-AU" sz="1200" i="1" dirty="0">
                <a:solidFill>
                  <a:schemeClr val="tx1"/>
                </a:solidFill>
                <a:latin typeface="Arial Narrow" panose="020B0606020202030204" pitchFamily="34" charset="0"/>
              </a:rPr>
              <a:t>moves </a:t>
            </a:r>
            <a:r>
              <a:rPr lang="en-AU" sz="1200" dirty="0">
                <a:solidFill>
                  <a:schemeClr val="tx1"/>
                </a:solidFill>
                <a:latin typeface="Arial Narrow" panose="020B0606020202030204" pitchFamily="34" charset="0"/>
              </a:rPr>
              <a:t>particles to new places</a:t>
            </a:r>
          </a:p>
        </p:txBody>
      </p:sp>
      <p:sp>
        <p:nvSpPr>
          <p:cNvPr id="26" name="Rectangle 25"/>
          <p:cNvSpPr/>
          <p:nvPr/>
        </p:nvSpPr>
        <p:spPr>
          <a:xfrm>
            <a:off x="4721604" y="1418335"/>
            <a:ext cx="1564670" cy="150124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Deposition</a:t>
            </a:r>
            <a:r>
              <a:rPr lang="en-AU" sz="1200" dirty="0">
                <a:solidFill>
                  <a:schemeClr val="tx1"/>
                </a:solidFill>
                <a:latin typeface="Arial Narrow" panose="020B0606020202030204" pitchFamily="34" charset="0"/>
              </a:rPr>
              <a:t> drops (deposits) the particles</a:t>
            </a:r>
          </a:p>
        </p:txBody>
      </p:sp>
      <p:cxnSp>
        <p:nvCxnSpPr>
          <p:cNvPr id="38" name="Straight Arrow Connector 37"/>
          <p:cNvCxnSpPr/>
          <p:nvPr/>
        </p:nvCxnSpPr>
        <p:spPr>
          <a:xfrm>
            <a:off x="2356142" y="1907704"/>
            <a:ext cx="216024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44" name="Table 43"/>
          <p:cNvGraphicFramePr>
            <a:graphicFrameLocks noGrp="1"/>
          </p:cNvGraphicFramePr>
          <p:nvPr/>
        </p:nvGraphicFramePr>
        <p:xfrm>
          <a:off x="545486" y="4564226"/>
          <a:ext cx="5783145" cy="1098749"/>
        </p:xfrm>
        <a:graphic>
          <a:graphicData uri="http://schemas.openxmlformats.org/drawingml/2006/table">
            <a:tbl>
              <a:tblPr firstRow="1" bandRow="1">
                <a:effectLst>
                  <a:outerShdw blurRad="50800" dist="38100" dir="2700000" algn="tl" rotWithShape="0">
                    <a:prstClr val="black">
                      <a:alpha val="40000"/>
                    </a:prstClr>
                  </a:outerShdw>
                </a:effectLst>
                <a:tableStyleId>{5940675A-B579-460E-94D1-54222C63F5DA}</a:tableStyleId>
              </a:tblPr>
              <a:tblGrid>
                <a:gridCol w="2307449">
                  <a:extLst>
                    <a:ext uri="{9D8B030D-6E8A-4147-A177-3AD203B41FA5}">
                      <a16:colId xmlns:a16="http://schemas.microsoft.com/office/drawing/2014/main" val="20000"/>
                    </a:ext>
                  </a:extLst>
                </a:gridCol>
                <a:gridCol w="2232249">
                  <a:extLst>
                    <a:ext uri="{9D8B030D-6E8A-4147-A177-3AD203B41FA5}">
                      <a16:colId xmlns:a16="http://schemas.microsoft.com/office/drawing/2014/main" val="20001"/>
                    </a:ext>
                  </a:extLst>
                </a:gridCol>
                <a:gridCol w="1243447">
                  <a:extLst>
                    <a:ext uri="{9D8B030D-6E8A-4147-A177-3AD203B41FA5}">
                      <a16:colId xmlns:a16="http://schemas.microsoft.com/office/drawing/2014/main" val="20002"/>
                    </a:ext>
                  </a:extLst>
                </a:gridCol>
              </a:tblGrid>
              <a:tr h="299659">
                <a:tc gridSpan="3">
                  <a:txBody>
                    <a:bodyPr/>
                    <a:lstStyle/>
                    <a:p>
                      <a:pPr algn="l"/>
                      <a:r>
                        <a:rPr lang="en-AU" sz="1200" dirty="0">
                          <a:latin typeface="Arial Narrow" panose="020B0606020202030204" pitchFamily="34" charset="0"/>
                        </a:rPr>
                        <a:t>             </a:t>
                      </a:r>
                      <a:r>
                        <a:rPr lang="en-AU" sz="1200" b="1" dirty="0">
                          <a:latin typeface="Arial Narrow" panose="020B0606020202030204" pitchFamily="34" charset="0"/>
                        </a:rPr>
                        <a:t>Inputs</a:t>
                      </a:r>
                      <a:r>
                        <a:rPr lang="en-AU" sz="1200" b="1" baseline="0" dirty="0">
                          <a:latin typeface="Arial Narrow" panose="020B0606020202030204" pitchFamily="34" charset="0"/>
                        </a:rPr>
                        <a:t>                          (minus)                  </a:t>
                      </a:r>
                      <a:r>
                        <a:rPr lang="en-AU" sz="1200" b="1" dirty="0">
                          <a:latin typeface="Arial Narrow" panose="020B0606020202030204" pitchFamily="34" charset="0"/>
                        </a:rPr>
                        <a:t>Outputs</a:t>
                      </a:r>
                      <a:r>
                        <a:rPr lang="en-AU" sz="1200" b="1" baseline="0" dirty="0">
                          <a:latin typeface="Arial Narrow" panose="020B0606020202030204" pitchFamily="34" charset="0"/>
                        </a:rPr>
                        <a:t>                                      =     </a:t>
                      </a:r>
                      <a:r>
                        <a:rPr lang="en-AU" sz="1200" b="1" dirty="0">
                          <a:latin typeface="Arial Narrow" panose="020B0606020202030204" pitchFamily="34" charset="0"/>
                        </a:rPr>
                        <a:t>Balance </a:t>
                      </a:r>
                    </a:p>
                  </a:txBody>
                  <a:tcPr>
                    <a:lnB w="12700" cap="flat" cmpd="sng" algn="ctr">
                      <a:solidFill>
                        <a:schemeClr val="tx1"/>
                      </a:solidFill>
                      <a:prstDash val="solid"/>
                      <a:round/>
                      <a:headEnd type="none" w="med" len="med"/>
                      <a:tailEnd type="none" w="med" len="med"/>
                    </a:lnB>
                    <a:solidFill>
                      <a:schemeClr val="bg1">
                        <a:lumMod val="85000"/>
                      </a:schemeClr>
                    </a:solidFill>
                  </a:tcPr>
                </a:tc>
                <a:tc hMerge="1">
                  <a:txBody>
                    <a:bodyPr/>
                    <a:lstStyle/>
                    <a:p>
                      <a:pPr algn="ctr"/>
                      <a:endParaRPr lang="en-AU" sz="1200" dirty="0">
                        <a:latin typeface="Arial Narrow" panose="020B0606020202030204" pitchFamily="34" charset="0"/>
                      </a:endParaRPr>
                    </a:p>
                  </a:txBody>
                  <a:tcPr>
                    <a:lnB w="12700" cap="flat" cmpd="sng" algn="ctr">
                      <a:solidFill>
                        <a:schemeClr val="tx1"/>
                      </a:solidFill>
                      <a:prstDash val="solid"/>
                      <a:round/>
                      <a:headEnd type="none" w="med" len="med"/>
                      <a:tailEnd type="none" w="med" len="med"/>
                    </a:lnB>
                    <a:solidFill>
                      <a:schemeClr val="bg1">
                        <a:lumMod val="95000"/>
                      </a:schemeClr>
                    </a:solidFill>
                  </a:tcPr>
                </a:tc>
                <a:tc hMerge="1">
                  <a:txBody>
                    <a:bodyPr/>
                    <a:lstStyle/>
                    <a:p>
                      <a:pPr algn="ctr"/>
                      <a:endParaRPr lang="en-AU" sz="1200" dirty="0">
                        <a:latin typeface="Arial Narrow" panose="020B0606020202030204" pitchFamily="34" charset="0"/>
                      </a:endParaRPr>
                    </a:p>
                  </a:txBody>
                  <a:tcPr>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799090">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50" dirty="0">
                          <a:latin typeface="Arial Narrow" panose="020B0606020202030204" pitchFamily="34" charset="0"/>
                        </a:rPr>
                        <a:t>Longshore drift</a:t>
                      </a:r>
                      <a:r>
                        <a:rPr lang="en-AU" sz="1050" baseline="0" dirty="0">
                          <a:latin typeface="Arial Narrow" panose="020B0606020202030204" pitchFamily="34" charset="0"/>
                        </a:rPr>
                        <a:t> delivering sand </a:t>
                      </a:r>
                      <a:r>
                        <a:rPr lang="en-AU" sz="1050" dirty="0">
                          <a:latin typeface="Arial Narrow" panose="020B0606020202030204" pitchFamily="34" charset="0"/>
                        </a:rPr>
                        <a:t>to beach</a:t>
                      </a:r>
                    </a:p>
                    <a:p>
                      <a:pPr marL="171450" indent="-171450" algn="l">
                        <a:buFont typeface="Arial" panose="020B0604020202020204" pitchFamily="34" charset="0"/>
                        <a:buChar char="•"/>
                      </a:pPr>
                      <a:r>
                        <a:rPr lang="en-AU" sz="1050" baseline="0" dirty="0">
                          <a:latin typeface="Arial Narrow" panose="020B0606020202030204" pitchFamily="34" charset="0"/>
                        </a:rPr>
                        <a:t>Rivers suppling the beach with sand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50" dirty="0">
                          <a:latin typeface="Arial Narrow" panose="020B0606020202030204" pitchFamily="34" charset="0"/>
                        </a:rPr>
                        <a:t>Constructive</a:t>
                      </a:r>
                      <a:r>
                        <a:rPr lang="en-AU" sz="1050" baseline="0" dirty="0">
                          <a:latin typeface="Arial Narrow" panose="020B0606020202030204" pitchFamily="34" charset="0"/>
                        </a:rPr>
                        <a:t> waves bringing sand onshore</a:t>
                      </a:r>
                    </a:p>
                  </a:txBody>
                  <a:tcPr>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50" dirty="0">
                          <a:latin typeface="Arial Narrow" panose="020B0606020202030204" pitchFamily="34" charset="0"/>
                        </a:rPr>
                        <a:t>Longshore drift taking sand </a:t>
                      </a:r>
                      <a:r>
                        <a:rPr lang="en-AU" sz="1050" baseline="0" dirty="0">
                          <a:latin typeface="Arial Narrow" panose="020B0606020202030204" pitchFamily="34" charset="0"/>
                        </a:rPr>
                        <a:t>away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050" dirty="0">
                          <a:latin typeface="Arial Narrow" panose="020B0606020202030204" pitchFamily="34" charset="0"/>
                        </a:rPr>
                        <a:t>Destructive waves moving sand</a:t>
                      </a:r>
                      <a:r>
                        <a:rPr lang="en-AU" sz="1050" baseline="0" dirty="0">
                          <a:latin typeface="Arial Narrow" panose="020B0606020202030204" pitchFamily="34" charset="0"/>
                        </a:rPr>
                        <a:t> </a:t>
                      </a:r>
                      <a:r>
                        <a:rPr lang="en-AU" sz="1050" dirty="0">
                          <a:latin typeface="Arial Narrow" panose="020B0606020202030204" pitchFamily="34" charset="0"/>
                        </a:rPr>
                        <a:t>offshore</a:t>
                      </a:r>
                    </a:p>
                  </a:txBody>
                  <a:tcPr>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171450" indent="-171450" algn="l">
                        <a:buFont typeface="Arial" panose="020B0604020202020204" pitchFamily="34" charset="0"/>
                        <a:buChar char="•"/>
                      </a:pPr>
                      <a:r>
                        <a:rPr lang="en-AU" sz="1050" dirty="0">
                          <a:latin typeface="Arial Narrow" panose="020B0606020202030204" pitchFamily="34" charset="0"/>
                        </a:rPr>
                        <a:t>Accretion </a:t>
                      </a:r>
                      <a:r>
                        <a:rPr lang="en-AU" sz="1050" dirty="0">
                          <a:latin typeface="Arial Narrow" panose="020B0606020202030204" pitchFamily="34" charset="0"/>
                          <a:sym typeface="Wingdings" panose="05000000000000000000" pitchFamily="2" charset="2"/>
                        </a:rPr>
                        <a:t> (+)</a:t>
                      </a:r>
                      <a:endParaRPr lang="en-AU" sz="1050" dirty="0">
                        <a:latin typeface="Arial Narrow" panose="020B0606020202030204" pitchFamily="34" charset="0"/>
                      </a:endParaRPr>
                    </a:p>
                    <a:p>
                      <a:pPr marL="171450" indent="-171450" algn="l">
                        <a:buFont typeface="Arial" panose="020B0604020202020204" pitchFamily="34" charset="0"/>
                        <a:buChar char="•"/>
                      </a:pPr>
                      <a:r>
                        <a:rPr lang="en-AU" sz="1050" dirty="0">
                          <a:latin typeface="Arial Narrow" panose="020B0606020202030204" pitchFamily="34" charset="0"/>
                        </a:rPr>
                        <a:t>Erosion </a:t>
                      </a:r>
                      <a:r>
                        <a:rPr lang="en-AU" sz="1050" dirty="0">
                          <a:latin typeface="Arial Narrow" panose="020B0606020202030204" pitchFamily="34" charset="0"/>
                          <a:sym typeface="Wingdings" panose="05000000000000000000" pitchFamily="2" charset="2"/>
                        </a:rPr>
                        <a:t>   </a:t>
                      </a:r>
                      <a:r>
                        <a:rPr lang="en-AU" sz="1050" baseline="0" dirty="0">
                          <a:latin typeface="Arial Narrow" panose="020B0606020202030204" pitchFamily="34" charset="0"/>
                          <a:sym typeface="Wingdings" panose="05000000000000000000" pitchFamily="2" charset="2"/>
                        </a:rPr>
                        <a:t> (</a:t>
                      </a:r>
                      <a:r>
                        <a:rPr lang="en-AU" sz="1050" b="1" baseline="0" dirty="0">
                          <a:latin typeface="Arial Narrow" panose="020B0606020202030204" pitchFamily="34" charset="0"/>
                          <a:sym typeface="Wingdings" panose="05000000000000000000" pitchFamily="2" charset="2"/>
                        </a:rPr>
                        <a:t>-</a:t>
                      </a:r>
                      <a:r>
                        <a:rPr lang="en-AU" sz="1050" baseline="0" dirty="0">
                          <a:latin typeface="Arial Narrow" panose="020B0606020202030204" pitchFamily="34" charset="0"/>
                          <a:sym typeface="Wingdings" panose="05000000000000000000" pitchFamily="2" charset="2"/>
                        </a:rPr>
                        <a:t>)</a:t>
                      </a:r>
                      <a:endParaRPr lang="en-AU" sz="1050" dirty="0">
                        <a:latin typeface="Arial Narrow" panose="020B0606020202030204" pitchFamily="34" charset="0"/>
                      </a:endParaRPr>
                    </a:p>
                    <a:p>
                      <a:pPr marL="171450" indent="-171450" algn="l">
                        <a:buFont typeface="Arial" panose="020B0604020202020204" pitchFamily="34" charset="0"/>
                        <a:buChar char="•"/>
                      </a:pPr>
                      <a:r>
                        <a:rPr lang="en-AU" sz="1050" dirty="0">
                          <a:latin typeface="Arial Narrow" panose="020B0606020202030204" pitchFamily="34" charset="0"/>
                        </a:rPr>
                        <a:t>Steady</a:t>
                      </a:r>
                      <a:r>
                        <a:rPr lang="en-AU" sz="1050" baseline="0" dirty="0">
                          <a:latin typeface="Arial Narrow" panose="020B0606020202030204" pitchFamily="34" charset="0"/>
                        </a:rPr>
                        <a:t> state (0)</a:t>
                      </a:r>
                      <a:endParaRPr lang="en-AU" sz="1050" dirty="0">
                        <a:latin typeface="Arial Narrow" panose="020B0606020202030204" pitchFamily="34" charset="0"/>
                      </a:endParaRPr>
                    </a:p>
                  </a:txBody>
                  <a:tcPr>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1"/>
                  </a:ext>
                </a:extLst>
              </a:tr>
            </a:tbl>
          </a:graphicData>
        </a:graphic>
      </p:graphicFrame>
      <p:sp>
        <p:nvSpPr>
          <p:cNvPr id="55" name="TextBox 54"/>
          <p:cNvSpPr txBox="1"/>
          <p:nvPr/>
        </p:nvSpPr>
        <p:spPr>
          <a:xfrm>
            <a:off x="545486" y="5658961"/>
            <a:ext cx="5783146" cy="830997"/>
          </a:xfrm>
          <a:prstGeom prst="rect">
            <a:avLst/>
          </a:prstGeom>
          <a:solidFill>
            <a:schemeClr val="bg1">
              <a:lumMod val="85000"/>
            </a:schemeClr>
          </a:solidFill>
          <a:ln w="19050">
            <a:solidFill>
              <a:schemeClr val="tx1"/>
            </a:solidFill>
          </a:ln>
          <a:effectLst>
            <a:outerShdw blurRad="50800" dist="38100" dir="2700000" algn="tl" rotWithShape="0">
              <a:prstClr val="black">
                <a:alpha val="40000"/>
              </a:prstClr>
            </a:outerShdw>
          </a:effectLst>
        </p:spPr>
        <p:txBody>
          <a:bodyPr wrap="square" rtlCol="0">
            <a:spAutoFit/>
          </a:bodyPr>
          <a:lstStyle/>
          <a:p>
            <a:r>
              <a:rPr lang="en-AU" sz="1200" b="1" dirty="0">
                <a:latin typeface="Arial Narrow" panose="020B0606020202030204" pitchFamily="34" charset="0"/>
              </a:rPr>
              <a:t>Activity: Calculate the balance for the hypothetical sand budget below:</a:t>
            </a:r>
          </a:p>
          <a:p>
            <a:endParaRPr lang="en-AU" sz="1200" b="1" dirty="0">
              <a:latin typeface="Arial Narrow" panose="020B0606020202030204" pitchFamily="34" charset="0"/>
            </a:endParaRPr>
          </a:p>
          <a:p>
            <a:endParaRPr lang="en-AU" sz="1200" b="1" dirty="0">
              <a:latin typeface="Arial Narrow" panose="020B0606020202030204" pitchFamily="34" charset="0"/>
            </a:endParaRPr>
          </a:p>
          <a:p>
            <a:r>
              <a:rPr lang="en-AU" sz="1200" b="1" dirty="0">
                <a:latin typeface="Arial Narrow" panose="020B0606020202030204" pitchFamily="34" charset="0"/>
              </a:rPr>
              <a:t>Q. Is the sand budget balance in a state of accretion, erosion or steady? Ans.</a:t>
            </a:r>
          </a:p>
        </p:txBody>
      </p:sp>
      <p:sp>
        <p:nvSpPr>
          <p:cNvPr id="51" name="Rectangle 50"/>
          <p:cNvSpPr/>
          <p:nvPr/>
        </p:nvSpPr>
        <p:spPr>
          <a:xfrm>
            <a:off x="573153" y="5903978"/>
            <a:ext cx="1775727" cy="288032"/>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000" dirty="0">
                <a:solidFill>
                  <a:schemeClr val="tx1"/>
                </a:solidFill>
                <a:latin typeface="Arial Narrow" panose="020B0606020202030204" pitchFamily="34" charset="0"/>
              </a:rPr>
              <a:t>Total Inputs:</a:t>
            </a:r>
            <a:r>
              <a:rPr lang="en-AU" sz="1000" b="1" dirty="0">
                <a:solidFill>
                  <a:schemeClr val="tx1"/>
                </a:solidFill>
                <a:latin typeface="Arial Narrow" panose="020B0606020202030204" pitchFamily="34" charset="0"/>
              </a:rPr>
              <a:t> 510,000 </a:t>
            </a:r>
            <a:r>
              <a:rPr lang="en-AU" sz="1000" dirty="0">
                <a:solidFill>
                  <a:schemeClr val="tx1"/>
                </a:solidFill>
                <a:latin typeface="Arial Narrow" panose="020B0606020202030204" pitchFamily="34" charset="0"/>
              </a:rPr>
              <a:t>cubic metres</a:t>
            </a:r>
          </a:p>
        </p:txBody>
      </p:sp>
      <p:sp>
        <p:nvSpPr>
          <p:cNvPr id="57" name="Rectangle 56"/>
          <p:cNvSpPr/>
          <p:nvPr/>
        </p:nvSpPr>
        <p:spPr>
          <a:xfrm>
            <a:off x="2809645" y="5906243"/>
            <a:ext cx="1772406" cy="288032"/>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solidFill>
                <a:latin typeface="Arial Narrow" panose="020B0606020202030204" pitchFamily="34" charset="0"/>
              </a:rPr>
              <a:t>Total Outputs: </a:t>
            </a:r>
            <a:r>
              <a:rPr lang="en-AU" sz="900" b="1" dirty="0">
                <a:solidFill>
                  <a:schemeClr val="tx1"/>
                </a:solidFill>
                <a:latin typeface="Arial Narrow" panose="020B0606020202030204" pitchFamily="34" charset="0"/>
              </a:rPr>
              <a:t>550,000 </a:t>
            </a:r>
            <a:r>
              <a:rPr lang="en-AU" sz="900" dirty="0">
                <a:solidFill>
                  <a:schemeClr val="tx1"/>
                </a:solidFill>
                <a:latin typeface="Arial Narrow" panose="020B0606020202030204" pitchFamily="34" charset="0"/>
              </a:rPr>
              <a:t>cubic metres</a:t>
            </a:r>
          </a:p>
        </p:txBody>
      </p:sp>
      <p:sp>
        <p:nvSpPr>
          <p:cNvPr id="58" name="Rectangle 57"/>
          <p:cNvSpPr/>
          <p:nvPr/>
        </p:nvSpPr>
        <p:spPr>
          <a:xfrm>
            <a:off x="4729551" y="5895745"/>
            <a:ext cx="1556723" cy="28803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900" b="1" dirty="0">
                <a:solidFill>
                  <a:schemeClr val="tx1"/>
                </a:solidFill>
                <a:latin typeface="Arial Narrow" panose="020B0606020202030204" pitchFamily="34" charset="0"/>
              </a:rPr>
              <a:t>Balance:  </a:t>
            </a:r>
            <a:r>
              <a:rPr lang="en-AU" sz="800" b="1" dirty="0">
                <a:solidFill>
                  <a:schemeClr val="bg1">
                    <a:lumMod val="50000"/>
                  </a:schemeClr>
                </a:solidFill>
                <a:latin typeface="Comic Sans MS" panose="030F0702030302020204" pitchFamily="66" charset="0"/>
              </a:rPr>
              <a:t>-40,000 cubic m.</a:t>
            </a:r>
            <a:endParaRPr lang="en-AU" sz="800" dirty="0">
              <a:solidFill>
                <a:schemeClr val="bg1">
                  <a:lumMod val="50000"/>
                </a:schemeClr>
              </a:solidFill>
              <a:latin typeface="Comic Sans MS" panose="030F0702030302020204" pitchFamily="66" charset="0"/>
            </a:endParaRPr>
          </a:p>
        </p:txBody>
      </p:sp>
      <p:sp>
        <p:nvSpPr>
          <p:cNvPr id="56" name="TextBox 55"/>
          <p:cNvSpPr txBox="1"/>
          <p:nvPr/>
        </p:nvSpPr>
        <p:spPr>
          <a:xfrm>
            <a:off x="2229334" y="5918136"/>
            <a:ext cx="701778" cy="276999"/>
          </a:xfrm>
          <a:prstGeom prst="rect">
            <a:avLst/>
          </a:prstGeom>
          <a:noFill/>
        </p:spPr>
        <p:txBody>
          <a:bodyPr wrap="square" rtlCol="0">
            <a:spAutoFit/>
          </a:bodyPr>
          <a:lstStyle/>
          <a:p>
            <a:pPr algn="ctr"/>
            <a:r>
              <a:rPr lang="en-AU" sz="1200" dirty="0">
                <a:latin typeface="Arial Narrow" panose="020B0606020202030204" pitchFamily="34" charset="0"/>
              </a:rPr>
              <a:t>(minus)</a:t>
            </a:r>
          </a:p>
        </p:txBody>
      </p:sp>
      <p:sp>
        <p:nvSpPr>
          <p:cNvPr id="60" name="TextBox 59"/>
          <p:cNvSpPr txBox="1"/>
          <p:nvPr/>
        </p:nvSpPr>
        <p:spPr>
          <a:xfrm>
            <a:off x="4314077" y="5922462"/>
            <a:ext cx="701778" cy="276999"/>
          </a:xfrm>
          <a:prstGeom prst="rect">
            <a:avLst/>
          </a:prstGeom>
          <a:noFill/>
        </p:spPr>
        <p:txBody>
          <a:bodyPr wrap="square" rtlCol="0">
            <a:spAutoFit/>
          </a:bodyPr>
          <a:lstStyle/>
          <a:p>
            <a:pPr algn="ctr"/>
            <a:r>
              <a:rPr lang="en-AU" sz="1200" dirty="0">
                <a:latin typeface="Arial Narrow" panose="020B0606020202030204" pitchFamily="34" charset="0"/>
              </a:rPr>
              <a:t>=</a:t>
            </a:r>
          </a:p>
        </p:txBody>
      </p:sp>
      <p:sp>
        <p:nvSpPr>
          <p:cNvPr id="62" name="TextBox 61"/>
          <p:cNvSpPr txBox="1"/>
          <p:nvPr/>
        </p:nvSpPr>
        <p:spPr>
          <a:xfrm>
            <a:off x="548800" y="6631979"/>
            <a:ext cx="5782134" cy="2108269"/>
          </a:xfrm>
          <a:prstGeom prst="rect">
            <a:avLst/>
          </a:prstGeom>
          <a:solidFill>
            <a:schemeClr val="bg1">
              <a:lumMod val="85000"/>
            </a:schemeClr>
          </a:solidFill>
          <a:ln w="19050">
            <a:solidFill>
              <a:schemeClr val="tx1"/>
            </a:solidFill>
          </a:ln>
          <a:effectLst>
            <a:outerShdw blurRad="50800" dist="38100" dir="2700000" algn="tl" rotWithShape="0">
              <a:prstClr val="black">
                <a:alpha val="40000"/>
              </a:prstClr>
            </a:outerShdw>
          </a:effectLst>
        </p:spPr>
        <p:txBody>
          <a:bodyPr wrap="square" rtlCol="0">
            <a:spAutoFit/>
          </a:bodyPr>
          <a:lstStyle/>
          <a:p>
            <a:r>
              <a:rPr lang="en-AU" sz="1200" b="1" dirty="0">
                <a:latin typeface="Arial Narrow" panose="020B0606020202030204" pitchFamily="34" charset="0"/>
              </a:rPr>
              <a:t>Activity: Compare accretion and erosion in the processes of coastal erosion.</a:t>
            </a:r>
            <a:endParaRPr lang="en-AU" sz="800" b="1" dirty="0">
              <a:latin typeface="Arial Narrow" panose="020B0606020202030204" pitchFamily="34" charset="0"/>
            </a:endParaRPr>
          </a:p>
          <a:p>
            <a:endParaRPr lang="en-AU" sz="1100" b="1" dirty="0">
              <a:latin typeface="Arial Narrow" panose="020B0606020202030204" pitchFamily="34" charset="0"/>
            </a:endParaRPr>
          </a:p>
          <a:p>
            <a:endParaRPr lang="en-AU" sz="1200" b="1" dirty="0">
              <a:latin typeface="Arial Narrow" panose="020B0606020202030204" pitchFamily="34" charset="0"/>
            </a:endParaRPr>
          </a:p>
          <a:p>
            <a:endParaRPr lang="en-AU" sz="1200" b="1" dirty="0">
              <a:latin typeface="Arial Narrow" panose="020B0606020202030204" pitchFamily="34" charset="0"/>
            </a:endParaRPr>
          </a:p>
          <a:p>
            <a:endParaRPr lang="en-AU" sz="1200" b="1" dirty="0">
              <a:latin typeface="Arial Narrow" panose="020B0606020202030204" pitchFamily="34" charset="0"/>
            </a:endParaRPr>
          </a:p>
          <a:p>
            <a:endParaRPr lang="en-AU" sz="2000" b="1" dirty="0">
              <a:latin typeface="Arial Narrow" panose="020B0606020202030204" pitchFamily="34" charset="0"/>
            </a:endParaRPr>
          </a:p>
          <a:p>
            <a:endParaRPr lang="en-AU" sz="1200" b="1" dirty="0">
              <a:latin typeface="Arial Narrow" panose="020B0606020202030204" pitchFamily="34" charset="0"/>
            </a:endParaRPr>
          </a:p>
          <a:p>
            <a:endParaRPr lang="en-AU" sz="1200" b="1" dirty="0">
              <a:latin typeface="Arial Narrow" panose="020B0606020202030204" pitchFamily="34" charset="0"/>
            </a:endParaRPr>
          </a:p>
          <a:p>
            <a:endParaRPr lang="en-AU" sz="1200" b="1" dirty="0">
              <a:latin typeface="Arial Narrow" panose="020B0606020202030204" pitchFamily="34" charset="0"/>
            </a:endParaRPr>
          </a:p>
          <a:p>
            <a:endParaRPr lang="en-AU" sz="800" b="1" dirty="0">
              <a:latin typeface="Arial Narrow" panose="020B0606020202030204" pitchFamily="34" charset="0"/>
            </a:endParaRPr>
          </a:p>
          <a:p>
            <a:endParaRPr lang="en-AU" sz="800" b="1" dirty="0">
              <a:latin typeface="Arial Narrow" panose="020B0606020202030204" pitchFamily="34" charset="0"/>
            </a:endParaRPr>
          </a:p>
        </p:txBody>
      </p:sp>
      <p:sp>
        <p:nvSpPr>
          <p:cNvPr id="2" name="Rectangle 1"/>
          <p:cNvSpPr/>
          <p:nvPr/>
        </p:nvSpPr>
        <p:spPr>
          <a:xfrm>
            <a:off x="620688" y="3454399"/>
            <a:ext cx="5631835" cy="29625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bg1">
                    <a:lumMod val="50000"/>
                  </a:schemeClr>
                </a:solidFill>
                <a:latin typeface="Comic Sans MS" panose="030F0702030302020204" pitchFamily="66" charset="0"/>
              </a:rPr>
              <a:t>accumulation, collection, gathering, amassing, accrual, growth, amassment… </a:t>
            </a:r>
          </a:p>
        </p:txBody>
      </p:sp>
      <p:sp>
        <p:nvSpPr>
          <p:cNvPr id="30" name="Rectangle 29"/>
          <p:cNvSpPr/>
          <p:nvPr/>
        </p:nvSpPr>
        <p:spPr>
          <a:xfrm>
            <a:off x="5229200" y="6247974"/>
            <a:ext cx="1057074" cy="19555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bg1">
                    <a:lumMod val="50000"/>
                  </a:schemeClr>
                </a:solidFill>
                <a:latin typeface="Comic Sans MS" panose="030F0702030302020204" pitchFamily="66" charset="0"/>
              </a:rPr>
              <a:t>Erosion </a:t>
            </a:r>
            <a:r>
              <a:rPr lang="en-AU" sz="1200" dirty="0">
                <a:solidFill>
                  <a:schemeClr val="bg1">
                    <a:lumMod val="50000"/>
                  </a:schemeClr>
                </a:solidFill>
                <a:latin typeface="Comic Sans MS" panose="030F0702030302020204" pitchFamily="66" charset="0"/>
                <a:sym typeface="Wingdings" panose="05000000000000000000" pitchFamily="2" charset="2"/>
              </a:rPr>
              <a:t></a:t>
            </a:r>
            <a:r>
              <a:rPr lang="en-AU" sz="1200" dirty="0">
                <a:solidFill>
                  <a:schemeClr val="bg1">
                    <a:lumMod val="50000"/>
                  </a:schemeClr>
                </a:solidFill>
                <a:latin typeface="Comic Sans MS" panose="030F0702030302020204" pitchFamily="66" charset="0"/>
              </a:rPr>
              <a:t> </a:t>
            </a:r>
            <a:r>
              <a:rPr lang="en-AU" sz="800" dirty="0">
                <a:solidFill>
                  <a:schemeClr val="bg1">
                    <a:lumMod val="50000"/>
                  </a:schemeClr>
                </a:solidFill>
                <a:latin typeface="Comic Sans MS" panose="030F0702030302020204" pitchFamily="66" charset="0"/>
              </a:rPr>
              <a:t>(-)</a:t>
            </a:r>
          </a:p>
        </p:txBody>
      </p:sp>
      <p:sp>
        <p:nvSpPr>
          <p:cNvPr id="7" name="Rectangle 6"/>
          <p:cNvSpPr/>
          <p:nvPr/>
        </p:nvSpPr>
        <p:spPr>
          <a:xfrm>
            <a:off x="629632" y="6963600"/>
            <a:ext cx="5614127" cy="174045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100" dirty="0">
                <a:solidFill>
                  <a:schemeClr val="bg1">
                    <a:lumMod val="50000"/>
                  </a:schemeClr>
                </a:solidFill>
                <a:latin typeface="Comic Sans MS" panose="030F0702030302020204" pitchFamily="66" charset="0"/>
              </a:rPr>
              <a:t>Coastal erosion occurs when rates of erosion exceed rates of accretion.</a:t>
            </a:r>
          </a:p>
          <a:p>
            <a:endParaRPr lang="en-AU" sz="1100" dirty="0">
              <a:solidFill>
                <a:schemeClr val="bg1">
                  <a:lumMod val="50000"/>
                </a:schemeClr>
              </a:solidFill>
              <a:latin typeface="Comic Sans MS" panose="030F0702030302020204" pitchFamily="66" charset="0"/>
            </a:endParaRPr>
          </a:p>
          <a:p>
            <a:r>
              <a:rPr lang="en-AU" sz="1100" dirty="0">
                <a:solidFill>
                  <a:schemeClr val="bg1">
                    <a:lumMod val="50000"/>
                  </a:schemeClr>
                </a:solidFill>
                <a:latin typeface="Comic Sans MS" panose="030F0702030302020204" pitchFamily="66" charset="0"/>
              </a:rPr>
              <a:t>Processes that contribute to rates of accretion include inputs such as longshore drift delivering sand to the beach, rivers supplying the beach with sand, and constructive waves bringing sand onshore. </a:t>
            </a:r>
          </a:p>
          <a:p>
            <a:endParaRPr lang="en-AU" sz="1100" dirty="0">
              <a:solidFill>
                <a:schemeClr val="bg1">
                  <a:lumMod val="50000"/>
                </a:schemeClr>
              </a:solidFill>
              <a:latin typeface="Comic Sans MS" panose="030F0702030302020204" pitchFamily="66" charset="0"/>
            </a:endParaRPr>
          </a:p>
          <a:p>
            <a:r>
              <a:rPr lang="en-AU" sz="1100" dirty="0">
                <a:solidFill>
                  <a:schemeClr val="bg1">
                    <a:lumMod val="50000"/>
                  </a:schemeClr>
                </a:solidFill>
                <a:latin typeface="Comic Sans MS" panose="030F0702030302020204" pitchFamily="66" charset="0"/>
              </a:rPr>
              <a:t>Processes that contribute to rates of erosion include outputs such as longshore drift taking sand away and destructive waves moving sand offshore.</a:t>
            </a:r>
          </a:p>
        </p:txBody>
      </p:sp>
      <p:cxnSp>
        <p:nvCxnSpPr>
          <p:cNvPr id="80" name="Straight Connector 79"/>
          <p:cNvCxnSpPr/>
          <p:nvPr/>
        </p:nvCxnSpPr>
        <p:spPr>
          <a:xfrm flipH="1">
            <a:off x="564258" y="3851920"/>
            <a:ext cx="572201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580665" y="2030942"/>
            <a:ext cx="1516050" cy="8312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Rectangle 69"/>
          <p:cNvSpPr/>
          <p:nvPr/>
        </p:nvSpPr>
        <p:spPr>
          <a:xfrm>
            <a:off x="2217901" y="2034062"/>
            <a:ext cx="2419700" cy="81378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Rectangle 70"/>
          <p:cNvSpPr/>
          <p:nvPr/>
        </p:nvSpPr>
        <p:spPr>
          <a:xfrm>
            <a:off x="4763866" y="2025336"/>
            <a:ext cx="1488657" cy="8312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1" name="Straight Arrow Connector 80"/>
          <p:cNvCxnSpPr/>
          <p:nvPr/>
        </p:nvCxnSpPr>
        <p:spPr>
          <a:xfrm>
            <a:off x="2356142" y="1907704"/>
            <a:ext cx="216024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2" name="Freeform 91"/>
          <p:cNvSpPr/>
          <p:nvPr/>
        </p:nvSpPr>
        <p:spPr>
          <a:xfrm>
            <a:off x="713449" y="2238939"/>
            <a:ext cx="493706" cy="531124"/>
          </a:xfrm>
          <a:custGeom>
            <a:avLst/>
            <a:gdLst>
              <a:gd name="connsiteX0" fmla="*/ 21723 w 493706"/>
              <a:gd name="connsiteY0" fmla="*/ 495300 h 531124"/>
              <a:gd name="connsiteX1" fmla="*/ 12198 w 493706"/>
              <a:gd name="connsiteY1" fmla="*/ 57150 h 531124"/>
              <a:gd name="connsiteX2" fmla="*/ 50298 w 493706"/>
              <a:gd name="connsiteY2" fmla="*/ 28575 h 531124"/>
              <a:gd name="connsiteX3" fmla="*/ 174123 w 493706"/>
              <a:gd name="connsiteY3" fmla="*/ 0 h 531124"/>
              <a:gd name="connsiteX4" fmla="*/ 316998 w 493706"/>
              <a:gd name="connsiteY4" fmla="*/ 9525 h 531124"/>
              <a:gd name="connsiteX5" fmla="*/ 431298 w 493706"/>
              <a:gd name="connsiteY5" fmla="*/ 76200 h 531124"/>
              <a:gd name="connsiteX6" fmla="*/ 450348 w 493706"/>
              <a:gd name="connsiteY6" fmla="*/ 104775 h 531124"/>
              <a:gd name="connsiteX7" fmla="*/ 469398 w 493706"/>
              <a:gd name="connsiteY7" fmla="*/ 142875 h 531124"/>
              <a:gd name="connsiteX8" fmla="*/ 478923 w 493706"/>
              <a:gd name="connsiteY8" fmla="*/ 180975 h 531124"/>
              <a:gd name="connsiteX9" fmla="*/ 478923 w 493706"/>
              <a:gd name="connsiteY9" fmla="*/ 466725 h 531124"/>
              <a:gd name="connsiteX10" fmla="*/ 412248 w 493706"/>
              <a:gd name="connsiteY10" fmla="*/ 476250 h 531124"/>
              <a:gd name="connsiteX11" fmla="*/ 326523 w 493706"/>
              <a:gd name="connsiteY11" fmla="*/ 485775 h 531124"/>
              <a:gd name="connsiteX12" fmla="*/ 269373 w 493706"/>
              <a:gd name="connsiteY12" fmla="*/ 495300 h 531124"/>
              <a:gd name="connsiteX13" fmla="*/ 221748 w 493706"/>
              <a:gd name="connsiteY13" fmla="*/ 504825 h 531124"/>
              <a:gd name="connsiteX14" fmla="*/ 97923 w 493706"/>
              <a:gd name="connsiteY14" fmla="*/ 514350 h 531124"/>
              <a:gd name="connsiteX15" fmla="*/ 69348 w 493706"/>
              <a:gd name="connsiteY15" fmla="*/ 504825 h 531124"/>
              <a:gd name="connsiteX16" fmla="*/ 21723 w 493706"/>
              <a:gd name="connsiteY16" fmla="*/ 495300 h 531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93706" h="531124">
                <a:moveTo>
                  <a:pt x="21723" y="495300"/>
                </a:moveTo>
                <a:cubicBezTo>
                  <a:pt x="12198" y="420688"/>
                  <a:pt x="-15984" y="231876"/>
                  <a:pt x="12198" y="57150"/>
                </a:cubicBezTo>
                <a:cubicBezTo>
                  <a:pt x="14726" y="41478"/>
                  <a:pt x="36099" y="35675"/>
                  <a:pt x="50298" y="28575"/>
                </a:cubicBezTo>
                <a:cubicBezTo>
                  <a:pt x="92137" y="7655"/>
                  <a:pt x="128500" y="6518"/>
                  <a:pt x="174123" y="0"/>
                </a:cubicBezTo>
                <a:cubicBezTo>
                  <a:pt x="221748" y="3175"/>
                  <a:pt x="269747" y="2775"/>
                  <a:pt x="316998" y="9525"/>
                </a:cubicBezTo>
                <a:cubicBezTo>
                  <a:pt x="363135" y="16116"/>
                  <a:pt x="402040" y="41091"/>
                  <a:pt x="431298" y="76200"/>
                </a:cubicBezTo>
                <a:cubicBezTo>
                  <a:pt x="438627" y="84994"/>
                  <a:pt x="444668" y="94836"/>
                  <a:pt x="450348" y="104775"/>
                </a:cubicBezTo>
                <a:cubicBezTo>
                  <a:pt x="457393" y="117103"/>
                  <a:pt x="464412" y="129580"/>
                  <a:pt x="469398" y="142875"/>
                </a:cubicBezTo>
                <a:cubicBezTo>
                  <a:pt x="473995" y="155132"/>
                  <a:pt x="475748" y="168275"/>
                  <a:pt x="478923" y="180975"/>
                </a:cubicBezTo>
                <a:cubicBezTo>
                  <a:pt x="488532" y="267459"/>
                  <a:pt x="506734" y="390245"/>
                  <a:pt x="478923" y="466725"/>
                </a:cubicBezTo>
                <a:cubicBezTo>
                  <a:pt x="471251" y="487824"/>
                  <a:pt x="434525" y="473465"/>
                  <a:pt x="412248" y="476250"/>
                </a:cubicBezTo>
                <a:cubicBezTo>
                  <a:pt x="383719" y="479816"/>
                  <a:pt x="355022" y="481975"/>
                  <a:pt x="326523" y="485775"/>
                </a:cubicBezTo>
                <a:cubicBezTo>
                  <a:pt x="307380" y="488327"/>
                  <a:pt x="288374" y="491845"/>
                  <a:pt x="269373" y="495300"/>
                </a:cubicBezTo>
                <a:cubicBezTo>
                  <a:pt x="253445" y="498196"/>
                  <a:pt x="237838" y="503037"/>
                  <a:pt x="221748" y="504825"/>
                </a:cubicBezTo>
                <a:cubicBezTo>
                  <a:pt x="180604" y="509397"/>
                  <a:pt x="139198" y="511175"/>
                  <a:pt x="97923" y="514350"/>
                </a:cubicBezTo>
                <a:cubicBezTo>
                  <a:pt x="88398" y="511175"/>
                  <a:pt x="79388" y="504825"/>
                  <a:pt x="69348" y="504825"/>
                </a:cubicBezTo>
                <a:cubicBezTo>
                  <a:pt x="53159" y="504825"/>
                  <a:pt x="31248" y="569912"/>
                  <a:pt x="21723" y="495300"/>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1100" dirty="0">
                <a:latin typeface="Comic Sans MS" panose="030F0702030302020204" pitchFamily="66" charset="0"/>
              </a:rPr>
              <a:t>rock</a:t>
            </a:r>
          </a:p>
        </p:txBody>
      </p:sp>
      <p:sp>
        <p:nvSpPr>
          <p:cNvPr id="93" name="Freeform 92"/>
          <p:cNvSpPr/>
          <p:nvPr/>
        </p:nvSpPr>
        <p:spPr>
          <a:xfrm>
            <a:off x="1205627" y="2259398"/>
            <a:ext cx="201269" cy="118012"/>
          </a:xfrm>
          <a:custGeom>
            <a:avLst/>
            <a:gdLst>
              <a:gd name="connsiteX0" fmla="*/ 10548 w 201269"/>
              <a:gd name="connsiteY0" fmla="*/ 32287 h 118012"/>
              <a:gd name="connsiteX1" fmla="*/ 67698 w 201269"/>
              <a:gd name="connsiteY1" fmla="*/ 3712 h 118012"/>
              <a:gd name="connsiteX2" fmla="*/ 191523 w 201269"/>
              <a:gd name="connsiteY2" fmla="*/ 32287 h 118012"/>
              <a:gd name="connsiteX3" fmla="*/ 201048 w 201269"/>
              <a:gd name="connsiteY3" fmla="*/ 60862 h 118012"/>
              <a:gd name="connsiteX4" fmla="*/ 181998 w 201269"/>
              <a:gd name="connsiteY4" fmla="*/ 89437 h 118012"/>
              <a:gd name="connsiteX5" fmla="*/ 115323 w 201269"/>
              <a:gd name="connsiteY5" fmla="*/ 118012 h 118012"/>
              <a:gd name="connsiteX6" fmla="*/ 39123 w 201269"/>
              <a:gd name="connsiteY6" fmla="*/ 108487 h 118012"/>
              <a:gd name="connsiteX7" fmla="*/ 1023 w 201269"/>
              <a:gd name="connsiteY7" fmla="*/ 60862 h 118012"/>
              <a:gd name="connsiteX8" fmla="*/ 10548 w 201269"/>
              <a:gd name="connsiteY8" fmla="*/ 32287 h 11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269" h="118012">
                <a:moveTo>
                  <a:pt x="10548" y="32287"/>
                </a:moveTo>
                <a:cubicBezTo>
                  <a:pt x="21661" y="22762"/>
                  <a:pt x="46564" y="6354"/>
                  <a:pt x="67698" y="3712"/>
                </a:cubicBezTo>
                <a:cubicBezTo>
                  <a:pt x="144030" y="-5830"/>
                  <a:pt x="147272" y="2787"/>
                  <a:pt x="191523" y="32287"/>
                </a:cubicBezTo>
                <a:cubicBezTo>
                  <a:pt x="194698" y="41812"/>
                  <a:pt x="202699" y="50958"/>
                  <a:pt x="201048" y="60862"/>
                </a:cubicBezTo>
                <a:cubicBezTo>
                  <a:pt x="199166" y="72154"/>
                  <a:pt x="190792" y="82108"/>
                  <a:pt x="181998" y="89437"/>
                </a:cubicBezTo>
                <a:cubicBezTo>
                  <a:pt x="166305" y="102515"/>
                  <a:pt x="135175" y="111395"/>
                  <a:pt x="115323" y="118012"/>
                </a:cubicBezTo>
                <a:cubicBezTo>
                  <a:pt x="89923" y="114837"/>
                  <a:pt x="63819" y="115222"/>
                  <a:pt x="39123" y="108487"/>
                </a:cubicBezTo>
                <a:cubicBezTo>
                  <a:pt x="25226" y="104697"/>
                  <a:pt x="-6033" y="82029"/>
                  <a:pt x="1023" y="60862"/>
                </a:cubicBezTo>
                <a:cubicBezTo>
                  <a:pt x="3031" y="54838"/>
                  <a:pt x="-565" y="41812"/>
                  <a:pt x="10548" y="32287"/>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4" name="Freeform 93"/>
          <p:cNvSpPr/>
          <p:nvPr/>
        </p:nvSpPr>
        <p:spPr>
          <a:xfrm>
            <a:off x="1362923" y="2462000"/>
            <a:ext cx="130203" cy="86860"/>
          </a:xfrm>
          <a:custGeom>
            <a:avLst/>
            <a:gdLst>
              <a:gd name="connsiteX0" fmla="*/ 43752 w 130203"/>
              <a:gd name="connsiteY0" fmla="*/ 1135 h 86860"/>
              <a:gd name="connsiteX1" fmla="*/ 110427 w 130203"/>
              <a:gd name="connsiteY1" fmla="*/ 10660 h 86860"/>
              <a:gd name="connsiteX2" fmla="*/ 119952 w 130203"/>
              <a:gd name="connsiteY2" fmla="*/ 67810 h 86860"/>
              <a:gd name="connsiteX3" fmla="*/ 72327 w 130203"/>
              <a:gd name="connsiteY3" fmla="*/ 77335 h 86860"/>
              <a:gd name="connsiteX4" fmla="*/ 43752 w 130203"/>
              <a:gd name="connsiteY4" fmla="*/ 86860 h 86860"/>
              <a:gd name="connsiteX5" fmla="*/ 5652 w 130203"/>
              <a:gd name="connsiteY5" fmla="*/ 77335 h 86860"/>
              <a:gd name="connsiteX6" fmla="*/ 43752 w 130203"/>
              <a:gd name="connsiteY6" fmla="*/ 29710 h 86860"/>
              <a:gd name="connsiteX7" fmla="*/ 43752 w 130203"/>
              <a:gd name="connsiteY7" fmla="*/ 1135 h 8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3" h="86860">
                <a:moveTo>
                  <a:pt x="43752" y="1135"/>
                </a:moveTo>
                <a:cubicBezTo>
                  <a:pt x="54865" y="-2040"/>
                  <a:pt x="89911" y="1542"/>
                  <a:pt x="110427" y="10660"/>
                </a:cubicBezTo>
                <a:cubicBezTo>
                  <a:pt x="126961" y="18008"/>
                  <a:pt x="140189" y="54319"/>
                  <a:pt x="119952" y="67810"/>
                </a:cubicBezTo>
                <a:cubicBezTo>
                  <a:pt x="106482" y="76790"/>
                  <a:pt x="88033" y="73408"/>
                  <a:pt x="72327" y="77335"/>
                </a:cubicBezTo>
                <a:cubicBezTo>
                  <a:pt x="62587" y="79770"/>
                  <a:pt x="53277" y="83685"/>
                  <a:pt x="43752" y="86860"/>
                </a:cubicBezTo>
                <a:cubicBezTo>
                  <a:pt x="31052" y="83685"/>
                  <a:pt x="12387" y="88560"/>
                  <a:pt x="5652" y="77335"/>
                </a:cubicBezTo>
                <a:cubicBezTo>
                  <a:pt x="-15424" y="42208"/>
                  <a:pt x="28096" y="33624"/>
                  <a:pt x="43752" y="29710"/>
                </a:cubicBezTo>
                <a:cubicBezTo>
                  <a:pt x="46832" y="28940"/>
                  <a:pt x="32639" y="4310"/>
                  <a:pt x="43752" y="1135"/>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5" name="Freeform 94"/>
          <p:cNvSpPr/>
          <p:nvPr/>
        </p:nvSpPr>
        <p:spPr>
          <a:xfrm>
            <a:off x="1491835" y="2615206"/>
            <a:ext cx="69170" cy="68209"/>
          </a:xfrm>
          <a:custGeom>
            <a:avLst/>
            <a:gdLst>
              <a:gd name="connsiteX0" fmla="*/ 19615 w 69170"/>
              <a:gd name="connsiteY0" fmla="*/ 329 h 68209"/>
              <a:gd name="connsiteX1" fmla="*/ 67240 w 69170"/>
              <a:gd name="connsiteY1" fmla="*/ 38429 h 68209"/>
              <a:gd name="connsiteX2" fmla="*/ 57715 w 69170"/>
              <a:gd name="connsiteY2" fmla="*/ 67004 h 68209"/>
              <a:gd name="connsiteX3" fmla="*/ 19615 w 69170"/>
              <a:gd name="connsiteY3" fmla="*/ 57479 h 68209"/>
              <a:gd name="connsiteX4" fmla="*/ 29140 w 69170"/>
              <a:gd name="connsiteY4" fmla="*/ 19379 h 68209"/>
              <a:gd name="connsiteX5" fmla="*/ 19615 w 69170"/>
              <a:gd name="connsiteY5" fmla="*/ 329 h 6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170" h="68209">
                <a:moveTo>
                  <a:pt x="19615" y="329"/>
                </a:moveTo>
                <a:cubicBezTo>
                  <a:pt x="25965" y="3504"/>
                  <a:pt x="57154" y="20778"/>
                  <a:pt x="67240" y="38429"/>
                </a:cubicBezTo>
                <a:cubicBezTo>
                  <a:pt x="72221" y="47146"/>
                  <a:pt x="67037" y="63275"/>
                  <a:pt x="57715" y="67004"/>
                </a:cubicBezTo>
                <a:cubicBezTo>
                  <a:pt x="45560" y="71866"/>
                  <a:pt x="32315" y="60654"/>
                  <a:pt x="19615" y="57479"/>
                </a:cubicBezTo>
                <a:cubicBezTo>
                  <a:pt x="-8751" y="14930"/>
                  <a:pt x="-7009" y="37453"/>
                  <a:pt x="29140" y="19379"/>
                </a:cubicBezTo>
                <a:cubicBezTo>
                  <a:pt x="31980" y="17959"/>
                  <a:pt x="13265" y="-2846"/>
                  <a:pt x="19615" y="329"/>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6" name="Freeform 95"/>
          <p:cNvSpPr/>
          <p:nvPr/>
        </p:nvSpPr>
        <p:spPr>
          <a:xfrm>
            <a:off x="2809645" y="2699796"/>
            <a:ext cx="69170" cy="68209"/>
          </a:xfrm>
          <a:custGeom>
            <a:avLst/>
            <a:gdLst>
              <a:gd name="connsiteX0" fmla="*/ 19615 w 69170"/>
              <a:gd name="connsiteY0" fmla="*/ 329 h 68209"/>
              <a:gd name="connsiteX1" fmla="*/ 67240 w 69170"/>
              <a:gd name="connsiteY1" fmla="*/ 38429 h 68209"/>
              <a:gd name="connsiteX2" fmla="*/ 57715 w 69170"/>
              <a:gd name="connsiteY2" fmla="*/ 67004 h 68209"/>
              <a:gd name="connsiteX3" fmla="*/ 19615 w 69170"/>
              <a:gd name="connsiteY3" fmla="*/ 57479 h 68209"/>
              <a:gd name="connsiteX4" fmla="*/ 29140 w 69170"/>
              <a:gd name="connsiteY4" fmla="*/ 19379 h 68209"/>
              <a:gd name="connsiteX5" fmla="*/ 19615 w 69170"/>
              <a:gd name="connsiteY5" fmla="*/ 329 h 6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170" h="68209">
                <a:moveTo>
                  <a:pt x="19615" y="329"/>
                </a:moveTo>
                <a:cubicBezTo>
                  <a:pt x="25965" y="3504"/>
                  <a:pt x="57154" y="20778"/>
                  <a:pt x="67240" y="38429"/>
                </a:cubicBezTo>
                <a:cubicBezTo>
                  <a:pt x="72221" y="47146"/>
                  <a:pt x="67037" y="63275"/>
                  <a:pt x="57715" y="67004"/>
                </a:cubicBezTo>
                <a:cubicBezTo>
                  <a:pt x="45560" y="71866"/>
                  <a:pt x="32315" y="60654"/>
                  <a:pt x="19615" y="57479"/>
                </a:cubicBezTo>
                <a:cubicBezTo>
                  <a:pt x="-8751" y="14930"/>
                  <a:pt x="-7009" y="37453"/>
                  <a:pt x="29140" y="19379"/>
                </a:cubicBezTo>
                <a:cubicBezTo>
                  <a:pt x="31980" y="17959"/>
                  <a:pt x="13265" y="-2846"/>
                  <a:pt x="19615" y="329"/>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7" name="Freeform 96"/>
          <p:cNvSpPr/>
          <p:nvPr/>
        </p:nvSpPr>
        <p:spPr>
          <a:xfrm>
            <a:off x="3369399" y="2571288"/>
            <a:ext cx="201269" cy="118012"/>
          </a:xfrm>
          <a:custGeom>
            <a:avLst/>
            <a:gdLst>
              <a:gd name="connsiteX0" fmla="*/ 10548 w 201269"/>
              <a:gd name="connsiteY0" fmla="*/ 32287 h 118012"/>
              <a:gd name="connsiteX1" fmla="*/ 67698 w 201269"/>
              <a:gd name="connsiteY1" fmla="*/ 3712 h 118012"/>
              <a:gd name="connsiteX2" fmla="*/ 191523 w 201269"/>
              <a:gd name="connsiteY2" fmla="*/ 32287 h 118012"/>
              <a:gd name="connsiteX3" fmla="*/ 201048 w 201269"/>
              <a:gd name="connsiteY3" fmla="*/ 60862 h 118012"/>
              <a:gd name="connsiteX4" fmla="*/ 181998 w 201269"/>
              <a:gd name="connsiteY4" fmla="*/ 89437 h 118012"/>
              <a:gd name="connsiteX5" fmla="*/ 115323 w 201269"/>
              <a:gd name="connsiteY5" fmla="*/ 118012 h 118012"/>
              <a:gd name="connsiteX6" fmla="*/ 39123 w 201269"/>
              <a:gd name="connsiteY6" fmla="*/ 108487 h 118012"/>
              <a:gd name="connsiteX7" fmla="*/ 1023 w 201269"/>
              <a:gd name="connsiteY7" fmla="*/ 60862 h 118012"/>
              <a:gd name="connsiteX8" fmla="*/ 10548 w 201269"/>
              <a:gd name="connsiteY8" fmla="*/ 32287 h 11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269" h="118012">
                <a:moveTo>
                  <a:pt x="10548" y="32287"/>
                </a:moveTo>
                <a:cubicBezTo>
                  <a:pt x="21661" y="22762"/>
                  <a:pt x="46564" y="6354"/>
                  <a:pt x="67698" y="3712"/>
                </a:cubicBezTo>
                <a:cubicBezTo>
                  <a:pt x="144030" y="-5830"/>
                  <a:pt x="147272" y="2787"/>
                  <a:pt x="191523" y="32287"/>
                </a:cubicBezTo>
                <a:cubicBezTo>
                  <a:pt x="194698" y="41812"/>
                  <a:pt x="202699" y="50958"/>
                  <a:pt x="201048" y="60862"/>
                </a:cubicBezTo>
                <a:cubicBezTo>
                  <a:pt x="199166" y="72154"/>
                  <a:pt x="190792" y="82108"/>
                  <a:pt x="181998" y="89437"/>
                </a:cubicBezTo>
                <a:cubicBezTo>
                  <a:pt x="166305" y="102515"/>
                  <a:pt x="135175" y="111395"/>
                  <a:pt x="115323" y="118012"/>
                </a:cubicBezTo>
                <a:cubicBezTo>
                  <a:pt x="89923" y="114837"/>
                  <a:pt x="63819" y="115222"/>
                  <a:pt x="39123" y="108487"/>
                </a:cubicBezTo>
                <a:cubicBezTo>
                  <a:pt x="25226" y="104697"/>
                  <a:pt x="-6033" y="82029"/>
                  <a:pt x="1023" y="60862"/>
                </a:cubicBezTo>
                <a:cubicBezTo>
                  <a:pt x="3031" y="54838"/>
                  <a:pt x="-565" y="41812"/>
                  <a:pt x="10548" y="32287"/>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8" name="Freeform 97"/>
          <p:cNvSpPr/>
          <p:nvPr/>
        </p:nvSpPr>
        <p:spPr>
          <a:xfrm>
            <a:off x="3078981" y="2603087"/>
            <a:ext cx="130203" cy="86860"/>
          </a:xfrm>
          <a:custGeom>
            <a:avLst/>
            <a:gdLst>
              <a:gd name="connsiteX0" fmla="*/ 43752 w 130203"/>
              <a:gd name="connsiteY0" fmla="*/ 1135 h 86860"/>
              <a:gd name="connsiteX1" fmla="*/ 110427 w 130203"/>
              <a:gd name="connsiteY1" fmla="*/ 10660 h 86860"/>
              <a:gd name="connsiteX2" fmla="*/ 119952 w 130203"/>
              <a:gd name="connsiteY2" fmla="*/ 67810 h 86860"/>
              <a:gd name="connsiteX3" fmla="*/ 72327 w 130203"/>
              <a:gd name="connsiteY3" fmla="*/ 77335 h 86860"/>
              <a:gd name="connsiteX4" fmla="*/ 43752 w 130203"/>
              <a:gd name="connsiteY4" fmla="*/ 86860 h 86860"/>
              <a:gd name="connsiteX5" fmla="*/ 5652 w 130203"/>
              <a:gd name="connsiteY5" fmla="*/ 77335 h 86860"/>
              <a:gd name="connsiteX6" fmla="*/ 43752 w 130203"/>
              <a:gd name="connsiteY6" fmla="*/ 29710 h 86860"/>
              <a:gd name="connsiteX7" fmla="*/ 43752 w 130203"/>
              <a:gd name="connsiteY7" fmla="*/ 1135 h 8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3" h="86860">
                <a:moveTo>
                  <a:pt x="43752" y="1135"/>
                </a:moveTo>
                <a:cubicBezTo>
                  <a:pt x="54865" y="-2040"/>
                  <a:pt x="89911" y="1542"/>
                  <a:pt x="110427" y="10660"/>
                </a:cubicBezTo>
                <a:cubicBezTo>
                  <a:pt x="126961" y="18008"/>
                  <a:pt x="140189" y="54319"/>
                  <a:pt x="119952" y="67810"/>
                </a:cubicBezTo>
                <a:cubicBezTo>
                  <a:pt x="106482" y="76790"/>
                  <a:pt x="88033" y="73408"/>
                  <a:pt x="72327" y="77335"/>
                </a:cubicBezTo>
                <a:cubicBezTo>
                  <a:pt x="62587" y="79770"/>
                  <a:pt x="53277" y="83685"/>
                  <a:pt x="43752" y="86860"/>
                </a:cubicBezTo>
                <a:cubicBezTo>
                  <a:pt x="31052" y="83685"/>
                  <a:pt x="12387" y="88560"/>
                  <a:pt x="5652" y="77335"/>
                </a:cubicBezTo>
                <a:cubicBezTo>
                  <a:pt x="-15424" y="42208"/>
                  <a:pt x="28096" y="33624"/>
                  <a:pt x="43752" y="29710"/>
                </a:cubicBezTo>
                <a:cubicBezTo>
                  <a:pt x="46832" y="28940"/>
                  <a:pt x="32639" y="4310"/>
                  <a:pt x="43752" y="1135"/>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9" name="Freeform 98"/>
          <p:cNvSpPr/>
          <p:nvPr/>
        </p:nvSpPr>
        <p:spPr>
          <a:xfrm>
            <a:off x="3242642" y="2708652"/>
            <a:ext cx="69170" cy="68209"/>
          </a:xfrm>
          <a:custGeom>
            <a:avLst/>
            <a:gdLst>
              <a:gd name="connsiteX0" fmla="*/ 19615 w 69170"/>
              <a:gd name="connsiteY0" fmla="*/ 329 h 68209"/>
              <a:gd name="connsiteX1" fmla="*/ 67240 w 69170"/>
              <a:gd name="connsiteY1" fmla="*/ 38429 h 68209"/>
              <a:gd name="connsiteX2" fmla="*/ 57715 w 69170"/>
              <a:gd name="connsiteY2" fmla="*/ 67004 h 68209"/>
              <a:gd name="connsiteX3" fmla="*/ 19615 w 69170"/>
              <a:gd name="connsiteY3" fmla="*/ 57479 h 68209"/>
              <a:gd name="connsiteX4" fmla="*/ 29140 w 69170"/>
              <a:gd name="connsiteY4" fmla="*/ 19379 h 68209"/>
              <a:gd name="connsiteX5" fmla="*/ 19615 w 69170"/>
              <a:gd name="connsiteY5" fmla="*/ 329 h 6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170" h="68209">
                <a:moveTo>
                  <a:pt x="19615" y="329"/>
                </a:moveTo>
                <a:cubicBezTo>
                  <a:pt x="25965" y="3504"/>
                  <a:pt x="57154" y="20778"/>
                  <a:pt x="67240" y="38429"/>
                </a:cubicBezTo>
                <a:cubicBezTo>
                  <a:pt x="72221" y="47146"/>
                  <a:pt x="67037" y="63275"/>
                  <a:pt x="57715" y="67004"/>
                </a:cubicBezTo>
                <a:cubicBezTo>
                  <a:pt x="45560" y="71866"/>
                  <a:pt x="32315" y="60654"/>
                  <a:pt x="19615" y="57479"/>
                </a:cubicBezTo>
                <a:cubicBezTo>
                  <a:pt x="-8751" y="14930"/>
                  <a:pt x="-7009" y="37453"/>
                  <a:pt x="29140" y="19379"/>
                </a:cubicBezTo>
                <a:cubicBezTo>
                  <a:pt x="31980" y="17959"/>
                  <a:pt x="13265" y="-2846"/>
                  <a:pt x="19615" y="329"/>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0" name="Freeform 99"/>
          <p:cNvSpPr/>
          <p:nvPr/>
        </p:nvSpPr>
        <p:spPr>
          <a:xfrm>
            <a:off x="3638698" y="2510120"/>
            <a:ext cx="201269" cy="118012"/>
          </a:xfrm>
          <a:custGeom>
            <a:avLst/>
            <a:gdLst>
              <a:gd name="connsiteX0" fmla="*/ 10548 w 201269"/>
              <a:gd name="connsiteY0" fmla="*/ 32287 h 118012"/>
              <a:gd name="connsiteX1" fmla="*/ 67698 w 201269"/>
              <a:gd name="connsiteY1" fmla="*/ 3712 h 118012"/>
              <a:gd name="connsiteX2" fmla="*/ 191523 w 201269"/>
              <a:gd name="connsiteY2" fmla="*/ 32287 h 118012"/>
              <a:gd name="connsiteX3" fmla="*/ 201048 w 201269"/>
              <a:gd name="connsiteY3" fmla="*/ 60862 h 118012"/>
              <a:gd name="connsiteX4" fmla="*/ 181998 w 201269"/>
              <a:gd name="connsiteY4" fmla="*/ 89437 h 118012"/>
              <a:gd name="connsiteX5" fmla="*/ 115323 w 201269"/>
              <a:gd name="connsiteY5" fmla="*/ 118012 h 118012"/>
              <a:gd name="connsiteX6" fmla="*/ 39123 w 201269"/>
              <a:gd name="connsiteY6" fmla="*/ 108487 h 118012"/>
              <a:gd name="connsiteX7" fmla="*/ 1023 w 201269"/>
              <a:gd name="connsiteY7" fmla="*/ 60862 h 118012"/>
              <a:gd name="connsiteX8" fmla="*/ 10548 w 201269"/>
              <a:gd name="connsiteY8" fmla="*/ 32287 h 11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269" h="118012">
                <a:moveTo>
                  <a:pt x="10548" y="32287"/>
                </a:moveTo>
                <a:cubicBezTo>
                  <a:pt x="21661" y="22762"/>
                  <a:pt x="46564" y="6354"/>
                  <a:pt x="67698" y="3712"/>
                </a:cubicBezTo>
                <a:cubicBezTo>
                  <a:pt x="144030" y="-5830"/>
                  <a:pt x="147272" y="2787"/>
                  <a:pt x="191523" y="32287"/>
                </a:cubicBezTo>
                <a:cubicBezTo>
                  <a:pt x="194698" y="41812"/>
                  <a:pt x="202699" y="50958"/>
                  <a:pt x="201048" y="60862"/>
                </a:cubicBezTo>
                <a:cubicBezTo>
                  <a:pt x="199166" y="72154"/>
                  <a:pt x="190792" y="82108"/>
                  <a:pt x="181998" y="89437"/>
                </a:cubicBezTo>
                <a:cubicBezTo>
                  <a:pt x="166305" y="102515"/>
                  <a:pt x="135175" y="111395"/>
                  <a:pt x="115323" y="118012"/>
                </a:cubicBezTo>
                <a:cubicBezTo>
                  <a:pt x="89923" y="114837"/>
                  <a:pt x="63819" y="115222"/>
                  <a:pt x="39123" y="108487"/>
                </a:cubicBezTo>
                <a:cubicBezTo>
                  <a:pt x="25226" y="104697"/>
                  <a:pt x="-6033" y="82029"/>
                  <a:pt x="1023" y="60862"/>
                </a:cubicBezTo>
                <a:cubicBezTo>
                  <a:pt x="3031" y="54838"/>
                  <a:pt x="-565" y="41812"/>
                  <a:pt x="10548" y="32287"/>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1" name="Freeform 100"/>
          <p:cNvSpPr/>
          <p:nvPr/>
        </p:nvSpPr>
        <p:spPr>
          <a:xfrm>
            <a:off x="3913102" y="2418570"/>
            <a:ext cx="130203" cy="86860"/>
          </a:xfrm>
          <a:custGeom>
            <a:avLst/>
            <a:gdLst>
              <a:gd name="connsiteX0" fmla="*/ 43752 w 130203"/>
              <a:gd name="connsiteY0" fmla="*/ 1135 h 86860"/>
              <a:gd name="connsiteX1" fmla="*/ 110427 w 130203"/>
              <a:gd name="connsiteY1" fmla="*/ 10660 h 86860"/>
              <a:gd name="connsiteX2" fmla="*/ 119952 w 130203"/>
              <a:gd name="connsiteY2" fmla="*/ 67810 h 86860"/>
              <a:gd name="connsiteX3" fmla="*/ 72327 w 130203"/>
              <a:gd name="connsiteY3" fmla="*/ 77335 h 86860"/>
              <a:gd name="connsiteX4" fmla="*/ 43752 w 130203"/>
              <a:gd name="connsiteY4" fmla="*/ 86860 h 86860"/>
              <a:gd name="connsiteX5" fmla="*/ 5652 w 130203"/>
              <a:gd name="connsiteY5" fmla="*/ 77335 h 86860"/>
              <a:gd name="connsiteX6" fmla="*/ 43752 w 130203"/>
              <a:gd name="connsiteY6" fmla="*/ 29710 h 86860"/>
              <a:gd name="connsiteX7" fmla="*/ 43752 w 130203"/>
              <a:gd name="connsiteY7" fmla="*/ 1135 h 8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3" h="86860">
                <a:moveTo>
                  <a:pt x="43752" y="1135"/>
                </a:moveTo>
                <a:cubicBezTo>
                  <a:pt x="54865" y="-2040"/>
                  <a:pt x="89911" y="1542"/>
                  <a:pt x="110427" y="10660"/>
                </a:cubicBezTo>
                <a:cubicBezTo>
                  <a:pt x="126961" y="18008"/>
                  <a:pt x="140189" y="54319"/>
                  <a:pt x="119952" y="67810"/>
                </a:cubicBezTo>
                <a:cubicBezTo>
                  <a:pt x="106482" y="76790"/>
                  <a:pt x="88033" y="73408"/>
                  <a:pt x="72327" y="77335"/>
                </a:cubicBezTo>
                <a:cubicBezTo>
                  <a:pt x="62587" y="79770"/>
                  <a:pt x="53277" y="83685"/>
                  <a:pt x="43752" y="86860"/>
                </a:cubicBezTo>
                <a:cubicBezTo>
                  <a:pt x="31052" y="83685"/>
                  <a:pt x="12387" y="88560"/>
                  <a:pt x="5652" y="77335"/>
                </a:cubicBezTo>
                <a:cubicBezTo>
                  <a:pt x="-15424" y="42208"/>
                  <a:pt x="28096" y="33624"/>
                  <a:pt x="43752" y="29710"/>
                </a:cubicBezTo>
                <a:cubicBezTo>
                  <a:pt x="46832" y="28940"/>
                  <a:pt x="32639" y="4310"/>
                  <a:pt x="43752" y="1135"/>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2" name="Freeform 101"/>
          <p:cNvSpPr/>
          <p:nvPr/>
        </p:nvSpPr>
        <p:spPr>
          <a:xfrm>
            <a:off x="3805382" y="2284299"/>
            <a:ext cx="69170" cy="68209"/>
          </a:xfrm>
          <a:custGeom>
            <a:avLst/>
            <a:gdLst>
              <a:gd name="connsiteX0" fmla="*/ 19615 w 69170"/>
              <a:gd name="connsiteY0" fmla="*/ 329 h 68209"/>
              <a:gd name="connsiteX1" fmla="*/ 67240 w 69170"/>
              <a:gd name="connsiteY1" fmla="*/ 38429 h 68209"/>
              <a:gd name="connsiteX2" fmla="*/ 57715 w 69170"/>
              <a:gd name="connsiteY2" fmla="*/ 67004 h 68209"/>
              <a:gd name="connsiteX3" fmla="*/ 19615 w 69170"/>
              <a:gd name="connsiteY3" fmla="*/ 57479 h 68209"/>
              <a:gd name="connsiteX4" fmla="*/ 29140 w 69170"/>
              <a:gd name="connsiteY4" fmla="*/ 19379 h 68209"/>
              <a:gd name="connsiteX5" fmla="*/ 19615 w 69170"/>
              <a:gd name="connsiteY5" fmla="*/ 329 h 6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170" h="68209">
                <a:moveTo>
                  <a:pt x="19615" y="329"/>
                </a:moveTo>
                <a:cubicBezTo>
                  <a:pt x="25965" y="3504"/>
                  <a:pt x="57154" y="20778"/>
                  <a:pt x="67240" y="38429"/>
                </a:cubicBezTo>
                <a:cubicBezTo>
                  <a:pt x="72221" y="47146"/>
                  <a:pt x="67037" y="63275"/>
                  <a:pt x="57715" y="67004"/>
                </a:cubicBezTo>
                <a:cubicBezTo>
                  <a:pt x="45560" y="71866"/>
                  <a:pt x="32315" y="60654"/>
                  <a:pt x="19615" y="57479"/>
                </a:cubicBezTo>
                <a:cubicBezTo>
                  <a:pt x="-8751" y="14930"/>
                  <a:pt x="-7009" y="37453"/>
                  <a:pt x="29140" y="19379"/>
                </a:cubicBezTo>
                <a:cubicBezTo>
                  <a:pt x="31980" y="17959"/>
                  <a:pt x="13265" y="-2846"/>
                  <a:pt x="19615" y="329"/>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3" name="Freeform 102"/>
          <p:cNvSpPr/>
          <p:nvPr/>
        </p:nvSpPr>
        <p:spPr>
          <a:xfrm>
            <a:off x="3718495" y="2413474"/>
            <a:ext cx="69170" cy="68209"/>
          </a:xfrm>
          <a:custGeom>
            <a:avLst/>
            <a:gdLst>
              <a:gd name="connsiteX0" fmla="*/ 19615 w 69170"/>
              <a:gd name="connsiteY0" fmla="*/ 329 h 68209"/>
              <a:gd name="connsiteX1" fmla="*/ 67240 w 69170"/>
              <a:gd name="connsiteY1" fmla="*/ 38429 h 68209"/>
              <a:gd name="connsiteX2" fmla="*/ 57715 w 69170"/>
              <a:gd name="connsiteY2" fmla="*/ 67004 h 68209"/>
              <a:gd name="connsiteX3" fmla="*/ 19615 w 69170"/>
              <a:gd name="connsiteY3" fmla="*/ 57479 h 68209"/>
              <a:gd name="connsiteX4" fmla="*/ 29140 w 69170"/>
              <a:gd name="connsiteY4" fmla="*/ 19379 h 68209"/>
              <a:gd name="connsiteX5" fmla="*/ 19615 w 69170"/>
              <a:gd name="connsiteY5" fmla="*/ 329 h 6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170" h="68209">
                <a:moveTo>
                  <a:pt x="19615" y="329"/>
                </a:moveTo>
                <a:cubicBezTo>
                  <a:pt x="25965" y="3504"/>
                  <a:pt x="57154" y="20778"/>
                  <a:pt x="67240" y="38429"/>
                </a:cubicBezTo>
                <a:cubicBezTo>
                  <a:pt x="72221" y="47146"/>
                  <a:pt x="67037" y="63275"/>
                  <a:pt x="57715" y="67004"/>
                </a:cubicBezTo>
                <a:cubicBezTo>
                  <a:pt x="45560" y="71866"/>
                  <a:pt x="32315" y="60654"/>
                  <a:pt x="19615" y="57479"/>
                </a:cubicBezTo>
                <a:cubicBezTo>
                  <a:pt x="-8751" y="14930"/>
                  <a:pt x="-7009" y="37453"/>
                  <a:pt x="29140" y="19379"/>
                </a:cubicBezTo>
                <a:cubicBezTo>
                  <a:pt x="31980" y="17959"/>
                  <a:pt x="13265" y="-2846"/>
                  <a:pt x="19615" y="329"/>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4" name="Right Arrow 103"/>
          <p:cNvSpPr/>
          <p:nvPr/>
        </p:nvSpPr>
        <p:spPr>
          <a:xfrm>
            <a:off x="3958796" y="2156363"/>
            <a:ext cx="358366" cy="247339"/>
          </a:xfrm>
          <a:prstGeom prst="rightArrow">
            <a:avLst/>
          </a:pr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5" name="Freeform 104"/>
          <p:cNvSpPr/>
          <p:nvPr/>
        </p:nvSpPr>
        <p:spPr>
          <a:xfrm>
            <a:off x="4798470" y="2689947"/>
            <a:ext cx="201269" cy="118012"/>
          </a:xfrm>
          <a:custGeom>
            <a:avLst/>
            <a:gdLst>
              <a:gd name="connsiteX0" fmla="*/ 10548 w 201269"/>
              <a:gd name="connsiteY0" fmla="*/ 32287 h 118012"/>
              <a:gd name="connsiteX1" fmla="*/ 67698 w 201269"/>
              <a:gd name="connsiteY1" fmla="*/ 3712 h 118012"/>
              <a:gd name="connsiteX2" fmla="*/ 191523 w 201269"/>
              <a:gd name="connsiteY2" fmla="*/ 32287 h 118012"/>
              <a:gd name="connsiteX3" fmla="*/ 201048 w 201269"/>
              <a:gd name="connsiteY3" fmla="*/ 60862 h 118012"/>
              <a:gd name="connsiteX4" fmla="*/ 181998 w 201269"/>
              <a:gd name="connsiteY4" fmla="*/ 89437 h 118012"/>
              <a:gd name="connsiteX5" fmla="*/ 115323 w 201269"/>
              <a:gd name="connsiteY5" fmla="*/ 118012 h 118012"/>
              <a:gd name="connsiteX6" fmla="*/ 39123 w 201269"/>
              <a:gd name="connsiteY6" fmla="*/ 108487 h 118012"/>
              <a:gd name="connsiteX7" fmla="*/ 1023 w 201269"/>
              <a:gd name="connsiteY7" fmla="*/ 60862 h 118012"/>
              <a:gd name="connsiteX8" fmla="*/ 10548 w 201269"/>
              <a:gd name="connsiteY8" fmla="*/ 32287 h 11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269" h="118012">
                <a:moveTo>
                  <a:pt x="10548" y="32287"/>
                </a:moveTo>
                <a:cubicBezTo>
                  <a:pt x="21661" y="22762"/>
                  <a:pt x="46564" y="6354"/>
                  <a:pt x="67698" y="3712"/>
                </a:cubicBezTo>
                <a:cubicBezTo>
                  <a:pt x="144030" y="-5830"/>
                  <a:pt x="147272" y="2787"/>
                  <a:pt x="191523" y="32287"/>
                </a:cubicBezTo>
                <a:cubicBezTo>
                  <a:pt x="194698" y="41812"/>
                  <a:pt x="202699" y="50958"/>
                  <a:pt x="201048" y="60862"/>
                </a:cubicBezTo>
                <a:cubicBezTo>
                  <a:pt x="199166" y="72154"/>
                  <a:pt x="190792" y="82108"/>
                  <a:pt x="181998" y="89437"/>
                </a:cubicBezTo>
                <a:cubicBezTo>
                  <a:pt x="166305" y="102515"/>
                  <a:pt x="135175" y="111395"/>
                  <a:pt x="115323" y="118012"/>
                </a:cubicBezTo>
                <a:cubicBezTo>
                  <a:pt x="89923" y="114837"/>
                  <a:pt x="63819" y="115222"/>
                  <a:pt x="39123" y="108487"/>
                </a:cubicBezTo>
                <a:cubicBezTo>
                  <a:pt x="25226" y="104697"/>
                  <a:pt x="-6033" y="82029"/>
                  <a:pt x="1023" y="60862"/>
                </a:cubicBezTo>
                <a:cubicBezTo>
                  <a:pt x="3031" y="54838"/>
                  <a:pt x="-565" y="41812"/>
                  <a:pt x="10548" y="32287"/>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6" name="Freeform 105"/>
          <p:cNvSpPr/>
          <p:nvPr/>
        </p:nvSpPr>
        <p:spPr>
          <a:xfrm>
            <a:off x="5045978" y="2703876"/>
            <a:ext cx="201269" cy="118012"/>
          </a:xfrm>
          <a:custGeom>
            <a:avLst/>
            <a:gdLst>
              <a:gd name="connsiteX0" fmla="*/ 10548 w 201269"/>
              <a:gd name="connsiteY0" fmla="*/ 32287 h 118012"/>
              <a:gd name="connsiteX1" fmla="*/ 67698 w 201269"/>
              <a:gd name="connsiteY1" fmla="*/ 3712 h 118012"/>
              <a:gd name="connsiteX2" fmla="*/ 191523 w 201269"/>
              <a:gd name="connsiteY2" fmla="*/ 32287 h 118012"/>
              <a:gd name="connsiteX3" fmla="*/ 201048 w 201269"/>
              <a:gd name="connsiteY3" fmla="*/ 60862 h 118012"/>
              <a:gd name="connsiteX4" fmla="*/ 181998 w 201269"/>
              <a:gd name="connsiteY4" fmla="*/ 89437 h 118012"/>
              <a:gd name="connsiteX5" fmla="*/ 115323 w 201269"/>
              <a:gd name="connsiteY5" fmla="*/ 118012 h 118012"/>
              <a:gd name="connsiteX6" fmla="*/ 39123 w 201269"/>
              <a:gd name="connsiteY6" fmla="*/ 108487 h 118012"/>
              <a:gd name="connsiteX7" fmla="*/ 1023 w 201269"/>
              <a:gd name="connsiteY7" fmla="*/ 60862 h 118012"/>
              <a:gd name="connsiteX8" fmla="*/ 10548 w 201269"/>
              <a:gd name="connsiteY8" fmla="*/ 32287 h 11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269" h="118012">
                <a:moveTo>
                  <a:pt x="10548" y="32287"/>
                </a:moveTo>
                <a:cubicBezTo>
                  <a:pt x="21661" y="22762"/>
                  <a:pt x="46564" y="6354"/>
                  <a:pt x="67698" y="3712"/>
                </a:cubicBezTo>
                <a:cubicBezTo>
                  <a:pt x="144030" y="-5830"/>
                  <a:pt x="147272" y="2787"/>
                  <a:pt x="191523" y="32287"/>
                </a:cubicBezTo>
                <a:cubicBezTo>
                  <a:pt x="194698" y="41812"/>
                  <a:pt x="202699" y="50958"/>
                  <a:pt x="201048" y="60862"/>
                </a:cubicBezTo>
                <a:cubicBezTo>
                  <a:pt x="199166" y="72154"/>
                  <a:pt x="190792" y="82108"/>
                  <a:pt x="181998" y="89437"/>
                </a:cubicBezTo>
                <a:cubicBezTo>
                  <a:pt x="166305" y="102515"/>
                  <a:pt x="135175" y="111395"/>
                  <a:pt x="115323" y="118012"/>
                </a:cubicBezTo>
                <a:cubicBezTo>
                  <a:pt x="89923" y="114837"/>
                  <a:pt x="63819" y="115222"/>
                  <a:pt x="39123" y="108487"/>
                </a:cubicBezTo>
                <a:cubicBezTo>
                  <a:pt x="25226" y="104697"/>
                  <a:pt x="-6033" y="82029"/>
                  <a:pt x="1023" y="60862"/>
                </a:cubicBezTo>
                <a:cubicBezTo>
                  <a:pt x="3031" y="54838"/>
                  <a:pt x="-565" y="41812"/>
                  <a:pt x="10548" y="32287"/>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7" name="Freeform 106"/>
          <p:cNvSpPr/>
          <p:nvPr/>
        </p:nvSpPr>
        <p:spPr>
          <a:xfrm>
            <a:off x="4952860" y="2566828"/>
            <a:ext cx="201269" cy="118012"/>
          </a:xfrm>
          <a:custGeom>
            <a:avLst/>
            <a:gdLst>
              <a:gd name="connsiteX0" fmla="*/ 10548 w 201269"/>
              <a:gd name="connsiteY0" fmla="*/ 32287 h 118012"/>
              <a:gd name="connsiteX1" fmla="*/ 67698 w 201269"/>
              <a:gd name="connsiteY1" fmla="*/ 3712 h 118012"/>
              <a:gd name="connsiteX2" fmla="*/ 191523 w 201269"/>
              <a:gd name="connsiteY2" fmla="*/ 32287 h 118012"/>
              <a:gd name="connsiteX3" fmla="*/ 201048 w 201269"/>
              <a:gd name="connsiteY3" fmla="*/ 60862 h 118012"/>
              <a:gd name="connsiteX4" fmla="*/ 181998 w 201269"/>
              <a:gd name="connsiteY4" fmla="*/ 89437 h 118012"/>
              <a:gd name="connsiteX5" fmla="*/ 115323 w 201269"/>
              <a:gd name="connsiteY5" fmla="*/ 118012 h 118012"/>
              <a:gd name="connsiteX6" fmla="*/ 39123 w 201269"/>
              <a:gd name="connsiteY6" fmla="*/ 108487 h 118012"/>
              <a:gd name="connsiteX7" fmla="*/ 1023 w 201269"/>
              <a:gd name="connsiteY7" fmla="*/ 60862 h 118012"/>
              <a:gd name="connsiteX8" fmla="*/ 10548 w 201269"/>
              <a:gd name="connsiteY8" fmla="*/ 32287 h 11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269" h="118012">
                <a:moveTo>
                  <a:pt x="10548" y="32287"/>
                </a:moveTo>
                <a:cubicBezTo>
                  <a:pt x="21661" y="22762"/>
                  <a:pt x="46564" y="6354"/>
                  <a:pt x="67698" y="3712"/>
                </a:cubicBezTo>
                <a:cubicBezTo>
                  <a:pt x="144030" y="-5830"/>
                  <a:pt x="147272" y="2787"/>
                  <a:pt x="191523" y="32287"/>
                </a:cubicBezTo>
                <a:cubicBezTo>
                  <a:pt x="194698" y="41812"/>
                  <a:pt x="202699" y="50958"/>
                  <a:pt x="201048" y="60862"/>
                </a:cubicBezTo>
                <a:cubicBezTo>
                  <a:pt x="199166" y="72154"/>
                  <a:pt x="190792" y="82108"/>
                  <a:pt x="181998" y="89437"/>
                </a:cubicBezTo>
                <a:cubicBezTo>
                  <a:pt x="166305" y="102515"/>
                  <a:pt x="135175" y="111395"/>
                  <a:pt x="115323" y="118012"/>
                </a:cubicBezTo>
                <a:cubicBezTo>
                  <a:pt x="89923" y="114837"/>
                  <a:pt x="63819" y="115222"/>
                  <a:pt x="39123" y="108487"/>
                </a:cubicBezTo>
                <a:cubicBezTo>
                  <a:pt x="25226" y="104697"/>
                  <a:pt x="-6033" y="82029"/>
                  <a:pt x="1023" y="60862"/>
                </a:cubicBezTo>
                <a:cubicBezTo>
                  <a:pt x="3031" y="54838"/>
                  <a:pt x="-565" y="41812"/>
                  <a:pt x="10548" y="32287"/>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8" name="Freeform 107"/>
          <p:cNvSpPr/>
          <p:nvPr/>
        </p:nvSpPr>
        <p:spPr>
          <a:xfrm>
            <a:off x="5279212" y="2699808"/>
            <a:ext cx="130203" cy="86860"/>
          </a:xfrm>
          <a:custGeom>
            <a:avLst/>
            <a:gdLst>
              <a:gd name="connsiteX0" fmla="*/ 43752 w 130203"/>
              <a:gd name="connsiteY0" fmla="*/ 1135 h 86860"/>
              <a:gd name="connsiteX1" fmla="*/ 110427 w 130203"/>
              <a:gd name="connsiteY1" fmla="*/ 10660 h 86860"/>
              <a:gd name="connsiteX2" fmla="*/ 119952 w 130203"/>
              <a:gd name="connsiteY2" fmla="*/ 67810 h 86860"/>
              <a:gd name="connsiteX3" fmla="*/ 72327 w 130203"/>
              <a:gd name="connsiteY3" fmla="*/ 77335 h 86860"/>
              <a:gd name="connsiteX4" fmla="*/ 43752 w 130203"/>
              <a:gd name="connsiteY4" fmla="*/ 86860 h 86860"/>
              <a:gd name="connsiteX5" fmla="*/ 5652 w 130203"/>
              <a:gd name="connsiteY5" fmla="*/ 77335 h 86860"/>
              <a:gd name="connsiteX6" fmla="*/ 43752 w 130203"/>
              <a:gd name="connsiteY6" fmla="*/ 29710 h 86860"/>
              <a:gd name="connsiteX7" fmla="*/ 43752 w 130203"/>
              <a:gd name="connsiteY7" fmla="*/ 1135 h 8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3" h="86860">
                <a:moveTo>
                  <a:pt x="43752" y="1135"/>
                </a:moveTo>
                <a:cubicBezTo>
                  <a:pt x="54865" y="-2040"/>
                  <a:pt x="89911" y="1542"/>
                  <a:pt x="110427" y="10660"/>
                </a:cubicBezTo>
                <a:cubicBezTo>
                  <a:pt x="126961" y="18008"/>
                  <a:pt x="140189" y="54319"/>
                  <a:pt x="119952" y="67810"/>
                </a:cubicBezTo>
                <a:cubicBezTo>
                  <a:pt x="106482" y="76790"/>
                  <a:pt x="88033" y="73408"/>
                  <a:pt x="72327" y="77335"/>
                </a:cubicBezTo>
                <a:cubicBezTo>
                  <a:pt x="62587" y="79770"/>
                  <a:pt x="53277" y="83685"/>
                  <a:pt x="43752" y="86860"/>
                </a:cubicBezTo>
                <a:cubicBezTo>
                  <a:pt x="31052" y="83685"/>
                  <a:pt x="12387" y="88560"/>
                  <a:pt x="5652" y="77335"/>
                </a:cubicBezTo>
                <a:cubicBezTo>
                  <a:pt x="-15424" y="42208"/>
                  <a:pt x="28096" y="33624"/>
                  <a:pt x="43752" y="29710"/>
                </a:cubicBezTo>
                <a:cubicBezTo>
                  <a:pt x="46832" y="28940"/>
                  <a:pt x="32639" y="4310"/>
                  <a:pt x="43752" y="1135"/>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9" name="Freeform 108"/>
          <p:cNvSpPr/>
          <p:nvPr/>
        </p:nvSpPr>
        <p:spPr>
          <a:xfrm>
            <a:off x="5458636" y="2689947"/>
            <a:ext cx="130203" cy="86860"/>
          </a:xfrm>
          <a:custGeom>
            <a:avLst/>
            <a:gdLst>
              <a:gd name="connsiteX0" fmla="*/ 43752 w 130203"/>
              <a:gd name="connsiteY0" fmla="*/ 1135 h 86860"/>
              <a:gd name="connsiteX1" fmla="*/ 110427 w 130203"/>
              <a:gd name="connsiteY1" fmla="*/ 10660 h 86860"/>
              <a:gd name="connsiteX2" fmla="*/ 119952 w 130203"/>
              <a:gd name="connsiteY2" fmla="*/ 67810 h 86860"/>
              <a:gd name="connsiteX3" fmla="*/ 72327 w 130203"/>
              <a:gd name="connsiteY3" fmla="*/ 77335 h 86860"/>
              <a:gd name="connsiteX4" fmla="*/ 43752 w 130203"/>
              <a:gd name="connsiteY4" fmla="*/ 86860 h 86860"/>
              <a:gd name="connsiteX5" fmla="*/ 5652 w 130203"/>
              <a:gd name="connsiteY5" fmla="*/ 77335 h 86860"/>
              <a:gd name="connsiteX6" fmla="*/ 43752 w 130203"/>
              <a:gd name="connsiteY6" fmla="*/ 29710 h 86860"/>
              <a:gd name="connsiteX7" fmla="*/ 43752 w 130203"/>
              <a:gd name="connsiteY7" fmla="*/ 1135 h 8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3" h="86860">
                <a:moveTo>
                  <a:pt x="43752" y="1135"/>
                </a:moveTo>
                <a:cubicBezTo>
                  <a:pt x="54865" y="-2040"/>
                  <a:pt x="89911" y="1542"/>
                  <a:pt x="110427" y="10660"/>
                </a:cubicBezTo>
                <a:cubicBezTo>
                  <a:pt x="126961" y="18008"/>
                  <a:pt x="140189" y="54319"/>
                  <a:pt x="119952" y="67810"/>
                </a:cubicBezTo>
                <a:cubicBezTo>
                  <a:pt x="106482" y="76790"/>
                  <a:pt x="88033" y="73408"/>
                  <a:pt x="72327" y="77335"/>
                </a:cubicBezTo>
                <a:cubicBezTo>
                  <a:pt x="62587" y="79770"/>
                  <a:pt x="53277" y="83685"/>
                  <a:pt x="43752" y="86860"/>
                </a:cubicBezTo>
                <a:cubicBezTo>
                  <a:pt x="31052" y="83685"/>
                  <a:pt x="12387" y="88560"/>
                  <a:pt x="5652" y="77335"/>
                </a:cubicBezTo>
                <a:cubicBezTo>
                  <a:pt x="-15424" y="42208"/>
                  <a:pt x="28096" y="33624"/>
                  <a:pt x="43752" y="29710"/>
                </a:cubicBezTo>
                <a:cubicBezTo>
                  <a:pt x="46832" y="28940"/>
                  <a:pt x="32639" y="4310"/>
                  <a:pt x="43752" y="1135"/>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0" name="Freeform 109"/>
          <p:cNvSpPr/>
          <p:nvPr/>
        </p:nvSpPr>
        <p:spPr>
          <a:xfrm>
            <a:off x="5623786" y="2708652"/>
            <a:ext cx="130203" cy="86860"/>
          </a:xfrm>
          <a:custGeom>
            <a:avLst/>
            <a:gdLst>
              <a:gd name="connsiteX0" fmla="*/ 43752 w 130203"/>
              <a:gd name="connsiteY0" fmla="*/ 1135 h 86860"/>
              <a:gd name="connsiteX1" fmla="*/ 110427 w 130203"/>
              <a:gd name="connsiteY1" fmla="*/ 10660 h 86860"/>
              <a:gd name="connsiteX2" fmla="*/ 119952 w 130203"/>
              <a:gd name="connsiteY2" fmla="*/ 67810 h 86860"/>
              <a:gd name="connsiteX3" fmla="*/ 72327 w 130203"/>
              <a:gd name="connsiteY3" fmla="*/ 77335 h 86860"/>
              <a:gd name="connsiteX4" fmla="*/ 43752 w 130203"/>
              <a:gd name="connsiteY4" fmla="*/ 86860 h 86860"/>
              <a:gd name="connsiteX5" fmla="*/ 5652 w 130203"/>
              <a:gd name="connsiteY5" fmla="*/ 77335 h 86860"/>
              <a:gd name="connsiteX6" fmla="*/ 43752 w 130203"/>
              <a:gd name="connsiteY6" fmla="*/ 29710 h 86860"/>
              <a:gd name="connsiteX7" fmla="*/ 43752 w 130203"/>
              <a:gd name="connsiteY7" fmla="*/ 1135 h 86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203" h="86860">
                <a:moveTo>
                  <a:pt x="43752" y="1135"/>
                </a:moveTo>
                <a:cubicBezTo>
                  <a:pt x="54865" y="-2040"/>
                  <a:pt x="89911" y="1542"/>
                  <a:pt x="110427" y="10660"/>
                </a:cubicBezTo>
                <a:cubicBezTo>
                  <a:pt x="126961" y="18008"/>
                  <a:pt x="140189" y="54319"/>
                  <a:pt x="119952" y="67810"/>
                </a:cubicBezTo>
                <a:cubicBezTo>
                  <a:pt x="106482" y="76790"/>
                  <a:pt x="88033" y="73408"/>
                  <a:pt x="72327" y="77335"/>
                </a:cubicBezTo>
                <a:cubicBezTo>
                  <a:pt x="62587" y="79770"/>
                  <a:pt x="53277" y="83685"/>
                  <a:pt x="43752" y="86860"/>
                </a:cubicBezTo>
                <a:cubicBezTo>
                  <a:pt x="31052" y="83685"/>
                  <a:pt x="12387" y="88560"/>
                  <a:pt x="5652" y="77335"/>
                </a:cubicBezTo>
                <a:cubicBezTo>
                  <a:pt x="-15424" y="42208"/>
                  <a:pt x="28096" y="33624"/>
                  <a:pt x="43752" y="29710"/>
                </a:cubicBezTo>
                <a:cubicBezTo>
                  <a:pt x="46832" y="28940"/>
                  <a:pt x="32639" y="4310"/>
                  <a:pt x="43752" y="1135"/>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1" name="Freeform 110"/>
          <p:cNvSpPr/>
          <p:nvPr/>
        </p:nvSpPr>
        <p:spPr>
          <a:xfrm>
            <a:off x="5918838" y="2725488"/>
            <a:ext cx="69170" cy="68209"/>
          </a:xfrm>
          <a:custGeom>
            <a:avLst/>
            <a:gdLst>
              <a:gd name="connsiteX0" fmla="*/ 19615 w 69170"/>
              <a:gd name="connsiteY0" fmla="*/ 329 h 68209"/>
              <a:gd name="connsiteX1" fmla="*/ 67240 w 69170"/>
              <a:gd name="connsiteY1" fmla="*/ 38429 h 68209"/>
              <a:gd name="connsiteX2" fmla="*/ 57715 w 69170"/>
              <a:gd name="connsiteY2" fmla="*/ 67004 h 68209"/>
              <a:gd name="connsiteX3" fmla="*/ 19615 w 69170"/>
              <a:gd name="connsiteY3" fmla="*/ 57479 h 68209"/>
              <a:gd name="connsiteX4" fmla="*/ 29140 w 69170"/>
              <a:gd name="connsiteY4" fmla="*/ 19379 h 68209"/>
              <a:gd name="connsiteX5" fmla="*/ 19615 w 69170"/>
              <a:gd name="connsiteY5" fmla="*/ 329 h 6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170" h="68209">
                <a:moveTo>
                  <a:pt x="19615" y="329"/>
                </a:moveTo>
                <a:cubicBezTo>
                  <a:pt x="25965" y="3504"/>
                  <a:pt x="57154" y="20778"/>
                  <a:pt x="67240" y="38429"/>
                </a:cubicBezTo>
                <a:cubicBezTo>
                  <a:pt x="72221" y="47146"/>
                  <a:pt x="67037" y="63275"/>
                  <a:pt x="57715" y="67004"/>
                </a:cubicBezTo>
                <a:cubicBezTo>
                  <a:pt x="45560" y="71866"/>
                  <a:pt x="32315" y="60654"/>
                  <a:pt x="19615" y="57479"/>
                </a:cubicBezTo>
                <a:cubicBezTo>
                  <a:pt x="-8751" y="14930"/>
                  <a:pt x="-7009" y="37453"/>
                  <a:pt x="29140" y="19379"/>
                </a:cubicBezTo>
                <a:cubicBezTo>
                  <a:pt x="31980" y="17959"/>
                  <a:pt x="13265" y="-2846"/>
                  <a:pt x="19615" y="329"/>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2" name="Freeform 111"/>
          <p:cNvSpPr/>
          <p:nvPr/>
        </p:nvSpPr>
        <p:spPr>
          <a:xfrm>
            <a:off x="5807965" y="2732916"/>
            <a:ext cx="69170" cy="68209"/>
          </a:xfrm>
          <a:custGeom>
            <a:avLst/>
            <a:gdLst>
              <a:gd name="connsiteX0" fmla="*/ 19615 w 69170"/>
              <a:gd name="connsiteY0" fmla="*/ 329 h 68209"/>
              <a:gd name="connsiteX1" fmla="*/ 67240 w 69170"/>
              <a:gd name="connsiteY1" fmla="*/ 38429 h 68209"/>
              <a:gd name="connsiteX2" fmla="*/ 57715 w 69170"/>
              <a:gd name="connsiteY2" fmla="*/ 67004 h 68209"/>
              <a:gd name="connsiteX3" fmla="*/ 19615 w 69170"/>
              <a:gd name="connsiteY3" fmla="*/ 57479 h 68209"/>
              <a:gd name="connsiteX4" fmla="*/ 29140 w 69170"/>
              <a:gd name="connsiteY4" fmla="*/ 19379 h 68209"/>
              <a:gd name="connsiteX5" fmla="*/ 19615 w 69170"/>
              <a:gd name="connsiteY5" fmla="*/ 329 h 6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170" h="68209">
                <a:moveTo>
                  <a:pt x="19615" y="329"/>
                </a:moveTo>
                <a:cubicBezTo>
                  <a:pt x="25965" y="3504"/>
                  <a:pt x="57154" y="20778"/>
                  <a:pt x="67240" y="38429"/>
                </a:cubicBezTo>
                <a:cubicBezTo>
                  <a:pt x="72221" y="47146"/>
                  <a:pt x="67037" y="63275"/>
                  <a:pt x="57715" y="67004"/>
                </a:cubicBezTo>
                <a:cubicBezTo>
                  <a:pt x="45560" y="71866"/>
                  <a:pt x="32315" y="60654"/>
                  <a:pt x="19615" y="57479"/>
                </a:cubicBezTo>
                <a:cubicBezTo>
                  <a:pt x="-8751" y="14930"/>
                  <a:pt x="-7009" y="37453"/>
                  <a:pt x="29140" y="19379"/>
                </a:cubicBezTo>
                <a:cubicBezTo>
                  <a:pt x="31980" y="17959"/>
                  <a:pt x="13265" y="-2846"/>
                  <a:pt x="19615" y="329"/>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3" name="Freeform 112"/>
          <p:cNvSpPr/>
          <p:nvPr/>
        </p:nvSpPr>
        <p:spPr>
          <a:xfrm>
            <a:off x="6039257" y="2713440"/>
            <a:ext cx="69170" cy="68209"/>
          </a:xfrm>
          <a:custGeom>
            <a:avLst/>
            <a:gdLst>
              <a:gd name="connsiteX0" fmla="*/ 19615 w 69170"/>
              <a:gd name="connsiteY0" fmla="*/ 329 h 68209"/>
              <a:gd name="connsiteX1" fmla="*/ 67240 w 69170"/>
              <a:gd name="connsiteY1" fmla="*/ 38429 h 68209"/>
              <a:gd name="connsiteX2" fmla="*/ 57715 w 69170"/>
              <a:gd name="connsiteY2" fmla="*/ 67004 h 68209"/>
              <a:gd name="connsiteX3" fmla="*/ 19615 w 69170"/>
              <a:gd name="connsiteY3" fmla="*/ 57479 h 68209"/>
              <a:gd name="connsiteX4" fmla="*/ 29140 w 69170"/>
              <a:gd name="connsiteY4" fmla="*/ 19379 h 68209"/>
              <a:gd name="connsiteX5" fmla="*/ 19615 w 69170"/>
              <a:gd name="connsiteY5" fmla="*/ 329 h 6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170" h="68209">
                <a:moveTo>
                  <a:pt x="19615" y="329"/>
                </a:moveTo>
                <a:cubicBezTo>
                  <a:pt x="25965" y="3504"/>
                  <a:pt x="57154" y="20778"/>
                  <a:pt x="67240" y="38429"/>
                </a:cubicBezTo>
                <a:cubicBezTo>
                  <a:pt x="72221" y="47146"/>
                  <a:pt x="67037" y="63275"/>
                  <a:pt x="57715" y="67004"/>
                </a:cubicBezTo>
                <a:cubicBezTo>
                  <a:pt x="45560" y="71866"/>
                  <a:pt x="32315" y="60654"/>
                  <a:pt x="19615" y="57479"/>
                </a:cubicBezTo>
                <a:cubicBezTo>
                  <a:pt x="-8751" y="14930"/>
                  <a:pt x="-7009" y="37453"/>
                  <a:pt x="29140" y="19379"/>
                </a:cubicBezTo>
                <a:cubicBezTo>
                  <a:pt x="31980" y="17959"/>
                  <a:pt x="13265" y="-2846"/>
                  <a:pt x="19615" y="329"/>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4" name="Right Arrow 113"/>
          <p:cNvSpPr/>
          <p:nvPr/>
        </p:nvSpPr>
        <p:spPr>
          <a:xfrm rot="20390827">
            <a:off x="3205683" y="2301082"/>
            <a:ext cx="358366" cy="247339"/>
          </a:xfrm>
          <a:prstGeom prst="rightArrow">
            <a:avLst/>
          </a:pr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5" name="Oval 114"/>
          <p:cNvSpPr/>
          <p:nvPr/>
        </p:nvSpPr>
        <p:spPr>
          <a:xfrm>
            <a:off x="4042700" y="2105781"/>
            <a:ext cx="80080" cy="46106"/>
          </a:xfrm>
          <a:prstGeom prst="ellipse">
            <a:avLst/>
          </a:pr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6" name="Oval 115"/>
          <p:cNvSpPr/>
          <p:nvPr/>
        </p:nvSpPr>
        <p:spPr>
          <a:xfrm>
            <a:off x="6144307" y="2745931"/>
            <a:ext cx="80080" cy="46106"/>
          </a:xfrm>
          <a:prstGeom prst="ellipse">
            <a:avLst/>
          </a:pr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7" name="Oval 116"/>
          <p:cNvSpPr/>
          <p:nvPr/>
        </p:nvSpPr>
        <p:spPr>
          <a:xfrm flipV="1">
            <a:off x="2931112" y="2557368"/>
            <a:ext cx="45719" cy="45719"/>
          </a:xfrm>
          <a:prstGeom prst="ellipse">
            <a:avLst/>
          </a:prstGeom>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8" name="Freeform 117"/>
          <p:cNvSpPr/>
          <p:nvPr/>
        </p:nvSpPr>
        <p:spPr>
          <a:xfrm>
            <a:off x="2467015" y="2694366"/>
            <a:ext cx="69170" cy="68209"/>
          </a:xfrm>
          <a:custGeom>
            <a:avLst/>
            <a:gdLst>
              <a:gd name="connsiteX0" fmla="*/ 19615 w 69170"/>
              <a:gd name="connsiteY0" fmla="*/ 329 h 68209"/>
              <a:gd name="connsiteX1" fmla="*/ 67240 w 69170"/>
              <a:gd name="connsiteY1" fmla="*/ 38429 h 68209"/>
              <a:gd name="connsiteX2" fmla="*/ 57715 w 69170"/>
              <a:gd name="connsiteY2" fmla="*/ 67004 h 68209"/>
              <a:gd name="connsiteX3" fmla="*/ 19615 w 69170"/>
              <a:gd name="connsiteY3" fmla="*/ 57479 h 68209"/>
              <a:gd name="connsiteX4" fmla="*/ 29140 w 69170"/>
              <a:gd name="connsiteY4" fmla="*/ 19379 h 68209"/>
              <a:gd name="connsiteX5" fmla="*/ 19615 w 69170"/>
              <a:gd name="connsiteY5" fmla="*/ 329 h 6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170" h="68209">
                <a:moveTo>
                  <a:pt x="19615" y="329"/>
                </a:moveTo>
                <a:cubicBezTo>
                  <a:pt x="25965" y="3504"/>
                  <a:pt x="57154" y="20778"/>
                  <a:pt x="67240" y="38429"/>
                </a:cubicBezTo>
                <a:cubicBezTo>
                  <a:pt x="72221" y="47146"/>
                  <a:pt x="67037" y="63275"/>
                  <a:pt x="57715" y="67004"/>
                </a:cubicBezTo>
                <a:cubicBezTo>
                  <a:pt x="45560" y="71866"/>
                  <a:pt x="32315" y="60654"/>
                  <a:pt x="19615" y="57479"/>
                </a:cubicBezTo>
                <a:cubicBezTo>
                  <a:pt x="-8751" y="14930"/>
                  <a:pt x="-7009" y="37453"/>
                  <a:pt x="29140" y="19379"/>
                </a:cubicBezTo>
                <a:cubicBezTo>
                  <a:pt x="31980" y="17959"/>
                  <a:pt x="13265" y="-2846"/>
                  <a:pt x="19615" y="329"/>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9" name="Freeform 118"/>
          <p:cNvSpPr/>
          <p:nvPr/>
        </p:nvSpPr>
        <p:spPr>
          <a:xfrm>
            <a:off x="2356142" y="2701794"/>
            <a:ext cx="69170" cy="68209"/>
          </a:xfrm>
          <a:custGeom>
            <a:avLst/>
            <a:gdLst>
              <a:gd name="connsiteX0" fmla="*/ 19615 w 69170"/>
              <a:gd name="connsiteY0" fmla="*/ 329 h 68209"/>
              <a:gd name="connsiteX1" fmla="*/ 67240 w 69170"/>
              <a:gd name="connsiteY1" fmla="*/ 38429 h 68209"/>
              <a:gd name="connsiteX2" fmla="*/ 57715 w 69170"/>
              <a:gd name="connsiteY2" fmla="*/ 67004 h 68209"/>
              <a:gd name="connsiteX3" fmla="*/ 19615 w 69170"/>
              <a:gd name="connsiteY3" fmla="*/ 57479 h 68209"/>
              <a:gd name="connsiteX4" fmla="*/ 29140 w 69170"/>
              <a:gd name="connsiteY4" fmla="*/ 19379 h 68209"/>
              <a:gd name="connsiteX5" fmla="*/ 19615 w 69170"/>
              <a:gd name="connsiteY5" fmla="*/ 329 h 6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170" h="68209">
                <a:moveTo>
                  <a:pt x="19615" y="329"/>
                </a:moveTo>
                <a:cubicBezTo>
                  <a:pt x="25965" y="3504"/>
                  <a:pt x="57154" y="20778"/>
                  <a:pt x="67240" y="38429"/>
                </a:cubicBezTo>
                <a:cubicBezTo>
                  <a:pt x="72221" y="47146"/>
                  <a:pt x="67037" y="63275"/>
                  <a:pt x="57715" y="67004"/>
                </a:cubicBezTo>
                <a:cubicBezTo>
                  <a:pt x="45560" y="71866"/>
                  <a:pt x="32315" y="60654"/>
                  <a:pt x="19615" y="57479"/>
                </a:cubicBezTo>
                <a:cubicBezTo>
                  <a:pt x="-8751" y="14930"/>
                  <a:pt x="-7009" y="37453"/>
                  <a:pt x="29140" y="19379"/>
                </a:cubicBezTo>
                <a:cubicBezTo>
                  <a:pt x="31980" y="17959"/>
                  <a:pt x="13265" y="-2846"/>
                  <a:pt x="19615" y="329"/>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0" name="Freeform 119"/>
          <p:cNvSpPr/>
          <p:nvPr/>
        </p:nvSpPr>
        <p:spPr>
          <a:xfrm>
            <a:off x="2587434" y="2682318"/>
            <a:ext cx="69170" cy="68209"/>
          </a:xfrm>
          <a:custGeom>
            <a:avLst/>
            <a:gdLst>
              <a:gd name="connsiteX0" fmla="*/ 19615 w 69170"/>
              <a:gd name="connsiteY0" fmla="*/ 329 h 68209"/>
              <a:gd name="connsiteX1" fmla="*/ 67240 w 69170"/>
              <a:gd name="connsiteY1" fmla="*/ 38429 h 68209"/>
              <a:gd name="connsiteX2" fmla="*/ 57715 w 69170"/>
              <a:gd name="connsiteY2" fmla="*/ 67004 h 68209"/>
              <a:gd name="connsiteX3" fmla="*/ 19615 w 69170"/>
              <a:gd name="connsiteY3" fmla="*/ 57479 h 68209"/>
              <a:gd name="connsiteX4" fmla="*/ 29140 w 69170"/>
              <a:gd name="connsiteY4" fmla="*/ 19379 h 68209"/>
              <a:gd name="connsiteX5" fmla="*/ 19615 w 69170"/>
              <a:gd name="connsiteY5" fmla="*/ 329 h 6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170" h="68209">
                <a:moveTo>
                  <a:pt x="19615" y="329"/>
                </a:moveTo>
                <a:cubicBezTo>
                  <a:pt x="25965" y="3504"/>
                  <a:pt x="57154" y="20778"/>
                  <a:pt x="67240" y="38429"/>
                </a:cubicBezTo>
                <a:cubicBezTo>
                  <a:pt x="72221" y="47146"/>
                  <a:pt x="67037" y="63275"/>
                  <a:pt x="57715" y="67004"/>
                </a:cubicBezTo>
                <a:cubicBezTo>
                  <a:pt x="45560" y="71866"/>
                  <a:pt x="32315" y="60654"/>
                  <a:pt x="19615" y="57479"/>
                </a:cubicBezTo>
                <a:cubicBezTo>
                  <a:pt x="-8751" y="14930"/>
                  <a:pt x="-7009" y="37453"/>
                  <a:pt x="29140" y="19379"/>
                </a:cubicBezTo>
                <a:cubicBezTo>
                  <a:pt x="31980" y="17959"/>
                  <a:pt x="13265" y="-2846"/>
                  <a:pt x="19615" y="329"/>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1" name="Oval 120"/>
          <p:cNvSpPr/>
          <p:nvPr/>
        </p:nvSpPr>
        <p:spPr>
          <a:xfrm>
            <a:off x="2692484" y="2714809"/>
            <a:ext cx="80080" cy="46106"/>
          </a:xfrm>
          <a:prstGeom prst="ellipse">
            <a:avLst/>
          </a:pr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2" name="Freeform 121"/>
          <p:cNvSpPr/>
          <p:nvPr/>
        </p:nvSpPr>
        <p:spPr>
          <a:xfrm>
            <a:off x="3063155" y="2697126"/>
            <a:ext cx="69170" cy="68209"/>
          </a:xfrm>
          <a:custGeom>
            <a:avLst/>
            <a:gdLst>
              <a:gd name="connsiteX0" fmla="*/ 19615 w 69170"/>
              <a:gd name="connsiteY0" fmla="*/ 329 h 68209"/>
              <a:gd name="connsiteX1" fmla="*/ 67240 w 69170"/>
              <a:gd name="connsiteY1" fmla="*/ 38429 h 68209"/>
              <a:gd name="connsiteX2" fmla="*/ 57715 w 69170"/>
              <a:gd name="connsiteY2" fmla="*/ 67004 h 68209"/>
              <a:gd name="connsiteX3" fmla="*/ 19615 w 69170"/>
              <a:gd name="connsiteY3" fmla="*/ 57479 h 68209"/>
              <a:gd name="connsiteX4" fmla="*/ 29140 w 69170"/>
              <a:gd name="connsiteY4" fmla="*/ 19379 h 68209"/>
              <a:gd name="connsiteX5" fmla="*/ 19615 w 69170"/>
              <a:gd name="connsiteY5" fmla="*/ 329 h 6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170" h="68209">
                <a:moveTo>
                  <a:pt x="19615" y="329"/>
                </a:moveTo>
                <a:cubicBezTo>
                  <a:pt x="25965" y="3504"/>
                  <a:pt x="57154" y="20778"/>
                  <a:pt x="67240" y="38429"/>
                </a:cubicBezTo>
                <a:cubicBezTo>
                  <a:pt x="72221" y="47146"/>
                  <a:pt x="67037" y="63275"/>
                  <a:pt x="57715" y="67004"/>
                </a:cubicBezTo>
                <a:cubicBezTo>
                  <a:pt x="45560" y="71866"/>
                  <a:pt x="32315" y="60654"/>
                  <a:pt x="19615" y="57479"/>
                </a:cubicBezTo>
                <a:cubicBezTo>
                  <a:pt x="-8751" y="14930"/>
                  <a:pt x="-7009" y="37453"/>
                  <a:pt x="29140" y="19379"/>
                </a:cubicBezTo>
                <a:cubicBezTo>
                  <a:pt x="31980" y="17959"/>
                  <a:pt x="13265" y="-2846"/>
                  <a:pt x="19615" y="329"/>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3" name="Freeform 122"/>
          <p:cNvSpPr/>
          <p:nvPr/>
        </p:nvSpPr>
        <p:spPr>
          <a:xfrm>
            <a:off x="2952282" y="2704554"/>
            <a:ext cx="69170" cy="68209"/>
          </a:xfrm>
          <a:custGeom>
            <a:avLst/>
            <a:gdLst>
              <a:gd name="connsiteX0" fmla="*/ 19615 w 69170"/>
              <a:gd name="connsiteY0" fmla="*/ 329 h 68209"/>
              <a:gd name="connsiteX1" fmla="*/ 67240 w 69170"/>
              <a:gd name="connsiteY1" fmla="*/ 38429 h 68209"/>
              <a:gd name="connsiteX2" fmla="*/ 57715 w 69170"/>
              <a:gd name="connsiteY2" fmla="*/ 67004 h 68209"/>
              <a:gd name="connsiteX3" fmla="*/ 19615 w 69170"/>
              <a:gd name="connsiteY3" fmla="*/ 57479 h 68209"/>
              <a:gd name="connsiteX4" fmla="*/ 29140 w 69170"/>
              <a:gd name="connsiteY4" fmla="*/ 19379 h 68209"/>
              <a:gd name="connsiteX5" fmla="*/ 19615 w 69170"/>
              <a:gd name="connsiteY5" fmla="*/ 329 h 6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170" h="68209">
                <a:moveTo>
                  <a:pt x="19615" y="329"/>
                </a:moveTo>
                <a:cubicBezTo>
                  <a:pt x="25965" y="3504"/>
                  <a:pt x="57154" y="20778"/>
                  <a:pt x="67240" y="38429"/>
                </a:cubicBezTo>
                <a:cubicBezTo>
                  <a:pt x="72221" y="47146"/>
                  <a:pt x="67037" y="63275"/>
                  <a:pt x="57715" y="67004"/>
                </a:cubicBezTo>
                <a:cubicBezTo>
                  <a:pt x="45560" y="71866"/>
                  <a:pt x="32315" y="60654"/>
                  <a:pt x="19615" y="57479"/>
                </a:cubicBezTo>
                <a:cubicBezTo>
                  <a:pt x="-8751" y="14930"/>
                  <a:pt x="-7009" y="37453"/>
                  <a:pt x="29140" y="19379"/>
                </a:cubicBezTo>
                <a:cubicBezTo>
                  <a:pt x="31980" y="17959"/>
                  <a:pt x="13265" y="-2846"/>
                  <a:pt x="19615" y="329"/>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4" name="Freeform 123"/>
          <p:cNvSpPr/>
          <p:nvPr/>
        </p:nvSpPr>
        <p:spPr>
          <a:xfrm>
            <a:off x="3183574" y="2685078"/>
            <a:ext cx="69170" cy="68209"/>
          </a:xfrm>
          <a:custGeom>
            <a:avLst/>
            <a:gdLst>
              <a:gd name="connsiteX0" fmla="*/ 19615 w 69170"/>
              <a:gd name="connsiteY0" fmla="*/ 329 h 68209"/>
              <a:gd name="connsiteX1" fmla="*/ 67240 w 69170"/>
              <a:gd name="connsiteY1" fmla="*/ 38429 h 68209"/>
              <a:gd name="connsiteX2" fmla="*/ 57715 w 69170"/>
              <a:gd name="connsiteY2" fmla="*/ 67004 h 68209"/>
              <a:gd name="connsiteX3" fmla="*/ 19615 w 69170"/>
              <a:gd name="connsiteY3" fmla="*/ 57479 h 68209"/>
              <a:gd name="connsiteX4" fmla="*/ 29140 w 69170"/>
              <a:gd name="connsiteY4" fmla="*/ 19379 h 68209"/>
              <a:gd name="connsiteX5" fmla="*/ 19615 w 69170"/>
              <a:gd name="connsiteY5" fmla="*/ 329 h 682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9170" h="68209">
                <a:moveTo>
                  <a:pt x="19615" y="329"/>
                </a:moveTo>
                <a:cubicBezTo>
                  <a:pt x="25965" y="3504"/>
                  <a:pt x="57154" y="20778"/>
                  <a:pt x="67240" y="38429"/>
                </a:cubicBezTo>
                <a:cubicBezTo>
                  <a:pt x="72221" y="47146"/>
                  <a:pt x="67037" y="63275"/>
                  <a:pt x="57715" y="67004"/>
                </a:cubicBezTo>
                <a:cubicBezTo>
                  <a:pt x="45560" y="71866"/>
                  <a:pt x="32315" y="60654"/>
                  <a:pt x="19615" y="57479"/>
                </a:cubicBezTo>
                <a:cubicBezTo>
                  <a:pt x="-8751" y="14930"/>
                  <a:pt x="-7009" y="37453"/>
                  <a:pt x="29140" y="19379"/>
                </a:cubicBezTo>
                <a:cubicBezTo>
                  <a:pt x="31980" y="17959"/>
                  <a:pt x="13265" y="-2846"/>
                  <a:pt x="19615" y="329"/>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5" name="Oval 124"/>
          <p:cNvSpPr/>
          <p:nvPr/>
        </p:nvSpPr>
        <p:spPr>
          <a:xfrm>
            <a:off x="3288624" y="2717569"/>
            <a:ext cx="80080" cy="46106"/>
          </a:xfrm>
          <a:prstGeom prst="ellipse">
            <a:avLst/>
          </a:pr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6" name="Oval 125"/>
          <p:cNvSpPr/>
          <p:nvPr/>
        </p:nvSpPr>
        <p:spPr>
          <a:xfrm flipV="1">
            <a:off x="3774005" y="2215211"/>
            <a:ext cx="45719" cy="45719"/>
          </a:xfrm>
          <a:prstGeom prst="ellipse">
            <a:avLst/>
          </a:prstGeom>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7" name="Oval 126"/>
          <p:cNvSpPr/>
          <p:nvPr/>
        </p:nvSpPr>
        <p:spPr>
          <a:xfrm>
            <a:off x="4221088" y="2105781"/>
            <a:ext cx="45719" cy="45719"/>
          </a:xfrm>
          <a:prstGeom prst="ellipse">
            <a:avLst/>
          </a:prstGeom>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8" name="Oval 127"/>
          <p:cNvSpPr/>
          <p:nvPr/>
        </p:nvSpPr>
        <p:spPr>
          <a:xfrm>
            <a:off x="4373488" y="2258181"/>
            <a:ext cx="45719" cy="45719"/>
          </a:xfrm>
          <a:prstGeom prst="ellipse">
            <a:avLst/>
          </a:prstGeom>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9" name="Freeform 128"/>
          <p:cNvSpPr/>
          <p:nvPr/>
        </p:nvSpPr>
        <p:spPr>
          <a:xfrm>
            <a:off x="4247417" y="2577334"/>
            <a:ext cx="201269" cy="118012"/>
          </a:xfrm>
          <a:custGeom>
            <a:avLst/>
            <a:gdLst>
              <a:gd name="connsiteX0" fmla="*/ 10548 w 201269"/>
              <a:gd name="connsiteY0" fmla="*/ 32287 h 118012"/>
              <a:gd name="connsiteX1" fmla="*/ 67698 w 201269"/>
              <a:gd name="connsiteY1" fmla="*/ 3712 h 118012"/>
              <a:gd name="connsiteX2" fmla="*/ 191523 w 201269"/>
              <a:gd name="connsiteY2" fmla="*/ 32287 h 118012"/>
              <a:gd name="connsiteX3" fmla="*/ 201048 w 201269"/>
              <a:gd name="connsiteY3" fmla="*/ 60862 h 118012"/>
              <a:gd name="connsiteX4" fmla="*/ 181998 w 201269"/>
              <a:gd name="connsiteY4" fmla="*/ 89437 h 118012"/>
              <a:gd name="connsiteX5" fmla="*/ 115323 w 201269"/>
              <a:gd name="connsiteY5" fmla="*/ 118012 h 118012"/>
              <a:gd name="connsiteX6" fmla="*/ 39123 w 201269"/>
              <a:gd name="connsiteY6" fmla="*/ 108487 h 118012"/>
              <a:gd name="connsiteX7" fmla="*/ 1023 w 201269"/>
              <a:gd name="connsiteY7" fmla="*/ 60862 h 118012"/>
              <a:gd name="connsiteX8" fmla="*/ 10548 w 201269"/>
              <a:gd name="connsiteY8" fmla="*/ 32287 h 118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269" h="118012">
                <a:moveTo>
                  <a:pt x="10548" y="32287"/>
                </a:moveTo>
                <a:cubicBezTo>
                  <a:pt x="21661" y="22762"/>
                  <a:pt x="46564" y="6354"/>
                  <a:pt x="67698" y="3712"/>
                </a:cubicBezTo>
                <a:cubicBezTo>
                  <a:pt x="144030" y="-5830"/>
                  <a:pt x="147272" y="2787"/>
                  <a:pt x="191523" y="32287"/>
                </a:cubicBezTo>
                <a:cubicBezTo>
                  <a:pt x="194698" y="41812"/>
                  <a:pt x="202699" y="50958"/>
                  <a:pt x="201048" y="60862"/>
                </a:cubicBezTo>
                <a:cubicBezTo>
                  <a:pt x="199166" y="72154"/>
                  <a:pt x="190792" y="82108"/>
                  <a:pt x="181998" y="89437"/>
                </a:cubicBezTo>
                <a:cubicBezTo>
                  <a:pt x="166305" y="102515"/>
                  <a:pt x="135175" y="111395"/>
                  <a:pt x="115323" y="118012"/>
                </a:cubicBezTo>
                <a:cubicBezTo>
                  <a:pt x="89923" y="114837"/>
                  <a:pt x="63819" y="115222"/>
                  <a:pt x="39123" y="108487"/>
                </a:cubicBezTo>
                <a:cubicBezTo>
                  <a:pt x="25226" y="104697"/>
                  <a:pt x="-6033" y="82029"/>
                  <a:pt x="1023" y="60862"/>
                </a:cubicBezTo>
                <a:cubicBezTo>
                  <a:pt x="3031" y="54838"/>
                  <a:pt x="-565" y="41812"/>
                  <a:pt x="10548" y="32287"/>
                </a:cubicBezTo>
                <a:close/>
              </a:path>
            </a:pathLst>
          </a:custGeom>
          <a:solidFill>
            <a:schemeClr val="bg1">
              <a:lumMod val="50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5" name="TextBox 74">
            <a:extLst>
              <a:ext uri="{FF2B5EF4-FFF2-40B4-BE49-F238E27FC236}">
                <a16:creationId xmlns:a16="http://schemas.microsoft.com/office/drawing/2014/main" id="{4E7091C8-E99B-4B6F-AF16-46097EF7E0BF}"/>
              </a:ext>
            </a:extLst>
          </p:cNvPr>
          <p:cNvSpPr txBox="1"/>
          <p:nvPr/>
        </p:nvSpPr>
        <p:spPr>
          <a:xfrm>
            <a:off x="545486" y="1039720"/>
            <a:ext cx="5733708" cy="323165"/>
          </a:xfrm>
          <a:prstGeom prst="rect">
            <a:avLst/>
          </a:prstGeom>
          <a:solidFill>
            <a:schemeClr val="tx1"/>
          </a:solidFill>
          <a:ln w="19050">
            <a:solidFill>
              <a:schemeClr val="tx1"/>
            </a:solidFill>
          </a:ln>
          <a:effectLst/>
        </p:spPr>
        <p:txBody>
          <a:bodyPr wrap="square" rtlCol="0">
            <a:spAutoFit/>
          </a:bodyPr>
          <a:lstStyle/>
          <a:p>
            <a:endParaRPr lang="en-AU" sz="300" dirty="0">
              <a:latin typeface="Arial Narrow" panose="020B0606020202030204" pitchFamily="34" charset="0"/>
            </a:endParaRPr>
          </a:p>
          <a:p>
            <a:endParaRPr lang="en-AU" sz="300" dirty="0">
              <a:latin typeface="Arial Narrow" panose="020B0606020202030204" pitchFamily="34" charset="0"/>
            </a:endParaRPr>
          </a:p>
          <a:p>
            <a:endParaRPr lang="en-AU" sz="300" dirty="0">
              <a:latin typeface="Arial Narrow" panose="020B0606020202030204" pitchFamily="34" charset="0"/>
            </a:endParaRPr>
          </a:p>
          <a:p>
            <a:endParaRPr lang="en-AU" sz="300" dirty="0">
              <a:latin typeface="Arial Narrow" panose="020B0606020202030204" pitchFamily="34" charset="0"/>
            </a:endParaRPr>
          </a:p>
          <a:p>
            <a:endParaRPr lang="en-AU" sz="300" dirty="0">
              <a:latin typeface="Arial Narrow" panose="020B0606020202030204" pitchFamily="34" charset="0"/>
            </a:endParaRPr>
          </a:p>
        </p:txBody>
      </p:sp>
      <p:sp>
        <p:nvSpPr>
          <p:cNvPr id="76" name="TextBox 75">
            <a:extLst>
              <a:ext uri="{FF2B5EF4-FFF2-40B4-BE49-F238E27FC236}">
                <a16:creationId xmlns:a16="http://schemas.microsoft.com/office/drawing/2014/main" id="{820F316F-DEE2-495B-8F17-759AEB28183D}"/>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79" name="Straight Connector 78">
            <a:extLst>
              <a:ext uri="{FF2B5EF4-FFF2-40B4-BE49-F238E27FC236}">
                <a16:creationId xmlns:a16="http://schemas.microsoft.com/office/drawing/2014/main" id="{17D2C096-2FFD-4D95-9931-DA5C9BE736E0}"/>
              </a:ext>
            </a:extLst>
          </p:cNvPr>
          <p:cNvCxnSpPr>
            <a:cxnSpLocks/>
          </p:cNvCxnSpPr>
          <p:nvPr/>
        </p:nvCxnSpPr>
        <p:spPr>
          <a:xfrm flipH="1">
            <a:off x="549215" y="979313"/>
            <a:ext cx="572997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Rectangle 81">
            <a:extLst>
              <a:ext uri="{FF2B5EF4-FFF2-40B4-BE49-F238E27FC236}">
                <a16:creationId xmlns:a16="http://schemas.microsoft.com/office/drawing/2014/main" id="{7AEA43FA-403E-4573-8A9A-5516D2483FE2}"/>
              </a:ext>
            </a:extLst>
          </p:cNvPr>
          <p:cNvSpPr/>
          <p:nvPr/>
        </p:nvSpPr>
        <p:spPr>
          <a:xfrm>
            <a:off x="594923" y="1039052"/>
            <a:ext cx="5733708" cy="276999"/>
          </a:xfrm>
          <a:prstGeom prst="rect">
            <a:avLst/>
          </a:prstGeom>
          <a:effectLst/>
        </p:spPr>
        <p:txBody>
          <a:bodyPr wrap="square">
            <a:spAutoFit/>
          </a:bodyPr>
          <a:lstStyle/>
          <a:p>
            <a:r>
              <a:rPr lang="en-AU" sz="1200" b="1" dirty="0">
                <a:solidFill>
                  <a:schemeClr val="bg1"/>
                </a:solidFill>
                <a:latin typeface="Arial Narrow" panose="020B0606020202030204" pitchFamily="34" charset="0"/>
              </a:rPr>
              <a:t>Activity</a:t>
            </a:r>
            <a:r>
              <a:rPr lang="en-AU" sz="1200" dirty="0">
                <a:solidFill>
                  <a:schemeClr val="bg1"/>
                </a:solidFill>
                <a:latin typeface="Arial Narrow" panose="020B0606020202030204" pitchFamily="34" charset="0"/>
              </a:rPr>
              <a:t>: In the boxes below, draw a definition for weathering, erosion and transport, and deposition</a:t>
            </a:r>
          </a:p>
        </p:txBody>
      </p:sp>
      <p:sp>
        <p:nvSpPr>
          <p:cNvPr id="83" name="TextBox 82">
            <a:extLst>
              <a:ext uri="{FF2B5EF4-FFF2-40B4-BE49-F238E27FC236}">
                <a16:creationId xmlns:a16="http://schemas.microsoft.com/office/drawing/2014/main" id="{3FC8E38C-99AB-44E2-8DA1-8E3FBCFE3710}"/>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TextBox 2">
            <a:extLst>
              <a:ext uri="{FF2B5EF4-FFF2-40B4-BE49-F238E27FC236}">
                <a16:creationId xmlns:a16="http://schemas.microsoft.com/office/drawing/2014/main" id="{E3EDC440-9901-74D7-9FCD-5ADF73BE557C}"/>
              </a:ext>
            </a:extLst>
          </p:cNvPr>
          <p:cNvSpPr txBox="1"/>
          <p:nvPr/>
        </p:nvSpPr>
        <p:spPr>
          <a:xfrm>
            <a:off x="1408519" y="225567"/>
            <a:ext cx="4106515" cy="553998"/>
          </a:xfrm>
          <a:prstGeom prst="rect">
            <a:avLst/>
          </a:prstGeom>
          <a:noFill/>
        </p:spPr>
        <p:txBody>
          <a:bodyPr wrap="square" rtlCol="0">
            <a:spAutoFit/>
          </a:bodyPr>
          <a:lstStyle/>
          <a:p>
            <a:r>
              <a:rPr lang="en-US" b="1" dirty="0">
                <a:latin typeface="Arial Narrow" pitchFamily="34" charset="0"/>
              </a:rPr>
              <a:t>6. The Sea-Saw of Sand – </a:t>
            </a:r>
            <a:r>
              <a:rPr lang="en-US" sz="1200" dirty="0">
                <a:latin typeface="Arial Narrow" pitchFamily="34" charset="0"/>
              </a:rPr>
              <a:t>Compare accretion and erosion in the processes of coastal erosion.</a:t>
            </a:r>
            <a:endParaRPr lang="en-US" sz="1100" i="1" dirty="0">
              <a:latin typeface="Arial Narrow" pitchFamily="34" charset="0"/>
            </a:endParaRPr>
          </a:p>
        </p:txBody>
      </p:sp>
      <p:sp>
        <p:nvSpPr>
          <p:cNvPr id="8" name="TextBox 17">
            <a:extLst>
              <a:ext uri="{FF2B5EF4-FFF2-40B4-BE49-F238E27FC236}">
                <a16:creationId xmlns:a16="http://schemas.microsoft.com/office/drawing/2014/main" id="{F7B36C9F-D2C1-5767-110B-42135FC70BCD}"/>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cxnSp>
        <p:nvCxnSpPr>
          <p:cNvPr id="9" name="Straight Connector 8">
            <a:extLst>
              <a:ext uri="{FF2B5EF4-FFF2-40B4-BE49-F238E27FC236}">
                <a16:creationId xmlns:a16="http://schemas.microsoft.com/office/drawing/2014/main" id="{0E9A5D5C-1434-C2E5-01B5-0337B06EA2C7}"/>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CA60AECB-6B6D-CFB5-42AA-52E245B31862}"/>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11" name="TextBox 36">
            <a:extLst>
              <a:ext uri="{FF2B5EF4-FFF2-40B4-BE49-F238E27FC236}">
                <a16:creationId xmlns:a16="http://schemas.microsoft.com/office/drawing/2014/main" id="{6586D753-15A5-E073-E7A3-50F486BA816C}"/>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3" name="TextBox 12">
            <a:extLst>
              <a:ext uri="{FF2B5EF4-FFF2-40B4-BE49-F238E27FC236}">
                <a16:creationId xmlns:a16="http://schemas.microsoft.com/office/drawing/2014/main" id="{18245126-A8BB-85B9-7FBC-FD9E62533A86}"/>
              </a:ext>
            </a:extLst>
          </p:cNvPr>
          <p:cNvSpPr txBox="1"/>
          <p:nvPr/>
        </p:nvSpPr>
        <p:spPr>
          <a:xfrm>
            <a:off x="6133113" y="8831505"/>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11</a:t>
            </a:r>
          </a:p>
        </p:txBody>
      </p:sp>
    </p:spTree>
    <p:extLst>
      <p:ext uri="{BB962C8B-B14F-4D97-AF65-F5344CB8AC3E}">
        <p14:creationId xmlns:p14="http://schemas.microsoft.com/office/powerpoint/2010/main" val="28252544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 name="TextBox 36">
            <a:extLst>
              <a:ext uri="{FF2B5EF4-FFF2-40B4-BE49-F238E27FC236}">
                <a16:creationId xmlns:a16="http://schemas.microsoft.com/office/drawing/2014/main" id="{B5B45344-0533-4176-0C31-E54154C824E4}"/>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5" name="TextBox 36">
            <a:extLst>
              <a:ext uri="{FF2B5EF4-FFF2-40B4-BE49-F238E27FC236}">
                <a16:creationId xmlns:a16="http://schemas.microsoft.com/office/drawing/2014/main" id="{26ECB260-13C5-C4AB-9E15-B0F55AB71870}"/>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8" name="TextBox 7">
            <a:extLst>
              <a:ext uri="{FF2B5EF4-FFF2-40B4-BE49-F238E27FC236}">
                <a16:creationId xmlns:a16="http://schemas.microsoft.com/office/drawing/2014/main" id="{C304979D-B6F6-2C4C-A066-F26992F8C5CB}"/>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12</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2" name="TextBox 1">
            <a:extLst>
              <a:ext uri="{FF2B5EF4-FFF2-40B4-BE49-F238E27FC236}">
                <a16:creationId xmlns:a16="http://schemas.microsoft.com/office/drawing/2014/main" id="{7CCA1F14-C551-C68E-0073-68FD43845F8B}"/>
              </a:ext>
            </a:extLst>
          </p:cNvPr>
          <p:cNvSpPr txBox="1"/>
          <p:nvPr/>
        </p:nvSpPr>
        <p:spPr>
          <a:xfrm>
            <a:off x="1408519" y="225567"/>
            <a:ext cx="4106515" cy="553998"/>
          </a:xfrm>
          <a:prstGeom prst="rect">
            <a:avLst/>
          </a:prstGeom>
          <a:noFill/>
        </p:spPr>
        <p:txBody>
          <a:bodyPr wrap="square" rtlCol="0">
            <a:spAutoFit/>
          </a:bodyPr>
          <a:lstStyle/>
          <a:p>
            <a:r>
              <a:rPr lang="en-US" b="1" dirty="0">
                <a:latin typeface="Arial Narrow" pitchFamily="34" charset="0"/>
              </a:rPr>
              <a:t>Compare </a:t>
            </a:r>
            <a:r>
              <a:rPr lang="en-US" sz="1200" dirty="0">
                <a:latin typeface="Arial Narrow" pitchFamily="34" charset="0"/>
              </a:rPr>
              <a:t>accretion and erosion in the processes of coastal erosion.</a:t>
            </a:r>
            <a:endParaRPr lang="en-US" sz="1100" i="1" dirty="0">
              <a:latin typeface="Arial Narrow" pitchFamily="34" charset="0"/>
            </a:endParaRPr>
          </a:p>
        </p:txBody>
      </p:sp>
      <p:sp>
        <p:nvSpPr>
          <p:cNvPr id="7" name="TextBox 17">
            <a:extLst>
              <a:ext uri="{FF2B5EF4-FFF2-40B4-BE49-F238E27FC236}">
                <a16:creationId xmlns:a16="http://schemas.microsoft.com/office/drawing/2014/main" id="{F7200CF6-ABD8-702F-3D05-1C177BAF34B0}"/>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1492531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484963" y="992074"/>
            <a:ext cx="3304077" cy="1815882"/>
          </a:xfrm>
          <a:prstGeom prst="rect">
            <a:avLst/>
          </a:prstGeom>
          <a:noFill/>
        </p:spPr>
        <p:txBody>
          <a:bodyPr wrap="square" rtlCol="0">
            <a:spAutoFit/>
          </a:bodyPr>
          <a:lstStyle/>
          <a:p>
            <a:pPr algn="just"/>
            <a:r>
              <a:rPr lang="en-AU" sz="1600" b="1" dirty="0">
                <a:latin typeface="Arial Narrow" panose="020B0606020202030204" pitchFamily="34" charset="0"/>
              </a:rPr>
              <a:t>Under Pressure</a:t>
            </a:r>
          </a:p>
          <a:p>
            <a:pPr algn="just"/>
            <a:r>
              <a:rPr lang="en-AU" sz="1200" dirty="0">
                <a:latin typeface="Arial Narrow" panose="020B0606020202030204" pitchFamily="34" charset="0"/>
              </a:rPr>
              <a:t>Atmospheric pressure is essentially the pressure exerted by the weight of the atmosphere. It is measured with a barometer in </a:t>
            </a:r>
            <a:r>
              <a:rPr lang="en-AU" sz="1200" dirty="0" err="1">
                <a:latin typeface="Arial Narrow" panose="020B0606020202030204" pitchFamily="34" charset="0"/>
              </a:rPr>
              <a:t>hectopascals</a:t>
            </a:r>
            <a:r>
              <a:rPr lang="en-AU" sz="1200" dirty="0">
                <a:latin typeface="Arial Narrow" panose="020B0606020202030204" pitchFamily="34" charset="0"/>
              </a:rPr>
              <a:t>. The lines (isobars) on a weather map (synoptic chart) connect areas of equal pressure. For example, a person standing at Point A (pictured right) has the same atmospheric pressure reading on their barometer as a person standing at </a:t>
            </a:r>
            <a:br>
              <a:rPr lang="en-AU" sz="1200" dirty="0">
                <a:latin typeface="Arial Narrow" panose="020B0606020202030204" pitchFamily="34" charset="0"/>
              </a:rPr>
            </a:br>
            <a:r>
              <a:rPr lang="en-AU" sz="1200" dirty="0">
                <a:latin typeface="Arial Narrow" panose="020B0606020202030204" pitchFamily="34" charset="0"/>
              </a:rPr>
              <a:t>Point B. The weight of the air at Point A &amp; B is the same. </a:t>
            </a:r>
          </a:p>
        </p:txBody>
      </p:sp>
      <p:sp>
        <p:nvSpPr>
          <p:cNvPr id="35" name="TextBox 34"/>
          <p:cNvSpPr txBox="1"/>
          <p:nvPr/>
        </p:nvSpPr>
        <p:spPr>
          <a:xfrm>
            <a:off x="509753" y="5942046"/>
            <a:ext cx="5984993" cy="892552"/>
          </a:xfrm>
          <a:prstGeom prst="rect">
            <a:avLst/>
          </a:prstGeom>
          <a:noFill/>
        </p:spPr>
        <p:txBody>
          <a:bodyPr wrap="square" rtlCol="0">
            <a:spAutoFit/>
          </a:bodyPr>
          <a:lstStyle/>
          <a:p>
            <a:r>
              <a:rPr lang="en-AU" sz="1600" b="1" dirty="0">
                <a:latin typeface="Arial Narrow" panose="020B0606020202030204" pitchFamily="34" charset="0"/>
              </a:rPr>
              <a:t>Hadley, Ferrel and Polar pack a punch</a:t>
            </a:r>
          </a:p>
          <a:p>
            <a:r>
              <a:rPr lang="en-AU" sz="1200" dirty="0">
                <a:latin typeface="Arial Narrow" panose="020B0606020202030204" pitchFamily="34" charset="0"/>
              </a:rPr>
              <a:t>Global wind patterns are created by 3 massive convection current </a:t>
            </a:r>
            <a:r>
              <a:rPr lang="en-AU" sz="1200" i="1" dirty="0">
                <a:latin typeface="Arial Narrow" panose="020B0606020202030204" pitchFamily="34" charset="0"/>
              </a:rPr>
              <a:t>cells</a:t>
            </a:r>
            <a:r>
              <a:rPr lang="en-AU" sz="1200" dirty="0">
                <a:latin typeface="Arial Narrow" panose="020B0606020202030204" pitchFamily="34" charset="0"/>
              </a:rPr>
              <a:t> in each hemisphere, as pictured below. These cells, of rising and falling air, create the predictable wind patterns that shape our climate and drive our ocean currents. </a:t>
            </a:r>
            <a:r>
              <a:rPr lang="en-AU" sz="1200" b="1" dirty="0">
                <a:latin typeface="Arial Narrow" panose="020B0606020202030204" pitchFamily="34" charset="0"/>
              </a:rPr>
              <a:t>Q. What is the heat source for the Hadley cell?  Ans. the S </a:t>
            </a:r>
            <a:r>
              <a:rPr lang="en-AU" sz="1200" b="1" u="sng" dirty="0">
                <a:solidFill>
                  <a:schemeClr val="bg1">
                    <a:lumMod val="50000"/>
                  </a:schemeClr>
                </a:solidFill>
                <a:latin typeface="Comic Sans MS" panose="030F0702030302020204" pitchFamily="66" charset="0"/>
              </a:rPr>
              <a:t>u</a:t>
            </a:r>
            <a:r>
              <a:rPr lang="en-AU" sz="1200" b="1" dirty="0">
                <a:solidFill>
                  <a:schemeClr val="bg1">
                    <a:lumMod val="50000"/>
                  </a:schemeClr>
                </a:solidFill>
                <a:latin typeface="Comic Sans MS" panose="030F0702030302020204" pitchFamily="66" charset="0"/>
              </a:rPr>
              <a:t> </a:t>
            </a:r>
            <a:r>
              <a:rPr lang="en-AU" sz="1200" b="1" u="sng" dirty="0">
                <a:solidFill>
                  <a:schemeClr val="bg1">
                    <a:lumMod val="50000"/>
                  </a:schemeClr>
                </a:solidFill>
                <a:latin typeface="Comic Sans MS" panose="030F0702030302020204" pitchFamily="66" charset="0"/>
              </a:rPr>
              <a:t>n</a:t>
            </a:r>
            <a:r>
              <a:rPr lang="en-AU" sz="1200" b="1" dirty="0">
                <a:solidFill>
                  <a:schemeClr val="bg1">
                    <a:lumMod val="50000"/>
                  </a:schemeClr>
                </a:solidFill>
                <a:latin typeface="Comic Sans MS" panose="030F0702030302020204" pitchFamily="66" charset="0"/>
              </a:rPr>
              <a:t> </a:t>
            </a:r>
            <a:r>
              <a:rPr lang="en-AU" sz="1200" b="1" dirty="0">
                <a:latin typeface="Arial Narrow" panose="020B0606020202030204" pitchFamily="34" charset="0"/>
              </a:rPr>
              <a:t>. </a:t>
            </a:r>
          </a:p>
        </p:txBody>
      </p:sp>
      <p:sp>
        <p:nvSpPr>
          <p:cNvPr id="3" name="Rectangle 2"/>
          <p:cNvSpPr/>
          <p:nvPr/>
        </p:nvSpPr>
        <p:spPr>
          <a:xfrm>
            <a:off x="3850124" y="1112365"/>
            <a:ext cx="2466807" cy="201072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cxnSp>
        <p:nvCxnSpPr>
          <p:cNvPr id="37" name="Straight Connector 36"/>
          <p:cNvCxnSpPr/>
          <p:nvPr/>
        </p:nvCxnSpPr>
        <p:spPr>
          <a:xfrm flipH="1">
            <a:off x="556063" y="3204109"/>
            <a:ext cx="578213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65033" y="2712932"/>
            <a:ext cx="5790814" cy="461665"/>
          </a:xfrm>
          <a:prstGeom prst="rect">
            <a:avLst/>
          </a:prstGeom>
          <a:noFill/>
        </p:spPr>
        <p:txBody>
          <a:bodyPr wrap="square" rtlCol="0">
            <a:spAutoFit/>
          </a:bodyPr>
          <a:lstStyle/>
          <a:p>
            <a:r>
              <a:rPr lang="en-AU" sz="1200" b="1" dirty="0">
                <a:latin typeface="Arial Narrow" panose="020B0606020202030204" pitchFamily="34" charset="0"/>
              </a:rPr>
              <a:t>Q. What do the isobars on a synoptic chart connect? </a:t>
            </a:r>
          </a:p>
          <a:p>
            <a:r>
              <a:rPr lang="en-AU" sz="1200" b="1" dirty="0">
                <a:latin typeface="Arial Narrow" panose="020B0606020202030204" pitchFamily="34" charset="0"/>
              </a:rPr>
              <a:t>Ans. areas of [equal][different] pressure </a:t>
            </a:r>
            <a:r>
              <a:rPr lang="en-AU" sz="800" dirty="0">
                <a:latin typeface="Arial Narrow" panose="020B0606020202030204" pitchFamily="34" charset="0"/>
              </a:rPr>
              <a:t>(circle correct ans.)</a:t>
            </a:r>
          </a:p>
        </p:txBody>
      </p:sp>
      <p:sp>
        <p:nvSpPr>
          <p:cNvPr id="40" name="Rectangle 39"/>
          <p:cNvSpPr/>
          <p:nvPr/>
        </p:nvSpPr>
        <p:spPr>
          <a:xfrm>
            <a:off x="564259" y="6845815"/>
            <a:ext cx="2826676" cy="1790251"/>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TextBox 20"/>
          <p:cNvSpPr txBox="1"/>
          <p:nvPr/>
        </p:nvSpPr>
        <p:spPr>
          <a:xfrm>
            <a:off x="509752" y="3209459"/>
            <a:ext cx="6015591" cy="892552"/>
          </a:xfrm>
          <a:prstGeom prst="rect">
            <a:avLst/>
          </a:prstGeom>
          <a:noFill/>
        </p:spPr>
        <p:txBody>
          <a:bodyPr wrap="square" rtlCol="0">
            <a:spAutoFit/>
          </a:bodyPr>
          <a:lstStyle/>
          <a:p>
            <a:pPr algn="just"/>
            <a:r>
              <a:rPr lang="en-AU" sz="1600" b="1" dirty="0">
                <a:latin typeface="Arial Narrow" panose="020B0606020202030204" pitchFamily="34" charset="0"/>
              </a:rPr>
              <a:t>Synoptic Signs</a:t>
            </a:r>
            <a:endParaRPr lang="en-AU" sz="1200" dirty="0">
              <a:latin typeface="Arial Narrow" panose="020B0606020202030204" pitchFamily="34" charset="0"/>
            </a:endParaRPr>
          </a:p>
          <a:p>
            <a:pPr algn="just"/>
            <a:r>
              <a:rPr lang="en-AU" sz="1200" dirty="0">
                <a:latin typeface="Arial Narrow" panose="020B0606020202030204" pitchFamily="34" charset="0"/>
              </a:rPr>
              <a:t>If the pressure is</a:t>
            </a:r>
            <a:r>
              <a:rPr lang="en-AU" sz="1200" b="1" dirty="0">
                <a:latin typeface="Arial Narrow" panose="020B0606020202030204" pitchFamily="34" charset="0"/>
              </a:rPr>
              <a:t> low </a:t>
            </a:r>
            <a:r>
              <a:rPr lang="en-AU" sz="1200" dirty="0">
                <a:latin typeface="Arial Narrow" panose="020B0606020202030204" pitchFamily="34" charset="0"/>
              </a:rPr>
              <a:t>(L) it is raining (or snowing). If the pressure is </a:t>
            </a:r>
            <a:r>
              <a:rPr lang="en-AU" sz="1200" b="1" dirty="0">
                <a:latin typeface="Arial Narrow" panose="020B0606020202030204" pitchFamily="34" charset="0"/>
              </a:rPr>
              <a:t>high</a:t>
            </a:r>
            <a:r>
              <a:rPr lang="en-AU" sz="1200" dirty="0">
                <a:latin typeface="Arial Narrow" panose="020B0606020202030204" pitchFamily="34" charset="0"/>
              </a:rPr>
              <a:t> (H) it is calm and sunny. </a:t>
            </a:r>
          </a:p>
          <a:p>
            <a:r>
              <a:rPr lang="en-AU" sz="1200" dirty="0">
                <a:latin typeface="Arial Narrow" panose="020B0606020202030204" pitchFamily="34" charset="0"/>
              </a:rPr>
              <a:t>If the isobars (lines) are</a:t>
            </a:r>
            <a:r>
              <a:rPr lang="en-AU" sz="1200" b="1" dirty="0">
                <a:latin typeface="Arial Narrow" panose="020B0606020202030204" pitchFamily="34" charset="0"/>
              </a:rPr>
              <a:t> close </a:t>
            </a:r>
            <a:r>
              <a:rPr lang="en-AU" sz="1200" dirty="0">
                <a:latin typeface="Arial Narrow" panose="020B0606020202030204" pitchFamily="34" charset="0"/>
              </a:rPr>
              <a:t>together, it is very</a:t>
            </a:r>
            <a:r>
              <a:rPr lang="en-AU" sz="1200" i="1" dirty="0">
                <a:latin typeface="Arial Narrow" panose="020B0606020202030204" pitchFamily="34" charset="0"/>
              </a:rPr>
              <a:t> windy</a:t>
            </a:r>
            <a:r>
              <a:rPr lang="en-AU" sz="1200" dirty="0">
                <a:latin typeface="Arial Narrow" panose="020B0606020202030204" pitchFamily="34" charset="0"/>
              </a:rPr>
              <a:t>. </a:t>
            </a:r>
            <a:r>
              <a:rPr lang="en-AU" sz="1200" b="1" dirty="0">
                <a:latin typeface="Arial Narrow" panose="020B0606020202030204" pitchFamily="34" charset="0"/>
              </a:rPr>
              <a:t>Activity: </a:t>
            </a:r>
            <a:r>
              <a:rPr lang="en-AU" sz="1200" dirty="0">
                <a:latin typeface="Arial Narrow" panose="020B0606020202030204" pitchFamily="34" charset="0"/>
              </a:rPr>
              <a:t>On the synoptic chart below, </a:t>
            </a:r>
            <a:r>
              <a:rPr lang="en-AU" sz="1200" b="1" dirty="0">
                <a:latin typeface="Arial Narrow" panose="020B0606020202030204" pitchFamily="34" charset="0"/>
              </a:rPr>
              <a:t>shade</a:t>
            </a:r>
            <a:r>
              <a:rPr lang="en-AU" sz="1200" dirty="0">
                <a:latin typeface="Arial Narrow" panose="020B0606020202030204" pitchFamily="34" charset="0"/>
              </a:rPr>
              <a:t> in the</a:t>
            </a:r>
            <a:r>
              <a:rPr lang="en-AU" sz="1200" i="1" dirty="0">
                <a:latin typeface="Arial Narrow" panose="020B0606020202030204" pitchFamily="34" charset="0"/>
              </a:rPr>
              <a:t> windy </a:t>
            </a:r>
            <a:r>
              <a:rPr lang="en-AU" sz="1200" dirty="0">
                <a:latin typeface="Arial Narrow" panose="020B0606020202030204" pitchFamily="34" charset="0"/>
              </a:rPr>
              <a:t>areas, and </a:t>
            </a:r>
            <a:r>
              <a:rPr lang="en-AU" sz="1200" b="1" dirty="0">
                <a:latin typeface="Arial Narrow" panose="020B0606020202030204" pitchFamily="34" charset="0"/>
              </a:rPr>
              <a:t>draw umbrellas </a:t>
            </a:r>
            <a:r>
              <a:rPr lang="en-AU" sz="1200" dirty="0">
                <a:latin typeface="Arial Narrow" panose="020B0606020202030204" pitchFamily="34" charset="0"/>
              </a:rPr>
              <a:t>in the boxes next to the Lows (L). </a:t>
            </a:r>
            <a:r>
              <a:rPr lang="en-AU" sz="1200" i="1" dirty="0">
                <a:latin typeface="Arial Narrow" panose="020B0606020202030204" pitchFamily="34" charset="0"/>
              </a:rPr>
              <a:t>Note: 60-90°N lat. is not shown.</a:t>
            </a:r>
          </a:p>
        </p:txBody>
      </p:sp>
      <p:cxnSp>
        <p:nvCxnSpPr>
          <p:cNvPr id="23" name="Straight Connector 22"/>
          <p:cNvCxnSpPr/>
          <p:nvPr/>
        </p:nvCxnSpPr>
        <p:spPr>
          <a:xfrm flipH="1">
            <a:off x="536497" y="5940152"/>
            <a:ext cx="585495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3433850" y="6845815"/>
            <a:ext cx="293922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4012111" y="1172752"/>
            <a:ext cx="1849272" cy="1576316"/>
          </a:xfrm>
          <a:custGeom>
            <a:avLst/>
            <a:gdLst>
              <a:gd name="connsiteX0" fmla="*/ 95534 w 1849272"/>
              <a:gd name="connsiteY0" fmla="*/ 648268 h 1576316"/>
              <a:gd name="connsiteX1" fmla="*/ 116006 w 1849272"/>
              <a:gd name="connsiteY1" fmla="*/ 593677 h 1576316"/>
              <a:gd name="connsiteX2" fmla="*/ 136477 w 1849272"/>
              <a:gd name="connsiteY2" fmla="*/ 586854 h 1576316"/>
              <a:gd name="connsiteX3" fmla="*/ 143301 w 1849272"/>
              <a:gd name="connsiteY3" fmla="*/ 566382 h 1576316"/>
              <a:gd name="connsiteX4" fmla="*/ 204716 w 1849272"/>
              <a:gd name="connsiteY4" fmla="*/ 539086 h 1576316"/>
              <a:gd name="connsiteX5" fmla="*/ 225188 w 1849272"/>
              <a:gd name="connsiteY5" fmla="*/ 532263 h 1576316"/>
              <a:gd name="connsiteX6" fmla="*/ 238836 w 1849272"/>
              <a:gd name="connsiteY6" fmla="*/ 511791 h 1576316"/>
              <a:gd name="connsiteX7" fmla="*/ 272955 w 1849272"/>
              <a:gd name="connsiteY7" fmla="*/ 470848 h 1576316"/>
              <a:gd name="connsiteX8" fmla="*/ 293427 w 1849272"/>
              <a:gd name="connsiteY8" fmla="*/ 375313 h 1576316"/>
              <a:gd name="connsiteX9" fmla="*/ 307074 w 1849272"/>
              <a:gd name="connsiteY9" fmla="*/ 354842 h 1576316"/>
              <a:gd name="connsiteX10" fmla="*/ 313898 w 1849272"/>
              <a:gd name="connsiteY10" fmla="*/ 334370 h 1576316"/>
              <a:gd name="connsiteX11" fmla="*/ 334370 w 1849272"/>
              <a:gd name="connsiteY11" fmla="*/ 320722 h 1576316"/>
              <a:gd name="connsiteX12" fmla="*/ 402609 w 1849272"/>
              <a:gd name="connsiteY12" fmla="*/ 300251 h 1576316"/>
              <a:gd name="connsiteX13" fmla="*/ 450376 w 1849272"/>
              <a:gd name="connsiteY13" fmla="*/ 293427 h 1576316"/>
              <a:gd name="connsiteX14" fmla="*/ 470848 w 1849272"/>
              <a:gd name="connsiteY14" fmla="*/ 286603 h 1576316"/>
              <a:gd name="connsiteX15" fmla="*/ 532263 w 1849272"/>
              <a:gd name="connsiteY15" fmla="*/ 300251 h 1576316"/>
              <a:gd name="connsiteX16" fmla="*/ 573206 w 1849272"/>
              <a:gd name="connsiteY16" fmla="*/ 279779 h 1576316"/>
              <a:gd name="connsiteX17" fmla="*/ 586854 w 1849272"/>
              <a:gd name="connsiteY17" fmla="*/ 238836 h 1576316"/>
              <a:gd name="connsiteX18" fmla="*/ 593677 w 1849272"/>
              <a:gd name="connsiteY18" fmla="*/ 218364 h 1576316"/>
              <a:gd name="connsiteX19" fmla="*/ 600501 w 1849272"/>
              <a:gd name="connsiteY19" fmla="*/ 184245 h 1576316"/>
              <a:gd name="connsiteX20" fmla="*/ 607325 w 1849272"/>
              <a:gd name="connsiteY20" fmla="*/ 163773 h 1576316"/>
              <a:gd name="connsiteX21" fmla="*/ 634621 w 1849272"/>
              <a:gd name="connsiteY21" fmla="*/ 156949 h 1576316"/>
              <a:gd name="connsiteX22" fmla="*/ 668740 w 1849272"/>
              <a:gd name="connsiteY22" fmla="*/ 150125 h 1576316"/>
              <a:gd name="connsiteX23" fmla="*/ 682388 w 1849272"/>
              <a:gd name="connsiteY23" fmla="*/ 129654 h 1576316"/>
              <a:gd name="connsiteX24" fmla="*/ 723331 w 1849272"/>
              <a:gd name="connsiteY24" fmla="*/ 116006 h 1576316"/>
              <a:gd name="connsiteX25" fmla="*/ 757451 w 1849272"/>
              <a:gd name="connsiteY25" fmla="*/ 54591 h 1576316"/>
              <a:gd name="connsiteX26" fmla="*/ 825689 w 1849272"/>
              <a:gd name="connsiteY26" fmla="*/ 61415 h 1576316"/>
              <a:gd name="connsiteX27" fmla="*/ 887104 w 1849272"/>
              <a:gd name="connsiteY27" fmla="*/ 88710 h 1576316"/>
              <a:gd name="connsiteX28" fmla="*/ 907576 w 1849272"/>
              <a:gd name="connsiteY28" fmla="*/ 95534 h 1576316"/>
              <a:gd name="connsiteX29" fmla="*/ 914400 w 1849272"/>
              <a:gd name="connsiteY29" fmla="*/ 116006 h 1576316"/>
              <a:gd name="connsiteX30" fmla="*/ 900752 w 1849272"/>
              <a:gd name="connsiteY30" fmla="*/ 197892 h 1576316"/>
              <a:gd name="connsiteX31" fmla="*/ 887104 w 1849272"/>
              <a:gd name="connsiteY31" fmla="*/ 245660 h 1576316"/>
              <a:gd name="connsiteX32" fmla="*/ 928048 w 1849272"/>
              <a:gd name="connsiteY32" fmla="*/ 272955 h 1576316"/>
              <a:gd name="connsiteX33" fmla="*/ 948519 w 1849272"/>
              <a:gd name="connsiteY33" fmla="*/ 286603 h 1576316"/>
              <a:gd name="connsiteX34" fmla="*/ 989463 w 1849272"/>
              <a:gd name="connsiteY34" fmla="*/ 300251 h 1576316"/>
              <a:gd name="connsiteX35" fmla="*/ 1009934 w 1849272"/>
              <a:gd name="connsiteY35" fmla="*/ 307074 h 1576316"/>
              <a:gd name="connsiteX36" fmla="*/ 1050877 w 1849272"/>
              <a:gd name="connsiteY36" fmla="*/ 334370 h 1576316"/>
              <a:gd name="connsiteX37" fmla="*/ 1112292 w 1849272"/>
              <a:gd name="connsiteY37" fmla="*/ 361665 h 1576316"/>
              <a:gd name="connsiteX38" fmla="*/ 1139588 w 1849272"/>
              <a:gd name="connsiteY38" fmla="*/ 354842 h 1576316"/>
              <a:gd name="connsiteX39" fmla="*/ 1160060 w 1849272"/>
              <a:gd name="connsiteY39" fmla="*/ 313898 h 1576316"/>
              <a:gd name="connsiteX40" fmla="*/ 1173707 w 1849272"/>
              <a:gd name="connsiteY40" fmla="*/ 286603 h 1576316"/>
              <a:gd name="connsiteX41" fmla="*/ 1187355 w 1849272"/>
              <a:gd name="connsiteY41" fmla="*/ 245660 h 1576316"/>
              <a:gd name="connsiteX42" fmla="*/ 1207827 w 1849272"/>
              <a:gd name="connsiteY42" fmla="*/ 211540 h 1576316"/>
              <a:gd name="connsiteX43" fmla="*/ 1228298 w 1849272"/>
              <a:gd name="connsiteY43" fmla="*/ 184245 h 1576316"/>
              <a:gd name="connsiteX44" fmla="*/ 1241946 w 1849272"/>
              <a:gd name="connsiteY44" fmla="*/ 163773 h 1576316"/>
              <a:gd name="connsiteX45" fmla="*/ 1255594 w 1849272"/>
              <a:gd name="connsiteY45" fmla="*/ 109182 h 1576316"/>
              <a:gd name="connsiteX46" fmla="*/ 1269242 w 1849272"/>
              <a:gd name="connsiteY46" fmla="*/ 88710 h 1576316"/>
              <a:gd name="connsiteX47" fmla="*/ 1282889 w 1849272"/>
              <a:gd name="connsiteY47" fmla="*/ 47767 h 1576316"/>
              <a:gd name="connsiteX48" fmla="*/ 1289713 w 1849272"/>
              <a:gd name="connsiteY48" fmla="*/ 27295 h 1576316"/>
              <a:gd name="connsiteX49" fmla="*/ 1296537 w 1849272"/>
              <a:gd name="connsiteY49" fmla="*/ 6824 h 1576316"/>
              <a:gd name="connsiteX50" fmla="*/ 1317009 w 1849272"/>
              <a:gd name="connsiteY50" fmla="*/ 0 h 1576316"/>
              <a:gd name="connsiteX51" fmla="*/ 1337480 w 1849272"/>
              <a:gd name="connsiteY51" fmla="*/ 6824 h 1576316"/>
              <a:gd name="connsiteX52" fmla="*/ 1357952 w 1849272"/>
              <a:gd name="connsiteY52" fmla="*/ 47767 h 1576316"/>
              <a:gd name="connsiteX53" fmla="*/ 1371600 w 1849272"/>
              <a:gd name="connsiteY53" fmla="*/ 68239 h 1576316"/>
              <a:gd name="connsiteX54" fmla="*/ 1378424 w 1849272"/>
              <a:gd name="connsiteY54" fmla="*/ 102358 h 1576316"/>
              <a:gd name="connsiteX55" fmla="*/ 1385248 w 1849272"/>
              <a:gd name="connsiteY55" fmla="*/ 156949 h 1576316"/>
              <a:gd name="connsiteX56" fmla="*/ 1412543 w 1849272"/>
              <a:gd name="connsiteY56" fmla="*/ 197892 h 1576316"/>
              <a:gd name="connsiteX57" fmla="*/ 1446663 w 1849272"/>
              <a:gd name="connsiteY57" fmla="*/ 204716 h 1576316"/>
              <a:gd name="connsiteX58" fmla="*/ 1473958 w 1849272"/>
              <a:gd name="connsiteY58" fmla="*/ 266131 h 1576316"/>
              <a:gd name="connsiteX59" fmla="*/ 1480782 w 1849272"/>
              <a:gd name="connsiteY59" fmla="*/ 286603 h 1576316"/>
              <a:gd name="connsiteX60" fmla="*/ 1487606 w 1849272"/>
              <a:gd name="connsiteY60" fmla="*/ 307074 h 1576316"/>
              <a:gd name="connsiteX61" fmla="*/ 1501254 w 1849272"/>
              <a:gd name="connsiteY61" fmla="*/ 361665 h 1576316"/>
              <a:gd name="connsiteX62" fmla="*/ 1535373 w 1849272"/>
              <a:gd name="connsiteY62" fmla="*/ 402609 h 1576316"/>
              <a:gd name="connsiteX63" fmla="*/ 1555845 w 1849272"/>
              <a:gd name="connsiteY63" fmla="*/ 416257 h 1576316"/>
              <a:gd name="connsiteX64" fmla="*/ 1576316 w 1849272"/>
              <a:gd name="connsiteY64" fmla="*/ 436728 h 1576316"/>
              <a:gd name="connsiteX65" fmla="*/ 1603612 w 1849272"/>
              <a:gd name="connsiteY65" fmla="*/ 477671 h 1576316"/>
              <a:gd name="connsiteX66" fmla="*/ 1617260 w 1849272"/>
              <a:gd name="connsiteY66" fmla="*/ 498143 h 1576316"/>
              <a:gd name="connsiteX67" fmla="*/ 1651379 w 1849272"/>
              <a:gd name="connsiteY67" fmla="*/ 539086 h 1576316"/>
              <a:gd name="connsiteX68" fmla="*/ 1678674 w 1849272"/>
              <a:gd name="connsiteY68" fmla="*/ 573206 h 1576316"/>
              <a:gd name="connsiteX69" fmla="*/ 1692322 w 1849272"/>
              <a:gd name="connsiteY69" fmla="*/ 614149 h 1576316"/>
              <a:gd name="connsiteX70" fmla="*/ 1705970 w 1849272"/>
              <a:gd name="connsiteY70" fmla="*/ 668740 h 1576316"/>
              <a:gd name="connsiteX71" fmla="*/ 1719618 w 1849272"/>
              <a:gd name="connsiteY71" fmla="*/ 709683 h 1576316"/>
              <a:gd name="connsiteX72" fmla="*/ 1733266 w 1849272"/>
              <a:gd name="connsiteY72" fmla="*/ 730155 h 1576316"/>
              <a:gd name="connsiteX73" fmla="*/ 1760561 w 1849272"/>
              <a:gd name="connsiteY73" fmla="*/ 757451 h 1576316"/>
              <a:gd name="connsiteX74" fmla="*/ 1767385 w 1849272"/>
              <a:gd name="connsiteY74" fmla="*/ 777922 h 1576316"/>
              <a:gd name="connsiteX75" fmla="*/ 1787857 w 1849272"/>
              <a:gd name="connsiteY75" fmla="*/ 798394 h 1576316"/>
              <a:gd name="connsiteX76" fmla="*/ 1801504 w 1849272"/>
              <a:gd name="connsiteY76" fmla="*/ 825689 h 1576316"/>
              <a:gd name="connsiteX77" fmla="*/ 1828800 w 1849272"/>
              <a:gd name="connsiteY77" fmla="*/ 866633 h 1576316"/>
              <a:gd name="connsiteX78" fmla="*/ 1849272 w 1849272"/>
              <a:gd name="connsiteY78" fmla="*/ 846161 h 1576316"/>
              <a:gd name="connsiteX79" fmla="*/ 1835624 w 1849272"/>
              <a:gd name="connsiteY79" fmla="*/ 989463 h 1576316"/>
              <a:gd name="connsiteX80" fmla="*/ 1828800 w 1849272"/>
              <a:gd name="connsiteY80" fmla="*/ 1023582 h 1576316"/>
              <a:gd name="connsiteX81" fmla="*/ 1801504 w 1849272"/>
              <a:gd name="connsiteY81" fmla="*/ 1064525 h 1576316"/>
              <a:gd name="connsiteX82" fmla="*/ 1787857 w 1849272"/>
              <a:gd name="connsiteY82" fmla="*/ 1112292 h 1576316"/>
              <a:gd name="connsiteX83" fmla="*/ 1774209 w 1849272"/>
              <a:gd name="connsiteY83" fmla="*/ 1153236 h 1576316"/>
              <a:gd name="connsiteX84" fmla="*/ 1760561 w 1849272"/>
              <a:gd name="connsiteY84" fmla="*/ 1173707 h 1576316"/>
              <a:gd name="connsiteX85" fmla="*/ 1740089 w 1849272"/>
              <a:gd name="connsiteY85" fmla="*/ 1214651 h 1576316"/>
              <a:gd name="connsiteX86" fmla="*/ 1733266 w 1849272"/>
              <a:gd name="connsiteY86" fmla="*/ 1235122 h 1576316"/>
              <a:gd name="connsiteX87" fmla="*/ 1712794 w 1849272"/>
              <a:gd name="connsiteY87" fmla="*/ 1262418 h 1576316"/>
              <a:gd name="connsiteX88" fmla="*/ 1699146 w 1849272"/>
              <a:gd name="connsiteY88" fmla="*/ 1282889 h 1576316"/>
              <a:gd name="connsiteX89" fmla="*/ 1678674 w 1849272"/>
              <a:gd name="connsiteY89" fmla="*/ 1296537 h 1576316"/>
              <a:gd name="connsiteX90" fmla="*/ 1658203 w 1849272"/>
              <a:gd name="connsiteY90" fmla="*/ 1317009 h 1576316"/>
              <a:gd name="connsiteX91" fmla="*/ 1617260 w 1849272"/>
              <a:gd name="connsiteY91" fmla="*/ 1344304 h 1576316"/>
              <a:gd name="connsiteX92" fmla="*/ 1589964 w 1849272"/>
              <a:gd name="connsiteY92" fmla="*/ 1385248 h 1576316"/>
              <a:gd name="connsiteX93" fmla="*/ 1569492 w 1849272"/>
              <a:gd name="connsiteY93" fmla="*/ 1392071 h 1576316"/>
              <a:gd name="connsiteX94" fmla="*/ 1549021 w 1849272"/>
              <a:gd name="connsiteY94" fmla="*/ 1453486 h 1576316"/>
              <a:gd name="connsiteX95" fmla="*/ 1542197 w 1849272"/>
              <a:gd name="connsiteY95" fmla="*/ 1473958 h 1576316"/>
              <a:gd name="connsiteX96" fmla="*/ 1535373 w 1849272"/>
              <a:gd name="connsiteY96" fmla="*/ 1501254 h 1576316"/>
              <a:gd name="connsiteX97" fmla="*/ 1521725 w 1849272"/>
              <a:gd name="connsiteY97" fmla="*/ 1521725 h 1576316"/>
              <a:gd name="connsiteX98" fmla="*/ 1514901 w 1849272"/>
              <a:gd name="connsiteY98" fmla="*/ 1542197 h 1576316"/>
              <a:gd name="connsiteX99" fmla="*/ 1460310 w 1849272"/>
              <a:gd name="connsiteY99" fmla="*/ 1562668 h 1576316"/>
              <a:gd name="connsiteX100" fmla="*/ 1385248 w 1849272"/>
              <a:gd name="connsiteY100" fmla="*/ 1576316 h 1576316"/>
              <a:gd name="connsiteX101" fmla="*/ 1317009 w 1849272"/>
              <a:gd name="connsiteY101" fmla="*/ 1549021 h 1576316"/>
              <a:gd name="connsiteX102" fmla="*/ 1310185 w 1849272"/>
              <a:gd name="connsiteY102" fmla="*/ 1528549 h 1576316"/>
              <a:gd name="connsiteX103" fmla="*/ 1310185 w 1849272"/>
              <a:gd name="connsiteY103" fmla="*/ 1473958 h 1576316"/>
              <a:gd name="connsiteX104" fmla="*/ 1282889 w 1849272"/>
              <a:gd name="connsiteY104" fmla="*/ 1480782 h 1576316"/>
              <a:gd name="connsiteX105" fmla="*/ 1146412 w 1849272"/>
              <a:gd name="connsiteY105" fmla="*/ 1473958 h 1576316"/>
              <a:gd name="connsiteX106" fmla="*/ 1119116 w 1849272"/>
              <a:gd name="connsiteY106" fmla="*/ 1433015 h 1576316"/>
              <a:gd name="connsiteX107" fmla="*/ 1105469 w 1849272"/>
              <a:gd name="connsiteY107" fmla="*/ 1412543 h 1576316"/>
              <a:gd name="connsiteX108" fmla="*/ 1091821 w 1849272"/>
              <a:gd name="connsiteY108" fmla="*/ 1364776 h 1576316"/>
              <a:gd name="connsiteX109" fmla="*/ 1084997 w 1849272"/>
              <a:gd name="connsiteY109" fmla="*/ 1303361 h 1576316"/>
              <a:gd name="connsiteX110" fmla="*/ 1064525 w 1849272"/>
              <a:gd name="connsiteY110" fmla="*/ 1235122 h 1576316"/>
              <a:gd name="connsiteX111" fmla="*/ 1057701 w 1849272"/>
              <a:gd name="connsiteY111" fmla="*/ 1201003 h 1576316"/>
              <a:gd name="connsiteX112" fmla="*/ 1037230 w 1849272"/>
              <a:gd name="connsiteY112" fmla="*/ 1187355 h 1576316"/>
              <a:gd name="connsiteX113" fmla="*/ 968991 w 1849272"/>
              <a:gd name="connsiteY113" fmla="*/ 1173707 h 1576316"/>
              <a:gd name="connsiteX114" fmla="*/ 975815 w 1849272"/>
              <a:gd name="connsiteY114" fmla="*/ 1153236 h 1576316"/>
              <a:gd name="connsiteX115" fmla="*/ 996286 w 1849272"/>
              <a:gd name="connsiteY115" fmla="*/ 1139588 h 1576316"/>
              <a:gd name="connsiteX116" fmla="*/ 1009934 w 1849272"/>
              <a:gd name="connsiteY116" fmla="*/ 1119116 h 1576316"/>
              <a:gd name="connsiteX117" fmla="*/ 1003110 w 1849272"/>
              <a:gd name="connsiteY117" fmla="*/ 1084997 h 1576316"/>
              <a:gd name="connsiteX118" fmla="*/ 982639 w 1849272"/>
              <a:gd name="connsiteY118" fmla="*/ 1098645 h 1576316"/>
              <a:gd name="connsiteX119" fmla="*/ 948519 w 1849272"/>
              <a:gd name="connsiteY119" fmla="*/ 1105468 h 1576316"/>
              <a:gd name="connsiteX120" fmla="*/ 921224 w 1849272"/>
              <a:gd name="connsiteY120" fmla="*/ 1112292 h 1576316"/>
              <a:gd name="connsiteX121" fmla="*/ 907576 w 1849272"/>
              <a:gd name="connsiteY121" fmla="*/ 1153236 h 1576316"/>
              <a:gd name="connsiteX122" fmla="*/ 893928 w 1849272"/>
              <a:gd name="connsiteY122" fmla="*/ 1132764 h 1576316"/>
              <a:gd name="connsiteX123" fmla="*/ 887104 w 1849272"/>
              <a:gd name="connsiteY123" fmla="*/ 1112292 h 1576316"/>
              <a:gd name="connsiteX124" fmla="*/ 873457 w 1849272"/>
              <a:gd name="connsiteY124" fmla="*/ 1084997 h 1576316"/>
              <a:gd name="connsiteX125" fmla="*/ 859809 w 1849272"/>
              <a:gd name="connsiteY125" fmla="*/ 1064525 h 1576316"/>
              <a:gd name="connsiteX126" fmla="*/ 818866 w 1849272"/>
              <a:gd name="connsiteY126" fmla="*/ 1050877 h 1576316"/>
              <a:gd name="connsiteX127" fmla="*/ 798394 w 1849272"/>
              <a:gd name="connsiteY127" fmla="*/ 1037230 h 1576316"/>
              <a:gd name="connsiteX128" fmla="*/ 757451 w 1849272"/>
              <a:gd name="connsiteY128" fmla="*/ 1030406 h 1576316"/>
              <a:gd name="connsiteX129" fmla="*/ 736979 w 1849272"/>
              <a:gd name="connsiteY129" fmla="*/ 1023582 h 1576316"/>
              <a:gd name="connsiteX130" fmla="*/ 634621 w 1849272"/>
              <a:gd name="connsiteY130" fmla="*/ 1037230 h 1576316"/>
              <a:gd name="connsiteX131" fmla="*/ 586854 w 1849272"/>
              <a:gd name="connsiteY131" fmla="*/ 1050877 h 1576316"/>
              <a:gd name="connsiteX132" fmla="*/ 539086 w 1849272"/>
              <a:gd name="connsiteY132" fmla="*/ 1084997 h 1576316"/>
              <a:gd name="connsiteX133" fmla="*/ 518615 w 1849272"/>
              <a:gd name="connsiteY133" fmla="*/ 1091821 h 1576316"/>
              <a:gd name="connsiteX134" fmla="*/ 491319 w 1849272"/>
              <a:gd name="connsiteY134" fmla="*/ 1153236 h 1576316"/>
              <a:gd name="connsiteX135" fmla="*/ 470848 w 1849272"/>
              <a:gd name="connsiteY135" fmla="*/ 1166883 h 1576316"/>
              <a:gd name="connsiteX136" fmla="*/ 436728 w 1849272"/>
              <a:gd name="connsiteY136" fmla="*/ 1221474 h 1576316"/>
              <a:gd name="connsiteX137" fmla="*/ 416257 w 1849272"/>
              <a:gd name="connsiteY137" fmla="*/ 1228298 h 1576316"/>
              <a:gd name="connsiteX138" fmla="*/ 375313 w 1849272"/>
              <a:gd name="connsiteY138" fmla="*/ 1262418 h 1576316"/>
              <a:gd name="connsiteX139" fmla="*/ 327546 w 1849272"/>
              <a:gd name="connsiteY139" fmla="*/ 1276065 h 1576316"/>
              <a:gd name="connsiteX140" fmla="*/ 307074 w 1849272"/>
              <a:gd name="connsiteY140" fmla="*/ 1289713 h 1576316"/>
              <a:gd name="connsiteX141" fmla="*/ 252483 w 1849272"/>
              <a:gd name="connsiteY141" fmla="*/ 1303361 h 1576316"/>
              <a:gd name="connsiteX142" fmla="*/ 61415 w 1849272"/>
              <a:gd name="connsiteY142" fmla="*/ 1276065 h 1576316"/>
              <a:gd name="connsiteX143" fmla="*/ 75063 w 1849272"/>
              <a:gd name="connsiteY143" fmla="*/ 1201003 h 1576316"/>
              <a:gd name="connsiteX144" fmla="*/ 95534 w 1849272"/>
              <a:gd name="connsiteY144" fmla="*/ 1187355 h 1576316"/>
              <a:gd name="connsiteX145" fmla="*/ 109182 w 1849272"/>
              <a:gd name="connsiteY145" fmla="*/ 1146412 h 1576316"/>
              <a:gd name="connsiteX146" fmla="*/ 102358 w 1849272"/>
              <a:gd name="connsiteY146" fmla="*/ 1071349 h 1576316"/>
              <a:gd name="connsiteX147" fmla="*/ 81886 w 1849272"/>
              <a:gd name="connsiteY147" fmla="*/ 1064525 h 1576316"/>
              <a:gd name="connsiteX148" fmla="*/ 68239 w 1849272"/>
              <a:gd name="connsiteY148" fmla="*/ 1044054 h 1576316"/>
              <a:gd name="connsiteX149" fmla="*/ 61415 w 1849272"/>
              <a:gd name="connsiteY149" fmla="*/ 1009934 h 1576316"/>
              <a:gd name="connsiteX150" fmla="*/ 47767 w 1849272"/>
              <a:gd name="connsiteY150" fmla="*/ 968991 h 1576316"/>
              <a:gd name="connsiteX151" fmla="*/ 40943 w 1849272"/>
              <a:gd name="connsiteY151" fmla="*/ 948519 h 1576316"/>
              <a:gd name="connsiteX152" fmla="*/ 27295 w 1849272"/>
              <a:gd name="connsiteY152" fmla="*/ 900752 h 1576316"/>
              <a:gd name="connsiteX153" fmla="*/ 13648 w 1849272"/>
              <a:gd name="connsiteY153" fmla="*/ 873457 h 1576316"/>
              <a:gd name="connsiteX154" fmla="*/ 0 w 1849272"/>
              <a:gd name="connsiteY154" fmla="*/ 825689 h 1576316"/>
              <a:gd name="connsiteX155" fmla="*/ 6824 w 1849272"/>
              <a:gd name="connsiteY155" fmla="*/ 777922 h 1576316"/>
              <a:gd name="connsiteX156" fmla="*/ 13648 w 1849272"/>
              <a:gd name="connsiteY156" fmla="*/ 723331 h 1576316"/>
              <a:gd name="connsiteX157" fmla="*/ 27295 w 1849272"/>
              <a:gd name="connsiteY157" fmla="*/ 675564 h 1576316"/>
              <a:gd name="connsiteX158" fmla="*/ 47767 w 1849272"/>
              <a:gd name="connsiteY158" fmla="*/ 668740 h 1576316"/>
              <a:gd name="connsiteX159" fmla="*/ 61415 w 1849272"/>
              <a:gd name="connsiteY159" fmla="*/ 648268 h 1576316"/>
              <a:gd name="connsiteX160" fmla="*/ 81886 w 1849272"/>
              <a:gd name="connsiteY160" fmla="*/ 641445 h 1576316"/>
              <a:gd name="connsiteX161" fmla="*/ 95534 w 1849272"/>
              <a:gd name="connsiteY161" fmla="*/ 648268 h 1576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Lst>
            <a:rect l="l" t="t" r="r" b="b"/>
            <a:pathLst>
              <a:path w="1849272" h="1576316">
                <a:moveTo>
                  <a:pt x="95534" y="648268"/>
                </a:moveTo>
                <a:cubicBezTo>
                  <a:pt x="101221" y="640307"/>
                  <a:pt x="99272" y="607064"/>
                  <a:pt x="116006" y="593677"/>
                </a:cubicBezTo>
                <a:cubicBezTo>
                  <a:pt x="121623" y="589184"/>
                  <a:pt x="129653" y="589128"/>
                  <a:pt x="136477" y="586854"/>
                </a:cubicBezTo>
                <a:cubicBezTo>
                  <a:pt x="138752" y="580030"/>
                  <a:pt x="138807" y="571999"/>
                  <a:pt x="143301" y="566382"/>
                </a:cubicBezTo>
                <a:cubicBezTo>
                  <a:pt x="155098" y="551636"/>
                  <a:pt x="192206" y="543256"/>
                  <a:pt x="204716" y="539086"/>
                </a:cubicBezTo>
                <a:lnTo>
                  <a:pt x="225188" y="532263"/>
                </a:lnTo>
                <a:cubicBezTo>
                  <a:pt x="229737" y="525439"/>
                  <a:pt x="233586" y="518092"/>
                  <a:pt x="238836" y="511791"/>
                </a:cubicBezTo>
                <a:cubicBezTo>
                  <a:pt x="282624" y="459243"/>
                  <a:pt x="239066" y="521679"/>
                  <a:pt x="272955" y="470848"/>
                </a:cubicBezTo>
                <a:cubicBezTo>
                  <a:pt x="275843" y="447747"/>
                  <a:pt x="278468" y="397753"/>
                  <a:pt x="293427" y="375313"/>
                </a:cubicBezTo>
                <a:cubicBezTo>
                  <a:pt x="297976" y="368489"/>
                  <a:pt x="303406" y="362177"/>
                  <a:pt x="307074" y="354842"/>
                </a:cubicBezTo>
                <a:cubicBezTo>
                  <a:pt x="310291" y="348408"/>
                  <a:pt x="309404" y="339987"/>
                  <a:pt x="313898" y="334370"/>
                </a:cubicBezTo>
                <a:cubicBezTo>
                  <a:pt x="319021" y="327966"/>
                  <a:pt x="326875" y="324053"/>
                  <a:pt x="334370" y="320722"/>
                </a:cubicBezTo>
                <a:cubicBezTo>
                  <a:pt x="346705" y="315240"/>
                  <a:pt x="385807" y="303306"/>
                  <a:pt x="402609" y="300251"/>
                </a:cubicBezTo>
                <a:cubicBezTo>
                  <a:pt x="418434" y="297374"/>
                  <a:pt x="434454" y="295702"/>
                  <a:pt x="450376" y="293427"/>
                </a:cubicBezTo>
                <a:cubicBezTo>
                  <a:pt x="457200" y="291152"/>
                  <a:pt x="463655" y="286603"/>
                  <a:pt x="470848" y="286603"/>
                </a:cubicBezTo>
                <a:cubicBezTo>
                  <a:pt x="494867" y="286603"/>
                  <a:pt x="511153" y="293214"/>
                  <a:pt x="532263" y="300251"/>
                </a:cubicBezTo>
                <a:cubicBezTo>
                  <a:pt x="543417" y="296533"/>
                  <a:pt x="566244" y="290918"/>
                  <a:pt x="573206" y="279779"/>
                </a:cubicBezTo>
                <a:cubicBezTo>
                  <a:pt x="580831" y="267580"/>
                  <a:pt x="582305" y="252484"/>
                  <a:pt x="586854" y="238836"/>
                </a:cubicBezTo>
                <a:cubicBezTo>
                  <a:pt x="589129" y="232012"/>
                  <a:pt x="592266" y="225417"/>
                  <a:pt x="593677" y="218364"/>
                </a:cubicBezTo>
                <a:cubicBezTo>
                  <a:pt x="595952" y="206991"/>
                  <a:pt x="597688" y="195497"/>
                  <a:pt x="600501" y="184245"/>
                </a:cubicBezTo>
                <a:cubicBezTo>
                  <a:pt x="602246" y="177267"/>
                  <a:pt x="601708" y="168267"/>
                  <a:pt x="607325" y="163773"/>
                </a:cubicBezTo>
                <a:cubicBezTo>
                  <a:pt x="614649" y="157914"/>
                  <a:pt x="625466" y="158984"/>
                  <a:pt x="634621" y="156949"/>
                </a:cubicBezTo>
                <a:cubicBezTo>
                  <a:pt x="645943" y="154433"/>
                  <a:pt x="657367" y="152400"/>
                  <a:pt x="668740" y="150125"/>
                </a:cubicBezTo>
                <a:cubicBezTo>
                  <a:pt x="673289" y="143301"/>
                  <a:pt x="675433" y="134001"/>
                  <a:pt x="682388" y="129654"/>
                </a:cubicBezTo>
                <a:cubicBezTo>
                  <a:pt x="694587" y="122030"/>
                  <a:pt x="723331" y="116006"/>
                  <a:pt x="723331" y="116006"/>
                </a:cubicBezTo>
                <a:cubicBezTo>
                  <a:pt x="754617" y="69078"/>
                  <a:pt x="745440" y="90624"/>
                  <a:pt x="757451" y="54591"/>
                </a:cubicBezTo>
                <a:cubicBezTo>
                  <a:pt x="780197" y="56866"/>
                  <a:pt x="803221" y="57202"/>
                  <a:pt x="825689" y="61415"/>
                </a:cubicBezTo>
                <a:cubicBezTo>
                  <a:pt x="882027" y="71979"/>
                  <a:pt x="850323" y="70320"/>
                  <a:pt x="887104" y="88710"/>
                </a:cubicBezTo>
                <a:cubicBezTo>
                  <a:pt x="893538" y="91927"/>
                  <a:pt x="900752" y="93259"/>
                  <a:pt x="907576" y="95534"/>
                </a:cubicBezTo>
                <a:cubicBezTo>
                  <a:pt x="909851" y="102358"/>
                  <a:pt x="914400" y="108813"/>
                  <a:pt x="914400" y="116006"/>
                </a:cubicBezTo>
                <a:cubicBezTo>
                  <a:pt x="914400" y="177006"/>
                  <a:pt x="911429" y="160522"/>
                  <a:pt x="900752" y="197892"/>
                </a:cubicBezTo>
                <a:cubicBezTo>
                  <a:pt x="883612" y="257880"/>
                  <a:pt x="903468" y="196569"/>
                  <a:pt x="887104" y="245660"/>
                </a:cubicBezTo>
                <a:lnTo>
                  <a:pt x="928048" y="272955"/>
                </a:lnTo>
                <a:cubicBezTo>
                  <a:pt x="934872" y="277504"/>
                  <a:pt x="940739" y="284010"/>
                  <a:pt x="948519" y="286603"/>
                </a:cubicBezTo>
                <a:lnTo>
                  <a:pt x="989463" y="300251"/>
                </a:lnTo>
                <a:lnTo>
                  <a:pt x="1009934" y="307074"/>
                </a:lnTo>
                <a:cubicBezTo>
                  <a:pt x="1023582" y="316173"/>
                  <a:pt x="1035316" y="329183"/>
                  <a:pt x="1050877" y="334370"/>
                </a:cubicBezTo>
                <a:cubicBezTo>
                  <a:pt x="1099601" y="350611"/>
                  <a:pt x="1079851" y="340038"/>
                  <a:pt x="1112292" y="361665"/>
                </a:cubicBezTo>
                <a:cubicBezTo>
                  <a:pt x="1121391" y="359391"/>
                  <a:pt x="1131784" y="360044"/>
                  <a:pt x="1139588" y="354842"/>
                </a:cubicBezTo>
                <a:cubicBezTo>
                  <a:pt x="1152702" y="346100"/>
                  <a:pt x="1154611" y="326614"/>
                  <a:pt x="1160060" y="313898"/>
                </a:cubicBezTo>
                <a:cubicBezTo>
                  <a:pt x="1164067" y="304548"/>
                  <a:pt x="1169929" y="296048"/>
                  <a:pt x="1173707" y="286603"/>
                </a:cubicBezTo>
                <a:cubicBezTo>
                  <a:pt x="1179050" y="273246"/>
                  <a:pt x="1179953" y="257996"/>
                  <a:pt x="1187355" y="245660"/>
                </a:cubicBezTo>
                <a:cubicBezTo>
                  <a:pt x="1194179" y="234287"/>
                  <a:pt x="1200470" y="222576"/>
                  <a:pt x="1207827" y="211540"/>
                </a:cubicBezTo>
                <a:cubicBezTo>
                  <a:pt x="1214135" y="202077"/>
                  <a:pt x="1221688" y="193500"/>
                  <a:pt x="1228298" y="184245"/>
                </a:cubicBezTo>
                <a:cubicBezTo>
                  <a:pt x="1233065" y="177571"/>
                  <a:pt x="1237397" y="170597"/>
                  <a:pt x="1241946" y="163773"/>
                </a:cubicBezTo>
                <a:cubicBezTo>
                  <a:pt x="1246495" y="145576"/>
                  <a:pt x="1245189" y="124789"/>
                  <a:pt x="1255594" y="109182"/>
                </a:cubicBezTo>
                <a:cubicBezTo>
                  <a:pt x="1260143" y="102358"/>
                  <a:pt x="1265911" y="96205"/>
                  <a:pt x="1269242" y="88710"/>
                </a:cubicBezTo>
                <a:cubicBezTo>
                  <a:pt x="1275085" y="75564"/>
                  <a:pt x="1278340" y="61415"/>
                  <a:pt x="1282889" y="47767"/>
                </a:cubicBezTo>
                <a:lnTo>
                  <a:pt x="1289713" y="27295"/>
                </a:lnTo>
                <a:cubicBezTo>
                  <a:pt x="1291988" y="20471"/>
                  <a:pt x="1289713" y="9099"/>
                  <a:pt x="1296537" y="6824"/>
                </a:cubicBezTo>
                <a:lnTo>
                  <a:pt x="1317009" y="0"/>
                </a:lnTo>
                <a:cubicBezTo>
                  <a:pt x="1323833" y="2275"/>
                  <a:pt x="1331863" y="2331"/>
                  <a:pt x="1337480" y="6824"/>
                </a:cubicBezTo>
                <a:cubicBezTo>
                  <a:pt x="1353778" y="19862"/>
                  <a:pt x="1349710" y="31283"/>
                  <a:pt x="1357952" y="47767"/>
                </a:cubicBezTo>
                <a:cubicBezTo>
                  <a:pt x="1361620" y="55103"/>
                  <a:pt x="1367051" y="61415"/>
                  <a:pt x="1371600" y="68239"/>
                </a:cubicBezTo>
                <a:cubicBezTo>
                  <a:pt x="1373875" y="79612"/>
                  <a:pt x="1376660" y="90895"/>
                  <a:pt x="1378424" y="102358"/>
                </a:cubicBezTo>
                <a:cubicBezTo>
                  <a:pt x="1381213" y="120483"/>
                  <a:pt x="1379080" y="139679"/>
                  <a:pt x="1385248" y="156949"/>
                </a:cubicBezTo>
                <a:cubicBezTo>
                  <a:pt x="1390765" y="172396"/>
                  <a:pt x="1396459" y="194675"/>
                  <a:pt x="1412543" y="197892"/>
                </a:cubicBezTo>
                <a:lnTo>
                  <a:pt x="1446663" y="204716"/>
                </a:lnTo>
                <a:cubicBezTo>
                  <a:pt x="1468289" y="237158"/>
                  <a:pt x="1457717" y="217408"/>
                  <a:pt x="1473958" y="266131"/>
                </a:cubicBezTo>
                <a:lnTo>
                  <a:pt x="1480782" y="286603"/>
                </a:lnTo>
                <a:cubicBezTo>
                  <a:pt x="1483057" y="293427"/>
                  <a:pt x="1486195" y="300021"/>
                  <a:pt x="1487606" y="307074"/>
                </a:cubicBezTo>
                <a:cubicBezTo>
                  <a:pt x="1490202" y="320055"/>
                  <a:pt x="1494259" y="347674"/>
                  <a:pt x="1501254" y="361665"/>
                </a:cubicBezTo>
                <a:cubicBezTo>
                  <a:pt x="1508923" y="377004"/>
                  <a:pt x="1522435" y="391827"/>
                  <a:pt x="1535373" y="402609"/>
                </a:cubicBezTo>
                <a:cubicBezTo>
                  <a:pt x="1541674" y="407859"/>
                  <a:pt x="1549544" y="411007"/>
                  <a:pt x="1555845" y="416257"/>
                </a:cubicBezTo>
                <a:cubicBezTo>
                  <a:pt x="1563258" y="422435"/>
                  <a:pt x="1569492" y="429904"/>
                  <a:pt x="1576316" y="436728"/>
                </a:cubicBezTo>
                <a:cubicBezTo>
                  <a:pt x="1588309" y="472706"/>
                  <a:pt x="1575214" y="443594"/>
                  <a:pt x="1603612" y="477671"/>
                </a:cubicBezTo>
                <a:cubicBezTo>
                  <a:pt x="1608863" y="483971"/>
                  <a:pt x="1612010" y="491842"/>
                  <a:pt x="1617260" y="498143"/>
                </a:cubicBezTo>
                <a:cubicBezTo>
                  <a:pt x="1661048" y="550691"/>
                  <a:pt x="1617490" y="488255"/>
                  <a:pt x="1651379" y="539086"/>
                </a:cubicBezTo>
                <a:cubicBezTo>
                  <a:pt x="1676266" y="613747"/>
                  <a:pt x="1634581" y="502656"/>
                  <a:pt x="1678674" y="573206"/>
                </a:cubicBezTo>
                <a:cubicBezTo>
                  <a:pt x="1686298" y="585405"/>
                  <a:pt x="1687773" y="600501"/>
                  <a:pt x="1692322" y="614149"/>
                </a:cubicBezTo>
                <a:cubicBezTo>
                  <a:pt x="1713028" y="676264"/>
                  <a:pt x="1681266" y="578163"/>
                  <a:pt x="1705970" y="668740"/>
                </a:cubicBezTo>
                <a:cubicBezTo>
                  <a:pt x="1709755" y="682619"/>
                  <a:pt x="1711638" y="697713"/>
                  <a:pt x="1719618" y="709683"/>
                </a:cubicBezTo>
                <a:lnTo>
                  <a:pt x="1733266" y="730155"/>
                </a:lnTo>
                <a:cubicBezTo>
                  <a:pt x="1751459" y="784743"/>
                  <a:pt x="1724169" y="721060"/>
                  <a:pt x="1760561" y="757451"/>
                </a:cubicBezTo>
                <a:cubicBezTo>
                  <a:pt x="1765647" y="762537"/>
                  <a:pt x="1763395" y="771937"/>
                  <a:pt x="1767385" y="777922"/>
                </a:cubicBezTo>
                <a:cubicBezTo>
                  <a:pt x="1772738" y="785952"/>
                  <a:pt x="1781033" y="791570"/>
                  <a:pt x="1787857" y="798394"/>
                </a:cubicBezTo>
                <a:cubicBezTo>
                  <a:pt x="1792406" y="807492"/>
                  <a:pt x="1796270" y="816966"/>
                  <a:pt x="1801504" y="825689"/>
                </a:cubicBezTo>
                <a:cubicBezTo>
                  <a:pt x="1809943" y="839754"/>
                  <a:pt x="1828800" y="866633"/>
                  <a:pt x="1828800" y="866633"/>
                </a:cubicBezTo>
                <a:cubicBezTo>
                  <a:pt x="1844723" y="818865"/>
                  <a:pt x="1837899" y="812041"/>
                  <a:pt x="1849272" y="846161"/>
                </a:cubicBezTo>
                <a:cubicBezTo>
                  <a:pt x="1830706" y="976123"/>
                  <a:pt x="1857940" y="777466"/>
                  <a:pt x="1835624" y="989463"/>
                </a:cubicBezTo>
                <a:cubicBezTo>
                  <a:pt x="1834410" y="1000998"/>
                  <a:pt x="1833599" y="1013023"/>
                  <a:pt x="1828800" y="1023582"/>
                </a:cubicBezTo>
                <a:cubicBezTo>
                  <a:pt x="1822012" y="1038514"/>
                  <a:pt x="1801504" y="1064525"/>
                  <a:pt x="1801504" y="1064525"/>
                </a:cubicBezTo>
                <a:cubicBezTo>
                  <a:pt x="1778570" y="1133327"/>
                  <a:pt x="1813562" y="1026607"/>
                  <a:pt x="1787857" y="1112292"/>
                </a:cubicBezTo>
                <a:cubicBezTo>
                  <a:pt x="1783723" y="1126072"/>
                  <a:pt x="1782189" y="1141266"/>
                  <a:pt x="1774209" y="1153236"/>
                </a:cubicBezTo>
                <a:lnTo>
                  <a:pt x="1760561" y="1173707"/>
                </a:lnTo>
                <a:cubicBezTo>
                  <a:pt x="1743408" y="1225167"/>
                  <a:pt x="1766547" y="1161733"/>
                  <a:pt x="1740089" y="1214651"/>
                </a:cubicBezTo>
                <a:cubicBezTo>
                  <a:pt x="1736872" y="1221084"/>
                  <a:pt x="1736835" y="1228877"/>
                  <a:pt x="1733266" y="1235122"/>
                </a:cubicBezTo>
                <a:cubicBezTo>
                  <a:pt x="1727623" y="1244997"/>
                  <a:pt x="1719405" y="1253163"/>
                  <a:pt x="1712794" y="1262418"/>
                </a:cubicBezTo>
                <a:cubicBezTo>
                  <a:pt x="1708027" y="1269092"/>
                  <a:pt x="1704945" y="1277090"/>
                  <a:pt x="1699146" y="1282889"/>
                </a:cubicBezTo>
                <a:cubicBezTo>
                  <a:pt x="1693347" y="1288688"/>
                  <a:pt x="1684974" y="1291286"/>
                  <a:pt x="1678674" y="1296537"/>
                </a:cubicBezTo>
                <a:cubicBezTo>
                  <a:pt x="1671260" y="1302715"/>
                  <a:pt x="1665820" y="1311084"/>
                  <a:pt x="1658203" y="1317009"/>
                </a:cubicBezTo>
                <a:cubicBezTo>
                  <a:pt x="1645256" y="1327079"/>
                  <a:pt x="1617260" y="1344304"/>
                  <a:pt x="1617260" y="1344304"/>
                </a:cubicBezTo>
                <a:cubicBezTo>
                  <a:pt x="1610106" y="1365767"/>
                  <a:pt x="1611871" y="1370644"/>
                  <a:pt x="1589964" y="1385248"/>
                </a:cubicBezTo>
                <a:cubicBezTo>
                  <a:pt x="1583979" y="1389238"/>
                  <a:pt x="1576316" y="1389797"/>
                  <a:pt x="1569492" y="1392071"/>
                </a:cubicBezTo>
                <a:lnTo>
                  <a:pt x="1549021" y="1453486"/>
                </a:lnTo>
                <a:cubicBezTo>
                  <a:pt x="1546746" y="1460310"/>
                  <a:pt x="1543942" y="1466980"/>
                  <a:pt x="1542197" y="1473958"/>
                </a:cubicBezTo>
                <a:cubicBezTo>
                  <a:pt x="1539922" y="1483057"/>
                  <a:pt x="1539068" y="1492634"/>
                  <a:pt x="1535373" y="1501254"/>
                </a:cubicBezTo>
                <a:cubicBezTo>
                  <a:pt x="1532142" y="1508792"/>
                  <a:pt x="1526274" y="1514901"/>
                  <a:pt x="1521725" y="1521725"/>
                </a:cubicBezTo>
                <a:cubicBezTo>
                  <a:pt x="1519450" y="1528549"/>
                  <a:pt x="1519394" y="1536580"/>
                  <a:pt x="1514901" y="1542197"/>
                </a:cubicBezTo>
                <a:cubicBezTo>
                  <a:pt x="1501230" y="1559286"/>
                  <a:pt x="1479207" y="1558469"/>
                  <a:pt x="1460310" y="1562668"/>
                </a:cubicBezTo>
                <a:cubicBezTo>
                  <a:pt x="1402382" y="1575540"/>
                  <a:pt x="1468075" y="1564483"/>
                  <a:pt x="1385248" y="1576316"/>
                </a:cubicBezTo>
                <a:cubicBezTo>
                  <a:pt x="1336724" y="1570250"/>
                  <a:pt x="1334477" y="1583956"/>
                  <a:pt x="1317009" y="1549021"/>
                </a:cubicBezTo>
                <a:cubicBezTo>
                  <a:pt x="1313792" y="1542587"/>
                  <a:pt x="1312460" y="1535373"/>
                  <a:pt x="1310185" y="1528549"/>
                </a:cubicBezTo>
                <a:cubicBezTo>
                  <a:pt x="1310274" y="1528102"/>
                  <a:pt x="1325728" y="1480175"/>
                  <a:pt x="1310185" y="1473958"/>
                </a:cubicBezTo>
                <a:cubicBezTo>
                  <a:pt x="1301477" y="1470475"/>
                  <a:pt x="1291988" y="1478507"/>
                  <a:pt x="1282889" y="1480782"/>
                </a:cubicBezTo>
                <a:cubicBezTo>
                  <a:pt x="1237397" y="1478507"/>
                  <a:pt x="1191288" y="1481763"/>
                  <a:pt x="1146412" y="1473958"/>
                </a:cubicBezTo>
                <a:cubicBezTo>
                  <a:pt x="1125161" y="1470262"/>
                  <a:pt x="1125782" y="1446347"/>
                  <a:pt x="1119116" y="1433015"/>
                </a:cubicBezTo>
                <a:cubicBezTo>
                  <a:pt x="1115448" y="1425680"/>
                  <a:pt x="1109137" y="1419878"/>
                  <a:pt x="1105469" y="1412543"/>
                </a:cubicBezTo>
                <a:cubicBezTo>
                  <a:pt x="1100574" y="1402753"/>
                  <a:pt x="1094008" y="1373522"/>
                  <a:pt x="1091821" y="1364776"/>
                </a:cubicBezTo>
                <a:cubicBezTo>
                  <a:pt x="1089546" y="1344304"/>
                  <a:pt x="1088129" y="1323719"/>
                  <a:pt x="1084997" y="1303361"/>
                </a:cubicBezTo>
                <a:cubicBezTo>
                  <a:pt x="1077431" y="1254181"/>
                  <a:pt x="1076925" y="1297123"/>
                  <a:pt x="1064525" y="1235122"/>
                </a:cubicBezTo>
                <a:cubicBezTo>
                  <a:pt x="1062250" y="1223749"/>
                  <a:pt x="1063455" y="1211073"/>
                  <a:pt x="1057701" y="1201003"/>
                </a:cubicBezTo>
                <a:cubicBezTo>
                  <a:pt x="1053632" y="1193882"/>
                  <a:pt x="1044565" y="1191023"/>
                  <a:pt x="1037230" y="1187355"/>
                </a:cubicBezTo>
                <a:cubicBezTo>
                  <a:pt x="1018174" y="1177827"/>
                  <a:pt x="986593" y="1176222"/>
                  <a:pt x="968991" y="1173707"/>
                </a:cubicBezTo>
                <a:cubicBezTo>
                  <a:pt x="971266" y="1166883"/>
                  <a:pt x="971322" y="1158853"/>
                  <a:pt x="975815" y="1153236"/>
                </a:cubicBezTo>
                <a:cubicBezTo>
                  <a:pt x="980938" y="1146832"/>
                  <a:pt x="990487" y="1145387"/>
                  <a:pt x="996286" y="1139588"/>
                </a:cubicBezTo>
                <a:cubicBezTo>
                  <a:pt x="1002085" y="1133789"/>
                  <a:pt x="1005385" y="1125940"/>
                  <a:pt x="1009934" y="1119116"/>
                </a:cubicBezTo>
                <a:cubicBezTo>
                  <a:pt x="1007659" y="1107743"/>
                  <a:pt x="1012389" y="1091956"/>
                  <a:pt x="1003110" y="1084997"/>
                </a:cubicBezTo>
                <a:cubicBezTo>
                  <a:pt x="996549" y="1080076"/>
                  <a:pt x="990318" y="1095765"/>
                  <a:pt x="982639" y="1098645"/>
                </a:cubicBezTo>
                <a:cubicBezTo>
                  <a:pt x="971779" y="1102717"/>
                  <a:pt x="959841" y="1102952"/>
                  <a:pt x="948519" y="1105468"/>
                </a:cubicBezTo>
                <a:cubicBezTo>
                  <a:pt x="939364" y="1107502"/>
                  <a:pt x="930322" y="1110017"/>
                  <a:pt x="921224" y="1112292"/>
                </a:cubicBezTo>
                <a:cubicBezTo>
                  <a:pt x="916675" y="1125940"/>
                  <a:pt x="915556" y="1165206"/>
                  <a:pt x="907576" y="1153236"/>
                </a:cubicBezTo>
                <a:cubicBezTo>
                  <a:pt x="903027" y="1146412"/>
                  <a:pt x="897596" y="1140100"/>
                  <a:pt x="893928" y="1132764"/>
                </a:cubicBezTo>
                <a:cubicBezTo>
                  <a:pt x="890711" y="1126330"/>
                  <a:pt x="889937" y="1118904"/>
                  <a:pt x="887104" y="1112292"/>
                </a:cubicBezTo>
                <a:cubicBezTo>
                  <a:pt x="883097" y="1102942"/>
                  <a:pt x="878504" y="1093829"/>
                  <a:pt x="873457" y="1084997"/>
                </a:cubicBezTo>
                <a:cubicBezTo>
                  <a:pt x="869388" y="1077876"/>
                  <a:pt x="866764" y="1068872"/>
                  <a:pt x="859809" y="1064525"/>
                </a:cubicBezTo>
                <a:cubicBezTo>
                  <a:pt x="847610" y="1056900"/>
                  <a:pt x="830836" y="1058856"/>
                  <a:pt x="818866" y="1050877"/>
                </a:cubicBezTo>
                <a:cubicBezTo>
                  <a:pt x="812042" y="1046328"/>
                  <a:pt x="806174" y="1039823"/>
                  <a:pt x="798394" y="1037230"/>
                </a:cubicBezTo>
                <a:cubicBezTo>
                  <a:pt x="785268" y="1032855"/>
                  <a:pt x="770957" y="1033407"/>
                  <a:pt x="757451" y="1030406"/>
                </a:cubicBezTo>
                <a:cubicBezTo>
                  <a:pt x="750429" y="1028846"/>
                  <a:pt x="743803" y="1025857"/>
                  <a:pt x="736979" y="1023582"/>
                </a:cubicBezTo>
                <a:cubicBezTo>
                  <a:pt x="696011" y="1028134"/>
                  <a:pt x="672910" y="1029572"/>
                  <a:pt x="634621" y="1037230"/>
                </a:cubicBezTo>
                <a:cubicBezTo>
                  <a:pt x="613202" y="1041514"/>
                  <a:pt x="606363" y="1044374"/>
                  <a:pt x="586854" y="1050877"/>
                </a:cubicBezTo>
                <a:cubicBezTo>
                  <a:pt x="580671" y="1055514"/>
                  <a:pt x="549065" y="1080007"/>
                  <a:pt x="539086" y="1084997"/>
                </a:cubicBezTo>
                <a:cubicBezTo>
                  <a:pt x="532653" y="1088214"/>
                  <a:pt x="525439" y="1089546"/>
                  <a:pt x="518615" y="1091821"/>
                </a:cubicBezTo>
                <a:cubicBezTo>
                  <a:pt x="511858" y="1112091"/>
                  <a:pt x="507540" y="1137015"/>
                  <a:pt x="491319" y="1153236"/>
                </a:cubicBezTo>
                <a:cubicBezTo>
                  <a:pt x="485520" y="1159035"/>
                  <a:pt x="477672" y="1162334"/>
                  <a:pt x="470848" y="1166883"/>
                </a:cubicBezTo>
                <a:cubicBezTo>
                  <a:pt x="458400" y="1204228"/>
                  <a:pt x="467008" y="1206334"/>
                  <a:pt x="436728" y="1221474"/>
                </a:cubicBezTo>
                <a:cubicBezTo>
                  <a:pt x="430295" y="1224691"/>
                  <a:pt x="423081" y="1226023"/>
                  <a:pt x="416257" y="1228298"/>
                </a:cubicBezTo>
                <a:cubicBezTo>
                  <a:pt x="401164" y="1243391"/>
                  <a:pt x="394315" y="1252917"/>
                  <a:pt x="375313" y="1262418"/>
                </a:cubicBezTo>
                <a:cubicBezTo>
                  <a:pt x="365519" y="1267315"/>
                  <a:pt x="336297" y="1273878"/>
                  <a:pt x="327546" y="1276065"/>
                </a:cubicBezTo>
                <a:cubicBezTo>
                  <a:pt x="320722" y="1280614"/>
                  <a:pt x="314410" y="1286045"/>
                  <a:pt x="307074" y="1289713"/>
                </a:cubicBezTo>
                <a:cubicBezTo>
                  <a:pt x="293084" y="1296708"/>
                  <a:pt x="265462" y="1300765"/>
                  <a:pt x="252483" y="1303361"/>
                </a:cubicBezTo>
                <a:cubicBezTo>
                  <a:pt x="73711" y="1289059"/>
                  <a:pt x="129352" y="1321358"/>
                  <a:pt x="61415" y="1276065"/>
                </a:cubicBezTo>
                <a:cubicBezTo>
                  <a:pt x="65964" y="1251044"/>
                  <a:pt x="65934" y="1224739"/>
                  <a:pt x="75063" y="1201003"/>
                </a:cubicBezTo>
                <a:cubicBezTo>
                  <a:pt x="78007" y="1193348"/>
                  <a:pt x="91187" y="1194310"/>
                  <a:pt x="95534" y="1187355"/>
                </a:cubicBezTo>
                <a:cubicBezTo>
                  <a:pt x="103158" y="1175156"/>
                  <a:pt x="109182" y="1146412"/>
                  <a:pt x="109182" y="1146412"/>
                </a:cubicBezTo>
                <a:cubicBezTo>
                  <a:pt x="106907" y="1121391"/>
                  <a:pt x="110303" y="1095184"/>
                  <a:pt x="102358" y="1071349"/>
                </a:cubicBezTo>
                <a:cubicBezTo>
                  <a:pt x="100083" y="1064525"/>
                  <a:pt x="87503" y="1069018"/>
                  <a:pt x="81886" y="1064525"/>
                </a:cubicBezTo>
                <a:cubicBezTo>
                  <a:pt x="75482" y="1059402"/>
                  <a:pt x="72788" y="1050878"/>
                  <a:pt x="68239" y="1044054"/>
                </a:cubicBezTo>
                <a:cubicBezTo>
                  <a:pt x="65964" y="1032681"/>
                  <a:pt x="64467" y="1021124"/>
                  <a:pt x="61415" y="1009934"/>
                </a:cubicBezTo>
                <a:cubicBezTo>
                  <a:pt x="57630" y="996055"/>
                  <a:pt x="52316" y="982639"/>
                  <a:pt x="47767" y="968991"/>
                </a:cubicBezTo>
                <a:cubicBezTo>
                  <a:pt x="45492" y="962167"/>
                  <a:pt x="42688" y="955497"/>
                  <a:pt x="40943" y="948519"/>
                </a:cubicBezTo>
                <a:cubicBezTo>
                  <a:pt x="37480" y="934668"/>
                  <a:pt x="33169" y="914458"/>
                  <a:pt x="27295" y="900752"/>
                </a:cubicBezTo>
                <a:cubicBezTo>
                  <a:pt x="23288" y="891402"/>
                  <a:pt x="17655" y="882807"/>
                  <a:pt x="13648" y="873457"/>
                </a:cubicBezTo>
                <a:cubicBezTo>
                  <a:pt x="7774" y="859750"/>
                  <a:pt x="3463" y="839542"/>
                  <a:pt x="0" y="825689"/>
                </a:cubicBezTo>
                <a:cubicBezTo>
                  <a:pt x="2275" y="809767"/>
                  <a:pt x="4698" y="793865"/>
                  <a:pt x="6824" y="777922"/>
                </a:cubicBezTo>
                <a:cubicBezTo>
                  <a:pt x="9248" y="759744"/>
                  <a:pt x="10633" y="741420"/>
                  <a:pt x="13648" y="723331"/>
                </a:cubicBezTo>
                <a:cubicBezTo>
                  <a:pt x="13683" y="723121"/>
                  <a:pt x="24052" y="678807"/>
                  <a:pt x="27295" y="675564"/>
                </a:cubicBezTo>
                <a:cubicBezTo>
                  <a:pt x="32381" y="670478"/>
                  <a:pt x="40943" y="671015"/>
                  <a:pt x="47767" y="668740"/>
                </a:cubicBezTo>
                <a:cubicBezTo>
                  <a:pt x="52316" y="661916"/>
                  <a:pt x="55011" y="653391"/>
                  <a:pt x="61415" y="648268"/>
                </a:cubicBezTo>
                <a:cubicBezTo>
                  <a:pt x="67032" y="643775"/>
                  <a:pt x="75453" y="644662"/>
                  <a:pt x="81886" y="641445"/>
                </a:cubicBezTo>
                <a:cubicBezTo>
                  <a:pt x="84763" y="640006"/>
                  <a:pt x="89847" y="656229"/>
                  <a:pt x="95534" y="648268"/>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Freeform 10"/>
          <p:cNvSpPr/>
          <p:nvPr/>
        </p:nvSpPr>
        <p:spPr>
          <a:xfrm>
            <a:off x="5314323" y="2830955"/>
            <a:ext cx="234724" cy="150125"/>
          </a:xfrm>
          <a:custGeom>
            <a:avLst/>
            <a:gdLst>
              <a:gd name="connsiteX0" fmla="*/ 1149 w 234724"/>
              <a:gd name="connsiteY0" fmla="*/ 0 h 150125"/>
              <a:gd name="connsiteX1" fmla="*/ 35268 w 234724"/>
              <a:gd name="connsiteY1" fmla="*/ 6824 h 150125"/>
              <a:gd name="connsiteX2" fmla="*/ 76212 w 234724"/>
              <a:gd name="connsiteY2" fmla="*/ 20471 h 150125"/>
              <a:gd name="connsiteX3" fmla="*/ 137627 w 234724"/>
              <a:gd name="connsiteY3" fmla="*/ 13648 h 150125"/>
              <a:gd name="connsiteX4" fmla="*/ 185394 w 234724"/>
              <a:gd name="connsiteY4" fmla="*/ 27295 h 150125"/>
              <a:gd name="connsiteX5" fmla="*/ 226337 w 234724"/>
              <a:gd name="connsiteY5" fmla="*/ 34119 h 150125"/>
              <a:gd name="connsiteX6" fmla="*/ 226337 w 234724"/>
              <a:gd name="connsiteY6" fmla="*/ 88710 h 150125"/>
              <a:gd name="connsiteX7" fmla="*/ 185394 w 234724"/>
              <a:gd name="connsiteY7" fmla="*/ 116006 h 150125"/>
              <a:gd name="connsiteX8" fmla="*/ 164922 w 234724"/>
              <a:gd name="connsiteY8" fmla="*/ 129654 h 150125"/>
              <a:gd name="connsiteX9" fmla="*/ 144451 w 234724"/>
              <a:gd name="connsiteY9" fmla="*/ 143301 h 150125"/>
              <a:gd name="connsiteX10" fmla="*/ 110331 w 234724"/>
              <a:gd name="connsiteY10" fmla="*/ 150125 h 150125"/>
              <a:gd name="connsiteX11" fmla="*/ 69388 w 234724"/>
              <a:gd name="connsiteY11" fmla="*/ 143301 h 150125"/>
              <a:gd name="connsiteX12" fmla="*/ 48916 w 234724"/>
              <a:gd name="connsiteY12" fmla="*/ 136477 h 150125"/>
              <a:gd name="connsiteX13" fmla="*/ 28445 w 234724"/>
              <a:gd name="connsiteY13" fmla="*/ 75062 h 150125"/>
              <a:gd name="connsiteX14" fmla="*/ 21621 w 234724"/>
              <a:gd name="connsiteY14" fmla="*/ 54591 h 150125"/>
              <a:gd name="connsiteX15" fmla="*/ 7973 w 234724"/>
              <a:gd name="connsiteY15" fmla="*/ 6824 h 150125"/>
              <a:gd name="connsiteX16" fmla="*/ 1149 w 234724"/>
              <a:gd name="connsiteY16" fmla="*/ 0 h 1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4724" h="150125">
                <a:moveTo>
                  <a:pt x="1149" y="0"/>
                </a:moveTo>
                <a:cubicBezTo>
                  <a:pt x="5698" y="0"/>
                  <a:pt x="24078" y="3772"/>
                  <a:pt x="35268" y="6824"/>
                </a:cubicBezTo>
                <a:cubicBezTo>
                  <a:pt x="49147" y="10609"/>
                  <a:pt x="76212" y="20471"/>
                  <a:pt x="76212" y="20471"/>
                </a:cubicBezTo>
                <a:cubicBezTo>
                  <a:pt x="96684" y="18197"/>
                  <a:pt x="117029" y="13648"/>
                  <a:pt x="137627" y="13648"/>
                </a:cubicBezTo>
                <a:cubicBezTo>
                  <a:pt x="152492" y="13648"/>
                  <a:pt x="170911" y="24077"/>
                  <a:pt x="185394" y="27295"/>
                </a:cubicBezTo>
                <a:cubicBezTo>
                  <a:pt x="198900" y="30296"/>
                  <a:pt x="212689" y="31844"/>
                  <a:pt x="226337" y="34119"/>
                </a:cubicBezTo>
                <a:cubicBezTo>
                  <a:pt x="232403" y="52316"/>
                  <a:pt x="241708" y="68947"/>
                  <a:pt x="226337" y="88710"/>
                </a:cubicBezTo>
                <a:cubicBezTo>
                  <a:pt x="216267" y="101657"/>
                  <a:pt x="199042" y="106907"/>
                  <a:pt x="185394" y="116006"/>
                </a:cubicBezTo>
                <a:lnTo>
                  <a:pt x="164922" y="129654"/>
                </a:lnTo>
                <a:cubicBezTo>
                  <a:pt x="158098" y="134203"/>
                  <a:pt x="152493" y="141693"/>
                  <a:pt x="144451" y="143301"/>
                </a:cubicBezTo>
                <a:lnTo>
                  <a:pt x="110331" y="150125"/>
                </a:lnTo>
                <a:cubicBezTo>
                  <a:pt x="96683" y="147850"/>
                  <a:pt x="82894" y="146302"/>
                  <a:pt x="69388" y="143301"/>
                </a:cubicBezTo>
                <a:cubicBezTo>
                  <a:pt x="62366" y="141741"/>
                  <a:pt x="53097" y="142330"/>
                  <a:pt x="48916" y="136477"/>
                </a:cubicBezTo>
                <a:cubicBezTo>
                  <a:pt x="48910" y="136468"/>
                  <a:pt x="31858" y="85303"/>
                  <a:pt x="28445" y="75062"/>
                </a:cubicBezTo>
                <a:cubicBezTo>
                  <a:pt x="26171" y="68238"/>
                  <a:pt x="23366" y="61569"/>
                  <a:pt x="21621" y="54591"/>
                </a:cubicBezTo>
                <a:cubicBezTo>
                  <a:pt x="19435" y="45845"/>
                  <a:pt x="12868" y="16614"/>
                  <a:pt x="7973" y="6824"/>
                </a:cubicBezTo>
                <a:cubicBezTo>
                  <a:pt x="6956" y="4790"/>
                  <a:pt x="-3400" y="0"/>
                  <a:pt x="1149" y="0"/>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 name="Freeform 12"/>
          <p:cNvSpPr/>
          <p:nvPr/>
        </p:nvSpPr>
        <p:spPr>
          <a:xfrm>
            <a:off x="4940159" y="1172752"/>
            <a:ext cx="661916" cy="1924334"/>
          </a:xfrm>
          <a:custGeom>
            <a:avLst/>
            <a:gdLst>
              <a:gd name="connsiteX0" fmla="*/ 661916 w 661916"/>
              <a:gd name="connsiteY0" fmla="*/ 0 h 1924334"/>
              <a:gd name="connsiteX1" fmla="*/ 641444 w 661916"/>
              <a:gd name="connsiteY1" fmla="*/ 34119 h 1924334"/>
              <a:gd name="connsiteX2" fmla="*/ 620973 w 661916"/>
              <a:gd name="connsiteY2" fmla="*/ 47767 h 1924334"/>
              <a:gd name="connsiteX3" fmla="*/ 614149 w 661916"/>
              <a:gd name="connsiteY3" fmla="*/ 68239 h 1924334"/>
              <a:gd name="connsiteX4" fmla="*/ 573206 w 661916"/>
              <a:gd name="connsiteY4" fmla="*/ 95534 h 1924334"/>
              <a:gd name="connsiteX5" fmla="*/ 552734 w 661916"/>
              <a:gd name="connsiteY5" fmla="*/ 109182 h 1924334"/>
              <a:gd name="connsiteX6" fmla="*/ 470847 w 661916"/>
              <a:gd name="connsiteY6" fmla="*/ 116006 h 1924334"/>
              <a:gd name="connsiteX7" fmla="*/ 341194 w 661916"/>
              <a:gd name="connsiteY7" fmla="*/ 109182 h 1924334"/>
              <a:gd name="connsiteX8" fmla="*/ 238835 w 661916"/>
              <a:gd name="connsiteY8" fmla="*/ 109182 h 1924334"/>
              <a:gd name="connsiteX9" fmla="*/ 218364 w 661916"/>
              <a:gd name="connsiteY9" fmla="*/ 116006 h 1924334"/>
              <a:gd name="connsiteX10" fmla="*/ 156949 w 661916"/>
              <a:gd name="connsiteY10" fmla="*/ 163773 h 1924334"/>
              <a:gd name="connsiteX11" fmla="*/ 122829 w 661916"/>
              <a:gd name="connsiteY11" fmla="*/ 225188 h 1924334"/>
              <a:gd name="connsiteX12" fmla="*/ 88710 w 661916"/>
              <a:gd name="connsiteY12" fmla="*/ 266131 h 1924334"/>
              <a:gd name="connsiteX13" fmla="*/ 75062 w 661916"/>
              <a:gd name="connsiteY13" fmla="*/ 300251 h 1924334"/>
              <a:gd name="connsiteX14" fmla="*/ 68238 w 661916"/>
              <a:gd name="connsiteY14" fmla="*/ 327546 h 1924334"/>
              <a:gd name="connsiteX15" fmla="*/ 54591 w 661916"/>
              <a:gd name="connsiteY15" fmla="*/ 348018 h 1924334"/>
              <a:gd name="connsiteX16" fmla="*/ 34119 w 661916"/>
              <a:gd name="connsiteY16" fmla="*/ 402609 h 1924334"/>
              <a:gd name="connsiteX17" fmla="*/ 20471 w 661916"/>
              <a:gd name="connsiteY17" fmla="*/ 470848 h 1924334"/>
              <a:gd name="connsiteX18" fmla="*/ 0 w 661916"/>
              <a:gd name="connsiteY18" fmla="*/ 552734 h 1924334"/>
              <a:gd name="connsiteX19" fmla="*/ 6824 w 661916"/>
              <a:gd name="connsiteY19" fmla="*/ 614149 h 1924334"/>
              <a:gd name="connsiteX20" fmla="*/ 20471 w 661916"/>
              <a:gd name="connsiteY20" fmla="*/ 634621 h 1924334"/>
              <a:gd name="connsiteX21" fmla="*/ 61415 w 661916"/>
              <a:gd name="connsiteY21" fmla="*/ 675564 h 1924334"/>
              <a:gd name="connsiteX22" fmla="*/ 81886 w 661916"/>
              <a:gd name="connsiteY22" fmla="*/ 696036 h 1924334"/>
              <a:gd name="connsiteX23" fmla="*/ 109182 w 661916"/>
              <a:gd name="connsiteY23" fmla="*/ 709683 h 1924334"/>
              <a:gd name="connsiteX24" fmla="*/ 177421 w 661916"/>
              <a:gd name="connsiteY24" fmla="*/ 750627 h 1924334"/>
              <a:gd name="connsiteX25" fmla="*/ 218364 w 661916"/>
              <a:gd name="connsiteY25" fmla="*/ 764274 h 1924334"/>
              <a:gd name="connsiteX26" fmla="*/ 266131 w 661916"/>
              <a:gd name="connsiteY26" fmla="*/ 791570 h 1924334"/>
              <a:gd name="connsiteX27" fmla="*/ 286603 w 661916"/>
              <a:gd name="connsiteY27" fmla="*/ 805218 h 1924334"/>
              <a:gd name="connsiteX28" fmla="*/ 327546 w 661916"/>
              <a:gd name="connsiteY28" fmla="*/ 818865 h 1924334"/>
              <a:gd name="connsiteX29" fmla="*/ 341194 w 661916"/>
              <a:gd name="connsiteY29" fmla="*/ 839337 h 1924334"/>
              <a:gd name="connsiteX30" fmla="*/ 361665 w 661916"/>
              <a:gd name="connsiteY30" fmla="*/ 852985 h 1924334"/>
              <a:gd name="connsiteX31" fmla="*/ 368489 w 661916"/>
              <a:gd name="connsiteY31" fmla="*/ 873457 h 1924334"/>
              <a:gd name="connsiteX32" fmla="*/ 382137 w 661916"/>
              <a:gd name="connsiteY32" fmla="*/ 893928 h 1924334"/>
              <a:gd name="connsiteX33" fmla="*/ 375313 w 661916"/>
              <a:gd name="connsiteY33" fmla="*/ 968991 h 1924334"/>
              <a:gd name="connsiteX34" fmla="*/ 368489 w 661916"/>
              <a:gd name="connsiteY34" fmla="*/ 996286 h 1924334"/>
              <a:gd name="connsiteX35" fmla="*/ 348018 w 661916"/>
              <a:gd name="connsiteY35" fmla="*/ 1009934 h 1924334"/>
              <a:gd name="connsiteX36" fmla="*/ 238835 w 661916"/>
              <a:gd name="connsiteY36" fmla="*/ 1023582 h 1924334"/>
              <a:gd name="connsiteX37" fmla="*/ 211540 w 661916"/>
              <a:gd name="connsiteY37" fmla="*/ 1064525 h 1924334"/>
              <a:gd name="connsiteX38" fmla="*/ 197892 w 661916"/>
              <a:gd name="connsiteY38" fmla="*/ 1084997 h 1924334"/>
              <a:gd name="connsiteX39" fmla="*/ 177421 w 661916"/>
              <a:gd name="connsiteY39" fmla="*/ 1098645 h 1924334"/>
              <a:gd name="connsiteX40" fmla="*/ 143301 w 661916"/>
              <a:gd name="connsiteY40" fmla="*/ 1139588 h 1924334"/>
              <a:gd name="connsiteX41" fmla="*/ 122829 w 661916"/>
              <a:gd name="connsiteY41" fmla="*/ 1207827 h 1924334"/>
              <a:gd name="connsiteX42" fmla="*/ 116006 w 661916"/>
              <a:gd name="connsiteY42" fmla="*/ 1228298 h 1924334"/>
              <a:gd name="connsiteX43" fmla="*/ 102358 w 661916"/>
              <a:gd name="connsiteY43" fmla="*/ 1289713 h 1924334"/>
              <a:gd name="connsiteX44" fmla="*/ 116006 w 661916"/>
              <a:gd name="connsiteY44" fmla="*/ 1392071 h 1924334"/>
              <a:gd name="connsiteX45" fmla="*/ 122829 w 661916"/>
              <a:gd name="connsiteY45" fmla="*/ 1412543 h 1924334"/>
              <a:gd name="connsiteX46" fmla="*/ 143301 w 661916"/>
              <a:gd name="connsiteY46" fmla="*/ 1433015 h 1924334"/>
              <a:gd name="connsiteX47" fmla="*/ 150125 w 661916"/>
              <a:gd name="connsiteY47" fmla="*/ 1453486 h 1924334"/>
              <a:gd name="connsiteX48" fmla="*/ 170597 w 661916"/>
              <a:gd name="connsiteY48" fmla="*/ 1473958 h 1924334"/>
              <a:gd name="connsiteX49" fmla="*/ 184244 w 661916"/>
              <a:gd name="connsiteY49" fmla="*/ 1494430 h 1924334"/>
              <a:gd name="connsiteX50" fmla="*/ 204716 w 661916"/>
              <a:gd name="connsiteY50" fmla="*/ 1555845 h 1924334"/>
              <a:gd name="connsiteX51" fmla="*/ 232012 w 661916"/>
              <a:gd name="connsiteY51" fmla="*/ 1596788 h 1924334"/>
              <a:gd name="connsiteX52" fmla="*/ 245659 w 661916"/>
              <a:gd name="connsiteY52" fmla="*/ 1617260 h 1924334"/>
              <a:gd name="connsiteX53" fmla="*/ 286603 w 661916"/>
              <a:gd name="connsiteY53" fmla="*/ 1685498 h 1924334"/>
              <a:gd name="connsiteX54" fmla="*/ 307074 w 661916"/>
              <a:gd name="connsiteY54" fmla="*/ 1699146 h 1924334"/>
              <a:gd name="connsiteX55" fmla="*/ 320722 w 661916"/>
              <a:gd name="connsiteY55" fmla="*/ 1719618 h 1924334"/>
              <a:gd name="connsiteX56" fmla="*/ 341194 w 661916"/>
              <a:gd name="connsiteY56" fmla="*/ 1740089 h 1924334"/>
              <a:gd name="connsiteX57" fmla="*/ 361665 w 661916"/>
              <a:gd name="connsiteY57" fmla="*/ 1787857 h 1924334"/>
              <a:gd name="connsiteX58" fmla="*/ 375313 w 661916"/>
              <a:gd name="connsiteY58" fmla="*/ 1808328 h 1924334"/>
              <a:gd name="connsiteX59" fmla="*/ 388961 w 661916"/>
              <a:gd name="connsiteY59" fmla="*/ 1856095 h 1924334"/>
              <a:gd name="connsiteX60" fmla="*/ 395785 w 661916"/>
              <a:gd name="connsiteY60" fmla="*/ 1876567 h 1924334"/>
              <a:gd name="connsiteX61" fmla="*/ 402609 w 661916"/>
              <a:gd name="connsiteY61" fmla="*/ 1903863 h 1924334"/>
              <a:gd name="connsiteX62" fmla="*/ 409432 w 661916"/>
              <a:gd name="connsiteY62" fmla="*/ 1924334 h 1924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661916" h="1924334">
                <a:moveTo>
                  <a:pt x="661916" y="0"/>
                </a:moveTo>
                <a:cubicBezTo>
                  <a:pt x="655092" y="11373"/>
                  <a:pt x="650076" y="24049"/>
                  <a:pt x="641444" y="34119"/>
                </a:cubicBezTo>
                <a:cubicBezTo>
                  <a:pt x="636107" y="40346"/>
                  <a:pt x="626096" y="41363"/>
                  <a:pt x="620973" y="47767"/>
                </a:cubicBezTo>
                <a:cubicBezTo>
                  <a:pt x="616480" y="53384"/>
                  <a:pt x="619235" y="63153"/>
                  <a:pt x="614149" y="68239"/>
                </a:cubicBezTo>
                <a:cubicBezTo>
                  <a:pt x="602551" y="79837"/>
                  <a:pt x="586854" y="86436"/>
                  <a:pt x="573206" y="95534"/>
                </a:cubicBezTo>
                <a:cubicBezTo>
                  <a:pt x="566382" y="100083"/>
                  <a:pt x="560907" y="108501"/>
                  <a:pt x="552734" y="109182"/>
                </a:cubicBezTo>
                <a:lnTo>
                  <a:pt x="470847" y="116006"/>
                </a:lnTo>
                <a:cubicBezTo>
                  <a:pt x="427629" y="113731"/>
                  <a:pt x="384353" y="112379"/>
                  <a:pt x="341194" y="109182"/>
                </a:cubicBezTo>
                <a:cubicBezTo>
                  <a:pt x="254080" y="102729"/>
                  <a:pt x="319284" y="97689"/>
                  <a:pt x="238835" y="109182"/>
                </a:cubicBezTo>
                <a:cubicBezTo>
                  <a:pt x="232011" y="111457"/>
                  <a:pt x="224652" y="112513"/>
                  <a:pt x="218364" y="116006"/>
                </a:cubicBezTo>
                <a:cubicBezTo>
                  <a:pt x="181633" y="136412"/>
                  <a:pt x="181816" y="138906"/>
                  <a:pt x="156949" y="163773"/>
                </a:cubicBezTo>
                <a:cubicBezTo>
                  <a:pt x="148368" y="189517"/>
                  <a:pt x="146295" y="201721"/>
                  <a:pt x="122829" y="225188"/>
                </a:cubicBezTo>
                <a:cubicBezTo>
                  <a:pt x="107740" y="240277"/>
                  <a:pt x="98209" y="247133"/>
                  <a:pt x="88710" y="266131"/>
                </a:cubicBezTo>
                <a:cubicBezTo>
                  <a:pt x="83232" y="277087"/>
                  <a:pt x="78936" y="288630"/>
                  <a:pt x="75062" y="300251"/>
                </a:cubicBezTo>
                <a:cubicBezTo>
                  <a:pt x="72096" y="309148"/>
                  <a:pt x="71932" y="318926"/>
                  <a:pt x="68238" y="327546"/>
                </a:cubicBezTo>
                <a:cubicBezTo>
                  <a:pt x="65007" y="335084"/>
                  <a:pt x="59140" y="341194"/>
                  <a:pt x="54591" y="348018"/>
                </a:cubicBezTo>
                <a:cubicBezTo>
                  <a:pt x="37075" y="418079"/>
                  <a:pt x="60882" y="331242"/>
                  <a:pt x="34119" y="402609"/>
                </a:cubicBezTo>
                <a:cubicBezTo>
                  <a:pt x="25613" y="425291"/>
                  <a:pt x="26367" y="447262"/>
                  <a:pt x="20471" y="470848"/>
                </a:cubicBezTo>
                <a:cubicBezTo>
                  <a:pt x="-6563" y="578990"/>
                  <a:pt x="17857" y="445595"/>
                  <a:pt x="0" y="552734"/>
                </a:cubicBezTo>
                <a:cubicBezTo>
                  <a:pt x="2275" y="573206"/>
                  <a:pt x="1829" y="594166"/>
                  <a:pt x="6824" y="614149"/>
                </a:cubicBezTo>
                <a:cubicBezTo>
                  <a:pt x="8813" y="622105"/>
                  <a:pt x="15022" y="628491"/>
                  <a:pt x="20471" y="634621"/>
                </a:cubicBezTo>
                <a:cubicBezTo>
                  <a:pt x="33294" y="649047"/>
                  <a:pt x="47767" y="661916"/>
                  <a:pt x="61415" y="675564"/>
                </a:cubicBezTo>
                <a:cubicBezTo>
                  <a:pt x="68239" y="682388"/>
                  <a:pt x="73254" y="691720"/>
                  <a:pt x="81886" y="696036"/>
                </a:cubicBezTo>
                <a:cubicBezTo>
                  <a:pt x="90985" y="700585"/>
                  <a:pt x="100459" y="704449"/>
                  <a:pt x="109182" y="709683"/>
                </a:cubicBezTo>
                <a:cubicBezTo>
                  <a:pt x="141227" y="728910"/>
                  <a:pt x="146222" y="738148"/>
                  <a:pt x="177421" y="750627"/>
                </a:cubicBezTo>
                <a:cubicBezTo>
                  <a:pt x="190778" y="755970"/>
                  <a:pt x="218364" y="764274"/>
                  <a:pt x="218364" y="764274"/>
                </a:cubicBezTo>
                <a:cubicBezTo>
                  <a:pt x="284361" y="813774"/>
                  <a:pt x="214031" y="765520"/>
                  <a:pt x="266131" y="791570"/>
                </a:cubicBezTo>
                <a:cubicBezTo>
                  <a:pt x="273467" y="795238"/>
                  <a:pt x="279108" y="801887"/>
                  <a:pt x="286603" y="805218"/>
                </a:cubicBezTo>
                <a:cubicBezTo>
                  <a:pt x="299749" y="811061"/>
                  <a:pt x="327546" y="818865"/>
                  <a:pt x="327546" y="818865"/>
                </a:cubicBezTo>
                <a:cubicBezTo>
                  <a:pt x="332095" y="825689"/>
                  <a:pt x="335395" y="833538"/>
                  <a:pt x="341194" y="839337"/>
                </a:cubicBezTo>
                <a:cubicBezTo>
                  <a:pt x="346993" y="845136"/>
                  <a:pt x="356542" y="846581"/>
                  <a:pt x="361665" y="852985"/>
                </a:cubicBezTo>
                <a:cubicBezTo>
                  <a:pt x="366158" y="858602"/>
                  <a:pt x="365272" y="867023"/>
                  <a:pt x="368489" y="873457"/>
                </a:cubicBezTo>
                <a:cubicBezTo>
                  <a:pt x="372157" y="880792"/>
                  <a:pt x="377588" y="887104"/>
                  <a:pt x="382137" y="893928"/>
                </a:cubicBezTo>
                <a:cubicBezTo>
                  <a:pt x="379862" y="918949"/>
                  <a:pt x="378634" y="944087"/>
                  <a:pt x="375313" y="968991"/>
                </a:cubicBezTo>
                <a:cubicBezTo>
                  <a:pt x="374073" y="978287"/>
                  <a:pt x="373691" y="988483"/>
                  <a:pt x="368489" y="996286"/>
                </a:cubicBezTo>
                <a:cubicBezTo>
                  <a:pt x="363940" y="1003110"/>
                  <a:pt x="355556" y="1006703"/>
                  <a:pt x="348018" y="1009934"/>
                </a:cubicBezTo>
                <a:cubicBezTo>
                  <a:pt x="322013" y="1021079"/>
                  <a:pt x="248693" y="1022761"/>
                  <a:pt x="238835" y="1023582"/>
                </a:cubicBezTo>
                <a:lnTo>
                  <a:pt x="211540" y="1064525"/>
                </a:lnTo>
                <a:cubicBezTo>
                  <a:pt x="206991" y="1071349"/>
                  <a:pt x="204716" y="1080448"/>
                  <a:pt x="197892" y="1084997"/>
                </a:cubicBezTo>
                <a:cubicBezTo>
                  <a:pt x="191068" y="1089546"/>
                  <a:pt x="183721" y="1093395"/>
                  <a:pt x="177421" y="1098645"/>
                </a:cubicBezTo>
                <a:cubicBezTo>
                  <a:pt x="166076" y="1108099"/>
                  <a:pt x="149617" y="1125378"/>
                  <a:pt x="143301" y="1139588"/>
                </a:cubicBezTo>
                <a:cubicBezTo>
                  <a:pt x="130329" y="1168775"/>
                  <a:pt x="130768" y="1180039"/>
                  <a:pt x="122829" y="1207827"/>
                </a:cubicBezTo>
                <a:cubicBezTo>
                  <a:pt x="120853" y="1214743"/>
                  <a:pt x="117566" y="1221277"/>
                  <a:pt x="116006" y="1228298"/>
                </a:cubicBezTo>
                <a:cubicBezTo>
                  <a:pt x="99997" y="1300345"/>
                  <a:pt x="117718" y="1243635"/>
                  <a:pt x="102358" y="1289713"/>
                </a:cubicBezTo>
                <a:cubicBezTo>
                  <a:pt x="107725" y="1348754"/>
                  <a:pt x="103949" y="1349869"/>
                  <a:pt x="116006" y="1392071"/>
                </a:cubicBezTo>
                <a:cubicBezTo>
                  <a:pt x="117982" y="1398987"/>
                  <a:pt x="118839" y="1406558"/>
                  <a:pt x="122829" y="1412543"/>
                </a:cubicBezTo>
                <a:cubicBezTo>
                  <a:pt x="128182" y="1420573"/>
                  <a:pt x="136477" y="1426191"/>
                  <a:pt x="143301" y="1433015"/>
                </a:cubicBezTo>
                <a:cubicBezTo>
                  <a:pt x="145576" y="1439839"/>
                  <a:pt x="146135" y="1447501"/>
                  <a:pt x="150125" y="1453486"/>
                </a:cubicBezTo>
                <a:cubicBezTo>
                  <a:pt x="155478" y="1461516"/>
                  <a:pt x="164419" y="1466544"/>
                  <a:pt x="170597" y="1473958"/>
                </a:cubicBezTo>
                <a:cubicBezTo>
                  <a:pt x="175847" y="1480258"/>
                  <a:pt x="179695" y="1487606"/>
                  <a:pt x="184244" y="1494430"/>
                </a:cubicBezTo>
                <a:cubicBezTo>
                  <a:pt x="190003" y="1517465"/>
                  <a:pt x="192857" y="1534103"/>
                  <a:pt x="204716" y="1555845"/>
                </a:cubicBezTo>
                <a:cubicBezTo>
                  <a:pt x="212570" y="1570245"/>
                  <a:pt x="222914" y="1583140"/>
                  <a:pt x="232012" y="1596788"/>
                </a:cubicBezTo>
                <a:cubicBezTo>
                  <a:pt x="236561" y="1603612"/>
                  <a:pt x="241991" y="1609925"/>
                  <a:pt x="245659" y="1617260"/>
                </a:cubicBezTo>
                <a:cubicBezTo>
                  <a:pt x="253876" y="1633693"/>
                  <a:pt x="274251" y="1677263"/>
                  <a:pt x="286603" y="1685498"/>
                </a:cubicBezTo>
                <a:lnTo>
                  <a:pt x="307074" y="1699146"/>
                </a:lnTo>
                <a:cubicBezTo>
                  <a:pt x="311623" y="1705970"/>
                  <a:pt x="315471" y="1713318"/>
                  <a:pt x="320722" y="1719618"/>
                </a:cubicBezTo>
                <a:cubicBezTo>
                  <a:pt x="326900" y="1727032"/>
                  <a:pt x="335585" y="1732236"/>
                  <a:pt x="341194" y="1740089"/>
                </a:cubicBezTo>
                <a:cubicBezTo>
                  <a:pt x="364858" y="1773219"/>
                  <a:pt x="346815" y="1758159"/>
                  <a:pt x="361665" y="1787857"/>
                </a:cubicBezTo>
                <a:cubicBezTo>
                  <a:pt x="365333" y="1795192"/>
                  <a:pt x="370764" y="1801504"/>
                  <a:pt x="375313" y="1808328"/>
                </a:cubicBezTo>
                <a:cubicBezTo>
                  <a:pt x="391675" y="1857413"/>
                  <a:pt x="371824" y="1796116"/>
                  <a:pt x="388961" y="1856095"/>
                </a:cubicBezTo>
                <a:cubicBezTo>
                  <a:pt x="390937" y="1863011"/>
                  <a:pt x="393809" y="1869651"/>
                  <a:pt x="395785" y="1876567"/>
                </a:cubicBezTo>
                <a:cubicBezTo>
                  <a:pt x="398362" y="1885585"/>
                  <a:pt x="400033" y="1894845"/>
                  <a:pt x="402609" y="1903863"/>
                </a:cubicBezTo>
                <a:cubicBezTo>
                  <a:pt x="404585" y="1910779"/>
                  <a:pt x="409432" y="1924334"/>
                  <a:pt x="409432" y="1924334"/>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Freeform 15"/>
          <p:cNvSpPr/>
          <p:nvPr/>
        </p:nvSpPr>
        <p:spPr>
          <a:xfrm>
            <a:off x="5472421" y="1445707"/>
            <a:ext cx="832514" cy="1678675"/>
          </a:xfrm>
          <a:custGeom>
            <a:avLst/>
            <a:gdLst>
              <a:gd name="connsiteX0" fmla="*/ 832514 w 832514"/>
              <a:gd name="connsiteY0" fmla="*/ 34119 h 1678675"/>
              <a:gd name="connsiteX1" fmla="*/ 757451 w 832514"/>
              <a:gd name="connsiteY1" fmla="*/ 27296 h 1678675"/>
              <a:gd name="connsiteX2" fmla="*/ 702860 w 832514"/>
              <a:gd name="connsiteY2" fmla="*/ 13648 h 1678675"/>
              <a:gd name="connsiteX3" fmla="*/ 655093 w 832514"/>
              <a:gd name="connsiteY3" fmla="*/ 0 h 1678675"/>
              <a:gd name="connsiteX4" fmla="*/ 450376 w 832514"/>
              <a:gd name="connsiteY4" fmla="*/ 13648 h 1678675"/>
              <a:gd name="connsiteX5" fmla="*/ 416257 w 832514"/>
              <a:gd name="connsiteY5" fmla="*/ 27296 h 1678675"/>
              <a:gd name="connsiteX6" fmla="*/ 395785 w 832514"/>
              <a:gd name="connsiteY6" fmla="*/ 34119 h 1678675"/>
              <a:gd name="connsiteX7" fmla="*/ 341194 w 832514"/>
              <a:gd name="connsiteY7" fmla="*/ 54591 h 1678675"/>
              <a:gd name="connsiteX8" fmla="*/ 320723 w 832514"/>
              <a:gd name="connsiteY8" fmla="*/ 68239 h 1678675"/>
              <a:gd name="connsiteX9" fmla="*/ 300251 w 832514"/>
              <a:gd name="connsiteY9" fmla="*/ 75063 h 1678675"/>
              <a:gd name="connsiteX10" fmla="*/ 272956 w 832514"/>
              <a:gd name="connsiteY10" fmla="*/ 95534 h 1678675"/>
              <a:gd name="connsiteX11" fmla="*/ 225188 w 832514"/>
              <a:gd name="connsiteY11" fmla="*/ 116006 h 1678675"/>
              <a:gd name="connsiteX12" fmla="*/ 191069 w 832514"/>
              <a:gd name="connsiteY12" fmla="*/ 156949 h 1678675"/>
              <a:gd name="connsiteX13" fmla="*/ 163773 w 832514"/>
              <a:gd name="connsiteY13" fmla="*/ 184245 h 1678675"/>
              <a:gd name="connsiteX14" fmla="*/ 136478 w 832514"/>
              <a:gd name="connsiteY14" fmla="*/ 225188 h 1678675"/>
              <a:gd name="connsiteX15" fmla="*/ 122830 w 832514"/>
              <a:gd name="connsiteY15" fmla="*/ 245660 h 1678675"/>
              <a:gd name="connsiteX16" fmla="*/ 102359 w 832514"/>
              <a:gd name="connsiteY16" fmla="*/ 286603 h 1678675"/>
              <a:gd name="connsiteX17" fmla="*/ 102359 w 832514"/>
              <a:gd name="connsiteY17" fmla="*/ 429905 h 1678675"/>
              <a:gd name="connsiteX18" fmla="*/ 116006 w 832514"/>
              <a:gd name="connsiteY18" fmla="*/ 450376 h 1678675"/>
              <a:gd name="connsiteX19" fmla="*/ 136478 w 832514"/>
              <a:gd name="connsiteY19" fmla="*/ 491319 h 1678675"/>
              <a:gd name="connsiteX20" fmla="*/ 143302 w 832514"/>
              <a:gd name="connsiteY20" fmla="*/ 511791 h 1678675"/>
              <a:gd name="connsiteX21" fmla="*/ 156950 w 832514"/>
              <a:gd name="connsiteY21" fmla="*/ 573206 h 1678675"/>
              <a:gd name="connsiteX22" fmla="*/ 170597 w 832514"/>
              <a:gd name="connsiteY22" fmla="*/ 593678 h 1678675"/>
              <a:gd name="connsiteX23" fmla="*/ 177421 w 832514"/>
              <a:gd name="connsiteY23" fmla="*/ 627797 h 1678675"/>
              <a:gd name="connsiteX24" fmla="*/ 191069 w 832514"/>
              <a:gd name="connsiteY24" fmla="*/ 668740 h 1678675"/>
              <a:gd name="connsiteX25" fmla="*/ 184245 w 832514"/>
              <a:gd name="connsiteY25" fmla="*/ 702860 h 1678675"/>
              <a:gd name="connsiteX26" fmla="*/ 170597 w 832514"/>
              <a:gd name="connsiteY26" fmla="*/ 723331 h 1678675"/>
              <a:gd name="connsiteX27" fmla="*/ 156950 w 832514"/>
              <a:gd name="connsiteY27" fmla="*/ 750627 h 1678675"/>
              <a:gd name="connsiteX28" fmla="*/ 150126 w 832514"/>
              <a:gd name="connsiteY28" fmla="*/ 887105 h 1678675"/>
              <a:gd name="connsiteX29" fmla="*/ 122830 w 832514"/>
              <a:gd name="connsiteY29" fmla="*/ 934872 h 1678675"/>
              <a:gd name="connsiteX30" fmla="*/ 116006 w 832514"/>
              <a:gd name="connsiteY30" fmla="*/ 955343 h 1678675"/>
              <a:gd name="connsiteX31" fmla="*/ 102359 w 832514"/>
              <a:gd name="connsiteY31" fmla="*/ 975815 h 1678675"/>
              <a:gd name="connsiteX32" fmla="*/ 81887 w 832514"/>
              <a:gd name="connsiteY32" fmla="*/ 1016758 h 1678675"/>
              <a:gd name="connsiteX33" fmla="*/ 75063 w 832514"/>
              <a:gd name="connsiteY33" fmla="*/ 1037230 h 1678675"/>
              <a:gd name="connsiteX34" fmla="*/ 61415 w 832514"/>
              <a:gd name="connsiteY34" fmla="*/ 1057702 h 1678675"/>
              <a:gd name="connsiteX35" fmla="*/ 54591 w 832514"/>
              <a:gd name="connsiteY35" fmla="*/ 1091821 h 1678675"/>
              <a:gd name="connsiteX36" fmla="*/ 27296 w 832514"/>
              <a:gd name="connsiteY36" fmla="*/ 1146412 h 1678675"/>
              <a:gd name="connsiteX37" fmla="*/ 20472 w 832514"/>
              <a:gd name="connsiteY37" fmla="*/ 1166884 h 1678675"/>
              <a:gd name="connsiteX38" fmla="*/ 13648 w 832514"/>
              <a:gd name="connsiteY38" fmla="*/ 1221475 h 1678675"/>
              <a:gd name="connsiteX39" fmla="*/ 0 w 832514"/>
              <a:gd name="connsiteY39" fmla="*/ 1269242 h 1678675"/>
              <a:gd name="connsiteX40" fmla="*/ 6824 w 832514"/>
              <a:gd name="connsiteY40" fmla="*/ 1344305 h 1678675"/>
              <a:gd name="connsiteX41" fmla="*/ 13648 w 832514"/>
              <a:gd name="connsiteY41" fmla="*/ 1371600 h 1678675"/>
              <a:gd name="connsiteX42" fmla="*/ 27296 w 832514"/>
              <a:gd name="connsiteY42" fmla="*/ 1460310 h 1678675"/>
              <a:gd name="connsiteX43" fmla="*/ 40944 w 832514"/>
              <a:gd name="connsiteY43" fmla="*/ 1480782 h 1678675"/>
              <a:gd name="connsiteX44" fmla="*/ 47767 w 832514"/>
              <a:gd name="connsiteY44" fmla="*/ 1501254 h 1678675"/>
              <a:gd name="connsiteX45" fmla="*/ 54591 w 832514"/>
              <a:gd name="connsiteY45" fmla="*/ 1535373 h 1678675"/>
              <a:gd name="connsiteX46" fmla="*/ 61415 w 832514"/>
              <a:gd name="connsiteY46" fmla="*/ 1562669 h 1678675"/>
              <a:gd name="connsiteX47" fmla="*/ 68239 w 832514"/>
              <a:gd name="connsiteY47" fmla="*/ 1624084 h 1678675"/>
              <a:gd name="connsiteX48" fmla="*/ 81887 w 832514"/>
              <a:gd name="connsiteY48" fmla="*/ 1678675 h 167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832514" h="1678675">
                <a:moveTo>
                  <a:pt x="832514" y="34119"/>
                </a:moveTo>
                <a:cubicBezTo>
                  <a:pt x="807493" y="31845"/>
                  <a:pt x="782381" y="30412"/>
                  <a:pt x="757451" y="27296"/>
                </a:cubicBezTo>
                <a:cubicBezTo>
                  <a:pt x="720458" y="22672"/>
                  <a:pt x="731743" y="21900"/>
                  <a:pt x="702860" y="13648"/>
                </a:cubicBezTo>
                <a:cubicBezTo>
                  <a:pt x="642889" y="-3487"/>
                  <a:pt x="704169" y="16359"/>
                  <a:pt x="655093" y="0"/>
                </a:cubicBezTo>
                <a:cubicBezTo>
                  <a:pt x="586854" y="4549"/>
                  <a:pt x="518324" y="5882"/>
                  <a:pt x="450376" y="13648"/>
                </a:cubicBezTo>
                <a:cubicBezTo>
                  <a:pt x="438206" y="15039"/>
                  <a:pt x="427726" y="22995"/>
                  <a:pt x="416257" y="27296"/>
                </a:cubicBezTo>
                <a:cubicBezTo>
                  <a:pt x="409522" y="29822"/>
                  <a:pt x="402520" y="31593"/>
                  <a:pt x="395785" y="34119"/>
                </a:cubicBezTo>
                <a:cubicBezTo>
                  <a:pt x="330479" y="58608"/>
                  <a:pt x="387679" y="39096"/>
                  <a:pt x="341194" y="54591"/>
                </a:cubicBezTo>
                <a:cubicBezTo>
                  <a:pt x="334370" y="59140"/>
                  <a:pt x="328058" y="64571"/>
                  <a:pt x="320723" y="68239"/>
                </a:cubicBezTo>
                <a:cubicBezTo>
                  <a:pt x="314289" y="71456"/>
                  <a:pt x="306496" y="71494"/>
                  <a:pt x="300251" y="75063"/>
                </a:cubicBezTo>
                <a:cubicBezTo>
                  <a:pt x="290377" y="80705"/>
                  <a:pt x="282600" y="89506"/>
                  <a:pt x="272956" y="95534"/>
                </a:cubicBezTo>
                <a:cubicBezTo>
                  <a:pt x="253681" y="107580"/>
                  <a:pt x="245089" y="109372"/>
                  <a:pt x="225188" y="116006"/>
                </a:cubicBezTo>
                <a:cubicBezTo>
                  <a:pt x="182293" y="144604"/>
                  <a:pt x="225701" y="110774"/>
                  <a:pt x="191069" y="156949"/>
                </a:cubicBezTo>
                <a:cubicBezTo>
                  <a:pt x="183348" y="167243"/>
                  <a:pt x="171811" y="174197"/>
                  <a:pt x="163773" y="184245"/>
                </a:cubicBezTo>
                <a:cubicBezTo>
                  <a:pt x="153527" y="197053"/>
                  <a:pt x="145576" y="211540"/>
                  <a:pt x="136478" y="225188"/>
                </a:cubicBezTo>
                <a:cubicBezTo>
                  <a:pt x="131929" y="232012"/>
                  <a:pt x="125424" y="237879"/>
                  <a:pt x="122830" y="245660"/>
                </a:cubicBezTo>
                <a:cubicBezTo>
                  <a:pt x="113412" y="273911"/>
                  <a:pt x="119996" y="260146"/>
                  <a:pt x="102359" y="286603"/>
                </a:cubicBezTo>
                <a:cubicBezTo>
                  <a:pt x="95719" y="346361"/>
                  <a:pt x="89557" y="365895"/>
                  <a:pt x="102359" y="429905"/>
                </a:cubicBezTo>
                <a:cubicBezTo>
                  <a:pt x="103967" y="437947"/>
                  <a:pt x="112338" y="443041"/>
                  <a:pt x="116006" y="450376"/>
                </a:cubicBezTo>
                <a:cubicBezTo>
                  <a:pt x="144253" y="506871"/>
                  <a:pt x="97372" y="432663"/>
                  <a:pt x="136478" y="491319"/>
                </a:cubicBezTo>
                <a:cubicBezTo>
                  <a:pt x="138753" y="498143"/>
                  <a:pt x="141742" y="504769"/>
                  <a:pt x="143302" y="511791"/>
                </a:cubicBezTo>
                <a:cubicBezTo>
                  <a:pt x="147496" y="530664"/>
                  <a:pt x="147733" y="554771"/>
                  <a:pt x="156950" y="573206"/>
                </a:cubicBezTo>
                <a:cubicBezTo>
                  <a:pt x="160618" y="580541"/>
                  <a:pt x="166048" y="586854"/>
                  <a:pt x="170597" y="593678"/>
                </a:cubicBezTo>
                <a:cubicBezTo>
                  <a:pt x="172872" y="605051"/>
                  <a:pt x="174369" y="616607"/>
                  <a:pt x="177421" y="627797"/>
                </a:cubicBezTo>
                <a:cubicBezTo>
                  <a:pt x="181206" y="641676"/>
                  <a:pt x="191069" y="668740"/>
                  <a:pt x="191069" y="668740"/>
                </a:cubicBezTo>
                <a:cubicBezTo>
                  <a:pt x="188794" y="680113"/>
                  <a:pt x="188318" y="692000"/>
                  <a:pt x="184245" y="702860"/>
                </a:cubicBezTo>
                <a:cubicBezTo>
                  <a:pt x="181365" y="710539"/>
                  <a:pt x="174666" y="716210"/>
                  <a:pt x="170597" y="723331"/>
                </a:cubicBezTo>
                <a:cubicBezTo>
                  <a:pt x="165550" y="732163"/>
                  <a:pt x="161499" y="741528"/>
                  <a:pt x="156950" y="750627"/>
                </a:cubicBezTo>
                <a:cubicBezTo>
                  <a:pt x="154675" y="796120"/>
                  <a:pt x="155776" y="841907"/>
                  <a:pt x="150126" y="887105"/>
                </a:cubicBezTo>
                <a:cubicBezTo>
                  <a:pt x="148132" y="903054"/>
                  <a:pt x="129767" y="920998"/>
                  <a:pt x="122830" y="934872"/>
                </a:cubicBezTo>
                <a:cubicBezTo>
                  <a:pt x="119613" y="941305"/>
                  <a:pt x="119223" y="948910"/>
                  <a:pt x="116006" y="955343"/>
                </a:cubicBezTo>
                <a:cubicBezTo>
                  <a:pt x="112338" y="962678"/>
                  <a:pt x="106027" y="968480"/>
                  <a:pt x="102359" y="975815"/>
                </a:cubicBezTo>
                <a:cubicBezTo>
                  <a:pt x="74115" y="1032306"/>
                  <a:pt x="120990" y="958106"/>
                  <a:pt x="81887" y="1016758"/>
                </a:cubicBezTo>
                <a:cubicBezTo>
                  <a:pt x="79612" y="1023582"/>
                  <a:pt x="78280" y="1030796"/>
                  <a:pt x="75063" y="1037230"/>
                </a:cubicBezTo>
                <a:cubicBezTo>
                  <a:pt x="71395" y="1044566"/>
                  <a:pt x="64295" y="1050023"/>
                  <a:pt x="61415" y="1057702"/>
                </a:cubicBezTo>
                <a:cubicBezTo>
                  <a:pt x="57343" y="1068562"/>
                  <a:pt x="58755" y="1080996"/>
                  <a:pt x="54591" y="1091821"/>
                </a:cubicBezTo>
                <a:cubicBezTo>
                  <a:pt x="47288" y="1110810"/>
                  <a:pt x="33730" y="1127111"/>
                  <a:pt x="27296" y="1146412"/>
                </a:cubicBezTo>
                <a:lnTo>
                  <a:pt x="20472" y="1166884"/>
                </a:lnTo>
                <a:cubicBezTo>
                  <a:pt x="18197" y="1185081"/>
                  <a:pt x="16663" y="1203386"/>
                  <a:pt x="13648" y="1221475"/>
                </a:cubicBezTo>
                <a:cubicBezTo>
                  <a:pt x="10792" y="1238610"/>
                  <a:pt x="5408" y="1253018"/>
                  <a:pt x="0" y="1269242"/>
                </a:cubicBezTo>
                <a:cubicBezTo>
                  <a:pt x="2275" y="1294263"/>
                  <a:pt x="3503" y="1319401"/>
                  <a:pt x="6824" y="1344305"/>
                </a:cubicBezTo>
                <a:cubicBezTo>
                  <a:pt x="8064" y="1353601"/>
                  <a:pt x="12322" y="1362316"/>
                  <a:pt x="13648" y="1371600"/>
                </a:cubicBezTo>
                <a:cubicBezTo>
                  <a:pt x="16780" y="1393522"/>
                  <a:pt x="14630" y="1434978"/>
                  <a:pt x="27296" y="1460310"/>
                </a:cubicBezTo>
                <a:cubicBezTo>
                  <a:pt x="30964" y="1467646"/>
                  <a:pt x="36395" y="1473958"/>
                  <a:pt x="40944" y="1480782"/>
                </a:cubicBezTo>
                <a:cubicBezTo>
                  <a:pt x="43218" y="1487606"/>
                  <a:pt x="46023" y="1494276"/>
                  <a:pt x="47767" y="1501254"/>
                </a:cubicBezTo>
                <a:cubicBezTo>
                  <a:pt x="50580" y="1512506"/>
                  <a:pt x="52075" y="1524051"/>
                  <a:pt x="54591" y="1535373"/>
                </a:cubicBezTo>
                <a:cubicBezTo>
                  <a:pt x="56626" y="1544528"/>
                  <a:pt x="59140" y="1553570"/>
                  <a:pt x="61415" y="1562669"/>
                </a:cubicBezTo>
                <a:cubicBezTo>
                  <a:pt x="63690" y="1583141"/>
                  <a:pt x="63243" y="1604101"/>
                  <a:pt x="68239" y="1624084"/>
                </a:cubicBezTo>
                <a:cubicBezTo>
                  <a:pt x="88196" y="1703910"/>
                  <a:pt x="81887" y="1567164"/>
                  <a:pt x="81887" y="1678675"/>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Freeform 16"/>
          <p:cNvSpPr/>
          <p:nvPr/>
        </p:nvSpPr>
        <p:spPr>
          <a:xfrm>
            <a:off x="5834087" y="2107623"/>
            <a:ext cx="484496" cy="1003111"/>
          </a:xfrm>
          <a:custGeom>
            <a:avLst/>
            <a:gdLst>
              <a:gd name="connsiteX0" fmla="*/ 484496 w 484496"/>
              <a:gd name="connsiteY0" fmla="*/ 156950 h 1003111"/>
              <a:gd name="connsiteX1" fmla="*/ 464024 w 484496"/>
              <a:gd name="connsiteY1" fmla="*/ 122830 h 1003111"/>
              <a:gd name="connsiteX2" fmla="*/ 423081 w 484496"/>
              <a:gd name="connsiteY2" fmla="*/ 95535 h 1003111"/>
              <a:gd name="connsiteX3" fmla="*/ 402609 w 484496"/>
              <a:gd name="connsiteY3" fmla="*/ 81887 h 1003111"/>
              <a:gd name="connsiteX4" fmla="*/ 382137 w 484496"/>
              <a:gd name="connsiteY4" fmla="*/ 61415 h 1003111"/>
              <a:gd name="connsiteX5" fmla="*/ 354842 w 484496"/>
              <a:gd name="connsiteY5" fmla="*/ 54592 h 1003111"/>
              <a:gd name="connsiteX6" fmla="*/ 313898 w 484496"/>
              <a:gd name="connsiteY6" fmla="*/ 40944 h 1003111"/>
              <a:gd name="connsiteX7" fmla="*/ 293427 w 484496"/>
              <a:gd name="connsiteY7" fmla="*/ 27296 h 1003111"/>
              <a:gd name="connsiteX8" fmla="*/ 279779 w 484496"/>
              <a:gd name="connsiteY8" fmla="*/ 6824 h 1003111"/>
              <a:gd name="connsiteX9" fmla="*/ 252484 w 484496"/>
              <a:gd name="connsiteY9" fmla="*/ 0 h 1003111"/>
              <a:gd name="connsiteX10" fmla="*/ 163773 w 484496"/>
              <a:gd name="connsiteY10" fmla="*/ 6824 h 1003111"/>
              <a:gd name="connsiteX11" fmla="*/ 122830 w 484496"/>
              <a:gd name="connsiteY11" fmla="*/ 34120 h 1003111"/>
              <a:gd name="connsiteX12" fmla="*/ 102358 w 484496"/>
              <a:gd name="connsiteY12" fmla="*/ 47768 h 1003111"/>
              <a:gd name="connsiteX13" fmla="*/ 88710 w 484496"/>
              <a:gd name="connsiteY13" fmla="*/ 68239 h 1003111"/>
              <a:gd name="connsiteX14" fmla="*/ 47767 w 484496"/>
              <a:gd name="connsiteY14" fmla="*/ 95535 h 1003111"/>
              <a:gd name="connsiteX15" fmla="*/ 34119 w 484496"/>
              <a:gd name="connsiteY15" fmla="*/ 136478 h 1003111"/>
              <a:gd name="connsiteX16" fmla="*/ 20472 w 484496"/>
              <a:gd name="connsiteY16" fmla="*/ 156950 h 1003111"/>
              <a:gd name="connsiteX17" fmla="*/ 6824 w 484496"/>
              <a:gd name="connsiteY17" fmla="*/ 197893 h 1003111"/>
              <a:gd name="connsiteX18" fmla="*/ 0 w 484496"/>
              <a:gd name="connsiteY18" fmla="*/ 218365 h 1003111"/>
              <a:gd name="connsiteX19" fmla="*/ 6824 w 484496"/>
              <a:gd name="connsiteY19" fmla="*/ 272956 h 1003111"/>
              <a:gd name="connsiteX20" fmla="*/ 13648 w 484496"/>
              <a:gd name="connsiteY20" fmla="*/ 341194 h 1003111"/>
              <a:gd name="connsiteX21" fmla="*/ 27296 w 484496"/>
              <a:gd name="connsiteY21" fmla="*/ 382138 h 1003111"/>
              <a:gd name="connsiteX22" fmla="*/ 34119 w 484496"/>
              <a:gd name="connsiteY22" fmla="*/ 402609 h 1003111"/>
              <a:gd name="connsiteX23" fmla="*/ 20472 w 484496"/>
              <a:gd name="connsiteY23" fmla="*/ 696036 h 1003111"/>
              <a:gd name="connsiteX24" fmla="*/ 6824 w 484496"/>
              <a:gd name="connsiteY24" fmla="*/ 750627 h 1003111"/>
              <a:gd name="connsiteX25" fmla="*/ 13648 w 484496"/>
              <a:gd name="connsiteY25" fmla="*/ 893929 h 1003111"/>
              <a:gd name="connsiteX26" fmla="*/ 47767 w 484496"/>
              <a:gd name="connsiteY26" fmla="*/ 921224 h 1003111"/>
              <a:gd name="connsiteX27" fmla="*/ 88710 w 484496"/>
              <a:gd name="connsiteY27" fmla="*/ 948520 h 1003111"/>
              <a:gd name="connsiteX28" fmla="*/ 109182 w 484496"/>
              <a:gd name="connsiteY28" fmla="*/ 989463 h 1003111"/>
              <a:gd name="connsiteX29" fmla="*/ 150125 w 484496"/>
              <a:gd name="connsiteY29" fmla="*/ 1003111 h 1003111"/>
              <a:gd name="connsiteX30" fmla="*/ 232012 w 484496"/>
              <a:gd name="connsiteY30" fmla="*/ 989463 h 1003111"/>
              <a:gd name="connsiteX31" fmla="*/ 272955 w 484496"/>
              <a:gd name="connsiteY31" fmla="*/ 962168 h 1003111"/>
              <a:gd name="connsiteX32" fmla="*/ 300251 w 484496"/>
              <a:gd name="connsiteY32" fmla="*/ 921224 h 1003111"/>
              <a:gd name="connsiteX33" fmla="*/ 307075 w 484496"/>
              <a:gd name="connsiteY33" fmla="*/ 900753 h 1003111"/>
              <a:gd name="connsiteX34" fmla="*/ 327546 w 484496"/>
              <a:gd name="connsiteY34" fmla="*/ 859809 h 1003111"/>
              <a:gd name="connsiteX35" fmla="*/ 320722 w 484496"/>
              <a:gd name="connsiteY35" fmla="*/ 723332 h 1003111"/>
              <a:gd name="connsiteX36" fmla="*/ 313898 w 484496"/>
              <a:gd name="connsiteY36" fmla="*/ 682389 h 1003111"/>
              <a:gd name="connsiteX37" fmla="*/ 334370 w 484496"/>
              <a:gd name="connsiteY37" fmla="*/ 525439 h 1003111"/>
              <a:gd name="connsiteX38" fmla="*/ 341194 w 484496"/>
              <a:gd name="connsiteY38" fmla="*/ 504968 h 1003111"/>
              <a:gd name="connsiteX39" fmla="*/ 375313 w 484496"/>
              <a:gd name="connsiteY39" fmla="*/ 450377 h 1003111"/>
              <a:gd name="connsiteX40" fmla="*/ 395785 w 484496"/>
              <a:gd name="connsiteY40" fmla="*/ 429905 h 1003111"/>
              <a:gd name="connsiteX41" fmla="*/ 429904 w 484496"/>
              <a:gd name="connsiteY41" fmla="*/ 395786 h 1003111"/>
              <a:gd name="connsiteX42" fmla="*/ 457200 w 484496"/>
              <a:gd name="connsiteY42" fmla="*/ 354842 h 1003111"/>
              <a:gd name="connsiteX43" fmla="*/ 477672 w 484496"/>
              <a:gd name="connsiteY43" fmla="*/ 334371 h 10031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484496" h="1003111">
                <a:moveTo>
                  <a:pt x="484496" y="156950"/>
                </a:moveTo>
                <a:cubicBezTo>
                  <a:pt x="477672" y="145577"/>
                  <a:pt x="473403" y="132209"/>
                  <a:pt x="464024" y="122830"/>
                </a:cubicBezTo>
                <a:cubicBezTo>
                  <a:pt x="452426" y="111232"/>
                  <a:pt x="436729" y="104633"/>
                  <a:pt x="423081" y="95535"/>
                </a:cubicBezTo>
                <a:cubicBezTo>
                  <a:pt x="416257" y="90986"/>
                  <a:pt x="408408" y="87686"/>
                  <a:pt x="402609" y="81887"/>
                </a:cubicBezTo>
                <a:cubicBezTo>
                  <a:pt x="395785" y="75063"/>
                  <a:pt x="390516" y="66203"/>
                  <a:pt x="382137" y="61415"/>
                </a:cubicBezTo>
                <a:cubicBezTo>
                  <a:pt x="373994" y="56762"/>
                  <a:pt x="363825" y="57287"/>
                  <a:pt x="354842" y="54592"/>
                </a:cubicBezTo>
                <a:cubicBezTo>
                  <a:pt x="341062" y="50458"/>
                  <a:pt x="313898" y="40944"/>
                  <a:pt x="313898" y="40944"/>
                </a:cubicBezTo>
                <a:cubicBezTo>
                  <a:pt x="307074" y="36395"/>
                  <a:pt x="299226" y="33095"/>
                  <a:pt x="293427" y="27296"/>
                </a:cubicBezTo>
                <a:cubicBezTo>
                  <a:pt x="287628" y="21497"/>
                  <a:pt x="286603" y="11373"/>
                  <a:pt x="279779" y="6824"/>
                </a:cubicBezTo>
                <a:cubicBezTo>
                  <a:pt x="271976" y="1622"/>
                  <a:pt x="261582" y="2275"/>
                  <a:pt x="252484" y="0"/>
                </a:cubicBezTo>
                <a:cubicBezTo>
                  <a:pt x="222914" y="2275"/>
                  <a:pt x="192454" y="-724"/>
                  <a:pt x="163773" y="6824"/>
                </a:cubicBezTo>
                <a:cubicBezTo>
                  <a:pt x="147911" y="10998"/>
                  <a:pt x="136478" y="25021"/>
                  <a:pt x="122830" y="34120"/>
                </a:cubicBezTo>
                <a:lnTo>
                  <a:pt x="102358" y="47768"/>
                </a:lnTo>
                <a:cubicBezTo>
                  <a:pt x="97809" y="54592"/>
                  <a:pt x="94882" y="62839"/>
                  <a:pt x="88710" y="68239"/>
                </a:cubicBezTo>
                <a:cubicBezTo>
                  <a:pt x="76366" y="79040"/>
                  <a:pt x="47767" y="95535"/>
                  <a:pt x="47767" y="95535"/>
                </a:cubicBezTo>
                <a:cubicBezTo>
                  <a:pt x="43218" y="109183"/>
                  <a:pt x="42098" y="124508"/>
                  <a:pt x="34119" y="136478"/>
                </a:cubicBezTo>
                <a:cubicBezTo>
                  <a:pt x="29570" y="143302"/>
                  <a:pt x="23803" y="149456"/>
                  <a:pt x="20472" y="156950"/>
                </a:cubicBezTo>
                <a:cubicBezTo>
                  <a:pt x="14629" y="170096"/>
                  <a:pt x="11373" y="184245"/>
                  <a:pt x="6824" y="197893"/>
                </a:cubicBezTo>
                <a:lnTo>
                  <a:pt x="0" y="218365"/>
                </a:lnTo>
                <a:cubicBezTo>
                  <a:pt x="2275" y="236562"/>
                  <a:pt x="4799" y="254730"/>
                  <a:pt x="6824" y="272956"/>
                </a:cubicBezTo>
                <a:cubicBezTo>
                  <a:pt x="9348" y="295676"/>
                  <a:pt x="9435" y="318726"/>
                  <a:pt x="13648" y="341194"/>
                </a:cubicBezTo>
                <a:cubicBezTo>
                  <a:pt x="16299" y="355334"/>
                  <a:pt x="22747" y="368490"/>
                  <a:pt x="27296" y="382138"/>
                </a:cubicBezTo>
                <a:lnTo>
                  <a:pt x="34119" y="402609"/>
                </a:lnTo>
                <a:cubicBezTo>
                  <a:pt x="33785" y="410288"/>
                  <a:pt x="22546" y="676680"/>
                  <a:pt x="20472" y="696036"/>
                </a:cubicBezTo>
                <a:cubicBezTo>
                  <a:pt x="18474" y="714686"/>
                  <a:pt x="6824" y="750627"/>
                  <a:pt x="6824" y="750627"/>
                </a:cubicBezTo>
                <a:cubicBezTo>
                  <a:pt x="9099" y="798394"/>
                  <a:pt x="7716" y="846477"/>
                  <a:pt x="13648" y="893929"/>
                </a:cubicBezTo>
                <a:cubicBezTo>
                  <a:pt x="16847" y="919521"/>
                  <a:pt x="32179" y="912564"/>
                  <a:pt x="47767" y="921224"/>
                </a:cubicBezTo>
                <a:cubicBezTo>
                  <a:pt x="62105" y="929190"/>
                  <a:pt x="88710" y="948520"/>
                  <a:pt x="88710" y="948520"/>
                </a:cubicBezTo>
                <a:cubicBezTo>
                  <a:pt x="92428" y="959675"/>
                  <a:pt x="98042" y="982500"/>
                  <a:pt x="109182" y="989463"/>
                </a:cubicBezTo>
                <a:cubicBezTo>
                  <a:pt x="121381" y="997087"/>
                  <a:pt x="150125" y="1003111"/>
                  <a:pt x="150125" y="1003111"/>
                </a:cubicBezTo>
                <a:cubicBezTo>
                  <a:pt x="161401" y="1001858"/>
                  <a:pt x="212005" y="1000578"/>
                  <a:pt x="232012" y="989463"/>
                </a:cubicBezTo>
                <a:cubicBezTo>
                  <a:pt x="246350" y="981497"/>
                  <a:pt x="272955" y="962168"/>
                  <a:pt x="272955" y="962168"/>
                </a:cubicBezTo>
                <a:cubicBezTo>
                  <a:pt x="282054" y="948520"/>
                  <a:pt x="295064" y="936785"/>
                  <a:pt x="300251" y="921224"/>
                </a:cubicBezTo>
                <a:cubicBezTo>
                  <a:pt x="302526" y="914400"/>
                  <a:pt x="303858" y="907186"/>
                  <a:pt x="307075" y="900753"/>
                </a:cubicBezTo>
                <a:cubicBezTo>
                  <a:pt x="333530" y="847843"/>
                  <a:pt x="310395" y="911263"/>
                  <a:pt x="327546" y="859809"/>
                </a:cubicBezTo>
                <a:cubicBezTo>
                  <a:pt x="325271" y="814317"/>
                  <a:pt x="324216" y="768747"/>
                  <a:pt x="320722" y="723332"/>
                </a:cubicBezTo>
                <a:cubicBezTo>
                  <a:pt x="319661" y="709537"/>
                  <a:pt x="313898" y="696225"/>
                  <a:pt x="313898" y="682389"/>
                </a:cubicBezTo>
                <a:cubicBezTo>
                  <a:pt x="313898" y="604245"/>
                  <a:pt x="316856" y="589656"/>
                  <a:pt x="334370" y="525439"/>
                </a:cubicBezTo>
                <a:cubicBezTo>
                  <a:pt x="336263" y="518500"/>
                  <a:pt x="338361" y="511579"/>
                  <a:pt x="341194" y="504968"/>
                </a:cubicBezTo>
                <a:cubicBezTo>
                  <a:pt x="351180" y="481668"/>
                  <a:pt x="358519" y="469970"/>
                  <a:pt x="375313" y="450377"/>
                </a:cubicBezTo>
                <a:cubicBezTo>
                  <a:pt x="381594" y="443050"/>
                  <a:pt x="389607" y="437319"/>
                  <a:pt x="395785" y="429905"/>
                </a:cubicBezTo>
                <a:cubicBezTo>
                  <a:pt x="424218" y="395786"/>
                  <a:pt x="392374" y="420805"/>
                  <a:pt x="429904" y="395786"/>
                </a:cubicBezTo>
                <a:cubicBezTo>
                  <a:pt x="439003" y="382138"/>
                  <a:pt x="445601" y="366440"/>
                  <a:pt x="457200" y="354842"/>
                </a:cubicBezTo>
                <a:lnTo>
                  <a:pt x="477672" y="334371"/>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TextBox 17"/>
          <p:cNvSpPr txBox="1"/>
          <p:nvPr/>
        </p:nvSpPr>
        <p:spPr>
          <a:xfrm>
            <a:off x="5909430" y="2212456"/>
            <a:ext cx="284676" cy="369332"/>
          </a:xfrm>
          <a:prstGeom prst="rect">
            <a:avLst/>
          </a:prstGeom>
          <a:noFill/>
        </p:spPr>
        <p:txBody>
          <a:bodyPr wrap="square" rtlCol="0">
            <a:spAutoFit/>
          </a:bodyPr>
          <a:lstStyle/>
          <a:p>
            <a:r>
              <a:rPr lang="en-AU" dirty="0"/>
              <a:t>H</a:t>
            </a:r>
          </a:p>
        </p:txBody>
      </p:sp>
      <p:sp>
        <p:nvSpPr>
          <p:cNvPr id="19" name="Freeform 18"/>
          <p:cNvSpPr/>
          <p:nvPr/>
        </p:nvSpPr>
        <p:spPr>
          <a:xfrm>
            <a:off x="4018935" y="1493474"/>
            <a:ext cx="1146412" cy="1617260"/>
          </a:xfrm>
          <a:custGeom>
            <a:avLst/>
            <a:gdLst>
              <a:gd name="connsiteX0" fmla="*/ 0 w 1146412"/>
              <a:gd name="connsiteY0" fmla="*/ 1610436 h 1617260"/>
              <a:gd name="connsiteX1" fmla="*/ 61415 w 1146412"/>
              <a:gd name="connsiteY1" fmla="*/ 1542197 h 1617260"/>
              <a:gd name="connsiteX2" fmla="*/ 81886 w 1146412"/>
              <a:gd name="connsiteY2" fmla="*/ 1508078 h 1617260"/>
              <a:gd name="connsiteX3" fmla="*/ 95534 w 1146412"/>
              <a:gd name="connsiteY3" fmla="*/ 1487606 h 1617260"/>
              <a:gd name="connsiteX4" fmla="*/ 116006 w 1146412"/>
              <a:gd name="connsiteY4" fmla="*/ 1473958 h 1617260"/>
              <a:gd name="connsiteX5" fmla="*/ 122830 w 1146412"/>
              <a:gd name="connsiteY5" fmla="*/ 1453487 h 1617260"/>
              <a:gd name="connsiteX6" fmla="*/ 129653 w 1146412"/>
              <a:gd name="connsiteY6" fmla="*/ 1426191 h 1617260"/>
              <a:gd name="connsiteX7" fmla="*/ 150125 w 1146412"/>
              <a:gd name="connsiteY7" fmla="*/ 1412543 h 1617260"/>
              <a:gd name="connsiteX8" fmla="*/ 163773 w 1146412"/>
              <a:gd name="connsiteY8" fmla="*/ 1385248 h 1617260"/>
              <a:gd name="connsiteX9" fmla="*/ 177421 w 1146412"/>
              <a:gd name="connsiteY9" fmla="*/ 1364776 h 1617260"/>
              <a:gd name="connsiteX10" fmla="*/ 191068 w 1146412"/>
              <a:gd name="connsiteY10" fmla="*/ 1323833 h 1617260"/>
              <a:gd name="connsiteX11" fmla="*/ 197892 w 1146412"/>
              <a:gd name="connsiteY11" fmla="*/ 1303361 h 1617260"/>
              <a:gd name="connsiteX12" fmla="*/ 204716 w 1146412"/>
              <a:gd name="connsiteY12" fmla="*/ 1276066 h 1617260"/>
              <a:gd name="connsiteX13" fmla="*/ 225188 w 1146412"/>
              <a:gd name="connsiteY13" fmla="*/ 1262418 h 1617260"/>
              <a:gd name="connsiteX14" fmla="*/ 259307 w 1146412"/>
              <a:gd name="connsiteY14" fmla="*/ 1194179 h 1617260"/>
              <a:gd name="connsiteX15" fmla="*/ 307074 w 1146412"/>
              <a:gd name="connsiteY15" fmla="*/ 1091821 h 1617260"/>
              <a:gd name="connsiteX16" fmla="*/ 334370 w 1146412"/>
              <a:gd name="connsiteY16" fmla="*/ 1023582 h 1617260"/>
              <a:gd name="connsiteX17" fmla="*/ 348018 w 1146412"/>
              <a:gd name="connsiteY17" fmla="*/ 982639 h 1617260"/>
              <a:gd name="connsiteX18" fmla="*/ 368489 w 1146412"/>
              <a:gd name="connsiteY18" fmla="*/ 941696 h 1617260"/>
              <a:gd name="connsiteX19" fmla="*/ 382137 w 1146412"/>
              <a:gd name="connsiteY19" fmla="*/ 921224 h 1617260"/>
              <a:gd name="connsiteX20" fmla="*/ 409433 w 1146412"/>
              <a:gd name="connsiteY20" fmla="*/ 859809 h 1617260"/>
              <a:gd name="connsiteX21" fmla="*/ 429904 w 1146412"/>
              <a:gd name="connsiteY21" fmla="*/ 832514 h 1617260"/>
              <a:gd name="connsiteX22" fmla="*/ 436728 w 1146412"/>
              <a:gd name="connsiteY22" fmla="*/ 805218 h 1617260"/>
              <a:gd name="connsiteX23" fmla="*/ 443552 w 1146412"/>
              <a:gd name="connsiteY23" fmla="*/ 784746 h 1617260"/>
              <a:gd name="connsiteX24" fmla="*/ 450376 w 1146412"/>
              <a:gd name="connsiteY24" fmla="*/ 723332 h 1617260"/>
              <a:gd name="connsiteX25" fmla="*/ 457200 w 1146412"/>
              <a:gd name="connsiteY25" fmla="*/ 675564 h 1617260"/>
              <a:gd name="connsiteX26" fmla="*/ 477671 w 1146412"/>
              <a:gd name="connsiteY26" fmla="*/ 655093 h 1617260"/>
              <a:gd name="connsiteX27" fmla="*/ 457200 w 1146412"/>
              <a:gd name="connsiteY27" fmla="*/ 607326 h 1617260"/>
              <a:gd name="connsiteX28" fmla="*/ 450376 w 1146412"/>
              <a:gd name="connsiteY28" fmla="*/ 586854 h 1617260"/>
              <a:gd name="connsiteX29" fmla="*/ 409433 w 1146412"/>
              <a:gd name="connsiteY29" fmla="*/ 559558 h 1617260"/>
              <a:gd name="connsiteX30" fmla="*/ 388961 w 1146412"/>
              <a:gd name="connsiteY30" fmla="*/ 545911 h 1617260"/>
              <a:gd name="connsiteX31" fmla="*/ 279779 w 1146412"/>
              <a:gd name="connsiteY31" fmla="*/ 532263 h 1617260"/>
              <a:gd name="connsiteX32" fmla="*/ 259307 w 1146412"/>
              <a:gd name="connsiteY32" fmla="*/ 518615 h 1617260"/>
              <a:gd name="connsiteX33" fmla="*/ 245659 w 1146412"/>
              <a:gd name="connsiteY33" fmla="*/ 498143 h 1617260"/>
              <a:gd name="connsiteX34" fmla="*/ 225188 w 1146412"/>
              <a:gd name="connsiteY34" fmla="*/ 491320 h 1617260"/>
              <a:gd name="connsiteX35" fmla="*/ 197892 w 1146412"/>
              <a:gd name="connsiteY35" fmla="*/ 450376 h 1617260"/>
              <a:gd name="connsiteX36" fmla="*/ 184245 w 1146412"/>
              <a:gd name="connsiteY36" fmla="*/ 395785 h 1617260"/>
              <a:gd name="connsiteX37" fmla="*/ 191068 w 1146412"/>
              <a:gd name="connsiteY37" fmla="*/ 327546 h 1617260"/>
              <a:gd name="connsiteX38" fmla="*/ 232012 w 1146412"/>
              <a:gd name="connsiteY38" fmla="*/ 313899 h 1617260"/>
              <a:gd name="connsiteX39" fmla="*/ 252483 w 1146412"/>
              <a:gd name="connsiteY39" fmla="*/ 300251 h 1617260"/>
              <a:gd name="connsiteX40" fmla="*/ 272955 w 1146412"/>
              <a:gd name="connsiteY40" fmla="*/ 293427 h 1617260"/>
              <a:gd name="connsiteX41" fmla="*/ 279779 w 1146412"/>
              <a:gd name="connsiteY41" fmla="*/ 259308 h 1617260"/>
              <a:gd name="connsiteX42" fmla="*/ 300250 w 1146412"/>
              <a:gd name="connsiteY42" fmla="*/ 252484 h 1617260"/>
              <a:gd name="connsiteX43" fmla="*/ 320722 w 1146412"/>
              <a:gd name="connsiteY43" fmla="*/ 238836 h 1617260"/>
              <a:gd name="connsiteX44" fmla="*/ 334370 w 1146412"/>
              <a:gd name="connsiteY44" fmla="*/ 211541 h 1617260"/>
              <a:gd name="connsiteX45" fmla="*/ 361665 w 1146412"/>
              <a:gd name="connsiteY45" fmla="*/ 163773 h 1617260"/>
              <a:gd name="connsiteX46" fmla="*/ 388961 w 1146412"/>
              <a:gd name="connsiteY46" fmla="*/ 150126 h 1617260"/>
              <a:gd name="connsiteX47" fmla="*/ 429904 w 1146412"/>
              <a:gd name="connsiteY47" fmla="*/ 136478 h 1617260"/>
              <a:gd name="connsiteX48" fmla="*/ 457200 w 1146412"/>
              <a:gd name="connsiteY48" fmla="*/ 116006 h 1617260"/>
              <a:gd name="connsiteX49" fmla="*/ 477671 w 1146412"/>
              <a:gd name="connsiteY49" fmla="*/ 95535 h 1617260"/>
              <a:gd name="connsiteX50" fmla="*/ 532262 w 1146412"/>
              <a:gd name="connsiteY50" fmla="*/ 75063 h 1617260"/>
              <a:gd name="connsiteX51" fmla="*/ 552734 w 1146412"/>
              <a:gd name="connsiteY51" fmla="*/ 61415 h 1617260"/>
              <a:gd name="connsiteX52" fmla="*/ 607325 w 1146412"/>
              <a:gd name="connsiteY52" fmla="*/ 47767 h 1617260"/>
              <a:gd name="connsiteX53" fmla="*/ 648268 w 1146412"/>
              <a:gd name="connsiteY53" fmla="*/ 34120 h 1617260"/>
              <a:gd name="connsiteX54" fmla="*/ 709683 w 1146412"/>
              <a:gd name="connsiteY54" fmla="*/ 0 h 1617260"/>
              <a:gd name="connsiteX55" fmla="*/ 777922 w 1146412"/>
              <a:gd name="connsiteY55" fmla="*/ 27296 h 1617260"/>
              <a:gd name="connsiteX56" fmla="*/ 791570 w 1146412"/>
              <a:gd name="connsiteY56" fmla="*/ 68239 h 1617260"/>
              <a:gd name="connsiteX57" fmla="*/ 798394 w 1146412"/>
              <a:gd name="connsiteY57" fmla="*/ 88711 h 1617260"/>
              <a:gd name="connsiteX58" fmla="*/ 791570 w 1146412"/>
              <a:gd name="connsiteY58" fmla="*/ 245660 h 1617260"/>
              <a:gd name="connsiteX59" fmla="*/ 777922 w 1146412"/>
              <a:gd name="connsiteY59" fmla="*/ 266132 h 1617260"/>
              <a:gd name="connsiteX60" fmla="*/ 757450 w 1146412"/>
              <a:gd name="connsiteY60" fmla="*/ 307075 h 1617260"/>
              <a:gd name="connsiteX61" fmla="*/ 743803 w 1146412"/>
              <a:gd name="connsiteY61" fmla="*/ 348018 h 1617260"/>
              <a:gd name="connsiteX62" fmla="*/ 736979 w 1146412"/>
              <a:gd name="connsiteY62" fmla="*/ 368490 h 1617260"/>
              <a:gd name="connsiteX63" fmla="*/ 743803 w 1146412"/>
              <a:gd name="connsiteY63" fmla="*/ 504967 h 1617260"/>
              <a:gd name="connsiteX64" fmla="*/ 764274 w 1146412"/>
              <a:gd name="connsiteY64" fmla="*/ 580030 h 1617260"/>
              <a:gd name="connsiteX65" fmla="*/ 771098 w 1146412"/>
              <a:gd name="connsiteY65" fmla="*/ 600502 h 1617260"/>
              <a:gd name="connsiteX66" fmla="*/ 812042 w 1146412"/>
              <a:gd name="connsiteY66" fmla="*/ 668741 h 1617260"/>
              <a:gd name="connsiteX67" fmla="*/ 825689 w 1146412"/>
              <a:gd name="connsiteY67" fmla="*/ 716508 h 1617260"/>
              <a:gd name="connsiteX68" fmla="*/ 852985 w 1146412"/>
              <a:gd name="connsiteY68" fmla="*/ 771099 h 1617260"/>
              <a:gd name="connsiteX69" fmla="*/ 907576 w 1146412"/>
              <a:gd name="connsiteY69" fmla="*/ 832514 h 1617260"/>
              <a:gd name="connsiteX70" fmla="*/ 921224 w 1146412"/>
              <a:gd name="connsiteY70" fmla="*/ 866633 h 1617260"/>
              <a:gd name="connsiteX71" fmla="*/ 928048 w 1146412"/>
              <a:gd name="connsiteY71" fmla="*/ 900752 h 1617260"/>
              <a:gd name="connsiteX72" fmla="*/ 934871 w 1146412"/>
              <a:gd name="connsiteY72" fmla="*/ 921224 h 1617260"/>
              <a:gd name="connsiteX73" fmla="*/ 941695 w 1146412"/>
              <a:gd name="connsiteY73" fmla="*/ 948520 h 1617260"/>
              <a:gd name="connsiteX74" fmla="*/ 955343 w 1146412"/>
              <a:gd name="connsiteY74" fmla="*/ 989463 h 1617260"/>
              <a:gd name="connsiteX75" fmla="*/ 962167 w 1146412"/>
              <a:gd name="connsiteY75" fmla="*/ 1023582 h 1617260"/>
              <a:gd name="connsiteX76" fmla="*/ 968991 w 1146412"/>
              <a:gd name="connsiteY76" fmla="*/ 1044054 h 1617260"/>
              <a:gd name="connsiteX77" fmla="*/ 975815 w 1146412"/>
              <a:gd name="connsiteY77" fmla="*/ 1071349 h 1617260"/>
              <a:gd name="connsiteX78" fmla="*/ 982639 w 1146412"/>
              <a:gd name="connsiteY78" fmla="*/ 1091821 h 1617260"/>
              <a:gd name="connsiteX79" fmla="*/ 1003110 w 1146412"/>
              <a:gd name="connsiteY79" fmla="*/ 1160060 h 1617260"/>
              <a:gd name="connsiteX80" fmla="*/ 1016758 w 1146412"/>
              <a:gd name="connsiteY80" fmla="*/ 1187355 h 1617260"/>
              <a:gd name="connsiteX81" fmla="*/ 1030406 w 1146412"/>
              <a:gd name="connsiteY81" fmla="*/ 1241946 h 1617260"/>
              <a:gd name="connsiteX82" fmla="*/ 1057701 w 1146412"/>
              <a:gd name="connsiteY82" fmla="*/ 1289714 h 1617260"/>
              <a:gd name="connsiteX83" fmla="*/ 1071349 w 1146412"/>
              <a:gd name="connsiteY83" fmla="*/ 1364776 h 1617260"/>
              <a:gd name="connsiteX84" fmla="*/ 1091821 w 1146412"/>
              <a:gd name="connsiteY84" fmla="*/ 1405720 h 1617260"/>
              <a:gd name="connsiteX85" fmla="*/ 1098645 w 1146412"/>
              <a:gd name="connsiteY85" fmla="*/ 1446663 h 1617260"/>
              <a:gd name="connsiteX86" fmla="*/ 1112292 w 1146412"/>
              <a:gd name="connsiteY86" fmla="*/ 1487606 h 1617260"/>
              <a:gd name="connsiteX87" fmla="*/ 1119116 w 1146412"/>
              <a:gd name="connsiteY87" fmla="*/ 1514902 h 1617260"/>
              <a:gd name="connsiteX88" fmla="*/ 1125940 w 1146412"/>
              <a:gd name="connsiteY88" fmla="*/ 1576317 h 1617260"/>
              <a:gd name="connsiteX89" fmla="*/ 1132764 w 1146412"/>
              <a:gd name="connsiteY89" fmla="*/ 1596788 h 1617260"/>
              <a:gd name="connsiteX90" fmla="*/ 1146412 w 1146412"/>
              <a:gd name="connsiteY90" fmla="*/ 1617260 h 161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146412" h="1617260">
                <a:moveTo>
                  <a:pt x="0" y="1610436"/>
                </a:moveTo>
                <a:cubicBezTo>
                  <a:pt x="27235" y="1583201"/>
                  <a:pt x="39632" y="1573316"/>
                  <a:pt x="61415" y="1542197"/>
                </a:cubicBezTo>
                <a:cubicBezTo>
                  <a:pt x="69021" y="1531331"/>
                  <a:pt x="74857" y="1519325"/>
                  <a:pt x="81886" y="1508078"/>
                </a:cubicBezTo>
                <a:cubicBezTo>
                  <a:pt x="86233" y="1501123"/>
                  <a:pt x="89735" y="1493405"/>
                  <a:pt x="95534" y="1487606"/>
                </a:cubicBezTo>
                <a:cubicBezTo>
                  <a:pt x="101333" y="1481807"/>
                  <a:pt x="109182" y="1478507"/>
                  <a:pt x="116006" y="1473958"/>
                </a:cubicBezTo>
                <a:cubicBezTo>
                  <a:pt x="118281" y="1467134"/>
                  <a:pt x="120854" y="1460403"/>
                  <a:pt x="122830" y="1453487"/>
                </a:cubicBezTo>
                <a:cubicBezTo>
                  <a:pt x="125406" y="1444469"/>
                  <a:pt x="124451" y="1433995"/>
                  <a:pt x="129653" y="1426191"/>
                </a:cubicBezTo>
                <a:cubicBezTo>
                  <a:pt x="134202" y="1419367"/>
                  <a:pt x="143301" y="1417092"/>
                  <a:pt x="150125" y="1412543"/>
                </a:cubicBezTo>
                <a:cubicBezTo>
                  <a:pt x="154674" y="1403445"/>
                  <a:pt x="158726" y="1394080"/>
                  <a:pt x="163773" y="1385248"/>
                </a:cubicBezTo>
                <a:cubicBezTo>
                  <a:pt x="167842" y="1378127"/>
                  <a:pt x="174090" y="1372271"/>
                  <a:pt x="177421" y="1364776"/>
                </a:cubicBezTo>
                <a:cubicBezTo>
                  <a:pt x="183264" y="1351630"/>
                  <a:pt x="186519" y="1337481"/>
                  <a:pt x="191068" y="1323833"/>
                </a:cubicBezTo>
                <a:cubicBezTo>
                  <a:pt x="193343" y="1317009"/>
                  <a:pt x="196147" y="1310339"/>
                  <a:pt x="197892" y="1303361"/>
                </a:cubicBezTo>
                <a:cubicBezTo>
                  <a:pt x="200167" y="1294263"/>
                  <a:pt x="199514" y="1283869"/>
                  <a:pt x="204716" y="1276066"/>
                </a:cubicBezTo>
                <a:cubicBezTo>
                  <a:pt x="209265" y="1269242"/>
                  <a:pt x="218364" y="1266967"/>
                  <a:pt x="225188" y="1262418"/>
                </a:cubicBezTo>
                <a:cubicBezTo>
                  <a:pt x="267048" y="1192649"/>
                  <a:pt x="226799" y="1263837"/>
                  <a:pt x="259307" y="1194179"/>
                </a:cubicBezTo>
                <a:cubicBezTo>
                  <a:pt x="314736" y="1075404"/>
                  <a:pt x="276357" y="1168618"/>
                  <a:pt x="307074" y="1091821"/>
                </a:cubicBezTo>
                <a:cubicBezTo>
                  <a:pt x="321602" y="1004657"/>
                  <a:pt x="300801" y="1090719"/>
                  <a:pt x="334370" y="1023582"/>
                </a:cubicBezTo>
                <a:cubicBezTo>
                  <a:pt x="340804" y="1010715"/>
                  <a:pt x="340039" y="994609"/>
                  <a:pt x="348018" y="982639"/>
                </a:cubicBezTo>
                <a:cubicBezTo>
                  <a:pt x="387135" y="923959"/>
                  <a:pt x="340232" y="998208"/>
                  <a:pt x="368489" y="941696"/>
                </a:cubicBezTo>
                <a:cubicBezTo>
                  <a:pt x="372157" y="934360"/>
                  <a:pt x="378469" y="928560"/>
                  <a:pt x="382137" y="921224"/>
                </a:cubicBezTo>
                <a:cubicBezTo>
                  <a:pt x="398315" y="888869"/>
                  <a:pt x="391344" y="888752"/>
                  <a:pt x="409433" y="859809"/>
                </a:cubicBezTo>
                <a:cubicBezTo>
                  <a:pt x="415461" y="850165"/>
                  <a:pt x="423080" y="841612"/>
                  <a:pt x="429904" y="832514"/>
                </a:cubicBezTo>
                <a:cubicBezTo>
                  <a:pt x="432179" y="823415"/>
                  <a:pt x="434151" y="814236"/>
                  <a:pt x="436728" y="805218"/>
                </a:cubicBezTo>
                <a:cubicBezTo>
                  <a:pt x="438704" y="798302"/>
                  <a:pt x="442369" y="791841"/>
                  <a:pt x="443552" y="784746"/>
                </a:cubicBezTo>
                <a:cubicBezTo>
                  <a:pt x="446938" y="764429"/>
                  <a:pt x="447821" y="743770"/>
                  <a:pt x="450376" y="723332"/>
                </a:cubicBezTo>
                <a:cubicBezTo>
                  <a:pt x="452371" y="707372"/>
                  <a:pt x="451227" y="690498"/>
                  <a:pt x="457200" y="675564"/>
                </a:cubicBezTo>
                <a:cubicBezTo>
                  <a:pt x="460784" y="666604"/>
                  <a:pt x="470847" y="661917"/>
                  <a:pt x="477671" y="655093"/>
                </a:cubicBezTo>
                <a:cubicBezTo>
                  <a:pt x="463471" y="598286"/>
                  <a:pt x="480762" y="654449"/>
                  <a:pt x="457200" y="607326"/>
                </a:cubicBezTo>
                <a:cubicBezTo>
                  <a:pt x="453983" y="600892"/>
                  <a:pt x="455462" y="591940"/>
                  <a:pt x="450376" y="586854"/>
                </a:cubicBezTo>
                <a:cubicBezTo>
                  <a:pt x="438778" y="575256"/>
                  <a:pt x="423081" y="568656"/>
                  <a:pt x="409433" y="559558"/>
                </a:cubicBezTo>
                <a:cubicBezTo>
                  <a:pt x="402609" y="555009"/>
                  <a:pt x="397099" y="546928"/>
                  <a:pt x="388961" y="545911"/>
                </a:cubicBezTo>
                <a:lnTo>
                  <a:pt x="279779" y="532263"/>
                </a:lnTo>
                <a:cubicBezTo>
                  <a:pt x="272955" y="527714"/>
                  <a:pt x="265106" y="524414"/>
                  <a:pt x="259307" y="518615"/>
                </a:cubicBezTo>
                <a:cubicBezTo>
                  <a:pt x="253508" y="512816"/>
                  <a:pt x="252063" y="503266"/>
                  <a:pt x="245659" y="498143"/>
                </a:cubicBezTo>
                <a:cubicBezTo>
                  <a:pt x="240042" y="493650"/>
                  <a:pt x="232012" y="493594"/>
                  <a:pt x="225188" y="491320"/>
                </a:cubicBezTo>
                <a:cubicBezTo>
                  <a:pt x="202943" y="469075"/>
                  <a:pt x="205298" y="477534"/>
                  <a:pt x="197892" y="450376"/>
                </a:cubicBezTo>
                <a:cubicBezTo>
                  <a:pt x="192957" y="432280"/>
                  <a:pt x="184245" y="395785"/>
                  <a:pt x="184245" y="395785"/>
                </a:cubicBezTo>
                <a:cubicBezTo>
                  <a:pt x="186519" y="373039"/>
                  <a:pt x="179550" y="347292"/>
                  <a:pt x="191068" y="327546"/>
                </a:cubicBezTo>
                <a:cubicBezTo>
                  <a:pt x="198317" y="315120"/>
                  <a:pt x="232012" y="313899"/>
                  <a:pt x="232012" y="313899"/>
                </a:cubicBezTo>
                <a:cubicBezTo>
                  <a:pt x="238836" y="309350"/>
                  <a:pt x="245148" y="303919"/>
                  <a:pt x="252483" y="300251"/>
                </a:cubicBezTo>
                <a:cubicBezTo>
                  <a:pt x="258917" y="297034"/>
                  <a:pt x="268965" y="299412"/>
                  <a:pt x="272955" y="293427"/>
                </a:cubicBezTo>
                <a:cubicBezTo>
                  <a:pt x="279389" y="283777"/>
                  <a:pt x="273346" y="268958"/>
                  <a:pt x="279779" y="259308"/>
                </a:cubicBezTo>
                <a:cubicBezTo>
                  <a:pt x="283769" y="253323"/>
                  <a:pt x="293817" y="255701"/>
                  <a:pt x="300250" y="252484"/>
                </a:cubicBezTo>
                <a:cubicBezTo>
                  <a:pt x="307586" y="248816"/>
                  <a:pt x="313898" y="243385"/>
                  <a:pt x="320722" y="238836"/>
                </a:cubicBezTo>
                <a:cubicBezTo>
                  <a:pt x="325271" y="229738"/>
                  <a:pt x="330363" y="220891"/>
                  <a:pt x="334370" y="211541"/>
                </a:cubicBezTo>
                <a:cubicBezTo>
                  <a:pt x="344439" y="188047"/>
                  <a:pt x="337434" y="184542"/>
                  <a:pt x="361665" y="163773"/>
                </a:cubicBezTo>
                <a:cubicBezTo>
                  <a:pt x="369389" y="157153"/>
                  <a:pt x="379516" y="153904"/>
                  <a:pt x="388961" y="150126"/>
                </a:cubicBezTo>
                <a:cubicBezTo>
                  <a:pt x="402318" y="144783"/>
                  <a:pt x="429904" y="136478"/>
                  <a:pt x="429904" y="136478"/>
                </a:cubicBezTo>
                <a:cubicBezTo>
                  <a:pt x="439003" y="129654"/>
                  <a:pt x="448565" y="123408"/>
                  <a:pt x="457200" y="116006"/>
                </a:cubicBezTo>
                <a:cubicBezTo>
                  <a:pt x="464527" y="109726"/>
                  <a:pt x="469818" y="101144"/>
                  <a:pt x="477671" y="95535"/>
                </a:cubicBezTo>
                <a:cubicBezTo>
                  <a:pt x="496886" y="81810"/>
                  <a:pt x="510282" y="80558"/>
                  <a:pt x="532262" y="75063"/>
                </a:cubicBezTo>
                <a:cubicBezTo>
                  <a:pt x="539086" y="70514"/>
                  <a:pt x="545398" y="65083"/>
                  <a:pt x="552734" y="61415"/>
                </a:cubicBezTo>
                <a:cubicBezTo>
                  <a:pt x="569298" y="53133"/>
                  <a:pt x="590196" y="52438"/>
                  <a:pt x="607325" y="47767"/>
                </a:cubicBezTo>
                <a:cubicBezTo>
                  <a:pt x="621204" y="43982"/>
                  <a:pt x="648268" y="34120"/>
                  <a:pt x="648268" y="34120"/>
                </a:cubicBezTo>
                <a:cubicBezTo>
                  <a:pt x="695197" y="2834"/>
                  <a:pt x="673651" y="12011"/>
                  <a:pt x="709683" y="0"/>
                </a:cubicBezTo>
                <a:cubicBezTo>
                  <a:pt x="753614" y="5491"/>
                  <a:pt x="762509" y="-7384"/>
                  <a:pt x="777922" y="27296"/>
                </a:cubicBezTo>
                <a:cubicBezTo>
                  <a:pt x="783765" y="40442"/>
                  <a:pt x="787021" y="54591"/>
                  <a:pt x="791570" y="68239"/>
                </a:cubicBezTo>
                <a:lnTo>
                  <a:pt x="798394" y="88711"/>
                </a:lnTo>
                <a:cubicBezTo>
                  <a:pt x="796119" y="141027"/>
                  <a:pt x="797572" y="193639"/>
                  <a:pt x="791570" y="245660"/>
                </a:cubicBezTo>
                <a:cubicBezTo>
                  <a:pt x="790630" y="253807"/>
                  <a:pt x="781590" y="258796"/>
                  <a:pt x="777922" y="266132"/>
                </a:cubicBezTo>
                <a:cubicBezTo>
                  <a:pt x="749669" y="322636"/>
                  <a:pt x="796564" y="248404"/>
                  <a:pt x="757450" y="307075"/>
                </a:cubicBezTo>
                <a:lnTo>
                  <a:pt x="743803" y="348018"/>
                </a:lnTo>
                <a:lnTo>
                  <a:pt x="736979" y="368490"/>
                </a:lnTo>
                <a:cubicBezTo>
                  <a:pt x="739254" y="413982"/>
                  <a:pt x="740171" y="459563"/>
                  <a:pt x="743803" y="504967"/>
                </a:cubicBezTo>
                <a:cubicBezTo>
                  <a:pt x="745833" y="530348"/>
                  <a:pt x="756404" y="556420"/>
                  <a:pt x="764274" y="580030"/>
                </a:cubicBezTo>
                <a:cubicBezTo>
                  <a:pt x="766549" y="586854"/>
                  <a:pt x="767108" y="594517"/>
                  <a:pt x="771098" y="600502"/>
                </a:cubicBezTo>
                <a:cubicBezTo>
                  <a:pt x="804037" y="649909"/>
                  <a:pt x="791059" y="626774"/>
                  <a:pt x="812042" y="668741"/>
                </a:cubicBezTo>
                <a:cubicBezTo>
                  <a:pt x="817419" y="690252"/>
                  <a:pt x="818346" y="696928"/>
                  <a:pt x="825689" y="716508"/>
                </a:cubicBezTo>
                <a:cubicBezTo>
                  <a:pt x="833743" y="737984"/>
                  <a:pt x="838327" y="753998"/>
                  <a:pt x="852985" y="771099"/>
                </a:cubicBezTo>
                <a:cubicBezTo>
                  <a:pt x="877099" y="799232"/>
                  <a:pt x="887501" y="799056"/>
                  <a:pt x="907576" y="832514"/>
                </a:cubicBezTo>
                <a:cubicBezTo>
                  <a:pt x="913878" y="843018"/>
                  <a:pt x="917704" y="854900"/>
                  <a:pt x="921224" y="866633"/>
                </a:cubicBezTo>
                <a:cubicBezTo>
                  <a:pt x="924557" y="877742"/>
                  <a:pt x="925235" y="889500"/>
                  <a:pt x="928048" y="900752"/>
                </a:cubicBezTo>
                <a:cubicBezTo>
                  <a:pt x="929792" y="907730"/>
                  <a:pt x="932895" y="914308"/>
                  <a:pt x="934871" y="921224"/>
                </a:cubicBezTo>
                <a:cubicBezTo>
                  <a:pt x="937447" y="930242"/>
                  <a:pt x="939000" y="939537"/>
                  <a:pt x="941695" y="948520"/>
                </a:cubicBezTo>
                <a:cubicBezTo>
                  <a:pt x="945829" y="962299"/>
                  <a:pt x="952522" y="975356"/>
                  <a:pt x="955343" y="989463"/>
                </a:cubicBezTo>
                <a:cubicBezTo>
                  <a:pt x="957618" y="1000836"/>
                  <a:pt x="959354" y="1012330"/>
                  <a:pt x="962167" y="1023582"/>
                </a:cubicBezTo>
                <a:cubicBezTo>
                  <a:pt x="963912" y="1030560"/>
                  <a:pt x="967015" y="1037138"/>
                  <a:pt x="968991" y="1044054"/>
                </a:cubicBezTo>
                <a:cubicBezTo>
                  <a:pt x="971567" y="1053072"/>
                  <a:pt x="973239" y="1062331"/>
                  <a:pt x="975815" y="1071349"/>
                </a:cubicBezTo>
                <a:cubicBezTo>
                  <a:pt x="977791" y="1078265"/>
                  <a:pt x="980663" y="1084905"/>
                  <a:pt x="982639" y="1091821"/>
                </a:cubicBezTo>
                <a:cubicBezTo>
                  <a:pt x="992694" y="1127017"/>
                  <a:pt x="986889" y="1119509"/>
                  <a:pt x="1003110" y="1160060"/>
                </a:cubicBezTo>
                <a:cubicBezTo>
                  <a:pt x="1006888" y="1169505"/>
                  <a:pt x="1012209" y="1178257"/>
                  <a:pt x="1016758" y="1187355"/>
                </a:cubicBezTo>
                <a:cubicBezTo>
                  <a:pt x="1019354" y="1200336"/>
                  <a:pt x="1023411" y="1227955"/>
                  <a:pt x="1030406" y="1241946"/>
                </a:cubicBezTo>
                <a:cubicBezTo>
                  <a:pt x="1050202" y="1281539"/>
                  <a:pt x="1039757" y="1241865"/>
                  <a:pt x="1057701" y="1289714"/>
                </a:cubicBezTo>
                <a:cubicBezTo>
                  <a:pt x="1066371" y="1312834"/>
                  <a:pt x="1066723" y="1341646"/>
                  <a:pt x="1071349" y="1364776"/>
                </a:cubicBezTo>
                <a:cubicBezTo>
                  <a:pt x="1075385" y="1384957"/>
                  <a:pt x="1080319" y="1388466"/>
                  <a:pt x="1091821" y="1405720"/>
                </a:cubicBezTo>
                <a:cubicBezTo>
                  <a:pt x="1094096" y="1419368"/>
                  <a:pt x="1095289" y="1433240"/>
                  <a:pt x="1098645" y="1446663"/>
                </a:cubicBezTo>
                <a:cubicBezTo>
                  <a:pt x="1102134" y="1460619"/>
                  <a:pt x="1108803" y="1473650"/>
                  <a:pt x="1112292" y="1487606"/>
                </a:cubicBezTo>
                <a:lnTo>
                  <a:pt x="1119116" y="1514902"/>
                </a:lnTo>
                <a:cubicBezTo>
                  <a:pt x="1121391" y="1535374"/>
                  <a:pt x="1122554" y="1556000"/>
                  <a:pt x="1125940" y="1576317"/>
                </a:cubicBezTo>
                <a:cubicBezTo>
                  <a:pt x="1127123" y="1583412"/>
                  <a:pt x="1129547" y="1590355"/>
                  <a:pt x="1132764" y="1596788"/>
                </a:cubicBezTo>
                <a:cubicBezTo>
                  <a:pt x="1136432" y="1604124"/>
                  <a:pt x="1146412" y="1617260"/>
                  <a:pt x="1146412" y="161726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2" name="Freeform 21"/>
          <p:cNvSpPr/>
          <p:nvPr/>
        </p:nvSpPr>
        <p:spPr>
          <a:xfrm>
            <a:off x="4196356" y="2401050"/>
            <a:ext cx="880280" cy="730156"/>
          </a:xfrm>
          <a:custGeom>
            <a:avLst/>
            <a:gdLst>
              <a:gd name="connsiteX0" fmla="*/ 0 w 880280"/>
              <a:gd name="connsiteY0" fmla="*/ 730156 h 730156"/>
              <a:gd name="connsiteX1" fmla="*/ 13647 w 880280"/>
              <a:gd name="connsiteY1" fmla="*/ 696036 h 730156"/>
              <a:gd name="connsiteX2" fmla="*/ 20471 w 880280"/>
              <a:gd name="connsiteY2" fmla="*/ 661917 h 730156"/>
              <a:gd name="connsiteX3" fmla="*/ 68238 w 880280"/>
              <a:gd name="connsiteY3" fmla="*/ 607326 h 730156"/>
              <a:gd name="connsiteX4" fmla="*/ 75062 w 880280"/>
              <a:gd name="connsiteY4" fmla="*/ 573206 h 730156"/>
              <a:gd name="connsiteX5" fmla="*/ 88710 w 880280"/>
              <a:gd name="connsiteY5" fmla="*/ 545911 h 730156"/>
              <a:gd name="connsiteX6" fmla="*/ 102358 w 880280"/>
              <a:gd name="connsiteY6" fmla="*/ 504967 h 730156"/>
              <a:gd name="connsiteX7" fmla="*/ 116006 w 880280"/>
              <a:gd name="connsiteY7" fmla="*/ 464024 h 730156"/>
              <a:gd name="connsiteX8" fmla="*/ 122829 w 880280"/>
              <a:gd name="connsiteY8" fmla="*/ 443553 h 730156"/>
              <a:gd name="connsiteX9" fmla="*/ 150125 w 880280"/>
              <a:gd name="connsiteY9" fmla="*/ 402609 h 730156"/>
              <a:gd name="connsiteX10" fmla="*/ 163773 w 880280"/>
              <a:gd name="connsiteY10" fmla="*/ 382138 h 730156"/>
              <a:gd name="connsiteX11" fmla="*/ 191068 w 880280"/>
              <a:gd name="connsiteY11" fmla="*/ 334370 h 730156"/>
              <a:gd name="connsiteX12" fmla="*/ 204716 w 880280"/>
              <a:gd name="connsiteY12" fmla="*/ 307075 h 730156"/>
              <a:gd name="connsiteX13" fmla="*/ 218364 w 880280"/>
              <a:gd name="connsiteY13" fmla="*/ 286603 h 730156"/>
              <a:gd name="connsiteX14" fmla="*/ 232012 w 880280"/>
              <a:gd name="connsiteY14" fmla="*/ 245660 h 730156"/>
              <a:gd name="connsiteX15" fmla="*/ 238835 w 880280"/>
              <a:gd name="connsiteY15" fmla="*/ 225188 h 730156"/>
              <a:gd name="connsiteX16" fmla="*/ 252483 w 880280"/>
              <a:gd name="connsiteY16" fmla="*/ 204717 h 730156"/>
              <a:gd name="connsiteX17" fmla="*/ 259307 w 880280"/>
              <a:gd name="connsiteY17" fmla="*/ 184245 h 730156"/>
              <a:gd name="connsiteX18" fmla="*/ 279779 w 880280"/>
              <a:gd name="connsiteY18" fmla="*/ 156950 h 730156"/>
              <a:gd name="connsiteX19" fmla="*/ 286603 w 880280"/>
              <a:gd name="connsiteY19" fmla="*/ 122830 h 730156"/>
              <a:gd name="connsiteX20" fmla="*/ 348018 w 880280"/>
              <a:gd name="connsiteY20" fmla="*/ 68239 h 730156"/>
              <a:gd name="connsiteX21" fmla="*/ 361665 w 880280"/>
              <a:gd name="connsiteY21" fmla="*/ 47767 h 730156"/>
              <a:gd name="connsiteX22" fmla="*/ 402609 w 880280"/>
              <a:gd name="connsiteY22" fmla="*/ 27296 h 730156"/>
              <a:gd name="connsiteX23" fmla="*/ 443552 w 880280"/>
              <a:gd name="connsiteY23" fmla="*/ 20472 h 730156"/>
              <a:gd name="connsiteX24" fmla="*/ 484495 w 880280"/>
              <a:gd name="connsiteY24" fmla="*/ 6824 h 730156"/>
              <a:gd name="connsiteX25" fmla="*/ 504967 w 880280"/>
              <a:gd name="connsiteY25" fmla="*/ 0 h 730156"/>
              <a:gd name="connsiteX26" fmla="*/ 532262 w 880280"/>
              <a:gd name="connsiteY26" fmla="*/ 6824 h 730156"/>
              <a:gd name="connsiteX27" fmla="*/ 573206 w 880280"/>
              <a:gd name="connsiteY27" fmla="*/ 20472 h 730156"/>
              <a:gd name="connsiteX28" fmla="*/ 593677 w 880280"/>
              <a:gd name="connsiteY28" fmla="*/ 34120 h 730156"/>
              <a:gd name="connsiteX29" fmla="*/ 620973 w 880280"/>
              <a:gd name="connsiteY29" fmla="*/ 75063 h 730156"/>
              <a:gd name="connsiteX30" fmla="*/ 641444 w 880280"/>
              <a:gd name="connsiteY30" fmla="*/ 81887 h 730156"/>
              <a:gd name="connsiteX31" fmla="*/ 675564 w 880280"/>
              <a:gd name="connsiteY31" fmla="*/ 122830 h 730156"/>
              <a:gd name="connsiteX32" fmla="*/ 682388 w 880280"/>
              <a:gd name="connsiteY32" fmla="*/ 143302 h 730156"/>
              <a:gd name="connsiteX33" fmla="*/ 702859 w 880280"/>
              <a:gd name="connsiteY33" fmla="*/ 184245 h 730156"/>
              <a:gd name="connsiteX34" fmla="*/ 709683 w 880280"/>
              <a:gd name="connsiteY34" fmla="*/ 211541 h 730156"/>
              <a:gd name="connsiteX35" fmla="*/ 716507 w 880280"/>
              <a:gd name="connsiteY35" fmla="*/ 245660 h 730156"/>
              <a:gd name="connsiteX36" fmla="*/ 730155 w 880280"/>
              <a:gd name="connsiteY36" fmla="*/ 286603 h 730156"/>
              <a:gd name="connsiteX37" fmla="*/ 736979 w 880280"/>
              <a:gd name="connsiteY37" fmla="*/ 313899 h 730156"/>
              <a:gd name="connsiteX38" fmla="*/ 757450 w 880280"/>
              <a:gd name="connsiteY38" fmla="*/ 361666 h 730156"/>
              <a:gd name="connsiteX39" fmla="*/ 784746 w 880280"/>
              <a:gd name="connsiteY39" fmla="*/ 402609 h 730156"/>
              <a:gd name="connsiteX40" fmla="*/ 798394 w 880280"/>
              <a:gd name="connsiteY40" fmla="*/ 457200 h 730156"/>
              <a:gd name="connsiteX41" fmla="*/ 812041 w 880280"/>
              <a:gd name="connsiteY41" fmla="*/ 504967 h 730156"/>
              <a:gd name="connsiteX42" fmla="*/ 832513 w 880280"/>
              <a:gd name="connsiteY42" fmla="*/ 593678 h 730156"/>
              <a:gd name="connsiteX43" fmla="*/ 839337 w 880280"/>
              <a:gd name="connsiteY43" fmla="*/ 614150 h 730156"/>
              <a:gd name="connsiteX44" fmla="*/ 852985 w 880280"/>
              <a:gd name="connsiteY44" fmla="*/ 634621 h 730156"/>
              <a:gd name="connsiteX45" fmla="*/ 866632 w 880280"/>
              <a:gd name="connsiteY45" fmla="*/ 675565 h 730156"/>
              <a:gd name="connsiteX46" fmla="*/ 873456 w 880280"/>
              <a:gd name="connsiteY46" fmla="*/ 696036 h 730156"/>
              <a:gd name="connsiteX47" fmla="*/ 880280 w 880280"/>
              <a:gd name="connsiteY47" fmla="*/ 709684 h 730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880280" h="730156">
                <a:moveTo>
                  <a:pt x="0" y="730156"/>
                </a:moveTo>
                <a:cubicBezTo>
                  <a:pt x="4549" y="718783"/>
                  <a:pt x="10127" y="707769"/>
                  <a:pt x="13647" y="696036"/>
                </a:cubicBezTo>
                <a:cubicBezTo>
                  <a:pt x="16980" y="684927"/>
                  <a:pt x="15672" y="672476"/>
                  <a:pt x="20471" y="661917"/>
                </a:cubicBezTo>
                <a:cubicBezTo>
                  <a:pt x="37779" y="623841"/>
                  <a:pt x="41387" y="625226"/>
                  <a:pt x="68238" y="607326"/>
                </a:cubicBezTo>
                <a:cubicBezTo>
                  <a:pt x="70513" y="595953"/>
                  <a:pt x="71394" y="584209"/>
                  <a:pt x="75062" y="573206"/>
                </a:cubicBezTo>
                <a:cubicBezTo>
                  <a:pt x="78279" y="563556"/>
                  <a:pt x="84932" y="555356"/>
                  <a:pt x="88710" y="545911"/>
                </a:cubicBezTo>
                <a:cubicBezTo>
                  <a:pt x="94053" y="532554"/>
                  <a:pt x="97809" y="518615"/>
                  <a:pt x="102358" y="504967"/>
                </a:cubicBezTo>
                <a:lnTo>
                  <a:pt x="116006" y="464024"/>
                </a:lnTo>
                <a:cubicBezTo>
                  <a:pt x="118280" y="457200"/>
                  <a:pt x="118839" y="449538"/>
                  <a:pt x="122829" y="443553"/>
                </a:cubicBezTo>
                <a:lnTo>
                  <a:pt x="150125" y="402609"/>
                </a:lnTo>
                <a:cubicBezTo>
                  <a:pt x="154674" y="395785"/>
                  <a:pt x="160105" y="389473"/>
                  <a:pt x="163773" y="382138"/>
                </a:cubicBezTo>
                <a:cubicBezTo>
                  <a:pt x="205010" y="299665"/>
                  <a:pt x="152493" y="401877"/>
                  <a:pt x="191068" y="334370"/>
                </a:cubicBezTo>
                <a:cubicBezTo>
                  <a:pt x="196115" y="325538"/>
                  <a:pt x="199669" y="315907"/>
                  <a:pt x="204716" y="307075"/>
                </a:cubicBezTo>
                <a:cubicBezTo>
                  <a:pt x="208785" y="299954"/>
                  <a:pt x="215033" y="294098"/>
                  <a:pt x="218364" y="286603"/>
                </a:cubicBezTo>
                <a:cubicBezTo>
                  <a:pt x="224207" y="273457"/>
                  <a:pt x="227463" y="259308"/>
                  <a:pt x="232012" y="245660"/>
                </a:cubicBezTo>
                <a:cubicBezTo>
                  <a:pt x="234287" y="238836"/>
                  <a:pt x="234845" y="231173"/>
                  <a:pt x="238835" y="225188"/>
                </a:cubicBezTo>
                <a:lnTo>
                  <a:pt x="252483" y="204717"/>
                </a:lnTo>
                <a:cubicBezTo>
                  <a:pt x="254758" y="197893"/>
                  <a:pt x="255738" y="190490"/>
                  <a:pt x="259307" y="184245"/>
                </a:cubicBezTo>
                <a:cubicBezTo>
                  <a:pt x="264950" y="174370"/>
                  <a:pt x="275160" y="167343"/>
                  <a:pt x="279779" y="156950"/>
                </a:cubicBezTo>
                <a:cubicBezTo>
                  <a:pt x="284490" y="146351"/>
                  <a:pt x="280376" y="132615"/>
                  <a:pt x="286603" y="122830"/>
                </a:cubicBezTo>
                <a:cubicBezTo>
                  <a:pt x="303824" y="95769"/>
                  <a:pt x="324031" y="84230"/>
                  <a:pt x="348018" y="68239"/>
                </a:cubicBezTo>
                <a:cubicBezTo>
                  <a:pt x="352567" y="61415"/>
                  <a:pt x="355866" y="53566"/>
                  <a:pt x="361665" y="47767"/>
                </a:cubicBezTo>
                <a:cubicBezTo>
                  <a:pt x="372180" y="37252"/>
                  <a:pt x="388339" y="30467"/>
                  <a:pt x="402609" y="27296"/>
                </a:cubicBezTo>
                <a:cubicBezTo>
                  <a:pt x="416115" y="24295"/>
                  <a:pt x="430129" y="23828"/>
                  <a:pt x="443552" y="20472"/>
                </a:cubicBezTo>
                <a:cubicBezTo>
                  <a:pt x="457508" y="16983"/>
                  <a:pt x="470847" y="11373"/>
                  <a:pt x="484495" y="6824"/>
                </a:cubicBezTo>
                <a:lnTo>
                  <a:pt x="504967" y="0"/>
                </a:lnTo>
                <a:cubicBezTo>
                  <a:pt x="514065" y="2275"/>
                  <a:pt x="523279" y="4129"/>
                  <a:pt x="532262" y="6824"/>
                </a:cubicBezTo>
                <a:cubicBezTo>
                  <a:pt x="546042" y="10958"/>
                  <a:pt x="573206" y="20472"/>
                  <a:pt x="573206" y="20472"/>
                </a:cubicBezTo>
                <a:cubicBezTo>
                  <a:pt x="580030" y="25021"/>
                  <a:pt x="588277" y="27948"/>
                  <a:pt x="593677" y="34120"/>
                </a:cubicBezTo>
                <a:cubicBezTo>
                  <a:pt x="604478" y="46464"/>
                  <a:pt x="605412" y="69876"/>
                  <a:pt x="620973" y="75063"/>
                </a:cubicBezTo>
                <a:lnTo>
                  <a:pt x="641444" y="81887"/>
                </a:lnTo>
                <a:cubicBezTo>
                  <a:pt x="656534" y="96977"/>
                  <a:pt x="666064" y="103831"/>
                  <a:pt x="675564" y="122830"/>
                </a:cubicBezTo>
                <a:cubicBezTo>
                  <a:pt x="678781" y="129264"/>
                  <a:pt x="679171" y="136868"/>
                  <a:pt x="682388" y="143302"/>
                </a:cubicBezTo>
                <a:cubicBezTo>
                  <a:pt x="702325" y="183177"/>
                  <a:pt x="691424" y="144223"/>
                  <a:pt x="702859" y="184245"/>
                </a:cubicBezTo>
                <a:cubicBezTo>
                  <a:pt x="705436" y="193263"/>
                  <a:pt x="707648" y="202386"/>
                  <a:pt x="709683" y="211541"/>
                </a:cubicBezTo>
                <a:cubicBezTo>
                  <a:pt x="712199" y="222863"/>
                  <a:pt x="713455" y="234470"/>
                  <a:pt x="716507" y="245660"/>
                </a:cubicBezTo>
                <a:cubicBezTo>
                  <a:pt x="720292" y="259539"/>
                  <a:pt x="726666" y="272647"/>
                  <a:pt x="730155" y="286603"/>
                </a:cubicBezTo>
                <a:cubicBezTo>
                  <a:pt x="732430" y="295702"/>
                  <a:pt x="734402" y="304881"/>
                  <a:pt x="736979" y="313899"/>
                </a:cubicBezTo>
                <a:cubicBezTo>
                  <a:pt x="742112" y="331864"/>
                  <a:pt x="747528" y="345128"/>
                  <a:pt x="757450" y="361666"/>
                </a:cubicBezTo>
                <a:cubicBezTo>
                  <a:pt x="765889" y="375731"/>
                  <a:pt x="784746" y="402609"/>
                  <a:pt x="784746" y="402609"/>
                </a:cubicBezTo>
                <a:cubicBezTo>
                  <a:pt x="796940" y="439191"/>
                  <a:pt x="787415" y="407794"/>
                  <a:pt x="798394" y="457200"/>
                </a:cubicBezTo>
                <a:cubicBezTo>
                  <a:pt x="804106" y="482904"/>
                  <a:pt x="804443" y="482171"/>
                  <a:pt x="812041" y="504967"/>
                </a:cubicBezTo>
                <a:cubicBezTo>
                  <a:pt x="820900" y="566977"/>
                  <a:pt x="813778" y="537475"/>
                  <a:pt x="832513" y="593678"/>
                </a:cubicBezTo>
                <a:cubicBezTo>
                  <a:pt x="834788" y="600502"/>
                  <a:pt x="835347" y="608165"/>
                  <a:pt x="839337" y="614150"/>
                </a:cubicBezTo>
                <a:lnTo>
                  <a:pt x="852985" y="634621"/>
                </a:lnTo>
                <a:lnTo>
                  <a:pt x="866632" y="675565"/>
                </a:lnTo>
                <a:cubicBezTo>
                  <a:pt x="868907" y="682389"/>
                  <a:pt x="870239" y="689603"/>
                  <a:pt x="873456" y="696036"/>
                </a:cubicBezTo>
                <a:lnTo>
                  <a:pt x="880280" y="709684"/>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Freeform 40"/>
          <p:cNvSpPr/>
          <p:nvPr/>
        </p:nvSpPr>
        <p:spPr>
          <a:xfrm>
            <a:off x="4394248" y="2667182"/>
            <a:ext cx="566391" cy="457200"/>
          </a:xfrm>
          <a:custGeom>
            <a:avLst/>
            <a:gdLst>
              <a:gd name="connsiteX0" fmla="*/ 0 w 566391"/>
              <a:gd name="connsiteY0" fmla="*/ 436728 h 457200"/>
              <a:gd name="connsiteX1" fmla="*/ 6824 w 566391"/>
              <a:gd name="connsiteY1" fmla="*/ 375313 h 457200"/>
              <a:gd name="connsiteX2" fmla="*/ 34120 w 566391"/>
              <a:gd name="connsiteY2" fmla="*/ 313898 h 457200"/>
              <a:gd name="connsiteX3" fmla="*/ 40943 w 566391"/>
              <a:gd name="connsiteY3" fmla="*/ 293427 h 457200"/>
              <a:gd name="connsiteX4" fmla="*/ 54591 w 566391"/>
              <a:gd name="connsiteY4" fmla="*/ 272955 h 457200"/>
              <a:gd name="connsiteX5" fmla="*/ 68239 w 566391"/>
              <a:gd name="connsiteY5" fmla="*/ 218364 h 457200"/>
              <a:gd name="connsiteX6" fmla="*/ 81887 w 566391"/>
              <a:gd name="connsiteY6" fmla="*/ 197892 h 457200"/>
              <a:gd name="connsiteX7" fmla="*/ 102358 w 566391"/>
              <a:gd name="connsiteY7" fmla="*/ 156949 h 457200"/>
              <a:gd name="connsiteX8" fmla="*/ 122830 w 566391"/>
              <a:gd name="connsiteY8" fmla="*/ 95534 h 457200"/>
              <a:gd name="connsiteX9" fmla="*/ 143302 w 566391"/>
              <a:gd name="connsiteY9" fmla="*/ 88710 h 457200"/>
              <a:gd name="connsiteX10" fmla="*/ 170597 w 566391"/>
              <a:gd name="connsiteY10" fmla="*/ 61415 h 457200"/>
              <a:gd name="connsiteX11" fmla="*/ 184245 w 566391"/>
              <a:gd name="connsiteY11" fmla="*/ 34119 h 457200"/>
              <a:gd name="connsiteX12" fmla="*/ 245660 w 566391"/>
              <a:gd name="connsiteY12" fmla="*/ 0 h 457200"/>
              <a:gd name="connsiteX13" fmla="*/ 307075 w 566391"/>
              <a:gd name="connsiteY13" fmla="*/ 6824 h 457200"/>
              <a:gd name="connsiteX14" fmla="*/ 388961 w 566391"/>
              <a:gd name="connsiteY14" fmla="*/ 75062 h 457200"/>
              <a:gd name="connsiteX15" fmla="*/ 402609 w 566391"/>
              <a:gd name="connsiteY15" fmla="*/ 95534 h 457200"/>
              <a:gd name="connsiteX16" fmla="*/ 423081 w 566391"/>
              <a:gd name="connsiteY16" fmla="*/ 109182 h 457200"/>
              <a:gd name="connsiteX17" fmla="*/ 457200 w 566391"/>
              <a:gd name="connsiteY17" fmla="*/ 150125 h 457200"/>
              <a:gd name="connsiteX18" fmla="*/ 470848 w 566391"/>
              <a:gd name="connsiteY18" fmla="*/ 170597 h 457200"/>
              <a:gd name="connsiteX19" fmla="*/ 484496 w 566391"/>
              <a:gd name="connsiteY19" fmla="*/ 218364 h 457200"/>
              <a:gd name="connsiteX20" fmla="*/ 498143 w 566391"/>
              <a:gd name="connsiteY20" fmla="*/ 238835 h 457200"/>
              <a:gd name="connsiteX21" fmla="*/ 511791 w 566391"/>
              <a:gd name="connsiteY21" fmla="*/ 279779 h 457200"/>
              <a:gd name="connsiteX22" fmla="*/ 545911 w 566391"/>
              <a:gd name="connsiteY22" fmla="*/ 382137 h 457200"/>
              <a:gd name="connsiteX23" fmla="*/ 559558 w 566391"/>
              <a:gd name="connsiteY23" fmla="*/ 423080 h 457200"/>
              <a:gd name="connsiteX24" fmla="*/ 566382 w 566391"/>
              <a:gd name="connsiteY24" fmla="*/ 45720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66391" h="457200">
                <a:moveTo>
                  <a:pt x="0" y="436728"/>
                </a:moveTo>
                <a:cubicBezTo>
                  <a:pt x="2275" y="416256"/>
                  <a:pt x="2508" y="395453"/>
                  <a:pt x="6824" y="375313"/>
                </a:cubicBezTo>
                <a:cubicBezTo>
                  <a:pt x="11359" y="354152"/>
                  <a:pt x="25700" y="333545"/>
                  <a:pt x="34120" y="313898"/>
                </a:cubicBezTo>
                <a:cubicBezTo>
                  <a:pt x="36953" y="307287"/>
                  <a:pt x="37726" y="299860"/>
                  <a:pt x="40943" y="293427"/>
                </a:cubicBezTo>
                <a:cubicBezTo>
                  <a:pt x="44611" y="286091"/>
                  <a:pt x="50923" y="280291"/>
                  <a:pt x="54591" y="272955"/>
                </a:cubicBezTo>
                <a:cubicBezTo>
                  <a:pt x="67219" y="247698"/>
                  <a:pt x="56559" y="249510"/>
                  <a:pt x="68239" y="218364"/>
                </a:cubicBezTo>
                <a:cubicBezTo>
                  <a:pt x="71119" y="210685"/>
                  <a:pt x="78219" y="205228"/>
                  <a:pt x="81887" y="197892"/>
                </a:cubicBezTo>
                <a:cubicBezTo>
                  <a:pt x="110144" y="141380"/>
                  <a:pt x="63241" y="215629"/>
                  <a:pt x="102358" y="156949"/>
                </a:cubicBezTo>
                <a:cubicBezTo>
                  <a:pt x="105808" y="139698"/>
                  <a:pt x="108704" y="109660"/>
                  <a:pt x="122830" y="95534"/>
                </a:cubicBezTo>
                <a:cubicBezTo>
                  <a:pt x="127916" y="90448"/>
                  <a:pt x="136478" y="90985"/>
                  <a:pt x="143302" y="88710"/>
                </a:cubicBezTo>
                <a:cubicBezTo>
                  <a:pt x="161500" y="34116"/>
                  <a:pt x="134203" y="97809"/>
                  <a:pt x="170597" y="61415"/>
                </a:cubicBezTo>
                <a:cubicBezTo>
                  <a:pt x="177790" y="54222"/>
                  <a:pt x="177052" y="41312"/>
                  <a:pt x="184245" y="34119"/>
                </a:cubicBezTo>
                <a:cubicBezTo>
                  <a:pt x="207708" y="10656"/>
                  <a:pt x="219918" y="8581"/>
                  <a:pt x="245660" y="0"/>
                </a:cubicBezTo>
                <a:cubicBezTo>
                  <a:pt x="266132" y="2275"/>
                  <a:pt x="287534" y="311"/>
                  <a:pt x="307075" y="6824"/>
                </a:cubicBezTo>
                <a:cubicBezTo>
                  <a:pt x="328655" y="14017"/>
                  <a:pt x="378101" y="58772"/>
                  <a:pt x="388961" y="75062"/>
                </a:cubicBezTo>
                <a:cubicBezTo>
                  <a:pt x="393510" y="81886"/>
                  <a:pt x="396810" y="89735"/>
                  <a:pt x="402609" y="95534"/>
                </a:cubicBezTo>
                <a:cubicBezTo>
                  <a:pt x="408408" y="101333"/>
                  <a:pt x="416257" y="104633"/>
                  <a:pt x="423081" y="109182"/>
                </a:cubicBezTo>
                <a:cubicBezTo>
                  <a:pt x="456970" y="160013"/>
                  <a:pt x="413412" y="97577"/>
                  <a:pt x="457200" y="150125"/>
                </a:cubicBezTo>
                <a:cubicBezTo>
                  <a:pt x="462450" y="156426"/>
                  <a:pt x="466299" y="163773"/>
                  <a:pt x="470848" y="170597"/>
                </a:cubicBezTo>
                <a:cubicBezTo>
                  <a:pt x="473034" y="179342"/>
                  <a:pt x="479601" y="208575"/>
                  <a:pt x="484496" y="218364"/>
                </a:cubicBezTo>
                <a:cubicBezTo>
                  <a:pt x="488164" y="225699"/>
                  <a:pt x="494812" y="231341"/>
                  <a:pt x="498143" y="238835"/>
                </a:cubicBezTo>
                <a:cubicBezTo>
                  <a:pt x="503986" y="251981"/>
                  <a:pt x="507242" y="266131"/>
                  <a:pt x="511791" y="279779"/>
                </a:cubicBezTo>
                <a:lnTo>
                  <a:pt x="545911" y="382137"/>
                </a:lnTo>
                <a:cubicBezTo>
                  <a:pt x="545914" y="382147"/>
                  <a:pt x="559555" y="423069"/>
                  <a:pt x="559558" y="423080"/>
                </a:cubicBezTo>
                <a:cubicBezTo>
                  <a:pt x="566934" y="452583"/>
                  <a:pt x="566382" y="440997"/>
                  <a:pt x="566382" y="457200"/>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Freeform 41"/>
          <p:cNvSpPr/>
          <p:nvPr/>
        </p:nvSpPr>
        <p:spPr>
          <a:xfrm>
            <a:off x="4592141" y="2953785"/>
            <a:ext cx="197892" cy="163773"/>
          </a:xfrm>
          <a:custGeom>
            <a:avLst/>
            <a:gdLst>
              <a:gd name="connsiteX0" fmla="*/ 0 w 197892"/>
              <a:gd name="connsiteY0" fmla="*/ 150125 h 163773"/>
              <a:gd name="connsiteX1" fmla="*/ 13647 w 197892"/>
              <a:gd name="connsiteY1" fmla="*/ 95534 h 163773"/>
              <a:gd name="connsiteX2" fmla="*/ 27295 w 197892"/>
              <a:gd name="connsiteY2" fmla="*/ 75062 h 163773"/>
              <a:gd name="connsiteX3" fmla="*/ 47767 w 197892"/>
              <a:gd name="connsiteY3" fmla="*/ 34119 h 163773"/>
              <a:gd name="connsiteX4" fmla="*/ 109182 w 197892"/>
              <a:gd name="connsiteY4" fmla="*/ 0 h 163773"/>
              <a:gd name="connsiteX5" fmla="*/ 156949 w 197892"/>
              <a:gd name="connsiteY5" fmla="*/ 47767 h 163773"/>
              <a:gd name="connsiteX6" fmla="*/ 170597 w 197892"/>
              <a:gd name="connsiteY6" fmla="*/ 68238 h 163773"/>
              <a:gd name="connsiteX7" fmla="*/ 184244 w 197892"/>
              <a:gd name="connsiteY7" fmla="*/ 109182 h 163773"/>
              <a:gd name="connsiteX8" fmla="*/ 191068 w 197892"/>
              <a:gd name="connsiteY8" fmla="*/ 129653 h 163773"/>
              <a:gd name="connsiteX9" fmla="*/ 197892 w 197892"/>
              <a:gd name="connsiteY9" fmla="*/ 163773 h 16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7892" h="163773">
                <a:moveTo>
                  <a:pt x="0" y="150125"/>
                </a:moveTo>
                <a:cubicBezTo>
                  <a:pt x="2594" y="137155"/>
                  <a:pt x="6655" y="109519"/>
                  <a:pt x="13647" y="95534"/>
                </a:cubicBezTo>
                <a:cubicBezTo>
                  <a:pt x="17315" y="88198"/>
                  <a:pt x="23627" y="82398"/>
                  <a:pt x="27295" y="75062"/>
                </a:cubicBezTo>
                <a:cubicBezTo>
                  <a:pt x="36489" y="56674"/>
                  <a:pt x="30384" y="49329"/>
                  <a:pt x="47767" y="34119"/>
                </a:cubicBezTo>
                <a:cubicBezTo>
                  <a:pt x="76645" y="8851"/>
                  <a:pt x="81065" y="9372"/>
                  <a:pt x="109182" y="0"/>
                </a:cubicBezTo>
                <a:cubicBezTo>
                  <a:pt x="145214" y="12011"/>
                  <a:pt x="125663" y="839"/>
                  <a:pt x="156949" y="47767"/>
                </a:cubicBezTo>
                <a:lnTo>
                  <a:pt x="170597" y="68238"/>
                </a:lnTo>
                <a:lnTo>
                  <a:pt x="184244" y="109182"/>
                </a:lnTo>
                <a:cubicBezTo>
                  <a:pt x="186519" y="116006"/>
                  <a:pt x="189657" y="122600"/>
                  <a:pt x="191068" y="129653"/>
                </a:cubicBezTo>
                <a:lnTo>
                  <a:pt x="197892" y="163773"/>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TextBox 43"/>
          <p:cNvSpPr txBox="1"/>
          <p:nvPr/>
        </p:nvSpPr>
        <p:spPr>
          <a:xfrm>
            <a:off x="4375773" y="1622087"/>
            <a:ext cx="264137" cy="369332"/>
          </a:xfrm>
          <a:prstGeom prst="rect">
            <a:avLst/>
          </a:prstGeom>
          <a:noFill/>
        </p:spPr>
        <p:txBody>
          <a:bodyPr wrap="square" rtlCol="0">
            <a:spAutoFit/>
          </a:bodyPr>
          <a:lstStyle/>
          <a:p>
            <a:r>
              <a:rPr lang="en-AU" dirty="0"/>
              <a:t>L</a:t>
            </a:r>
          </a:p>
        </p:txBody>
      </p:sp>
      <p:sp>
        <p:nvSpPr>
          <p:cNvPr id="45" name="Freeform 44"/>
          <p:cNvSpPr/>
          <p:nvPr/>
        </p:nvSpPr>
        <p:spPr>
          <a:xfrm>
            <a:off x="3848338" y="1124985"/>
            <a:ext cx="423080" cy="1978925"/>
          </a:xfrm>
          <a:custGeom>
            <a:avLst/>
            <a:gdLst>
              <a:gd name="connsiteX0" fmla="*/ 354842 w 423080"/>
              <a:gd name="connsiteY0" fmla="*/ 0 h 1978925"/>
              <a:gd name="connsiteX1" fmla="*/ 327546 w 423080"/>
              <a:gd name="connsiteY1" fmla="*/ 40943 h 1978925"/>
              <a:gd name="connsiteX2" fmla="*/ 307074 w 423080"/>
              <a:gd name="connsiteY2" fmla="*/ 54591 h 1978925"/>
              <a:gd name="connsiteX3" fmla="*/ 293427 w 423080"/>
              <a:gd name="connsiteY3" fmla="*/ 95534 h 1978925"/>
              <a:gd name="connsiteX4" fmla="*/ 259307 w 423080"/>
              <a:gd name="connsiteY4" fmla="*/ 136477 h 1978925"/>
              <a:gd name="connsiteX5" fmla="*/ 218364 w 423080"/>
              <a:gd name="connsiteY5" fmla="*/ 170597 h 1978925"/>
              <a:gd name="connsiteX6" fmla="*/ 184245 w 423080"/>
              <a:gd name="connsiteY6" fmla="*/ 225188 h 1978925"/>
              <a:gd name="connsiteX7" fmla="*/ 170597 w 423080"/>
              <a:gd name="connsiteY7" fmla="*/ 266131 h 1978925"/>
              <a:gd name="connsiteX8" fmla="*/ 163773 w 423080"/>
              <a:gd name="connsiteY8" fmla="*/ 286603 h 1978925"/>
              <a:gd name="connsiteX9" fmla="*/ 156949 w 423080"/>
              <a:gd name="connsiteY9" fmla="*/ 307074 h 1978925"/>
              <a:gd name="connsiteX10" fmla="*/ 143301 w 423080"/>
              <a:gd name="connsiteY10" fmla="*/ 361665 h 1978925"/>
              <a:gd name="connsiteX11" fmla="*/ 129653 w 423080"/>
              <a:gd name="connsiteY11" fmla="*/ 402609 h 1978925"/>
              <a:gd name="connsiteX12" fmla="*/ 109182 w 423080"/>
              <a:gd name="connsiteY12" fmla="*/ 470847 h 1978925"/>
              <a:gd name="connsiteX13" fmla="*/ 95534 w 423080"/>
              <a:gd name="connsiteY13" fmla="*/ 491319 h 1978925"/>
              <a:gd name="connsiteX14" fmla="*/ 88710 w 423080"/>
              <a:gd name="connsiteY14" fmla="*/ 518615 h 1978925"/>
              <a:gd name="connsiteX15" fmla="*/ 75062 w 423080"/>
              <a:gd name="connsiteY15" fmla="*/ 559558 h 1978925"/>
              <a:gd name="connsiteX16" fmla="*/ 68239 w 423080"/>
              <a:gd name="connsiteY16" fmla="*/ 593677 h 1978925"/>
              <a:gd name="connsiteX17" fmla="*/ 61415 w 423080"/>
              <a:gd name="connsiteY17" fmla="*/ 641444 h 1978925"/>
              <a:gd name="connsiteX18" fmla="*/ 54591 w 423080"/>
              <a:gd name="connsiteY18" fmla="*/ 661916 h 1978925"/>
              <a:gd name="connsiteX19" fmla="*/ 68239 w 423080"/>
              <a:gd name="connsiteY19" fmla="*/ 743803 h 1978925"/>
              <a:gd name="connsiteX20" fmla="*/ 81886 w 423080"/>
              <a:gd name="connsiteY20" fmla="*/ 784746 h 1978925"/>
              <a:gd name="connsiteX21" fmla="*/ 95534 w 423080"/>
              <a:gd name="connsiteY21" fmla="*/ 805218 h 1978925"/>
              <a:gd name="connsiteX22" fmla="*/ 109182 w 423080"/>
              <a:gd name="connsiteY22" fmla="*/ 846161 h 1978925"/>
              <a:gd name="connsiteX23" fmla="*/ 143301 w 423080"/>
              <a:gd name="connsiteY23" fmla="*/ 880280 h 1978925"/>
              <a:gd name="connsiteX24" fmla="*/ 156949 w 423080"/>
              <a:gd name="connsiteY24" fmla="*/ 900752 h 1978925"/>
              <a:gd name="connsiteX25" fmla="*/ 184245 w 423080"/>
              <a:gd name="connsiteY25" fmla="*/ 921224 h 1978925"/>
              <a:gd name="connsiteX26" fmla="*/ 218364 w 423080"/>
              <a:gd name="connsiteY26" fmla="*/ 955343 h 1978925"/>
              <a:gd name="connsiteX27" fmla="*/ 259307 w 423080"/>
              <a:gd name="connsiteY27" fmla="*/ 968991 h 1978925"/>
              <a:gd name="connsiteX28" fmla="*/ 279779 w 423080"/>
              <a:gd name="connsiteY28" fmla="*/ 989462 h 1978925"/>
              <a:gd name="connsiteX29" fmla="*/ 293427 w 423080"/>
              <a:gd name="connsiteY29" fmla="*/ 1009934 h 1978925"/>
              <a:gd name="connsiteX30" fmla="*/ 313898 w 423080"/>
              <a:gd name="connsiteY30" fmla="*/ 1016758 h 1978925"/>
              <a:gd name="connsiteX31" fmla="*/ 354842 w 423080"/>
              <a:gd name="connsiteY31" fmla="*/ 1044053 h 1978925"/>
              <a:gd name="connsiteX32" fmla="*/ 375313 w 423080"/>
              <a:gd name="connsiteY32" fmla="*/ 1057701 h 1978925"/>
              <a:gd name="connsiteX33" fmla="*/ 382137 w 423080"/>
              <a:gd name="connsiteY33" fmla="*/ 1078173 h 1978925"/>
              <a:gd name="connsiteX34" fmla="*/ 402609 w 423080"/>
              <a:gd name="connsiteY34" fmla="*/ 1119116 h 1978925"/>
              <a:gd name="connsiteX35" fmla="*/ 409433 w 423080"/>
              <a:gd name="connsiteY35" fmla="*/ 1166883 h 1978925"/>
              <a:gd name="connsiteX36" fmla="*/ 416256 w 423080"/>
              <a:gd name="connsiteY36" fmla="*/ 1187355 h 1978925"/>
              <a:gd name="connsiteX37" fmla="*/ 423080 w 423080"/>
              <a:gd name="connsiteY37" fmla="*/ 1241946 h 1978925"/>
              <a:gd name="connsiteX38" fmla="*/ 409433 w 423080"/>
              <a:gd name="connsiteY38" fmla="*/ 1323832 h 1978925"/>
              <a:gd name="connsiteX39" fmla="*/ 402609 w 423080"/>
              <a:gd name="connsiteY39" fmla="*/ 1351128 h 1978925"/>
              <a:gd name="connsiteX40" fmla="*/ 395785 w 423080"/>
              <a:gd name="connsiteY40" fmla="*/ 1385247 h 1978925"/>
              <a:gd name="connsiteX41" fmla="*/ 388961 w 423080"/>
              <a:gd name="connsiteY41" fmla="*/ 1412543 h 1978925"/>
              <a:gd name="connsiteX42" fmla="*/ 382137 w 423080"/>
              <a:gd name="connsiteY42" fmla="*/ 1460310 h 1978925"/>
              <a:gd name="connsiteX43" fmla="*/ 354842 w 423080"/>
              <a:gd name="connsiteY43" fmla="*/ 1501253 h 1978925"/>
              <a:gd name="connsiteX44" fmla="*/ 313898 w 423080"/>
              <a:gd name="connsiteY44" fmla="*/ 1596788 h 1978925"/>
              <a:gd name="connsiteX45" fmla="*/ 300250 w 423080"/>
              <a:gd name="connsiteY45" fmla="*/ 1617259 h 1978925"/>
              <a:gd name="connsiteX46" fmla="*/ 279779 w 423080"/>
              <a:gd name="connsiteY46" fmla="*/ 1637731 h 1978925"/>
              <a:gd name="connsiteX47" fmla="*/ 266131 w 423080"/>
              <a:gd name="connsiteY47" fmla="*/ 1685498 h 1978925"/>
              <a:gd name="connsiteX48" fmla="*/ 245659 w 423080"/>
              <a:gd name="connsiteY48" fmla="*/ 1699146 h 1978925"/>
              <a:gd name="connsiteX49" fmla="*/ 232012 w 423080"/>
              <a:gd name="connsiteY49" fmla="*/ 1719618 h 1978925"/>
              <a:gd name="connsiteX50" fmla="*/ 184245 w 423080"/>
              <a:gd name="connsiteY50" fmla="*/ 1781032 h 1978925"/>
              <a:gd name="connsiteX51" fmla="*/ 163773 w 423080"/>
              <a:gd name="connsiteY51" fmla="*/ 1821976 h 1978925"/>
              <a:gd name="connsiteX52" fmla="*/ 143301 w 423080"/>
              <a:gd name="connsiteY52" fmla="*/ 1835624 h 1978925"/>
              <a:gd name="connsiteX53" fmla="*/ 136477 w 423080"/>
              <a:gd name="connsiteY53" fmla="*/ 1856095 h 1978925"/>
              <a:gd name="connsiteX54" fmla="*/ 129653 w 423080"/>
              <a:gd name="connsiteY54" fmla="*/ 1883391 h 1978925"/>
              <a:gd name="connsiteX55" fmla="*/ 116006 w 423080"/>
              <a:gd name="connsiteY55" fmla="*/ 1903862 h 1978925"/>
              <a:gd name="connsiteX56" fmla="*/ 95534 w 423080"/>
              <a:gd name="connsiteY56" fmla="*/ 1924334 h 1978925"/>
              <a:gd name="connsiteX57" fmla="*/ 54591 w 423080"/>
              <a:gd name="connsiteY57" fmla="*/ 1937982 h 1978925"/>
              <a:gd name="connsiteX58" fmla="*/ 34119 w 423080"/>
              <a:gd name="connsiteY58" fmla="*/ 1944806 h 1978925"/>
              <a:gd name="connsiteX59" fmla="*/ 20471 w 423080"/>
              <a:gd name="connsiteY59" fmla="*/ 1965277 h 1978925"/>
              <a:gd name="connsiteX60" fmla="*/ 0 w 423080"/>
              <a:gd name="connsiteY60" fmla="*/ 1978925 h 1978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3080" h="1978925">
                <a:moveTo>
                  <a:pt x="354842" y="0"/>
                </a:moveTo>
                <a:cubicBezTo>
                  <a:pt x="345743" y="13648"/>
                  <a:pt x="338347" y="28599"/>
                  <a:pt x="327546" y="40943"/>
                </a:cubicBezTo>
                <a:cubicBezTo>
                  <a:pt x="322145" y="47115"/>
                  <a:pt x="311421" y="47636"/>
                  <a:pt x="307074" y="54591"/>
                </a:cubicBezTo>
                <a:cubicBezTo>
                  <a:pt x="299450" y="66790"/>
                  <a:pt x="303599" y="85362"/>
                  <a:pt x="293427" y="95534"/>
                </a:cubicBezTo>
                <a:cubicBezTo>
                  <a:pt x="233626" y="155335"/>
                  <a:pt x="306802" y="79483"/>
                  <a:pt x="259307" y="136477"/>
                </a:cubicBezTo>
                <a:cubicBezTo>
                  <a:pt x="203415" y="203548"/>
                  <a:pt x="272040" y="116922"/>
                  <a:pt x="218364" y="170597"/>
                </a:cubicBezTo>
                <a:cubicBezTo>
                  <a:pt x="204673" y="184288"/>
                  <a:pt x="191453" y="207166"/>
                  <a:pt x="184245" y="225188"/>
                </a:cubicBezTo>
                <a:cubicBezTo>
                  <a:pt x="178902" y="238545"/>
                  <a:pt x="175146" y="252483"/>
                  <a:pt x="170597" y="266131"/>
                </a:cubicBezTo>
                <a:lnTo>
                  <a:pt x="163773" y="286603"/>
                </a:lnTo>
                <a:cubicBezTo>
                  <a:pt x="161498" y="293427"/>
                  <a:pt x="158694" y="300096"/>
                  <a:pt x="156949" y="307074"/>
                </a:cubicBezTo>
                <a:cubicBezTo>
                  <a:pt x="152400" y="325271"/>
                  <a:pt x="149233" y="343870"/>
                  <a:pt x="143301" y="361665"/>
                </a:cubicBezTo>
                <a:cubicBezTo>
                  <a:pt x="138752" y="375313"/>
                  <a:pt x="133142" y="388652"/>
                  <a:pt x="129653" y="402609"/>
                </a:cubicBezTo>
                <a:cubicBezTo>
                  <a:pt x="125838" y="417870"/>
                  <a:pt x="115830" y="460875"/>
                  <a:pt x="109182" y="470847"/>
                </a:cubicBezTo>
                <a:lnTo>
                  <a:pt x="95534" y="491319"/>
                </a:lnTo>
                <a:cubicBezTo>
                  <a:pt x="93259" y="500418"/>
                  <a:pt x="91405" y="509632"/>
                  <a:pt x="88710" y="518615"/>
                </a:cubicBezTo>
                <a:cubicBezTo>
                  <a:pt x="84576" y="532394"/>
                  <a:pt x="77883" y="545451"/>
                  <a:pt x="75062" y="559558"/>
                </a:cubicBezTo>
                <a:cubicBezTo>
                  <a:pt x="72788" y="570931"/>
                  <a:pt x="70146" y="582237"/>
                  <a:pt x="68239" y="593677"/>
                </a:cubicBezTo>
                <a:cubicBezTo>
                  <a:pt x="65595" y="609542"/>
                  <a:pt x="64569" y="625672"/>
                  <a:pt x="61415" y="641444"/>
                </a:cubicBezTo>
                <a:cubicBezTo>
                  <a:pt x="60004" y="648497"/>
                  <a:pt x="56866" y="655092"/>
                  <a:pt x="54591" y="661916"/>
                </a:cubicBezTo>
                <a:cubicBezTo>
                  <a:pt x="57521" y="682422"/>
                  <a:pt x="62252" y="721850"/>
                  <a:pt x="68239" y="743803"/>
                </a:cubicBezTo>
                <a:cubicBezTo>
                  <a:pt x="72024" y="757682"/>
                  <a:pt x="73906" y="772776"/>
                  <a:pt x="81886" y="784746"/>
                </a:cubicBezTo>
                <a:cubicBezTo>
                  <a:pt x="86435" y="791570"/>
                  <a:pt x="92203" y="797723"/>
                  <a:pt x="95534" y="805218"/>
                </a:cubicBezTo>
                <a:cubicBezTo>
                  <a:pt x="101377" y="818364"/>
                  <a:pt x="99010" y="835989"/>
                  <a:pt x="109182" y="846161"/>
                </a:cubicBezTo>
                <a:cubicBezTo>
                  <a:pt x="120555" y="857534"/>
                  <a:pt x="132710" y="868176"/>
                  <a:pt x="143301" y="880280"/>
                </a:cubicBezTo>
                <a:cubicBezTo>
                  <a:pt x="148702" y="886452"/>
                  <a:pt x="151150" y="894953"/>
                  <a:pt x="156949" y="900752"/>
                </a:cubicBezTo>
                <a:cubicBezTo>
                  <a:pt x="164991" y="908794"/>
                  <a:pt x="175146" y="914400"/>
                  <a:pt x="184245" y="921224"/>
                </a:cubicBezTo>
                <a:cubicBezTo>
                  <a:pt x="196695" y="939900"/>
                  <a:pt x="196814" y="945765"/>
                  <a:pt x="218364" y="955343"/>
                </a:cubicBezTo>
                <a:cubicBezTo>
                  <a:pt x="231510" y="961186"/>
                  <a:pt x="259307" y="968991"/>
                  <a:pt x="259307" y="968991"/>
                </a:cubicBezTo>
                <a:cubicBezTo>
                  <a:pt x="266131" y="975815"/>
                  <a:pt x="273601" y="982048"/>
                  <a:pt x="279779" y="989462"/>
                </a:cubicBezTo>
                <a:cubicBezTo>
                  <a:pt x="285030" y="995762"/>
                  <a:pt x="287023" y="1004811"/>
                  <a:pt x="293427" y="1009934"/>
                </a:cubicBezTo>
                <a:cubicBezTo>
                  <a:pt x="299044" y="1014427"/>
                  <a:pt x="307610" y="1013265"/>
                  <a:pt x="313898" y="1016758"/>
                </a:cubicBezTo>
                <a:cubicBezTo>
                  <a:pt x="328237" y="1024724"/>
                  <a:pt x="341194" y="1034954"/>
                  <a:pt x="354842" y="1044053"/>
                </a:cubicBezTo>
                <a:lnTo>
                  <a:pt x="375313" y="1057701"/>
                </a:lnTo>
                <a:cubicBezTo>
                  <a:pt x="377588" y="1064525"/>
                  <a:pt x="378920" y="1071739"/>
                  <a:pt x="382137" y="1078173"/>
                </a:cubicBezTo>
                <a:cubicBezTo>
                  <a:pt x="408594" y="1131086"/>
                  <a:pt x="385456" y="1067658"/>
                  <a:pt x="402609" y="1119116"/>
                </a:cubicBezTo>
                <a:cubicBezTo>
                  <a:pt x="404884" y="1135038"/>
                  <a:pt x="406279" y="1151111"/>
                  <a:pt x="409433" y="1166883"/>
                </a:cubicBezTo>
                <a:cubicBezTo>
                  <a:pt x="410844" y="1173936"/>
                  <a:pt x="414969" y="1180278"/>
                  <a:pt x="416256" y="1187355"/>
                </a:cubicBezTo>
                <a:cubicBezTo>
                  <a:pt x="419536" y="1205398"/>
                  <a:pt x="420805" y="1223749"/>
                  <a:pt x="423080" y="1241946"/>
                </a:cubicBezTo>
                <a:cubicBezTo>
                  <a:pt x="417385" y="1281809"/>
                  <a:pt x="417413" y="1287920"/>
                  <a:pt x="409433" y="1323832"/>
                </a:cubicBezTo>
                <a:cubicBezTo>
                  <a:pt x="407399" y="1332987"/>
                  <a:pt x="404644" y="1341973"/>
                  <a:pt x="402609" y="1351128"/>
                </a:cubicBezTo>
                <a:cubicBezTo>
                  <a:pt x="400093" y="1362450"/>
                  <a:pt x="398301" y="1373925"/>
                  <a:pt x="395785" y="1385247"/>
                </a:cubicBezTo>
                <a:cubicBezTo>
                  <a:pt x="393750" y="1394402"/>
                  <a:pt x="390639" y="1403316"/>
                  <a:pt x="388961" y="1412543"/>
                </a:cubicBezTo>
                <a:cubicBezTo>
                  <a:pt x="386084" y="1428368"/>
                  <a:pt x="387911" y="1445298"/>
                  <a:pt x="382137" y="1460310"/>
                </a:cubicBezTo>
                <a:cubicBezTo>
                  <a:pt x="376249" y="1475619"/>
                  <a:pt x="360934" y="1486024"/>
                  <a:pt x="354842" y="1501253"/>
                </a:cubicBezTo>
                <a:cubicBezTo>
                  <a:pt x="343522" y="1529552"/>
                  <a:pt x="330300" y="1568086"/>
                  <a:pt x="313898" y="1596788"/>
                </a:cubicBezTo>
                <a:cubicBezTo>
                  <a:pt x="309829" y="1603909"/>
                  <a:pt x="305500" y="1610959"/>
                  <a:pt x="300250" y="1617259"/>
                </a:cubicBezTo>
                <a:cubicBezTo>
                  <a:pt x="294072" y="1624673"/>
                  <a:pt x="286603" y="1630907"/>
                  <a:pt x="279779" y="1637731"/>
                </a:cubicBezTo>
                <a:cubicBezTo>
                  <a:pt x="279333" y="1639515"/>
                  <a:pt x="269691" y="1681048"/>
                  <a:pt x="266131" y="1685498"/>
                </a:cubicBezTo>
                <a:cubicBezTo>
                  <a:pt x="261008" y="1691902"/>
                  <a:pt x="252483" y="1694597"/>
                  <a:pt x="245659" y="1699146"/>
                </a:cubicBezTo>
                <a:cubicBezTo>
                  <a:pt x="241110" y="1705970"/>
                  <a:pt x="237262" y="1713318"/>
                  <a:pt x="232012" y="1719618"/>
                </a:cubicBezTo>
                <a:cubicBezTo>
                  <a:pt x="212384" y="1743172"/>
                  <a:pt x="195745" y="1746532"/>
                  <a:pt x="184245" y="1781032"/>
                </a:cubicBezTo>
                <a:cubicBezTo>
                  <a:pt x="178695" y="1797682"/>
                  <a:pt x="177002" y="1808747"/>
                  <a:pt x="163773" y="1821976"/>
                </a:cubicBezTo>
                <a:cubicBezTo>
                  <a:pt x="157974" y="1827775"/>
                  <a:pt x="150125" y="1831075"/>
                  <a:pt x="143301" y="1835624"/>
                </a:cubicBezTo>
                <a:cubicBezTo>
                  <a:pt x="141026" y="1842448"/>
                  <a:pt x="138453" y="1849179"/>
                  <a:pt x="136477" y="1856095"/>
                </a:cubicBezTo>
                <a:cubicBezTo>
                  <a:pt x="133900" y="1865113"/>
                  <a:pt x="133347" y="1874771"/>
                  <a:pt x="129653" y="1883391"/>
                </a:cubicBezTo>
                <a:cubicBezTo>
                  <a:pt x="126423" y="1890929"/>
                  <a:pt x="121256" y="1897562"/>
                  <a:pt x="116006" y="1903862"/>
                </a:cubicBezTo>
                <a:cubicBezTo>
                  <a:pt x="109828" y="1911276"/>
                  <a:pt x="103970" y="1919647"/>
                  <a:pt x="95534" y="1924334"/>
                </a:cubicBezTo>
                <a:cubicBezTo>
                  <a:pt x="82958" y="1931321"/>
                  <a:pt x="68239" y="1933433"/>
                  <a:pt x="54591" y="1937982"/>
                </a:cubicBezTo>
                <a:lnTo>
                  <a:pt x="34119" y="1944806"/>
                </a:lnTo>
                <a:cubicBezTo>
                  <a:pt x="29570" y="1951630"/>
                  <a:pt x="26270" y="1959478"/>
                  <a:pt x="20471" y="1965277"/>
                </a:cubicBezTo>
                <a:cubicBezTo>
                  <a:pt x="14672" y="1971076"/>
                  <a:pt x="0" y="1978925"/>
                  <a:pt x="0" y="1978925"/>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Freeform 45"/>
          <p:cNvSpPr/>
          <p:nvPr/>
        </p:nvSpPr>
        <p:spPr>
          <a:xfrm>
            <a:off x="3855162" y="2244101"/>
            <a:ext cx="143301" cy="675564"/>
          </a:xfrm>
          <a:custGeom>
            <a:avLst/>
            <a:gdLst>
              <a:gd name="connsiteX0" fmla="*/ 6823 w 143301"/>
              <a:gd name="connsiteY0" fmla="*/ 0 h 675564"/>
              <a:gd name="connsiteX1" fmla="*/ 47767 w 143301"/>
              <a:gd name="connsiteY1" fmla="*/ 6824 h 675564"/>
              <a:gd name="connsiteX2" fmla="*/ 81886 w 143301"/>
              <a:gd name="connsiteY2" fmla="*/ 40943 h 675564"/>
              <a:gd name="connsiteX3" fmla="*/ 102358 w 143301"/>
              <a:gd name="connsiteY3" fmla="*/ 54591 h 675564"/>
              <a:gd name="connsiteX4" fmla="*/ 116006 w 143301"/>
              <a:gd name="connsiteY4" fmla="*/ 95534 h 675564"/>
              <a:gd name="connsiteX5" fmla="*/ 143301 w 143301"/>
              <a:gd name="connsiteY5" fmla="*/ 136478 h 675564"/>
              <a:gd name="connsiteX6" fmla="*/ 136477 w 143301"/>
              <a:gd name="connsiteY6" fmla="*/ 211540 h 675564"/>
              <a:gd name="connsiteX7" fmla="*/ 129653 w 143301"/>
              <a:gd name="connsiteY7" fmla="*/ 238836 h 675564"/>
              <a:gd name="connsiteX8" fmla="*/ 122829 w 143301"/>
              <a:gd name="connsiteY8" fmla="*/ 279779 h 675564"/>
              <a:gd name="connsiteX9" fmla="*/ 102358 w 143301"/>
              <a:gd name="connsiteY9" fmla="*/ 348018 h 675564"/>
              <a:gd name="connsiteX10" fmla="*/ 95534 w 143301"/>
              <a:gd name="connsiteY10" fmla="*/ 368490 h 675564"/>
              <a:gd name="connsiteX11" fmla="*/ 81886 w 143301"/>
              <a:gd name="connsiteY11" fmla="*/ 484496 h 675564"/>
              <a:gd name="connsiteX12" fmla="*/ 61415 w 143301"/>
              <a:gd name="connsiteY12" fmla="*/ 525439 h 675564"/>
              <a:gd name="connsiteX13" fmla="*/ 34119 w 143301"/>
              <a:gd name="connsiteY13" fmla="*/ 593678 h 675564"/>
              <a:gd name="connsiteX14" fmla="*/ 20471 w 143301"/>
              <a:gd name="connsiteY14" fmla="*/ 634621 h 675564"/>
              <a:gd name="connsiteX15" fmla="*/ 13647 w 143301"/>
              <a:gd name="connsiteY15" fmla="*/ 655093 h 675564"/>
              <a:gd name="connsiteX16" fmla="*/ 0 w 143301"/>
              <a:gd name="connsiteY16" fmla="*/ 675564 h 67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3301" h="675564">
                <a:moveTo>
                  <a:pt x="6823" y="0"/>
                </a:moveTo>
                <a:cubicBezTo>
                  <a:pt x="20471" y="2275"/>
                  <a:pt x="34641" y="2449"/>
                  <a:pt x="47767" y="6824"/>
                </a:cubicBezTo>
                <a:cubicBezTo>
                  <a:pt x="75060" y="15922"/>
                  <a:pt x="63690" y="22748"/>
                  <a:pt x="81886" y="40943"/>
                </a:cubicBezTo>
                <a:cubicBezTo>
                  <a:pt x="87685" y="46742"/>
                  <a:pt x="95534" y="50042"/>
                  <a:pt x="102358" y="54591"/>
                </a:cubicBezTo>
                <a:cubicBezTo>
                  <a:pt x="106907" y="68239"/>
                  <a:pt x="108026" y="83564"/>
                  <a:pt x="116006" y="95534"/>
                </a:cubicBezTo>
                <a:lnTo>
                  <a:pt x="143301" y="136478"/>
                </a:lnTo>
                <a:cubicBezTo>
                  <a:pt x="141026" y="161499"/>
                  <a:pt x="139798" y="186637"/>
                  <a:pt x="136477" y="211540"/>
                </a:cubicBezTo>
                <a:cubicBezTo>
                  <a:pt x="135237" y="220836"/>
                  <a:pt x="131492" y="229639"/>
                  <a:pt x="129653" y="238836"/>
                </a:cubicBezTo>
                <a:cubicBezTo>
                  <a:pt x="126940" y="252403"/>
                  <a:pt x="125542" y="266212"/>
                  <a:pt x="122829" y="279779"/>
                </a:cubicBezTo>
                <a:cubicBezTo>
                  <a:pt x="117671" y="305572"/>
                  <a:pt x="111067" y="321891"/>
                  <a:pt x="102358" y="348018"/>
                </a:cubicBezTo>
                <a:lnTo>
                  <a:pt x="95534" y="368490"/>
                </a:lnTo>
                <a:cubicBezTo>
                  <a:pt x="91347" y="418731"/>
                  <a:pt x="92557" y="441813"/>
                  <a:pt x="81886" y="484496"/>
                </a:cubicBezTo>
                <a:cubicBezTo>
                  <a:pt x="74936" y="512294"/>
                  <a:pt x="76238" y="499499"/>
                  <a:pt x="61415" y="525439"/>
                </a:cubicBezTo>
                <a:cubicBezTo>
                  <a:pt x="45348" y="553557"/>
                  <a:pt x="45306" y="560117"/>
                  <a:pt x="34119" y="593678"/>
                </a:cubicBezTo>
                <a:lnTo>
                  <a:pt x="20471" y="634621"/>
                </a:lnTo>
                <a:cubicBezTo>
                  <a:pt x="18196" y="641445"/>
                  <a:pt x="17637" y="649108"/>
                  <a:pt x="13647" y="655093"/>
                </a:cubicBezTo>
                <a:lnTo>
                  <a:pt x="0" y="675564"/>
                </a:ln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TextBox 46"/>
          <p:cNvSpPr txBox="1"/>
          <p:nvPr/>
        </p:nvSpPr>
        <p:spPr>
          <a:xfrm>
            <a:off x="4523975" y="1483587"/>
            <a:ext cx="481084" cy="215444"/>
          </a:xfrm>
          <a:prstGeom prst="rect">
            <a:avLst/>
          </a:prstGeom>
          <a:noFill/>
        </p:spPr>
        <p:txBody>
          <a:bodyPr wrap="square" rtlCol="0">
            <a:spAutoFit/>
          </a:bodyPr>
          <a:lstStyle/>
          <a:p>
            <a:r>
              <a:rPr lang="en-AU" sz="800" dirty="0">
                <a:latin typeface="Arial Narrow" panose="020B0606020202030204" pitchFamily="34" charset="0"/>
              </a:rPr>
              <a:t>1004</a:t>
            </a:r>
          </a:p>
        </p:txBody>
      </p:sp>
      <p:sp>
        <p:nvSpPr>
          <p:cNvPr id="49" name="TextBox 48"/>
          <p:cNvSpPr txBox="1"/>
          <p:nvPr/>
        </p:nvSpPr>
        <p:spPr>
          <a:xfrm>
            <a:off x="5856319" y="2098388"/>
            <a:ext cx="481084" cy="215444"/>
          </a:xfrm>
          <a:prstGeom prst="rect">
            <a:avLst/>
          </a:prstGeom>
          <a:noFill/>
        </p:spPr>
        <p:txBody>
          <a:bodyPr wrap="square" rtlCol="0">
            <a:spAutoFit/>
          </a:bodyPr>
          <a:lstStyle/>
          <a:p>
            <a:r>
              <a:rPr lang="en-AU" sz="800" dirty="0">
                <a:latin typeface="Arial Narrow" panose="020B0606020202030204" pitchFamily="34" charset="0"/>
              </a:rPr>
              <a:t>1016</a:t>
            </a:r>
          </a:p>
        </p:txBody>
      </p:sp>
      <p:sp>
        <p:nvSpPr>
          <p:cNvPr id="50" name="TextBox 49"/>
          <p:cNvSpPr txBox="1"/>
          <p:nvPr/>
        </p:nvSpPr>
        <p:spPr>
          <a:xfrm>
            <a:off x="4500027" y="2624725"/>
            <a:ext cx="481084" cy="215444"/>
          </a:xfrm>
          <a:prstGeom prst="rect">
            <a:avLst/>
          </a:prstGeom>
          <a:noFill/>
        </p:spPr>
        <p:txBody>
          <a:bodyPr wrap="square" rtlCol="0">
            <a:spAutoFit/>
          </a:bodyPr>
          <a:lstStyle/>
          <a:p>
            <a:r>
              <a:rPr lang="en-AU" sz="800" dirty="0">
                <a:latin typeface="Arial Narrow" panose="020B0606020202030204" pitchFamily="34" charset="0"/>
              </a:rPr>
              <a:t>996</a:t>
            </a:r>
          </a:p>
        </p:txBody>
      </p:sp>
      <p:sp>
        <p:nvSpPr>
          <p:cNvPr id="52" name="TextBox 51"/>
          <p:cNvSpPr txBox="1"/>
          <p:nvPr/>
        </p:nvSpPr>
        <p:spPr>
          <a:xfrm>
            <a:off x="5082903" y="1789335"/>
            <a:ext cx="481084" cy="215444"/>
          </a:xfrm>
          <a:prstGeom prst="rect">
            <a:avLst/>
          </a:prstGeom>
          <a:noFill/>
        </p:spPr>
        <p:txBody>
          <a:bodyPr wrap="square" rtlCol="0">
            <a:spAutoFit/>
          </a:bodyPr>
          <a:lstStyle/>
          <a:p>
            <a:r>
              <a:rPr lang="en-AU" sz="800" dirty="0">
                <a:latin typeface="Arial Narrow" panose="020B0606020202030204" pitchFamily="34" charset="0"/>
              </a:rPr>
              <a:t>1008</a:t>
            </a:r>
          </a:p>
        </p:txBody>
      </p:sp>
      <p:sp>
        <p:nvSpPr>
          <p:cNvPr id="48" name="Explosion 1 47"/>
          <p:cNvSpPr/>
          <p:nvPr/>
        </p:nvSpPr>
        <p:spPr>
          <a:xfrm>
            <a:off x="5629071" y="1375975"/>
            <a:ext cx="233898" cy="297699"/>
          </a:xfrm>
          <a:prstGeom prst="irregularSeal1">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A</a:t>
            </a:r>
          </a:p>
        </p:txBody>
      </p:sp>
      <p:sp>
        <p:nvSpPr>
          <p:cNvPr id="55" name="Explosion 1 54"/>
          <p:cNvSpPr/>
          <p:nvPr/>
        </p:nvSpPr>
        <p:spPr>
          <a:xfrm>
            <a:off x="5429430" y="2327151"/>
            <a:ext cx="251120" cy="307153"/>
          </a:xfrm>
          <a:prstGeom prst="irregularSeal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dirty="0"/>
              <a:t>B</a:t>
            </a:r>
          </a:p>
        </p:txBody>
      </p:sp>
      <p:sp>
        <p:nvSpPr>
          <p:cNvPr id="56" name="TextBox 55"/>
          <p:cNvSpPr txBox="1"/>
          <p:nvPr/>
        </p:nvSpPr>
        <p:spPr>
          <a:xfrm>
            <a:off x="5451949" y="2903307"/>
            <a:ext cx="481084" cy="215444"/>
          </a:xfrm>
          <a:prstGeom prst="rect">
            <a:avLst/>
          </a:prstGeom>
          <a:noFill/>
        </p:spPr>
        <p:txBody>
          <a:bodyPr wrap="square" rtlCol="0">
            <a:spAutoFit/>
          </a:bodyPr>
          <a:lstStyle/>
          <a:p>
            <a:r>
              <a:rPr lang="en-AU" sz="800" dirty="0">
                <a:latin typeface="Arial Narrow" panose="020B0606020202030204" pitchFamily="34" charset="0"/>
              </a:rPr>
              <a:t>1012</a:t>
            </a:r>
          </a:p>
        </p:txBody>
      </p:sp>
      <p:cxnSp>
        <p:nvCxnSpPr>
          <p:cNvPr id="58" name="Straight Connector 57"/>
          <p:cNvCxnSpPr/>
          <p:nvPr/>
        </p:nvCxnSpPr>
        <p:spPr>
          <a:xfrm>
            <a:off x="673486" y="8178774"/>
            <a:ext cx="261061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1724309" y="8403292"/>
            <a:ext cx="519360" cy="215444"/>
          </a:xfrm>
          <a:prstGeom prst="rect">
            <a:avLst/>
          </a:prstGeom>
          <a:noFill/>
        </p:spPr>
        <p:txBody>
          <a:bodyPr wrap="square" rtlCol="0">
            <a:spAutoFit/>
          </a:bodyPr>
          <a:lstStyle/>
          <a:p>
            <a:r>
              <a:rPr lang="en-AU" sz="800" dirty="0">
                <a:latin typeface="Arial Narrow" panose="020B0606020202030204" pitchFamily="34" charset="0"/>
              </a:rPr>
              <a:t>Equator</a:t>
            </a:r>
          </a:p>
        </p:txBody>
      </p:sp>
      <p:cxnSp>
        <p:nvCxnSpPr>
          <p:cNvPr id="63" name="Straight Connector 62"/>
          <p:cNvCxnSpPr/>
          <p:nvPr/>
        </p:nvCxnSpPr>
        <p:spPr>
          <a:xfrm>
            <a:off x="692696" y="8172400"/>
            <a:ext cx="0" cy="1498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1986474" y="8172399"/>
            <a:ext cx="0" cy="1498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3264924" y="8172399"/>
            <a:ext cx="0" cy="1498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556792" y="8172399"/>
            <a:ext cx="0" cy="1498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1124744" y="8176032"/>
            <a:ext cx="0" cy="1498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409889" y="8178774"/>
            <a:ext cx="0" cy="1498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2860123" y="8178774"/>
            <a:ext cx="0" cy="149879"/>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71" name="TextBox 70"/>
          <p:cNvSpPr txBox="1"/>
          <p:nvPr/>
        </p:nvSpPr>
        <p:spPr>
          <a:xfrm>
            <a:off x="1845903" y="8260085"/>
            <a:ext cx="372819" cy="276999"/>
          </a:xfrm>
          <a:prstGeom prst="rect">
            <a:avLst/>
          </a:prstGeom>
          <a:noFill/>
        </p:spPr>
        <p:txBody>
          <a:bodyPr wrap="square" rtlCol="0">
            <a:spAutoFit/>
          </a:bodyPr>
          <a:lstStyle/>
          <a:p>
            <a:r>
              <a:rPr lang="en-AU" sz="1200" dirty="0">
                <a:latin typeface="Arial Narrow" panose="020B0606020202030204" pitchFamily="34" charset="0"/>
              </a:rPr>
              <a:t>0°</a:t>
            </a:r>
          </a:p>
        </p:txBody>
      </p:sp>
      <p:sp>
        <p:nvSpPr>
          <p:cNvPr id="72" name="TextBox 71"/>
          <p:cNvSpPr txBox="1"/>
          <p:nvPr/>
        </p:nvSpPr>
        <p:spPr>
          <a:xfrm>
            <a:off x="2202896" y="8255973"/>
            <a:ext cx="508388" cy="276999"/>
          </a:xfrm>
          <a:prstGeom prst="rect">
            <a:avLst/>
          </a:prstGeom>
          <a:noFill/>
        </p:spPr>
        <p:txBody>
          <a:bodyPr wrap="square" rtlCol="0">
            <a:spAutoFit/>
          </a:bodyPr>
          <a:lstStyle/>
          <a:p>
            <a:r>
              <a:rPr lang="en-AU" sz="1200" dirty="0">
                <a:latin typeface="Arial Narrow" panose="020B0606020202030204" pitchFamily="34" charset="0"/>
              </a:rPr>
              <a:t>30°S</a:t>
            </a:r>
          </a:p>
        </p:txBody>
      </p:sp>
      <p:sp>
        <p:nvSpPr>
          <p:cNvPr id="73" name="TextBox 72"/>
          <p:cNvSpPr txBox="1"/>
          <p:nvPr/>
        </p:nvSpPr>
        <p:spPr>
          <a:xfrm>
            <a:off x="2626669" y="8260178"/>
            <a:ext cx="493796" cy="276999"/>
          </a:xfrm>
          <a:prstGeom prst="rect">
            <a:avLst/>
          </a:prstGeom>
          <a:noFill/>
        </p:spPr>
        <p:txBody>
          <a:bodyPr wrap="square" rtlCol="0">
            <a:spAutoFit/>
          </a:bodyPr>
          <a:lstStyle/>
          <a:p>
            <a:r>
              <a:rPr lang="en-AU" sz="1200" dirty="0">
                <a:latin typeface="Arial Narrow" panose="020B0606020202030204" pitchFamily="34" charset="0"/>
              </a:rPr>
              <a:t>60°S</a:t>
            </a:r>
          </a:p>
        </p:txBody>
      </p:sp>
      <p:sp>
        <p:nvSpPr>
          <p:cNvPr id="74" name="TextBox 73"/>
          <p:cNvSpPr txBox="1"/>
          <p:nvPr/>
        </p:nvSpPr>
        <p:spPr>
          <a:xfrm>
            <a:off x="2989824" y="8262931"/>
            <a:ext cx="588548" cy="276999"/>
          </a:xfrm>
          <a:prstGeom prst="rect">
            <a:avLst/>
          </a:prstGeom>
          <a:noFill/>
        </p:spPr>
        <p:txBody>
          <a:bodyPr wrap="square" rtlCol="0">
            <a:spAutoFit/>
          </a:bodyPr>
          <a:lstStyle/>
          <a:p>
            <a:r>
              <a:rPr lang="en-AU" sz="1200" dirty="0">
                <a:latin typeface="Arial Narrow" panose="020B0606020202030204" pitchFamily="34" charset="0"/>
              </a:rPr>
              <a:t>90°S</a:t>
            </a:r>
          </a:p>
        </p:txBody>
      </p:sp>
      <p:sp>
        <p:nvSpPr>
          <p:cNvPr id="75" name="TextBox 74"/>
          <p:cNvSpPr txBox="1"/>
          <p:nvPr/>
        </p:nvSpPr>
        <p:spPr>
          <a:xfrm>
            <a:off x="1331206" y="8251457"/>
            <a:ext cx="508388" cy="276999"/>
          </a:xfrm>
          <a:prstGeom prst="rect">
            <a:avLst/>
          </a:prstGeom>
          <a:noFill/>
        </p:spPr>
        <p:txBody>
          <a:bodyPr wrap="square" rtlCol="0">
            <a:spAutoFit/>
          </a:bodyPr>
          <a:lstStyle/>
          <a:p>
            <a:r>
              <a:rPr lang="en-AU" sz="1200" dirty="0">
                <a:latin typeface="Arial Narrow" panose="020B0606020202030204" pitchFamily="34" charset="0"/>
              </a:rPr>
              <a:t>30°N</a:t>
            </a:r>
          </a:p>
        </p:txBody>
      </p:sp>
      <p:sp>
        <p:nvSpPr>
          <p:cNvPr id="77" name="TextBox 76"/>
          <p:cNvSpPr txBox="1"/>
          <p:nvPr/>
        </p:nvSpPr>
        <p:spPr>
          <a:xfrm>
            <a:off x="916921" y="8253716"/>
            <a:ext cx="493796" cy="276999"/>
          </a:xfrm>
          <a:prstGeom prst="rect">
            <a:avLst/>
          </a:prstGeom>
          <a:noFill/>
        </p:spPr>
        <p:txBody>
          <a:bodyPr wrap="square" rtlCol="0">
            <a:spAutoFit/>
          </a:bodyPr>
          <a:lstStyle/>
          <a:p>
            <a:r>
              <a:rPr lang="en-AU" sz="1200" dirty="0">
                <a:latin typeface="Arial Narrow" panose="020B0606020202030204" pitchFamily="34" charset="0"/>
              </a:rPr>
              <a:t>60°N</a:t>
            </a:r>
          </a:p>
        </p:txBody>
      </p:sp>
      <p:sp>
        <p:nvSpPr>
          <p:cNvPr id="78" name="TextBox 77"/>
          <p:cNvSpPr txBox="1"/>
          <p:nvPr/>
        </p:nvSpPr>
        <p:spPr>
          <a:xfrm>
            <a:off x="506416" y="8248992"/>
            <a:ext cx="588548" cy="276999"/>
          </a:xfrm>
          <a:prstGeom prst="rect">
            <a:avLst/>
          </a:prstGeom>
          <a:noFill/>
        </p:spPr>
        <p:txBody>
          <a:bodyPr wrap="square" rtlCol="0">
            <a:spAutoFit/>
          </a:bodyPr>
          <a:lstStyle/>
          <a:p>
            <a:r>
              <a:rPr lang="en-AU" sz="1200" dirty="0">
                <a:latin typeface="Arial Narrow" panose="020B0606020202030204" pitchFamily="34" charset="0"/>
              </a:rPr>
              <a:t>90°N</a:t>
            </a:r>
          </a:p>
        </p:txBody>
      </p:sp>
      <p:sp>
        <p:nvSpPr>
          <p:cNvPr id="79" name="TextBox 78"/>
          <p:cNvSpPr txBox="1"/>
          <p:nvPr/>
        </p:nvSpPr>
        <p:spPr>
          <a:xfrm>
            <a:off x="2964748" y="8403292"/>
            <a:ext cx="519360" cy="215444"/>
          </a:xfrm>
          <a:prstGeom prst="rect">
            <a:avLst/>
          </a:prstGeom>
          <a:noFill/>
        </p:spPr>
        <p:txBody>
          <a:bodyPr wrap="square" rtlCol="0">
            <a:spAutoFit/>
          </a:bodyPr>
          <a:lstStyle/>
          <a:p>
            <a:r>
              <a:rPr lang="en-AU" sz="800" dirty="0" err="1">
                <a:latin typeface="Arial Narrow" panose="020B0606020202030204" pitchFamily="34" charset="0"/>
              </a:rPr>
              <a:t>Sth</a:t>
            </a:r>
            <a:r>
              <a:rPr lang="en-AU" sz="800" dirty="0">
                <a:latin typeface="Arial Narrow" panose="020B0606020202030204" pitchFamily="34" charset="0"/>
              </a:rPr>
              <a:t> Pole</a:t>
            </a:r>
          </a:p>
        </p:txBody>
      </p:sp>
      <p:sp>
        <p:nvSpPr>
          <p:cNvPr id="80" name="TextBox 79"/>
          <p:cNvSpPr txBox="1"/>
          <p:nvPr/>
        </p:nvSpPr>
        <p:spPr>
          <a:xfrm>
            <a:off x="504702" y="8424242"/>
            <a:ext cx="519360" cy="215444"/>
          </a:xfrm>
          <a:prstGeom prst="rect">
            <a:avLst/>
          </a:prstGeom>
          <a:noFill/>
        </p:spPr>
        <p:txBody>
          <a:bodyPr wrap="square" rtlCol="0">
            <a:spAutoFit/>
          </a:bodyPr>
          <a:lstStyle/>
          <a:p>
            <a:r>
              <a:rPr lang="en-AU" sz="800" dirty="0">
                <a:latin typeface="Arial Narrow" panose="020B0606020202030204" pitchFamily="34" charset="0"/>
              </a:rPr>
              <a:t>Nth Pole</a:t>
            </a:r>
          </a:p>
        </p:txBody>
      </p:sp>
      <p:sp>
        <p:nvSpPr>
          <p:cNvPr id="81" name="Up Arrow 80"/>
          <p:cNvSpPr/>
          <p:nvPr/>
        </p:nvSpPr>
        <p:spPr>
          <a:xfrm>
            <a:off x="1852602" y="7121008"/>
            <a:ext cx="216043" cy="707378"/>
          </a:xfrm>
          <a:prstGeom prst="upArrow">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AU" sz="800" dirty="0">
                <a:latin typeface="Arial Narrow" panose="020B0606020202030204" pitchFamily="34" charset="0"/>
              </a:rPr>
              <a:t>Warm air rising</a:t>
            </a:r>
          </a:p>
        </p:txBody>
      </p:sp>
      <p:sp>
        <p:nvSpPr>
          <p:cNvPr id="83" name="Up Arrow 82"/>
          <p:cNvSpPr/>
          <p:nvPr/>
        </p:nvSpPr>
        <p:spPr>
          <a:xfrm rot="10800000">
            <a:off x="2301868" y="7148462"/>
            <a:ext cx="216043" cy="688489"/>
          </a:xfrm>
          <a:prstGeom prst="upArrow">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AU" sz="800" dirty="0">
                <a:latin typeface="Arial Narrow" panose="020B0606020202030204" pitchFamily="34" charset="0"/>
              </a:rPr>
              <a:t>Cold air falling</a:t>
            </a:r>
          </a:p>
        </p:txBody>
      </p:sp>
      <p:sp>
        <p:nvSpPr>
          <p:cNvPr id="85" name="Left Arrow 84"/>
          <p:cNvSpPr/>
          <p:nvPr/>
        </p:nvSpPr>
        <p:spPr>
          <a:xfrm>
            <a:off x="2004919" y="7871408"/>
            <a:ext cx="366897" cy="171448"/>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600" dirty="0">
              <a:latin typeface="Arial Narrow" panose="020B0606020202030204" pitchFamily="34" charset="0"/>
            </a:endParaRPr>
          </a:p>
        </p:txBody>
      </p:sp>
      <p:sp>
        <p:nvSpPr>
          <p:cNvPr id="86" name="Left Arrow 85"/>
          <p:cNvSpPr/>
          <p:nvPr/>
        </p:nvSpPr>
        <p:spPr>
          <a:xfrm rot="10800000">
            <a:off x="2016297" y="6917481"/>
            <a:ext cx="343592" cy="182960"/>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600" dirty="0">
              <a:latin typeface="Arial Narrow" panose="020B0606020202030204" pitchFamily="34" charset="0"/>
            </a:endParaRPr>
          </a:p>
        </p:txBody>
      </p:sp>
      <p:sp>
        <p:nvSpPr>
          <p:cNvPr id="92" name="Rounded Rectangle 91"/>
          <p:cNvSpPr/>
          <p:nvPr/>
        </p:nvSpPr>
        <p:spPr>
          <a:xfrm>
            <a:off x="2068645" y="7236296"/>
            <a:ext cx="218260" cy="54776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3" name="TextBox 92"/>
          <p:cNvSpPr txBox="1"/>
          <p:nvPr/>
        </p:nvSpPr>
        <p:spPr>
          <a:xfrm>
            <a:off x="2017516" y="7136620"/>
            <a:ext cx="307777" cy="720291"/>
          </a:xfrm>
          <a:prstGeom prst="rect">
            <a:avLst/>
          </a:prstGeom>
          <a:noFill/>
        </p:spPr>
        <p:txBody>
          <a:bodyPr vert="vert270" wrap="square" rtlCol="0">
            <a:spAutoFit/>
          </a:bodyPr>
          <a:lstStyle/>
          <a:p>
            <a:r>
              <a:rPr lang="en-AU" sz="800" b="1" dirty="0">
                <a:latin typeface="Arial Narrow" panose="020B0606020202030204" pitchFamily="34" charset="0"/>
              </a:rPr>
              <a:t>HADLEY CELL</a:t>
            </a:r>
          </a:p>
        </p:txBody>
      </p:sp>
      <p:sp>
        <p:nvSpPr>
          <p:cNvPr id="94" name="Left Arrow 93"/>
          <p:cNvSpPr/>
          <p:nvPr/>
        </p:nvSpPr>
        <p:spPr>
          <a:xfrm rot="10800000">
            <a:off x="2459006" y="7864470"/>
            <a:ext cx="348761" cy="172800"/>
          </a:xfrm>
          <a:prstGeom prst="leftArrow">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600" dirty="0">
              <a:latin typeface="Arial Narrow" panose="020B0606020202030204" pitchFamily="34" charset="0"/>
            </a:endParaRPr>
          </a:p>
        </p:txBody>
      </p:sp>
      <p:sp>
        <p:nvSpPr>
          <p:cNvPr id="95" name="Up Arrow 94"/>
          <p:cNvSpPr/>
          <p:nvPr/>
        </p:nvSpPr>
        <p:spPr>
          <a:xfrm>
            <a:off x="2749950" y="7111066"/>
            <a:ext cx="216043" cy="706115"/>
          </a:xfrm>
          <a:prstGeom prst="upArrow">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AU" sz="800" dirty="0">
                <a:latin typeface="Arial Narrow" panose="020B0606020202030204" pitchFamily="34" charset="0"/>
              </a:rPr>
              <a:t>Warm air rising</a:t>
            </a:r>
          </a:p>
        </p:txBody>
      </p:sp>
      <p:sp>
        <p:nvSpPr>
          <p:cNvPr id="96" name="Left Arrow 95"/>
          <p:cNvSpPr/>
          <p:nvPr/>
        </p:nvSpPr>
        <p:spPr>
          <a:xfrm rot="11558589">
            <a:off x="2937788" y="6967115"/>
            <a:ext cx="321794" cy="192021"/>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600" dirty="0">
              <a:latin typeface="Arial Narrow" panose="020B0606020202030204" pitchFamily="34" charset="0"/>
            </a:endParaRPr>
          </a:p>
        </p:txBody>
      </p:sp>
      <p:sp>
        <p:nvSpPr>
          <p:cNvPr id="97" name="Left Arrow 96"/>
          <p:cNvSpPr/>
          <p:nvPr/>
        </p:nvSpPr>
        <p:spPr>
          <a:xfrm>
            <a:off x="2881204" y="7857883"/>
            <a:ext cx="307148" cy="168282"/>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600" dirty="0">
              <a:latin typeface="Arial Narrow" panose="020B0606020202030204" pitchFamily="34" charset="0"/>
            </a:endParaRPr>
          </a:p>
        </p:txBody>
      </p:sp>
      <p:sp>
        <p:nvSpPr>
          <p:cNvPr id="98" name="Left Arrow 97"/>
          <p:cNvSpPr/>
          <p:nvPr/>
        </p:nvSpPr>
        <p:spPr>
          <a:xfrm>
            <a:off x="1162190" y="7861926"/>
            <a:ext cx="323348" cy="186252"/>
          </a:xfrm>
          <a:prstGeom prst="leftArrow">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600" dirty="0">
              <a:latin typeface="Arial Narrow" panose="020B0606020202030204" pitchFamily="34" charset="0"/>
            </a:endParaRPr>
          </a:p>
        </p:txBody>
      </p:sp>
      <p:sp>
        <p:nvSpPr>
          <p:cNvPr id="99" name="Left Arrow 98"/>
          <p:cNvSpPr/>
          <p:nvPr/>
        </p:nvSpPr>
        <p:spPr>
          <a:xfrm>
            <a:off x="1611665" y="6909837"/>
            <a:ext cx="285949" cy="195640"/>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600" dirty="0">
              <a:latin typeface="Arial Narrow" panose="020B0606020202030204" pitchFamily="34" charset="0"/>
            </a:endParaRPr>
          </a:p>
        </p:txBody>
      </p:sp>
      <p:sp>
        <p:nvSpPr>
          <p:cNvPr id="100" name="Left Arrow 99"/>
          <p:cNvSpPr/>
          <p:nvPr/>
        </p:nvSpPr>
        <p:spPr>
          <a:xfrm rot="20427919">
            <a:off x="701583" y="6993616"/>
            <a:ext cx="307601" cy="178798"/>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600" dirty="0">
              <a:latin typeface="Arial Narrow" panose="020B0606020202030204" pitchFamily="34" charset="0"/>
            </a:endParaRPr>
          </a:p>
        </p:txBody>
      </p:sp>
      <p:sp>
        <p:nvSpPr>
          <p:cNvPr id="102" name="Rounded Rectangle 101"/>
          <p:cNvSpPr/>
          <p:nvPr/>
        </p:nvSpPr>
        <p:spPr>
          <a:xfrm>
            <a:off x="2534112" y="7243826"/>
            <a:ext cx="218260" cy="54776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1" name="Up Arrow 100"/>
          <p:cNvSpPr/>
          <p:nvPr/>
        </p:nvSpPr>
        <p:spPr>
          <a:xfrm rot="10800000">
            <a:off x="3152454" y="7236296"/>
            <a:ext cx="216043" cy="682862"/>
          </a:xfrm>
          <a:prstGeom prst="upArrow">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AU" sz="800" dirty="0">
                <a:latin typeface="Arial Narrow" panose="020B0606020202030204" pitchFamily="34" charset="0"/>
              </a:rPr>
              <a:t>Cold air falling</a:t>
            </a:r>
          </a:p>
        </p:txBody>
      </p:sp>
      <p:sp>
        <p:nvSpPr>
          <p:cNvPr id="103" name="Rounded Rectangle 102"/>
          <p:cNvSpPr/>
          <p:nvPr/>
        </p:nvSpPr>
        <p:spPr>
          <a:xfrm>
            <a:off x="2955808" y="7250222"/>
            <a:ext cx="218260" cy="54776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4" name="Rounded Rectangle 103"/>
          <p:cNvSpPr/>
          <p:nvPr/>
        </p:nvSpPr>
        <p:spPr>
          <a:xfrm>
            <a:off x="1238667" y="7262273"/>
            <a:ext cx="218260" cy="54776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5" name="Rounded Rectangle 104"/>
          <p:cNvSpPr/>
          <p:nvPr/>
        </p:nvSpPr>
        <p:spPr>
          <a:xfrm>
            <a:off x="1640586" y="7250221"/>
            <a:ext cx="218260" cy="54776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 name="Rounded Rectangle 105"/>
          <p:cNvSpPr/>
          <p:nvPr/>
        </p:nvSpPr>
        <p:spPr>
          <a:xfrm>
            <a:off x="807448" y="7257154"/>
            <a:ext cx="218260" cy="54776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7" name="TextBox 106"/>
          <p:cNvSpPr txBox="1"/>
          <p:nvPr/>
        </p:nvSpPr>
        <p:spPr>
          <a:xfrm>
            <a:off x="2494738" y="7152381"/>
            <a:ext cx="307777" cy="720291"/>
          </a:xfrm>
          <a:prstGeom prst="rect">
            <a:avLst/>
          </a:prstGeom>
          <a:noFill/>
        </p:spPr>
        <p:txBody>
          <a:bodyPr vert="vert270" wrap="square" rtlCol="0">
            <a:spAutoFit/>
          </a:bodyPr>
          <a:lstStyle/>
          <a:p>
            <a:r>
              <a:rPr lang="en-AU" sz="800" b="1" dirty="0">
                <a:latin typeface="Arial Narrow" panose="020B0606020202030204" pitchFamily="34" charset="0"/>
              </a:rPr>
              <a:t>FERREL CELL</a:t>
            </a:r>
          </a:p>
        </p:txBody>
      </p:sp>
      <p:sp>
        <p:nvSpPr>
          <p:cNvPr id="108" name="TextBox 107"/>
          <p:cNvSpPr txBox="1"/>
          <p:nvPr/>
        </p:nvSpPr>
        <p:spPr>
          <a:xfrm>
            <a:off x="2916651" y="7139430"/>
            <a:ext cx="307777" cy="720291"/>
          </a:xfrm>
          <a:prstGeom prst="rect">
            <a:avLst/>
          </a:prstGeom>
          <a:noFill/>
        </p:spPr>
        <p:txBody>
          <a:bodyPr vert="vert270" wrap="square" rtlCol="0">
            <a:spAutoFit/>
          </a:bodyPr>
          <a:lstStyle/>
          <a:p>
            <a:r>
              <a:rPr lang="en-AU" sz="800" b="1" dirty="0">
                <a:latin typeface="Arial Narrow" panose="020B0606020202030204" pitchFamily="34" charset="0"/>
              </a:rPr>
              <a:t>POLAR CELL</a:t>
            </a:r>
          </a:p>
        </p:txBody>
      </p:sp>
      <p:sp>
        <p:nvSpPr>
          <p:cNvPr id="109" name="TextBox 108"/>
          <p:cNvSpPr txBox="1"/>
          <p:nvPr/>
        </p:nvSpPr>
        <p:spPr>
          <a:xfrm>
            <a:off x="1591819" y="7145159"/>
            <a:ext cx="307777" cy="720291"/>
          </a:xfrm>
          <a:prstGeom prst="rect">
            <a:avLst/>
          </a:prstGeom>
          <a:noFill/>
        </p:spPr>
        <p:txBody>
          <a:bodyPr vert="vert270" wrap="square" rtlCol="0">
            <a:spAutoFit/>
          </a:bodyPr>
          <a:lstStyle/>
          <a:p>
            <a:r>
              <a:rPr lang="en-AU" sz="800" b="1" dirty="0">
                <a:latin typeface="Arial Narrow" panose="020B0606020202030204" pitchFamily="34" charset="0"/>
              </a:rPr>
              <a:t>HADLEY CELL</a:t>
            </a:r>
          </a:p>
        </p:txBody>
      </p:sp>
      <p:sp>
        <p:nvSpPr>
          <p:cNvPr id="110" name="TextBox 109"/>
          <p:cNvSpPr txBox="1"/>
          <p:nvPr/>
        </p:nvSpPr>
        <p:spPr>
          <a:xfrm>
            <a:off x="1191868" y="7139760"/>
            <a:ext cx="307777" cy="720291"/>
          </a:xfrm>
          <a:prstGeom prst="rect">
            <a:avLst/>
          </a:prstGeom>
          <a:noFill/>
        </p:spPr>
        <p:txBody>
          <a:bodyPr vert="vert270" wrap="square" rtlCol="0">
            <a:spAutoFit/>
          </a:bodyPr>
          <a:lstStyle/>
          <a:p>
            <a:r>
              <a:rPr lang="en-AU" sz="800" b="1" dirty="0">
                <a:latin typeface="Arial Narrow" panose="020B0606020202030204" pitchFamily="34" charset="0"/>
              </a:rPr>
              <a:t>FERREL CELL</a:t>
            </a:r>
          </a:p>
        </p:txBody>
      </p:sp>
      <p:sp>
        <p:nvSpPr>
          <p:cNvPr id="111" name="TextBox 110"/>
          <p:cNvSpPr txBox="1"/>
          <p:nvPr/>
        </p:nvSpPr>
        <p:spPr>
          <a:xfrm>
            <a:off x="752970" y="7132562"/>
            <a:ext cx="307777" cy="720291"/>
          </a:xfrm>
          <a:prstGeom prst="rect">
            <a:avLst/>
          </a:prstGeom>
          <a:noFill/>
        </p:spPr>
        <p:txBody>
          <a:bodyPr vert="vert270" wrap="square" rtlCol="0">
            <a:spAutoFit/>
          </a:bodyPr>
          <a:lstStyle/>
          <a:p>
            <a:r>
              <a:rPr lang="en-AU" sz="800" b="1" dirty="0">
                <a:latin typeface="Arial Narrow" panose="020B0606020202030204" pitchFamily="34" charset="0"/>
              </a:rPr>
              <a:t>POLAR CELL</a:t>
            </a:r>
          </a:p>
        </p:txBody>
      </p:sp>
      <p:sp>
        <p:nvSpPr>
          <p:cNvPr id="113" name="Left Arrow 112"/>
          <p:cNvSpPr/>
          <p:nvPr/>
        </p:nvSpPr>
        <p:spPr>
          <a:xfrm rot="10800000">
            <a:off x="1616712" y="7879425"/>
            <a:ext cx="322605" cy="143388"/>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600" dirty="0">
              <a:latin typeface="Arial Narrow" panose="020B0606020202030204" pitchFamily="34" charset="0"/>
            </a:endParaRPr>
          </a:p>
        </p:txBody>
      </p:sp>
      <p:sp>
        <p:nvSpPr>
          <p:cNvPr id="114" name="Up Arrow 113"/>
          <p:cNvSpPr/>
          <p:nvPr/>
        </p:nvSpPr>
        <p:spPr>
          <a:xfrm rot="10800000">
            <a:off x="1440390" y="7175905"/>
            <a:ext cx="216043" cy="696400"/>
          </a:xfrm>
          <a:prstGeom prst="upArrow">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AU" sz="800" dirty="0">
                <a:latin typeface="Arial Narrow" panose="020B0606020202030204" pitchFamily="34" charset="0"/>
              </a:rPr>
              <a:t>Cold air falling</a:t>
            </a:r>
          </a:p>
        </p:txBody>
      </p:sp>
      <p:sp>
        <p:nvSpPr>
          <p:cNvPr id="115" name="Up Arrow 114"/>
          <p:cNvSpPr/>
          <p:nvPr/>
        </p:nvSpPr>
        <p:spPr>
          <a:xfrm>
            <a:off x="1022395" y="7123536"/>
            <a:ext cx="216043" cy="706961"/>
          </a:xfrm>
          <a:prstGeom prst="upArrow">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AU" sz="800" dirty="0">
                <a:latin typeface="Arial Narrow" panose="020B0606020202030204" pitchFamily="34" charset="0"/>
              </a:rPr>
              <a:t>Warm air rising</a:t>
            </a:r>
          </a:p>
        </p:txBody>
      </p:sp>
      <p:sp>
        <p:nvSpPr>
          <p:cNvPr id="116" name="Up Arrow 115"/>
          <p:cNvSpPr/>
          <p:nvPr/>
        </p:nvSpPr>
        <p:spPr>
          <a:xfrm rot="10800000">
            <a:off x="598684" y="7247498"/>
            <a:ext cx="216043" cy="680649"/>
          </a:xfrm>
          <a:prstGeom prst="upArrow">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AU" sz="800" dirty="0">
                <a:latin typeface="Arial Narrow" panose="020B0606020202030204" pitchFamily="34" charset="0"/>
              </a:rPr>
              <a:t>Cold air falling</a:t>
            </a:r>
          </a:p>
        </p:txBody>
      </p:sp>
      <p:sp>
        <p:nvSpPr>
          <p:cNvPr id="117" name="Left Arrow 116"/>
          <p:cNvSpPr/>
          <p:nvPr/>
        </p:nvSpPr>
        <p:spPr>
          <a:xfrm rot="10800000">
            <a:off x="808603" y="7872672"/>
            <a:ext cx="289955" cy="164578"/>
          </a:xfrm>
          <a:prstGeom prst="lef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600" dirty="0">
              <a:latin typeface="Arial Narrow" panose="020B0606020202030204" pitchFamily="34" charset="0"/>
            </a:endParaRPr>
          </a:p>
        </p:txBody>
      </p:sp>
      <p:sp>
        <p:nvSpPr>
          <p:cNvPr id="118" name="Left Arrow 117"/>
          <p:cNvSpPr/>
          <p:nvPr/>
        </p:nvSpPr>
        <p:spPr>
          <a:xfrm rot="10800000">
            <a:off x="1164937" y="6915262"/>
            <a:ext cx="321367" cy="190555"/>
          </a:xfrm>
          <a:prstGeom prst="leftArrow">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600" dirty="0">
              <a:latin typeface="Arial Narrow" panose="020B0606020202030204" pitchFamily="34" charset="0"/>
            </a:endParaRPr>
          </a:p>
        </p:txBody>
      </p:sp>
      <p:sp>
        <p:nvSpPr>
          <p:cNvPr id="119" name="Left Arrow 118"/>
          <p:cNvSpPr/>
          <p:nvPr/>
        </p:nvSpPr>
        <p:spPr>
          <a:xfrm>
            <a:off x="2465868" y="6917289"/>
            <a:ext cx="355360" cy="184486"/>
          </a:xfrm>
          <a:prstGeom prst="leftArrow">
            <a:avLst/>
          </a:prstGeom>
          <a:solidFill>
            <a:schemeClr val="bg1">
              <a:lumMod val="50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sz="600" dirty="0">
              <a:latin typeface="Arial Narrow" panose="020B0606020202030204" pitchFamily="34" charset="0"/>
            </a:endParaRPr>
          </a:p>
        </p:txBody>
      </p:sp>
      <p:sp>
        <p:nvSpPr>
          <p:cNvPr id="139" name="TextBox 138"/>
          <p:cNvSpPr txBox="1"/>
          <p:nvPr/>
        </p:nvSpPr>
        <p:spPr>
          <a:xfrm>
            <a:off x="472987" y="8604378"/>
            <a:ext cx="2818405" cy="200055"/>
          </a:xfrm>
          <a:prstGeom prst="rect">
            <a:avLst/>
          </a:prstGeom>
          <a:noFill/>
        </p:spPr>
        <p:txBody>
          <a:bodyPr wrap="square" rtlCol="0">
            <a:spAutoFit/>
          </a:bodyPr>
          <a:lstStyle/>
          <a:p>
            <a:r>
              <a:rPr lang="en-AU" sz="700" dirty="0">
                <a:latin typeface="Arial Narrow" panose="020B0606020202030204" pitchFamily="34" charset="0"/>
              </a:rPr>
              <a:t>Hadley, Ferrel and Polar Cells positioning when sun is above equator</a:t>
            </a:r>
          </a:p>
        </p:txBody>
      </p:sp>
      <p:sp>
        <p:nvSpPr>
          <p:cNvPr id="145" name="TextBox 144"/>
          <p:cNvSpPr txBox="1"/>
          <p:nvPr/>
        </p:nvSpPr>
        <p:spPr>
          <a:xfrm rot="10800000">
            <a:off x="339033" y="7704616"/>
            <a:ext cx="307777" cy="633257"/>
          </a:xfrm>
          <a:prstGeom prst="rect">
            <a:avLst/>
          </a:prstGeom>
          <a:noFill/>
        </p:spPr>
        <p:txBody>
          <a:bodyPr vert="vert" wrap="square" rtlCol="0">
            <a:spAutoFit/>
          </a:bodyPr>
          <a:lstStyle/>
          <a:p>
            <a:r>
              <a:rPr lang="en-AU" sz="800" dirty="0">
                <a:latin typeface="Arial Narrow" panose="020B0606020202030204" pitchFamily="34" charset="0"/>
              </a:rPr>
              <a:t>Sea level</a:t>
            </a:r>
          </a:p>
        </p:txBody>
      </p:sp>
      <p:sp>
        <p:nvSpPr>
          <p:cNvPr id="147" name="TextBox 146"/>
          <p:cNvSpPr txBox="1"/>
          <p:nvPr/>
        </p:nvSpPr>
        <p:spPr>
          <a:xfrm rot="10800000">
            <a:off x="333457" y="6624854"/>
            <a:ext cx="307777" cy="961245"/>
          </a:xfrm>
          <a:prstGeom prst="rect">
            <a:avLst/>
          </a:prstGeom>
          <a:noFill/>
        </p:spPr>
        <p:txBody>
          <a:bodyPr vert="vert" wrap="square" rtlCol="0">
            <a:spAutoFit/>
          </a:bodyPr>
          <a:lstStyle/>
          <a:p>
            <a:r>
              <a:rPr lang="en-AU" sz="800" dirty="0">
                <a:latin typeface="Arial Narrow" panose="020B0606020202030204" pitchFamily="34" charset="0"/>
              </a:rPr>
              <a:t>Upper atmosphere</a:t>
            </a:r>
          </a:p>
        </p:txBody>
      </p:sp>
      <p:sp>
        <p:nvSpPr>
          <p:cNvPr id="149" name="TextBox 148"/>
          <p:cNvSpPr txBox="1"/>
          <p:nvPr/>
        </p:nvSpPr>
        <p:spPr>
          <a:xfrm>
            <a:off x="525903" y="7977073"/>
            <a:ext cx="511276" cy="215444"/>
          </a:xfrm>
          <a:prstGeom prst="rect">
            <a:avLst/>
          </a:prstGeom>
          <a:noFill/>
        </p:spPr>
        <p:txBody>
          <a:bodyPr vert="horz" wrap="square" rtlCol="0">
            <a:spAutoFit/>
          </a:bodyPr>
          <a:lstStyle/>
          <a:p>
            <a:r>
              <a:rPr lang="en-AU" sz="800" dirty="0">
                <a:latin typeface="Arial Narrow" panose="020B0606020202030204" pitchFamily="34" charset="0"/>
              </a:rPr>
              <a:t>High</a:t>
            </a:r>
          </a:p>
        </p:txBody>
      </p:sp>
      <p:sp>
        <p:nvSpPr>
          <p:cNvPr id="150" name="TextBox 149"/>
          <p:cNvSpPr txBox="1"/>
          <p:nvPr/>
        </p:nvSpPr>
        <p:spPr>
          <a:xfrm>
            <a:off x="2237015" y="7974472"/>
            <a:ext cx="371178" cy="215444"/>
          </a:xfrm>
          <a:prstGeom prst="rect">
            <a:avLst/>
          </a:prstGeom>
          <a:noFill/>
        </p:spPr>
        <p:txBody>
          <a:bodyPr vert="horz" wrap="square" rtlCol="0">
            <a:spAutoFit/>
          </a:bodyPr>
          <a:lstStyle/>
          <a:p>
            <a:r>
              <a:rPr lang="en-AU" sz="800" dirty="0">
                <a:latin typeface="Arial Narrow" panose="020B0606020202030204" pitchFamily="34" charset="0"/>
              </a:rPr>
              <a:t>High</a:t>
            </a:r>
          </a:p>
        </p:txBody>
      </p:sp>
      <p:sp>
        <p:nvSpPr>
          <p:cNvPr id="151" name="TextBox 150"/>
          <p:cNvSpPr txBox="1"/>
          <p:nvPr/>
        </p:nvSpPr>
        <p:spPr>
          <a:xfrm>
            <a:off x="1388260" y="7974507"/>
            <a:ext cx="371178" cy="215444"/>
          </a:xfrm>
          <a:prstGeom prst="rect">
            <a:avLst/>
          </a:prstGeom>
          <a:noFill/>
        </p:spPr>
        <p:txBody>
          <a:bodyPr vert="horz" wrap="square" rtlCol="0">
            <a:spAutoFit/>
          </a:bodyPr>
          <a:lstStyle/>
          <a:p>
            <a:r>
              <a:rPr lang="en-AU" sz="800" dirty="0">
                <a:latin typeface="Arial Narrow" panose="020B0606020202030204" pitchFamily="34" charset="0"/>
              </a:rPr>
              <a:t>High</a:t>
            </a:r>
          </a:p>
        </p:txBody>
      </p:sp>
      <p:sp>
        <p:nvSpPr>
          <p:cNvPr id="152" name="TextBox 151"/>
          <p:cNvSpPr txBox="1"/>
          <p:nvPr/>
        </p:nvSpPr>
        <p:spPr>
          <a:xfrm>
            <a:off x="3098509" y="7980084"/>
            <a:ext cx="371178" cy="215444"/>
          </a:xfrm>
          <a:prstGeom prst="rect">
            <a:avLst/>
          </a:prstGeom>
          <a:noFill/>
        </p:spPr>
        <p:txBody>
          <a:bodyPr vert="horz" wrap="square" rtlCol="0">
            <a:spAutoFit/>
          </a:bodyPr>
          <a:lstStyle/>
          <a:p>
            <a:r>
              <a:rPr lang="en-AU" sz="800" dirty="0">
                <a:latin typeface="Arial Narrow" panose="020B0606020202030204" pitchFamily="34" charset="0"/>
              </a:rPr>
              <a:t>High</a:t>
            </a:r>
          </a:p>
        </p:txBody>
      </p:sp>
      <p:sp>
        <p:nvSpPr>
          <p:cNvPr id="153" name="TextBox 152"/>
          <p:cNvSpPr txBox="1"/>
          <p:nvPr/>
        </p:nvSpPr>
        <p:spPr>
          <a:xfrm>
            <a:off x="951951" y="7982564"/>
            <a:ext cx="371178" cy="215444"/>
          </a:xfrm>
          <a:prstGeom prst="rect">
            <a:avLst/>
          </a:prstGeom>
          <a:noFill/>
        </p:spPr>
        <p:txBody>
          <a:bodyPr vert="horz" wrap="square" rtlCol="0">
            <a:spAutoFit/>
          </a:bodyPr>
          <a:lstStyle/>
          <a:p>
            <a:r>
              <a:rPr lang="en-AU" sz="800" dirty="0">
                <a:latin typeface="Arial Narrow" panose="020B0606020202030204" pitchFamily="34" charset="0"/>
              </a:rPr>
              <a:t>Low</a:t>
            </a:r>
          </a:p>
        </p:txBody>
      </p:sp>
      <p:sp>
        <p:nvSpPr>
          <p:cNvPr id="154" name="TextBox 153"/>
          <p:cNvSpPr txBox="1"/>
          <p:nvPr/>
        </p:nvSpPr>
        <p:spPr>
          <a:xfrm>
            <a:off x="2697345" y="7982564"/>
            <a:ext cx="371178" cy="215444"/>
          </a:xfrm>
          <a:prstGeom prst="rect">
            <a:avLst/>
          </a:prstGeom>
          <a:noFill/>
        </p:spPr>
        <p:txBody>
          <a:bodyPr vert="horz" wrap="square" rtlCol="0">
            <a:spAutoFit/>
          </a:bodyPr>
          <a:lstStyle/>
          <a:p>
            <a:r>
              <a:rPr lang="en-AU" sz="800" dirty="0">
                <a:latin typeface="Arial Narrow" panose="020B0606020202030204" pitchFamily="34" charset="0"/>
              </a:rPr>
              <a:t>Low</a:t>
            </a:r>
          </a:p>
        </p:txBody>
      </p:sp>
      <p:sp>
        <p:nvSpPr>
          <p:cNvPr id="155" name="TextBox 154"/>
          <p:cNvSpPr txBox="1"/>
          <p:nvPr/>
        </p:nvSpPr>
        <p:spPr>
          <a:xfrm>
            <a:off x="1819330" y="7983413"/>
            <a:ext cx="371178" cy="215444"/>
          </a:xfrm>
          <a:prstGeom prst="rect">
            <a:avLst/>
          </a:prstGeom>
          <a:noFill/>
        </p:spPr>
        <p:txBody>
          <a:bodyPr vert="horz" wrap="square" rtlCol="0">
            <a:spAutoFit/>
          </a:bodyPr>
          <a:lstStyle/>
          <a:p>
            <a:r>
              <a:rPr lang="en-AU" sz="800" dirty="0">
                <a:latin typeface="Arial Narrow" panose="020B0606020202030204" pitchFamily="34" charset="0"/>
              </a:rPr>
              <a:t>Low</a:t>
            </a:r>
          </a:p>
        </p:txBody>
      </p:sp>
      <p:sp>
        <p:nvSpPr>
          <p:cNvPr id="156" name="TextBox 155"/>
          <p:cNvSpPr txBox="1"/>
          <p:nvPr/>
        </p:nvSpPr>
        <p:spPr>
          <a:xfrm>
            <a:off x="1547972" y="7842014"/>
            <a:ext cx="430887" cy="221292"/>
          </a:xfrm>
          <a:prstGeom prst="rect">
            <a:avLst/>
          </a:prstGeom>
          <a:noFill/>
        </p:spPr>
        <p:txBody>
          <a:bodyPr vert="horz" wrap="square" rtlCol="0">
            <a:spAutoFit/>
          </a:bodyPr>
          <a:lstStyle/>
          <a:p>
            <a:r>
              <a:rPr lang="en-AU" sz="800" dirty="0">
                <a:solidFill>
                  <a:schemeClr val="bg1"/>
                </a:solidFill>
                <a:latin typeface="Arial Narrow" panose="020B0606020202030204" pitchFamily="34" charset="0"/>
              </a:rPr>
              <a:t>Trade</a:t>
            </a:r>
          </a:p>
        </p:txBody>
      </p:sp>
      <p:sp>
        <p:nvSpPr>
          <p:cNvPr id="157" name="TextBox 156"/>
          <p:cNvSpPr txBox="1"/>
          <p:nvPr/>
        </p:nvSpPr>
        <p:spPr>
          <a:xfrm>
            <a:off x="2028119" y="7844096"/>
            <a:ext cx="430887" cy="221292"/>
          </a:xfrm>
          <a:prstGeom prst="rect">
            <a:avLst/>
          </a:prstGeom>
          <a:noFill/>
        </p:spPr>
        <p:txBody>
          <a:bodyPr vert="horz" wrap="square" rtlCol="0">
            <a:spAutoFit/>
          </a:bodyPr>
          <a:lstStyle/>
          <a:p>
            <a:r>
              <a:rPr lang="en-AU" sz="800" dirty="0">
                <a:solidFill>
                  <a:schemeClr val="bg1"/>
                </a:solidFill>
                <a:latin typeface="Arial Narrow" panose="020B0606020202030204" pitchFamily="34" charset="0"/>
              </a:rPr>
              <a:t>Winds</a:t>
            </a:r>
          </a:p>
        </p:txBody>
      </p:sp>
      <p:sp>
        <p:nvSpPr>
          <p:cNvPr id="158" name="TextBox 157"/>
          <p:cNvSpPr txBox="1"/>
          <p:nvPr/>
        </p:nvSpPr>
        <p:spPr>
          <a:xfrm>
            <a:off x="1673475" y="6888013"/>
            <a:ext cx="430887" cy="221292"/>
          </a:xfrm>
          <a:prstGeom prst="rect">
            <a:avLst/>
          </a:prstGeom>
          <a:noFill/>
        </p:spPr>
        <p:txBody>
          <a:bodyPr vert="horz" wrap="square" rtlCol="0">
            <a:spAutoFit/>
          </a:bodyPr>
          <a:lstStyle/>
          <a:p>
            <a:r>
              <a:rPr lang="en-AU" sz="800" dirty="0">
                <a:solidFill>
                  <a:schemeClr val="bg1"/>
                </a:solidFill>
                <a:latin typeface="Arial Narrow" panose="020B0606020202030204" pitchFamily="34" charset="0"/>
              </a:rPr>
              <a:t>Jet</a:t>
            </a:r>
          </a:p>
        </p:txBody>
      </p:sp>
      <p:sp>
        <p:nvSpPr>
          <p:cNvPr id="159" name="TextBox 158"/>
          <p:cNvSpPr txBox="1"/>
          <p:nvPr/>
        </p:nvSpPr>
        <p:spPr>
          <a:xfrm>
            <a:off x="1926770" y="6895332"/>
            <a:ext cx="754079" cy="215444"/>
          </a:xfrm>
          <a:prstGeom prst="rect">
            <a:avLst/>
          </a:prstGeom>
          <a:noFill/>
        </p:spPr>
        <p:txBody>
          <a:bodyPr vert="horz" wrap="square" rtlCol="0">
            <a:spAutoFit/>
          </a:bodyPr>
          <a:lstStyle/>
          <a:p>
            <a:r>
              <a:rPr lang="en-AU" sz="800" dirty="0">
                <a:solidFill>
                  <a:schemeClr val="bg1"/>
                </a:solidFill>
                <a:latin typeface="Arial Narrow" panose="020B0606020202030204" pitchFamily="34" charset="0"/>
              </a:rPr>
              <a:t>Streams</a:t>
            </a:r>
          </a:p>
        </p:txBody>
      </p:sp>
      <p:sp>
        <p:nvSpPr>
          <p:cNvPr id="5" name="Freeform 4"/>
          <p:cNvSpPr/>
          <p:nvPr/>
        </p:nvSpPr>
        <p:spPr>
          <a:xfrm>
            <a:off x="3910070" y="1399267"/>
            <a:ext cx="584975" cy="895616"/>
          </a:xfrm>
          <a:custGeom>
            <a:avLst/>
            <a:gdLst>
              <a:gd name="connsiteX0" fmla="*/ 584791 w 584975"/>
              <a:gd name="connsiteY0" fmla="*/ 55644 h 895616"/>
              <a:gd name="connsiteX1" fmla="*/ 558209 w 584975"/>
              <a:gd name="connsiteY1" fmla="*/ 45012 h 895616"/>
              <a:gd name="connsiteX2" fmla="*/ 526312 w 584975"/>
              <a:gd name="connsiteY2" fmla="*/ 23747 h 895616"/>
              <a:gd name="connsiteX3" fmla="*/ 520995 w 584975"/>
              <a:gd name="connsiteY3" fmla="*/ 2482 h 895616"/>
              <a:gd name="connsiteX4" fmla="*/ 467833 w 584975"/>
              <a:gd name="connsiteY4" fmla="*/ 18430 h 895616"/>
              <a:gd name="connsiteX5" fmla="*/ 457200 w 584975"/>
              <a:gd name="connsiteY5" fmla="*/ 34379 h 895616"/>
              <a:gd name="connsiteX6" fmla="*/ 409354 w 584975"/>
              <a:gd name="connsiteY6" fmla="*/ 45012 h 895616"/>
              <a:gd name="connsiteX7" fmla="*/ 388088 w 584975"/>
              <a:gd name="connsiteY7" fmla="*/ 76909 h 895616"/>
              <a:gd name="connsiteX8" fmla="*/ 366823 w 584975"/>
              <a:gd name="connsiteY8" fmla="*/ 108807 h 895616"/>
              <a:gd name="connsiteX9" fmla="*/ 366823 w 584975"/>
              <a:gd name="connsiteY9" fmla="*/ 151337 h 895616"/>
              <a:gd name="connsiteX10" fmla="*/ 377456 w 584975"/>
              <a:gd name="connsiteY10" fmla="*/ 183235 h 895616"/>
              <a:gd name="connsiteX11" fmla="*/ 361507 w 584975"/>
              <a:gd name="connsiteY11" fmla="*/ 215133 h 895616"/>
              <a:gd name="connsiteX12" fmla="*/ 345558 w 584975"/>
              <a:gd name="connsiteY12" fmla="*/ 220449 h 895616"/>
              <a:gd name="connsiteX13" fmla="*/ 329609 w 584975"/>
              <a:gd name="connsiteY13" fmla="*/ 209816 h 895616"/>
              <a:gd name="connsiteX14" fmla="*/ 324293 w 584975"/>
              <a:gd name="connsiteY14" fmla="*/ 225765 h 895616"/>
              <a:gd name="connsiteX15" fmla="*/ 329609 w 584975"/>
              <a:gd name="connsiteY15" fmla="*/ 257663 h 895616"/>
              <a:gd name="connsiteX16" fmla="*/ 313661 w 584975"/>
              <a:gd name="connsiteY16" fmla="*/ 268296 h 895616"/>
              <a:gd name="connsiteX17" fmla="*/ 281763 w 584975"/>
              <a:gd name="connsiteY17" fmla="*/ 278928 h 895616"/>
              <a:gd name="connsiteX18" fmla="*/ 265814 w 584975"/>
              <a:gd name="connsiteY18" fmla="*/ 289561 h 895616"/>
              <a:gd name="connsiteX19" fmla="*/ 244549 w 584975"/>
              <a:gd name="connsiteY19" fmla="*/ 294877 h 895616"/>
              <a:gd name="connsiteX20" fmla="*/ 170121 w 584975"/>
              <a:gd name="connsiteY20" fmla="*/ 305509 h 895616"/>
              <a:gd name="connsiteX21" fmla="*/ 154172 w 584975"/>
              <a:gd name="connsiteY21" fmla="*/ 316142 h 895616"/>
              <a:gd name="connsiteX22" fmla="*/ 138223 w 584975"/>
              <a:gd name="connsiteY22" fmla="*/ 348040 h 895616"/>
              <a:gd name="connsiteX23" fmla="*/ 122274 w 584975"/>
              <a:gd name="connsiteY23" fmla="*/ 358672 h 895616"/>
              <a:gd name="connsiteX24" fmla="*/ 106326 w 584975"/>
              <a:gd name="connsiteY24" fmla="*/ 374621 h 895616"/>
              <a:gd name="connsiteX25" fmla="*/ 74428 w 584975"/>
              <a:gd name="connsiteY25" fmla="*/ 395886 h 895616"/>
              <a:gd name="connsiteX26" fmla="*/ 53163 w 584975"/>
              <a:gd name="connsiteY26" fmla="*/ 427784 h 895616"/>
              <a:gd name="connsiteX27" fmla="*/ 42530 w 584975"/>
              <a:gd name="connsiteY27" fmla="*/ 443733 h 895616"/>
              <a:gd name="connsiteX28" fmla="*/ 37214 w 584975"/>
              <a:gd name="connsiteY28" fmla="*/ 459682 h 895616"/>
              <a:gd name="connsiteX29" fmla="*/ 15949 w 584975"/>
              <a:gd name="connsiteY29" fmla="*/ 491579 h 895616"/>
              <a:gd name="connsiteX30" fmla="*/ 5316 w 584975"/>
              <a:gd name="connsiteY30" fmla="*/ 523477 h 895616"/>
              <a:gd name="connsiteX31" fmla="*/ 0 w 584975"/>
              <a:gd name="connsiteY31" fmla="*/ 539426 h 895616"/>
              <a:gd name="connsiteX32" fmla="*/ 10633 w 584975"/>
              <a:gd name="connsiteY32" fmla="*/ 613854 h 895616"/>
              <a:gd name="connsiteX33" fmla="*/ 15949 w 584975"/>
              <a:gd name="connsiteY33" fmla="*/ 629802 h 895616"/>
              <a:gd name="connsiteX34" fmla="*/ 37214 w 584975"/>
              <a:gd name="connsiteY34" fmla="*/ 661700 h 895616"/>
              <a:gd name="connsiteX35" fmla="*/ 47847 w 584975"/>
              <a:gd name="connsiteY35" fmla="*/ 677649 h 895616"/>
              <a:gd name="connsiteX36" fmla="*/ 63795 w 584975"/>
              <a:gd name="connsiteY36" fmla="*/ 688282 h 895616"/>
              <a:gd name="connsiteX37" fmla="*/ 90377 w 584975"/>
              <a:gd name="connsiteY37" fmla="*/ 730812 h 895616"/>
              <a:gd name="connsiteX38" fmla="*/ 127591 w 584975"/>
              <a:gd name="connsiteY38" fmla="*/ 773342 h 895616"/>
              <a:gd name="connsiteX39" fmla="*/ 148856 w 584975"/>
              <a:gd name="connsiteY39" fmla="*/ 805240 h 895616"/>
              <a:gd name="connsiteX40" fmla="*/ 154172 w 584975"/>
              <a:gd name="connsiteY40" fmla="*/ 821189 h 895616"/>
              <a:gd name="connsiteX41" fmla="*/ 186070 w 584975"/>
              <a:gd name="connsiteY41" fmla="*/ 837137 h 895616"/>
              <a:gd name="connsiteX42" fmla="*/ 191386 w 584975"/>
              <a:gd name="connsiteY42" fmla="*/ 858402 h 895616"/>
              <a:gd name="connsiteX43" fmla="*/ 196702 w 584975"/>
              <a:gd name="connsiteY43" fmla="*/ 874351 h 895616"/>
              <a:gd name="connsiteX44" fmla="*/ 228600 w 584975"/>
              <a:gd name="connsiteY44" fmla="*/ 884984 h 895616"/>
              <a:gd name="connsiteX45" fmla="*/ 244549 w 584975"/>
              <a:gd name="connsiteY45" fmla="*/ 895616 h 895616"/>
              <a:gd name="connsiteX46" fmla="*/ 255181 w 584975"/>
              <a:gd name="connsiteY46" fmla="*/ 879668 h 895616"/>
              <a:gd name="connsiteX47" fmla="*/ 265814 w 584975"/>
              <a:gd name="connsiteY47" fmla="*/ 847770 h 895616"/>
              <a:gd name="connsiteX48" fmla="*/ 271130 w 584975"/>
              <a:gd name="connsiteY48" fmla="*/ 831821 h 895616"/>
              <a:gd name="connsiteX49" fmla="*/ 281763 w 584975"/>
              <a:gd name="connsiteY49" fmla="*/ 810556 h 895616"/>
              <a:gd name="connsiteX50" fmla="*/ 287079 w 584975"/>
              <a:gd name="connsiteY50" fmla="*/ 783975 h 895616"/>
              <a:gd name="connsiteX51" fmla="*/ 308344 w 584975"/>
              <a:gd name="connsiteY51" fmla="*/ 725496 h 895616"/>
              <a:gd name="connsiteX52" fmla="*/ 313661 w 584975"/>
              <a:gd name="connsiteY52" fmla="*/ 704230 h 895616"/>
              <a:gd name="connsiteX53" fmla="*/ 324293 w 584975"/>
              <a:gd name="connsiteY53" fmla="*/ 682965 h 895616"/>
              <a:gd name="connsiteX54" fmla="*/ 329609 w 584975"/>
              <a:gd name="connsiteY54" fmla="*/ 661700 h 895616"/>
              <a:gd name="connsiteX55" fmla="*/ 340242 w 584975"/>
              <a:gd name="connsiteY55" fmla="*/ 629802 h 895616"/>
              <a:gd name="connsiteX56" fmla="*/ 372140 w 584975"/>
              <a:gd name="connsiteY56" fmla="*/ 587272 h 895616"/>
              <a:gd name="connsiteX57" fmla="*/ 377456 w 584975"/>
              <a:gd name="connsiteY57" fmla="*/ 566007 h 895616"/>
              <a:gd name="connsiteX58" fmla="*/ 404037 w 584975"/>
              <a:gd name="connsiteY58" fmla="*/ 507528 h 895616"/>
              <a:gd name="connsiteX59" fmla="*/ 419986 w 584975"/>
              <a:gd name="connsiteY59" fmla="*/ 480947 h 895616"/>
              <a:gd name="connsiteX60" fmla="*/ 430619 w 584975"/>
              <a:gd name="connsiteY60" fmla="*/ 459682 h 895616"/>
              <a:gd name="connsiteX61" fmla="*/ 451884 w 584975"/>
              <a:gd name="connsiteY61" fmla="*/ 427784 h 895616"/>
              <a:gd name="connsiteX62" fmla="*/ 462516 w 584975"/>
              <a:gd name="connsiteY62" fmla="*/ 390570 h 895616"/>
              <a:gd name="connsiteX63" fmla="*/ 467833 w 584975"/>
              <a:gd name="connsiteY63" fmla="*/ 363989 h 895616"/>
              <a:gd name="connsiteX64" fmla="*/ 473149 w 584975"/>
              <a:gd name="connsiteY64" fmla="*/ 348040 h 895616"/>
              <a:gd name="connsiteX65" fmla="*/ 478465 w 584975"/>
              <a:gd name="connsiteY65" fmla="*/ 321458 h 895616"/>
              <a:gd name="connsiteX66" fmla="*/ 494414 w 584975"/>
              <a:gd name="connsiteY66" fmla="*/ 284244 h 895616"/>
              <a:gd name="connsiteX67" fmla="*/ 510363 w 584975"/>
              <a:gd name="connsiteY67" fmla="*/ 236398 h 895616"/>
              <a:gd name="connsiteX68" fmla="*/ 520995 w 584975"/>
              <a:gd name="connsiteY68" fmla="*/ 209816 h 895616"/>
              <a:gd name="connsiteX69" fmla="*/ 526312 w 584975"/>
              <a:gd name="connsiteY69" fmla="*/ 193868 h 895616"/>
              <a:gd name="connsiteX70" fmla="*/ 542261 w 584975"/>
              <a:gd name="connsiteY70" fmla="*/ 177919 h 895616"/>
              <a:gd name="connsiteX71" fmla="*/ 547577 w 584975"/>
              <a:gd name="connsiteY71" fmla="*/ 161970 h 895616"/>
              <a:gd name="connsiteX72" fmla="*/ 568842 w 584975"/>
              <a:gd name="connsiteY72" fmla="*/ 124756 h 895616"/>
              <a:gd name="connsiteX73" fmla="*/ 584791 w 584975"/>
              <a:gd name="connsiteY73" fmla="*/ 55644 h 8956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Lst>
            <a:rect l="l" t="t" r="r" b="b"/>
            <a:pathLst>
              <a:path w="584975" h="895616">
                <a:moveTo>
                  <a:pt x="584791" y="55644"/>
                </a:moveTo>
                <a:cubicBezTo>
                  <a:pt x="583019" y="42354"/>
                  <a:pt x="566587" y="49582"/>
                  <a:pt x="558209" y="45012"/>
                </a:cubicBezTo>
                <a:cubicBezTo>
                  <a:pt x="546991" y="38893"/>
                  <a:pt x="526312" y="23747"/>
                  <a:pt x="526312" y="23747"/>
                </a:cubicBezTo>
                <a:cubicBezTo>
                  <a:pt x="524540" y="16659"/>
                  <a:pt x="527836" y="5047"/>
                  <a:pt x="520995" y="2482"/>
                </a:cubicBezTo>
                <a:cubicBezTo>
                  <a:pt x="499101" y="-5728"/>
                  <a:pt x="483171" y="8205"/>
                  <a:pt x="467833" y="18430"/>
                </a:cubicBezTo>
                <a:cubicBezTo>
                  <a:pt x="464289" y="23746"/>
                  <a:pt x="462189" y="30387"/>
                  <a:pt x="457200" y="34379"/>
                </a:cubicBezTo>
                <a:cubicBezTo>
                  <a:pt x="450310" y="39891"/>
                  <a:pt x="409685" y="44957"/>
                  <a:pt x="409354" y="45012"/>
                </a:cubicBezTo>
                <a:cubicBezTo>
                  <a:pt x="378321" y="65700"/>
                  <a:pt x="405252" y="42581"/>
                  <a:pt x="388088" y="76909"/>
                </a:cubicBezTo>
                <a:cubicBezTo>
                  <a:pt x="382373" y="88339"/>
                  <a:pt x="366823" y="108807"/>
                  <a:pt x="366823" y="108807"/>
                </a:cubicBezTo>
                <a:cubicBezTo>
                  <a:pt x="359446" y="130941"/>
                  <a:pt x="359125" y="123111"/>
                  <a:pt x="366823" y="151337"/>
                </a:cubicBezTo>
                <a:cubicBezTo>
                  <a:pt x="369772" y="162150"/>
                  <a:pt x="377456" y="183235"/>
                  <a:pt x="377456" y="183235"/>
                </a:cubicBezTo>
                <a:cubicBezTo>
                  <a:pt x="373954" y="193742"/>
                  <a:pt x="370877" y="207637"/>
                  <a:pt x="361507" y="215133"/>
                </a:cubicBezTo>
                <a:cubicBezTo>
                  <a:pt x="357131" y="218634"/>
                  <a:pt x="350874" y="218677"/>
                  <a:pt x="345558" y="220449"/>
                </a:cubicBezTo>
                <a:cubicBezTo>
                  <a:pt x="340242" y="216905"/>
                  <a:pt x="335808" y="208266"/>
                  <a:pt x="329609" y="209816"/>
                </a:cubicBezTo>
                <a:cubicBezTo>
                  <a:pt x="324172" y="211175"/>
                  <a:pt x="324293" y="220161"/>
                  <a:pt x="324293" y="225765"/>
                </a:cubicBezTo>
                <a:cubicBezTo>
                  <a:pt x="324293" y="236544"/>
                  <a:pt x="327837" y="247030"/>
                  <a:pt x="329609" y="257663"/>
                </a:cubicBezTo>
                <a:cubicBezTo>
                  <a:pt x="324293" y="261207"/>
                  <a:pt x="319500" y="265701"/>
                  <a:pt x="313661" y="268296"/>
                </a:cubicBezTo>
                <a:cubicBezTo>
                  <a:pt x="303419" y="272848"/>
                  <a:pt x="281763" y="278928"/>
                  <a:pt x="281763" y="278928"/>
                </a:cubicBezTo>
                <a:cubicBezTo>
                  <a:pt x="276447" y="282472"/>
                  <a:pt x="271687" y="287044"/>
                  <a:pt x="265814" y="289561"/>
                </a:cubicBezTo>
                <a:cubicBezTo>
                  <a:pt x="259098" y="292439"/>
                  <a:pt x="251714" y="293444"/>
                  <a:pt x="244549" y="294877"/>
                </a:cubicBezTo>
                <a:cubicBezTo>
                  <a:pt x="219000" y="299987"/>
                  <a:pt x="196254" y="302243"/>
                  <a:pt x="170121" y="305509"/>
                </a:cubicBezTo>
                <a:cubicBezTo>
                  <a:pt x="164805" y="309053"/>
                  <a:pt x="158163" y="311153"/>
                  <a:pt x="154172" y="316142"/>
                </a:cubicBezTo>
                <a:cubicBezTo>
                  <a:pt x="119587" y="359374"/>
                  <a:pt x="183033" y="303232"/>
                  <a:pt x="138223" y="348040"/>
                </a:cubicBezTo>
                <a:cubicBezTo>
                  <a:pt x="133705" y="352558"/>
                  <a:pt x="127182" y="354582"/>
                  <a:pt x="122274" y="358672"/>
                </a:cubicBezTo>
                <a:cubicBezTo>
                  <a:pt x="116498" y="363485"/>
                  <a:pt x="112260" y="370005"/>
                  <a:pt x="106326" y="374621"/>
                </a:cubicBezTo>
                <a:cubicBezTo>
                  <a:pt x="96239" y="382466"/>
                  <a:pt x="74428" y="395886"/>
                  <a:pt x="74428" y="395886"/>
                </a:cubicBezTo>
                <a:lnTo>
                  <a:pt x="53163" y="427784"/>
                </a:lnTo>
                <a:lnTo>
                  <a:pt x="42530" y="443733"/>
                </a:lnTo>
                <a:cubicBezTo>
                  <a:pt x="40758" y="449049"/>
                  <a:pt x="39935" y="454783"/>
                  <a:pt x="37214" y="459682"/>
                </a:cubicBezTo>
                <a:cubicBezTo>
                  <a:pt x="31008" y="470852"/>
                  <a:pt x="19990" y="479456"/>
                  <a:pt x="15949" y="491579"/>
                </a:cubicBezTo>
                <a:lnTo>
                  <a:pt x="5316" y="523477"/>
                </a:lnTo>
                <a:lnTo>
                  <a:pt x="0" y="539426"/>
                </a:lnTo>
                <a:cubicBezTo>
                  <a:pt x="3309" y="569209"/>
                  <a:pt x="3861" y="586766"/>
                  <a:pt x="10633" y="613854"/>
                </a:cubicBezTo>
                <a:cubicBezTo>
                  <a:pt x="11992" y="619290"/>
                  <a:pt x="13228" y="624904"/>
                  <a:pt x="15949" y="629802"/>
                </a:cubicBezTo>
                <a:cubicBezTo>
                  <a:pt x="22155" y="640973"/>
                  <a:pt x="30126" y="651067"/>
                  <a:pt x="37214" y="661700"/>
                </a:cubicBezTo>
                <a:cubicBezTo>
                  <a:pt x="40758" y="667016"/>
                  <a:pt x="42531" y="674105"/>
                  <a:pt x="47847" y="677649"/>
                </a:cubicBezTo>
                <a:lnTo>
                  <a:pt x="63795" y="688282"/>
                </a:lnTo>
                <a:cubicBezTo>
                  <a:pt x="76449" y="726241"/>
                  <a:pt x="65103" y="713962"/>
                  <a:pt x="90377" y="730812"/>
                </a:cubicBezTo>
                <a:cubicBezTo>
                  <a:pt x="115186" y="768025"/>
                  <a:pt x="101010" y="755621"/>
                  <a:pt x="127591" y="773342"/>
                </a:cubicBezTo>
                <a:cubicBezTo>
                  <a:pt x="134679" y="783975"/>
                  <a:pt x="144815" y="793117"/>
                  <a:pt x="148856" y="805240"/>
                </a:cubicBezTo>
                <a:cubicBezTo>
                  <a:pt x="150628" y="810556"/>
                  <a:pt x="150671" y="816813"/>
                  <a:pt x="154172" y="821189"/>
                </a:cubicBezTo>
                <a:cubicBezTo>
                  <a:pt x="161667" y="830557"/>
                  <a:pt x="175564" y="833635"/>
                  <a:pt x="186070" y="837137"/>
                </a:cubicBezTo>
                <a:cubicBezTo>
                  <a:pt x="187842" y="844225"/>
                  <a:pt x="189379" y="851377"/>
                  <a:pt x="191386" y="858402"/>
                </a:cubicBezTo>
                <a:cubicBezTo>
                  <a:pt x="192925" y="863790"/>
                  <a:pt x="192142" y="871094"/>
                  <a:pt x="196702" y="874351"/>
                </a:cubicBezTo>
                <a:cubicBezTo>
                  <a:pt x="205822" y="880866"/>
                  <a:pt x="219274" y="878767"/>
                  <a:pt x="228600" y="884984"/>
                </a:cubicBezTo>
                <a:lnTo>
                  <a:pt x="244549" y="895616"/>
                </a:lnTo>
                <a:cubicBezTo>
                  <a:pt x="248093" y="890300"/>
                  <a:pt x="252586" y="885506"/>
                  <a:pt x="255181" y="879668"/>
                </a:cubicBezTo>
                <a:cubicBezTo>
                  <a:pt x="259733" y="869426"/>
                  <a:pt x="262270" y="858403"/>
                  <a:pt x="265814" y="847770"/>
                </a:cubicBezTo>
                <a:cubicBezTo>
                  <a:pt x="267586" y="842454"/>
                  <a:pt x="268624" y="836833"/>
                  <a:pt x="271130" y="831821"/>
                </a:cubicBezTo>
                <a:lnTo>
                  <a:pt x="281763" y="810556"/>
                </a:lnTo>
                <a:cubicBezTo>
                  <a:pt x="283535" y="801696"/>
                  <a:pt x="284702" y="792692"/>
                  <a:pt x="287079" y="783975"/>
                </a:cubicBezTo>
                <a:cubicBezTo>
                  <a:pt x="300107" y="736206"/>
                  <a:pt x="294080" y="768289"/>
                  <a:pt x="308344" y="725496"/>
                </a:cubicBezTo>
                <a:cubicBezTo>
                  <a:pt x="310655" y="718564"/>
                  <a:pt x="311095" y="711072"/>
                  <a:pt x="313661" y="704230"/>
                </a:cubicBezTo>
                <a:cubicBezTo>
                  <a:pt x="316444" y="696810"/>
                  <a:pt x="321510" y="690385"/>
                  <a:pt x="324293" y="682965"/>
                </a:cubicBezTo>
                <a:cubicBezTo>
                  <a:pt x="326858" y="676124"/>
                  <a:pt x="327509" y="668698"/>
                  <a:pt x="329609" y="661700"/>
                </a:cubicBezTo>
                <a:cubicBezTo>
                  <a:pt x="332830" y="650965"/>
                  <a:pt x="334681" y="639533"/>
                  <a:pt x="340242" y="629802"/>
                </a:cubicBezTo>
                <a:cubicBezTo>
                  <a:pt x="349034" y="614416"/>
                  <a:pt x="372140" y="587272"/>
                  <a:pt x="372140" y="587272"/>
                </a:cubicBezTo>
                <a:cubicBezTo>
                  <a:pt x="373912" y="580184"/>
                  <a:pt x="374959" y="572874"/>
                  <a:pt x="377456" y="566007"/>
                </a:cubicBezTo>
                <a:cubicBezTo>
                  <a:pt x="382184" y="553006"/>
                  <a:pt x="395792" y="522369"/>
                  <a:pt x="404037" y="507528"/>
                </a:cubicBezTo>
                <a:cubicBezTo>
                  <a:pt x="409055" y="498495"/>
                  <a:pt x="414968" y="489980"/>
                  <a:pt x="419986" y="480947"/>
                </a:cubicBezTo>
                <a:cubicBezTo>
                  <a:pt x="423835" y="474019"/>
                  <a:pt x="426542" y="466478"/>
                  <a:pt x="430619" y="459682"/>
                </a:cubicBezTo>
                <a:cubicBezTo>
                  <a:pt x="437194" y="448724"/>
                  <a:pt x="451884" y="427784"/>
                  <a:pt x="451884" y="427784"/>
                </a:cubicBezTo>
                <a:cubicBezTo>
                  <a:pt x="455428" y="415379"/>
                  <a:pt x="459387" y="403086"/>
                  <a:pt x="462516" y="390570"/>
                </a:cubicBezTo>
                <a:cubicBezTo>
                  <a:pt x="464708" y="381804"/>
                  <a:pt x="465641" y="372755"/>
                  <a:pt x="467833" y="363989"/>
                </a:cubicBezTo>
                <a:cubicBezTo>
                  <a:pt x="469192" y="358552"/>
                  <a:pt x="471790" y="353477"/>
                  <a:pt x="473149" y="348040"/>
                </a:cubicBezTo>
                <a:cubicBezTo>
                  <a:pt x="475340" y="339274"/>
                  <a:pt x="476274" y="330224"/>
                  <a:pt x="478465" y="321458"/>
                </a:cubicBezTo>
                <a:cubicBezTo>
                  <a:pt x="482376" y="305811"/>
                  <a:pt x="486805" y="299461"/>
                  <a:pt x="494414" y="284244"/>
                </a:cubicBezTo>
                <a:cubicBezTo>
                  <a:pt x="502806" y="242283"/>
                  <a:pt x="494354" y="272418"/>
                  <a:pt x="510363" y="236398"/>
                </a:cubicBezTo>
                <a:cubicBezTo>
                  <a:pt x="514239" y="227677"/>
                  <a:pt x="517644" y="218751"/>
                  <a:pt x="520995" y="209816"/>
                </a:cubicBezTo>
                <a:cubicBezTo>
                  <a:pt x="522963" y="204569"/>
                  <a:pt x="523204" y="198530"/>
                  <a:pt x="526312" y="193868"/>
                </a:cubicBezTo>
                <a:cubicBezTo>
                  <a:pt x="530483" y="187612"/>
                  <a:pt x="536945" y="183235"/>
                  <a:pt x="542261" y="177919"/>
                </a:cubicBezTo>
                <a:cubicBezTo>
                  <a:pt x="544033" y="172603"/>
                  <a:pt x="545370" y="167121"/>
                  <a:pt x="547577" y="161970"/>
                </a:cubicBezTo>
                <a:cubicBezTo>
                  <a:pt x="555671" y="143082"/>
                  <a:pt x="558163" y="140774"/>
                  <a:pt x="568842" y="124756"/>
                </a:cubicBezTo>
                <a:cubicBezTo>
                  <a:pt x="575160" y="80525"/>
                  <a:pt x="586563" y="68934"/>
                  <a:pt x="584791" y="55644"/>
                </a:cubicBezTo>
                <a:close/>
              </a:path>
            </a:pathLst>
          </a:cu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Freeform 5"/>
          <p:cNvSpPr/>
          <p:nvPr/>
        </p:nvSpPr>
        <p:spPr>
          <a:xfrm>
            <a:off x="3888805" y="1390614"/>
            <a:ext cx="643270" cy="904269"/>
          </a:xfrm>
          <a:custGeom>
            <a:avLst/>
            <a:gdLst>
              <a:gd name="connsiteX0" fmla="*/ 643270 w 643270"/>
              <a:gd name="connsiteY0" fmla="*/ 80246 h 904269"/>
              <a:gd name="connsiteX1" fmla="*/ 584791 w 643270"/>
              <a:gd name="connsiteY1" fmla="*/ 64297 h 904269"/>
              <a:gd name="connsiteX2" fmla="*/ 568842 w 643270"/>
              <a:gd name="connsiteY2" fmla="*/ 53665 h 904269"/>
              <a:gd name="connsiteX3" fmla="*/ 563526 w 643270"/>
              <a:gd name="connsiteY3" fmla="*/ 11135 h 904269"/>
              <a:gd name="connsiteX4" fmla="*/ 505046 w 643270"/>
              <a:gd name="connsiteY4" fmla="*/ 5818 h 904269"/>
              <a:gd name="connsiteX5" fmla="*/ 473149 w 643270"/>
              <a:gd name="connsiteY5" fmla="*/ 32400 h 904269"/>
              <a:gd name="connsiteX6" fmla="*/ 404037 w 643270"/>
              <a:gd name="connsiteY6" fmla="*/ 48349 h 904269"/>
              <a:gd name="connsiteX7" fmla="*/ 388088 w 643270"/>
              <a:gd name="connsiteY7" fmla="*/ 80246 h 904269"/>
              <a:gd name="connsiteX8" fmla="*/ 372139 w 643270"/>
              <a:gd name="connsiteY8" fmla="*/ 144042 h 904269"/>
              <a:gd name="connsiteX9" fmla="*/ 366823 w 643270"/>
              <a:gd name="connsiteY9" fmla="*/ 159990 h 904269"/>
              <a:gd name="connsiteX10" fmla="*/ 382772 w 643270"/>
              <a:gd name="connsiteY10" fmla="*/ 191888 h 904269"/>
              <a:gd name="connsiteX11" fmla="*/ 340242 w 643270"/>
              <a:gd name="connsiteY11" fmla="*/ 218469 h 904269"/>
              <a:gd name="connsiteX12" fmla="*/ 318977 w 643270"/>
              <a:gd name="connsiteY12" fmla="*/ 245051 h 904269"/>
              <a:gd name="connsiteX13" fmla="*/ 303028 w 643270"/>
              <a:gd name="connsiteY13" fmla="*/ 261000 h 904269"/>
              <a:gd name="connsiteX14" fmla="*/ 271130 w 643270"/>
              <a:gd name="connsiteY14" fmla="*/ 271632 h 904269"/>
              <a:gd name="connsiteX15" fmla="*/ 239232 w 643270"/>
              <a:gd name="connsiteY15" fmla="*/ 282265 h 904269"/>
              <a:gd name="connsiteX16" fmla="*/ 207335 w 643270"/>
              <a:gd name="connsiteY16" fmla="*/ 287581 h 904269"/>
              <a:gd name="connsiteX17" fmla="*/ 170121 w 643270"/>
              <a:gd name="connsiteY17" fmla="*/ 308846 h 904269"/>
              <a:gd name="connsiteX18" fmla="*/ 122274 w 643270"/>
              <a:gd name="connsiteY18" fmla="*/ 346060 h 904269"/>
              <a:gd name="connsiteX19" fmla="*/ 111642 w 643270"/>
              <a:gd name="connsiteY19" fmla="*/ 362009 h 904269"/>
              <a:gd name="connsiteX20" fmla="*/ 95693 w 643270"/>
              <a:gd name="connsiteY20" fmla="*/ 367325 h 904269"/>
              <a:gd name="connsiteX21" fmla="*/ 79744 w 643270"/>
              <a:gd name="connsiteY21" fmla="*/ 377958 h 904269"/>
              <a:gd name="connsiteX22" fmla="*/ 63795 w 643270"/>
              <a:gd name="connsiteY22" fmla="*/ 415172 h 904269"/>
              <a:gd name="connsiteX23" fmla="*/ 53163 w 643270"/>
              <a:gd name="connsiteY23" fmla="*/ 431121 h 904269"/>
              <a:gd name="connsiteX24" fmla="*/ 42530 w 643270"/>
              <a:gd name="connsiteY24" fmla="*/ 463018 h 904269"/>
              <a:gd name="connsiteX25" fmla="*/ 37214 w 643270"/>
              <a:gd name="connsiteY25" fmla="*/ 478967 h 904269"/>
              <a:gd name="connsiteX26" fmla="*/ 26581 w 643270"/>
              <a:gd name="connsiteY26" fmla="*/ 494916 h 904269"/>
              <a:gd name="connsiteX27" fmla="*/ 21265 w 643270"/>
              <a:gd name="connsiteY27" fmla="*/ 510865 h 904269"/>
              <a:gd name="connsiteX28" fmla="*/ 10632 w 643270"/>
              <a:gd name="connsiteY28" fmla="*/ 526814 h 904269"/>
              <a:gd name="connsiteX29" fmla="*/ 0 w 643270"/>
              <a:gd name="connsiteY29" fmla="*/ 558711 h 904269"/>
              <a:gd name="connsiteX30" fmla="*/ 10632 w 643270"/>
              <a:gd name="connsiteY30" fmla="*/ 617190 h 904269"/>
              <a:gd name="connsiteX31" fmla="*/ 31898 w 643270"/>
              <a:gd name="connsiteY31" fmla="*/ 665037 h 904269"/>
              <a:gd name="connsiteX32" fmla="*/ 47846 w 643270"/>
              <a:gd name="connsiteY32" fmla="*/ 680986 h 904269"/>
              <a:gd name="connsiteX33" fmla="*/ 79744 w 643270"/>
              <a:gd name="connsiteY33" fmla="*/ 718200 h 904269"/>
              <a:gd name="connsiteX34" fmla="*/ 106326 w 643270"/>
              <a:gd name="connsiteY34" fmla="*/ 760730 h 904269"/>
              <a:gd name="connsiteX35" fmla="*/ 122274 w 643270"/>
              <a:gd name="connsiteY35" fmla="*/ 766046 h 904269"/>
              <a:gd name="connsiteX36" fmla="*/ 132907 w 643270"/>
              <a:gd name="connsiteY36" fmla="*/ 781995 h 904269"/>
              <a:gd name="connsiteX37" fmla="*/ 148856 w 643270"/>
              <a:gd name="connsiteY37" fmla="*/ 813893 h 904269"/>
              <a:gd name="connsiteX38" fmla="*/ 159488 w 643270"/>
              <a:gd name="connsiteY38" fmla="*/ 845790 h 904269"/>
              <a:gd name="connsiteX39" fmla="*/ 207335 w 643270"/>
              <a:gd name="connsiteY39" fmla="*/ 872372 h 904269"/>
              <a:gd name="connsiteX40" fmla="*/ 228600 w 643270"/>
              <a:gd name="connsiteY40" fmla="*/ 904269 h 90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643270" h="904269">
                <a:moveTo>
                  <a:pt x="643270" y="80246"/>
                </a:moveTo>
                <a:cubicBezTo>
                  <a:pt x="629001" y="77392"/>
                  <a:pt x="596357" y="72007"/>
                  <a:pt x="584791" y="64297"/>
                </a:cubicBezTo>
                <a:lnTo>
                  <a:pt x="568842" y="53665"/>
                </a:lnTo>
                <a:cubicBezTo>
                  <a:pt x="567070" y="39488"/>
                  <a:pt x="568832" y="24400"/>
                  <a:pt x="563526" y="11135"/>
                </a:cubicBezTo>
                <a:cubicBezTo>
                  <a:pt x="555131" y="-9853"/>
                  <a:pt x="510445" y="5143"/>
                  <a:pt x="505046" y="5818"/>
                </a:cubicBezTo>
                <a:cubicBezTo>
                  <a:pt x="495031" y="15834"/>
                  <a:pt x="486472" y="26479"/>
                  <a:pt x="473149" y="32400"/>
                </a:cubicBezTo>
                <a:cubicBezTo>
                  <a:pt x="445498" y="44689"/>
                  <a:pt x="434307" y="44024"/>
                  <a:pt x="404037" y="48349"/>
                </a:cubicBezTo>
                <a:cubicBezTo>
                  <a:pt x="395874" y="60593"/>
                  <a:pt x="390533" y="65574"/>
                  <a:pt x="388088" y="80246"/>
                </a:cubicBezTo>
                <a:cubicBezTo>
                  <a:pt x="378051" y="140466"/>
                  <a:pt x="393272" y="112343"/>
                  <a:pt x="372139" y="144042"/>
                </a:cubicBezTo>
                <a:cubicBezTo>
                  <a:pt x="370367" y="149358"/>
                  <a:pt x="366823" y="154386"/>
                  <a:pt x="366823" y="159990"/>
                </a:cubicBezTo>
                <a:cubicBezTo>
                  <a:pt x="366823" y="170996"/>
                  <a:pt x="377395" y="183823"/>
                  <a:pt x="382772" y="191888"/>
                </a:cubicBezTo>
                <a:cubicBezTo>
                  <a:pt x="344813" y="204541"/>
                  <a:pt x="357091" y="193196"/>
                  <a:pt x="340242" y="218469"/>
                </a:cubicBezTo>
                <a:cubicBezTo>
                  <a:pt x="331515" y="244651"/>
                  <a:pt x="341174" y="226553"/>
                  <a:pt x="318977" y="245051"/>
                </a:cubicBezTo>
                <a:cubicBezTo>
                  <a:pt x="313201" y="249864"/>
                  <a:pt x="309600" y="257349"/>
                  <a:pt x="303028" y="261000"/>
                </a:cubicBezTo>
                <a:cubicBezTo>
                  <a:pt x="293231" y="266443"/>
                  <a:pt x="281763" y="268088"/>
                  <a:pt x="271130" y="271632"/>
                </a:cubicBezTo>
                <a:cubicBezTo>
                  <a:pt x="271123" y="271634"/>
                  <a:pt x="239240" y="282264"/>
                  <a:pt x="239232" y="282265"/>
                </a:cubicBezTo>
                <a:lnTo>
                  <a:pt x="207335" y="287581"/>
                </a:lnTo>
                <a:cubicBezTo>
                  <a:pt x="196337" y="293080"/>
                  <a:pt x="179780" y="300261"/>
                  <a:pt x="170121" y="308846"/>
                </a:cubicBezTo>
                <a:cubicBezTo>
                  <a:pt x="127088" y="347097"/>
                  <a:pt x="155161" y="335098"/>
                  <a:pt x="122274" y="346060"/>
                </a:cubicBezTo>
                <a:cubicBezTo>
                  <a:pt x="118730" y="351376"/>
                  <a:pt x="116631" y="358018"/>
                  <a:pt x="111642" y="362009"/>
                </a:cubicBezTo>
                <a:cubicBezTo>
                  <a:pt x="107266" y="365510"/>
                  <a:pt x="100705" y="364819"/>
                  <a:pt x="95693" y="367325"/>
                </a:cubicBezTo>
                <a:cubicBezTo>
                  <a:pt x="89978" y="370182"/>
                  <a:pt x="85060" y="374414"/>
                  <a:pt x="79744" y="377958"/>
                </a:cubicBezTo>
                <a:cubicBezTo>
                  <a:pt x="73779" y="395854"/>
                  <a:pt x="74308" y="396774"/>
                  <a:pt x="63795" y="415172"/>
                </a:cubicBezTo>
                <a:cubicBezTo>
                  <a:pt x="60625" y="420719"/>
                  <a:pt x="55758" y="425282"/>
                  <a:pt x="53163" y="431121"/>
                </a:cubicBezTo>
                <a:cubicBezTo>
                  <a:pt x="48611" y="441363"/>
                  <a:pt x="46074" y="452386"/>
                  <a:pt x="42530" y="463018"/>
                </a:cubicBezTo>
                <a:cubicBezTo>
                  <a:pt x="40758" y="468334"/>
                  <a:pt x="40323" y="474304"/>
                  <a:pt x="37214" y="478967"/>
                </a:cubicBezTo>
                <a:lnTo>
                  <a:pt x="26581" y="494916"/>
                </a:lnTo>
                <a:cubicBezTo>
                  <a:pt x="24809" y="500232"/>
                  <a:pt x="23771" y="505853"/>
                  <a:pt x="21265" y="510865"/>
                </a:cubicBezTo>
                <a:cubicBezTo>
                  <a:pt x="18408" y="516580"/>
                  <a:pt x="13227" y="520975"/>
                  <a:pt x="10632" y="526814"/>
                </a:cubicBezTo>
                <a:cubicBezTo>
                  <a:pt x="6080" y="537055"/>
                  <a:pt x="0" y="558711"/>
                  <a:pt x="0" y="558711"/>
                </a:cubicBezTo>
                <a:cubicBezTo>
                  <a:pt x="3544" y="578204"/>
                  <a:pt x="6094" y="597904"/>
                  <a:pt x="10632" y="617190"/>
                </a:cubicBezTo>
                <a:cubicBezTo>
                  <a:pt x="15193" y="636573"/>
                  <a:pt x="19662" y="650353"/>
                  <a:pt x="31898" y="665037"/>
                </a:cubicBezTo>
                <a:cubicBezTo>
                  <a:pt x="36711" y="670813"/>
                  <a:pt x="42953" y="675278"/>
                  <a:pt x="47846" y="680986"/>
                </a:cubicBezTo>
                <a:cubicBezTo>
                  <a:pt x="88757" y="728717"/>
                  <a:pt x="40176" y="678632"/>
                  <a:pt x="79744" y="718200"/>
                </a:cubicBezTo>
                <a:cubicBezTo>
                  <a:pt x="89442" y="747292"/>
                  <a:pt x="82737" y="748935"/>
                  <a:pt x="106326" y="760730"/>
                </a:cubicBezTo>
                <a:cubicBezTo>
                  <a:pt x="111338" y="763236"/>
                  <a:pt x="116958" y="764274"/>
                  <a:pt x="122274" y="766046"/>
                </a:cubicBezTo>
                <a:cubicBezTo>
                  <a:pt x="125818" y="771362"/>
                  <a:pt x="130050" y="776280"/>
                  <a:pt x="132907" y="781995"/>
                </a:cubicBezTo>
                <a:cubicBezTo>
                  <a:pt x="154918" y="826016"/>
                  <a:pt x="118383" y="768185"/>
                  <a:pt x="148856" y="813893"/>
                </a:cubicBezTo>
                <a:cubicBezTo>
                  <a:pt x="152400" y="824525"/>
                  <a:pt x="150163" y="839573"/>
                  <a:pt x="159488" y="845790"/>
                </a:cubicBezTo>
                <a:cubicBezTo>
                  <a:pt x="196049" y="870163"/>
                  <a:pt x="179263" y="863014"/>
                  <a:pt x="207335" y="872372"/>
                </a:cubicBezTo>
                <a:lnTo>
                  <a:pt x="228600" y="90426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Freeform 6"/>
          <p:cNvSpPr/>
          <p:nvPr/>
        </p:nvSpPr>
        <p:spPr>
          <a:xfrm>
            <a:off x="3926019" y="1885530"/>
            <a:ext cx="303028" cy="287079"/>
          </a:xfrm>
          <a:custGeom>
            <a:avLst/>
            <a:gdLst>
              <a:gd name="connsiteX0" fmla="*/ 0 w 303028"/>
              <a:gd name="connsiteY0" fmla="*/ 0 h 287079"/>
              <a:gd name="connsiteX1" fmla="*/ 26581 w 303028"/>
              <a:gd name="connsiteY1" fmla="*/ 21265 h 287079"/>
              <a:gd name="connsiteX2" fmla="*/ 31898 w 303028"/>
              <a:gd name="connsiteY2" fmla="*/ 37214 h 287079"/>
              <a:gd name="connsiteX3" fmla="*/ 47846 w 303028"/>
              <a:gd name="connsiteY3" fmla="*/ 47846 h 287079"/>
              <a:gd name="connsiteX4" fmla="*/ 79744 w 303028"/>
              <a:gd name="connsiteY4" fmla="*/ 69112 h 287079"/>
              <a:gd name="connsiteX5" fmla="*/ 111642 w 303028"/>
              <a:gd name="connsiteY5" fmla="*/ 101009 h 287079"/>
              <a:gd name="connsiteX6" fmla="*/ 122274 w 303028"/>
              <a:gd name="connsiteY6" fmla="*/ 116958 h 287079"/>
              <a:gd name="connsiteX7" fmla="*/ 143539 w 303028"/>
              <a:gd name="connsiteY7" fmla="*/ 127591 h 287079"/>
              <a:gd name="connsiteX8" fmla="*/ 175437 w 303028"/>
              <a:gd name="connsiteY8" fmla="*/ 159488 h 287079"/>
              <a:gd name="connsiteX9" fmla="*/ 180753 w 303028"/>
              <a:gd name="connsiteY9" fmla="*/ 175437 h 287079"/>
              <a:gd name="connsiteX10" fmla="*/ 196702 w 303028"/>
              <a:gd name="connsiteY10" fmla="*/ 186070 h 287079"/>
              <a:gd name="connsiteX11" fmla="*/ 212651 w 303028"/>
              <a:gd name="connsiteY11" fmla="*/ 202019 h 287079"/>
              <a:gd name="connsiteX12" fmla="*/ 223284 w 303028"/>
              <a:gd name="connsiteY12" fmla="*/ 217967 h 287079"/>
              <a:gd name="connsiteX13" fmla="*/ 255181 w 303028"/>
              <a:gd name="connsiteY13" fmla="*/ 239233 h 287079"/>
              <a:gd name="connsiteX14" fmla="*/ 276446 w 303028"/>
              <a:gd name="connsiteY14" fmla="*/ 271130 h 287079"/>
              <a:gd name="connsiteX15" fmla="*/ 303028 w 303028"/>
              <a:gd name="connsiteY15" fmla="*/ 287079 h 287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03028" h="287079">
                <a:moveTo>
                  <a:pt x="0" y="0"/>
                </a:moveTo>
                <a:cubicBezTo>
                  <a:pt x="8860" y="7088"/>
                  <a:pt x="19197" y="12650"/>
                  <a:pt x="26581" y="21265"/>
                </a:cubicBezTo>
                <a:cubicBezTo>
                  <a:pt x="30228" y="25520"/>
                  <a:pt x="28397" y="32838"/>
                  <a:pt x="31898" y="37214"/>
                </a:cubicBezTo>
                <a:cubicBezTo>
                  <a:pt x="35889" y="42203"/>
                  <a:pt x="42938" y="43756"/>
                  <a:pt x="47846" y="47846"/>
                </a:cubicBezTo>
                <a:cubicBezTo>
                  <a:pt x="74395" y="69970"/>
                  <a:pt x="51715" y="59768"/>
                  <a:pt x="79744" y="69112"/>
                </a:cubicBezTo>
                <a:cubicBezTo>
                  <a:pt x="90377" y="79744"/>
                  <a:pt x="103302" y="88498"/>
                  <a:pt x="111642" y="101009"/>
                </a:cubicBezTo>
                <a:cubicBezTo>
                  <a:pt x="115186" y="106325"/>
                  <a:pt x="117366" y="112868"/>
                  <a:pt x="122274" y="116958"/>
                </a:cubicBezTo>
                <a:cubicBezTo>
                  <a:pt x="128362" y="122032"/>
                  <a:pt x="137351" y="122640"/>
                  <a:pt x="143539" y="127591"/>
                </a:cubicBezTo>
                <a:cubicBezTo>
                  <a:pt x="155281" y="136984"/>
                  <a:pt x="175437" y="159488"/>
                  <a:pt x="175437" y="159488"/>
                </a:cubicBezTo>
                <a:cubicBezTo>
                  <a:pt x="177209" y="164804"/>
                  <a:pt x="177252" y="171061"/>
                  <a:pt x="180753" y="175437"/>
                </a:cubicBezTo>
                <a:cubicBezTo>
                  <a:pt x="184744" y="180426"/>
                  <a:pt x="191793" y="181980"/>
                  <a:pt x="196702" y="186070"/>
                </a:cubicBezTo>
                <a:cubicBezTo>
                  <a:pt x="202478" y="190883"/>
                  <a:pt x="207838" y="196243"/>
                  <a:pt x="212651" y="202019"/>
                </a:cubicBezTo>
                <a:cubicBezTo>
                  <a:pt x="216741" y="206927"/>
                  <a:pt x="218476" y="213760"/>
                  <a:pt x="223284" y="217967"/>
                </a:cubicBezTo>
                <a:cubicBezTo>
                  <a:pt x="232901" y="226382"/>
                  <a:pt x="255181" y="239233"/>
                  <a:pt x="255181" y="239233"/>
                </a:cubicBezTo>
                <a:cubicBezTo>
                  <a:pt x="260755" y="255952"/>
                  <a:pt x="259381" y="259753"/>
                  <a:pt x="276446" y="271130"/>
                </a:cubicBezTo>
                <a:cubicBezTo>
                  <a:pt x="317857" y="298738"/>
                  <a:pt x="269911" y="253962"/>
                  <a:pt x="303028" y="287079"/>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Freeform 8"/>
          <p:cNvSpPr/>
          <p:nvPr/>
        </p:nvSpPr>
        <p:spPr>
          <a:xfrm>
            <a:off x="4229047" y="1640981"/>
            <a:ext cx="207335" cy="382772"/>
          </a:xfrm>
          <a:custGeom>
            <a:avLst/>
            <a:gdLst>
              <a:gd name="connsiteX0" fmla="*/ 207335 w 207335"/>
              <a:gd name="connsiteY0" fmla="*/ 0 h 382772"/>
              <a:gd name="connsiteX1" fmla="*/ 186070 w 207335"/>
              <a:gd name="connsiteY1" fmla="*/ 26582 h 382772"/>
              <a:gd name="connsiteX2" fmla="*/ 154172 w 207335"/>
              <a:gd name="connsiteY2" fmla="*/ 47847 h 382772"/>
              <a:gd name="connsiteX3" fmla="*/ 138223 w 207335"/>
              <a:gd name="connsiteY3" fmla="*/ 63795 h 382772"/>
              <a:gd name="connsiteX4" fmla="*/ 127590 w 207335"/>
              <a:gd name="connsiteY4" fmla="*/ 79744 h 382772"/>
              <a:gd name="connsiteX5" fmla="*/ 111642 w 207335"/>
              <a:gd name="connsiteY5" fmla="*/ 90377 h 382772"/>
              <a:gd name="connsiteX6" fmla="*/ 79744 w 207335"/>
              <a:gd name="connsiteY6" fmla="*/ 127591 h 382772"/>
              <a:gd name="connsiteX7" fmla="*/ 53163 w 207335"/>
              <a:gd name="connsiteY7" fmla="*/ 148856 h 382772"/>
              <a:gd name="connsiteX8" fmla="*/ 42530 w 207335"/>
              <a:gd name="connsiteY8" fmla="*/ 164805 h 382772"/>
              <a:gd name="connsiteX9" fmla="*/ 31897 w 207335"/>
              <a:gd name="connsiteY9" fmla="*/ 196702 h 382772"/>
              <a:gd name="connsiteX10" fmla="*/ 15949 w 207335"/>
              <a:gd name="connsiteY10" fmla="*/ 207335 h 382772"/>
              <a:gd name="connsiteX11" fmla="*/ 0 w 207335"/>
              <a:gd name="connsiteY11" fmla="*/ 260498 h 382772"/>
              <a:gd name="connsiteX12" fmla="*/ 21265 w 207335"/>
              <a:gd name="connsiteY12" fmla="*/ 308344 h 382772"/>
              <a:gd name="connsiteX13" fmla="*/ 26581 w 207335"/>
              <a:gd name="connsiteY13" fmla="*/ 324293 h 382772"/>
              <a:gd name="connsiteX14" fmla="*/ 37214 w 207335"/>
              <a:gd name="connsiteY14" fmla="*/ 340242 h 382772"/>
              <a:gd name="connsiteX15" fmla="*/ 42530 w 207335"/>
              <a:gd name="connsiteY15" fmla="*/ 361507 h 382772"/>
              <a:gd name="connsiteX16" fmla="*/ 58479 w 207335"/>
              <a:gd name="connsiteY16" fmla="*/ 382772 h 382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7335" h="382772">
                <a:moveTo>
                  <a:pt x="207335" y="0"/>
                </a:moveTo>
                <a:cubicBezTo>
                  <a:pt x="200247" y="8861"/>
                  <a:pt x="194504" y="18991"/>
                  <a:pt x="186070" y="26582"/>
                </a:cubicBezTo>
                <a:cubicBezTo>
                  <a:pt x="176572" y="35131"/>
                  <a:pt x="163208" y="38811"/>
                  <a:pt x="154172" y="47847"/>
                </a:cubicBezTo>
                <a:cubicBezTo>
                  <a:pt x="148856" y="53163"/>
                  <a:pt x="143036" y="58019"/>
                  <a:pt x="138223" y="63795"/>
                </a:cubicBezTo>
                <a:cubicBezTo>
                  <a:pt x="134132" y="68703"/>
                  <a:pt x="132108" y="75226"/>
                  <a:pt x="127590" y="79744"/>
                </a:cubicBezTo>
                <a:cubicBezTo>
                  <a:pt x="123072" y="84262"/>
                  <a:pt x="116958" y="86833"/>
                  <a:pt x="111642" y="90377"/>
                </a:cubicBezTo>
                <a:cubicBezTo>
                  <a:pt x="101207" y="121677"/>
                  <a:pt x="113797" y="93538"/>
                  <a:pt x="79744" y="127591"/>
                </a:cubicBezTo>
                <a:cubicBezTo>
                  <a:pt x="55698" y="151637"/>
                  <a:pt x="84210" y="138507"/>
                  <a:pt x="53163" y="148856"/>
                </a:cubicBezTo>
                <a:cubicBezTo>
                  <a:pt x="49619" y="154172"/>
                  <a:pt x="45125" y="158966"/>
                  <a:pt x="42530" y="164805"/>
                </a:cubicBezTo>
                <a:cubicBezTo>
                  <a:pt x="37978" y="175046"/>
                  <a:pt x="41222" y="190485"/>
                  <a:pt x="31897" y="196702"/>
                </a:cubicBezTo>
                <a:lnTo>
                  <a:pt x="15949" y="207335"/>
                </a:lnTo>
                <a:cubicBezTo>
                  <a:pt x="3005" y="246165"/>
                  <a:pt x="8034" y="228360"/>
                  <a:pt x="0" y="260498"/>
                </a:cubicBezTo>
                <a:cubicBezTo>
                  <a:pt x="12652" y="298457"/>
                  <a:pt x="4415" y="283070"/>
                  <a:pt x="21265" y="308344"/>
                </a:cubicBezTo>
                <a:cubicBezTo>
                  <a:pt x="23037" y="313660"/>
                  <a:pt x="24075" y="319281"/>
                  <a:pt x="26581" y="324293"/>
                </a:cubicBezTo>
                <a:cubicBezTo>
                  <a:pt x="29438" y="330008"/>
                  <a:pt x="34697" y="334369"/>
                  <a:pt x="37214" y="340242"/>
                </a:cubicBezTo>
                <a:cubicBezTo>
                  <a:pt x="40092" y="346958"/>
                  <a:pt x="38477" y="355428"/>
                  <a:pt x="42530" y="361507"/>
                </a:cubicBezTo>
                <a:cubicBezTo>
                  <a:pt x="61428" y="389854"/>
                  <a:pt x="58479" y="357016"/>
                  <a:pt x="58479" y="382772"/>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t="-1" r="2944" b="2522"/>
          <a:stretch/>
        </p:blipFill>
        <p:spPr>
          <a:xfrm>
            <a:off x="594471" y="4143211"/>
            <a:ext cx="3403992" cy="1630495"/>
          </a:xfrm>
          <a:prstGeom prst="rect">
            <a:avLst/>
          </a:prstGeom>
          <a:ln w="19050">
            <a:solidFill>
              <a:schemeClr val="tx1"/>
            </a:solidFill>
          </a:ln>
        </p:spPr>
      </p:pic>
      <p:sp>
        <p:nvSpPr>
          <p:cNvPr id="123" name="Rectangle 122"/>
          <p:cNvSpPr/>
          <p:nvPr/>
        </p:nvSpPr>
        <p:spPr>
          <a:xfrm>
            <a:off x="1166257" y="4694707"/>
            <a:ext cx="212545" cy="194297"/>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 name="TextBox 13"/>
          <p:cNvSpPr txBox="1"/>
          <p:nvPr/>
        </p:nvSpPr>
        <p:spPr>
          <a:xfrm>
            <a:off x="488173" y="5755177"/>
            <a:ext cx="6156181" cy="200055"/>
          </a:xfrm>
          <a:prstGeom prst="rect">
            <a:avLst/>
          </a:prstGeom>
          <a:noFill/>
        </p:spPr>
        <p:txBody>
          <a:bodyPr wrap="square" rtlCol="0">
            <a:spAutoFit/>
          </a:bodyPr>
          <a:lstStyle/>
          <a:p>
            <a:r>
              <a:rPr lang="en-AU" sz="680" b="1" dirty="0">
                <a:latin typeface="Arial Narrow" panose="020B0606020202030204" pitchFamily="34" charset="0"/>
              </a:rPr>
              <a:t>Figure 1: Interactive Weather and Wave Forecast Map for 14.01.2018 at 1200 hours (www.bom.gov.au).</a:t>
            </a:r>
          </a:p>
        </p:txBody>
      </p:sp>
      <p:sp>
        <p:nvSpPr>
          <p:cNvPr id="26" name="Rectangle 25"/>
          <p:cNvSpPr/>
          <p:nvPr/>
        </p:nvSpPr>
        <p:spPr>
          <a:xfrm>
            <a:off x="4097075" y="4124540"/>
            <a:ext cx="2263175" cy="174359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patterns do you identify?</a:t>
            </a:r>
          </a:p>
        </p:txBody>
      </p:sp>
      <p:sp>
        <p:nvSpPr>
          <p:cNvPr id="27" name="Rectangle 26"/>
          <p:cNvSpPr/>
          <p:nvPr/>
        </p:nvSpPr>
        <p:spPr>
          <a:xfrm>
            <a:off x="4153272" y="4435392"/>
            <a:ext cx="2135937" cy="138161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Ans</a:t>
            </a:r>
            <a:r>
              <a:rPr lang="en-AU" sz="1200" dirty="0">
                <a:solidFill>
                  <a:schemeClr val="tx1"/>
                </a:solidFill>
                <a:latin typeface="Arial Narrow" panose="020B0606020202030204" pitchFamily="34" charset="0"/>
              </a:rPr>
              <a:t>. </a:t>
            </a:r>
            <a:r>
              <a:rPr lang="en-AU" sz="1050" dirty="0">
                <a:solidFill>
                  <a:schemeClr val="bg1">
                    <a:lumMod val="50000"/>
                  </a:schemeClr>
                </a:solidFill>
                <a:latin typeface="Comic Sans MS" panose="030F0702030302020204" pitchFamily="66" charset="0"/>
              </a:rPr>
              <a:t>The Lows are all in a line (at the equator and in the Southern Ocean). The highs are also in a line (below the Tropic of Capricorn and above the Tropic of Cancer). </a:t>
            </a:r>
            <a:br>
              <a:rPr lang="en-AU" sz="1050" dirty="0">
                <a:solidFill>
                  <a:schemeClr val="bg1">
                    <a:lumMod val="50000"/>
                  </a:schemeClr>
                </a:solidFill>
                <a:latin typeface="Comic Sans MS" panose="030F0702030302020204" pitchFamily="66" charset="0"/>
              </a:rPr>
            </a:br>
            <a:r>
              <a:rPr lang="en-AU" sz="1050" dirty="0">
                <a:solidFill>
                  <a:schemeClr val="bg1">
                    <a:lumMod val="50000"/>
                  </a:schemeClr>
                </a:solidFill>
                <a:latin typeface="Comic Sans MS" panose="030F0702030302020204" pitchFamily="66" charset="0"/>
              </a:rPr>
              <a:t>And, the Southern Ocean is very windy!! </a:t>
            </a:r>
          </a:p>
          <a:p>
            <a:endParaRPr lang="en-AU" sz="1200" dirty="0">
              <a:solidFill>
                <a:schemeClr val="tx1"/>
              </a:solidFill>
              <a:latin typeface="Comic Sans MS" panose="030F0702030302020204" pitchFamily="66" charset="0"/>
            </a:endParaRPr>
          </a:p>
          <a:p>
            <a:endParaRPr lang="en-AU" sz="1200" dirty="0">
              <a:solidFill>
                <a:schemeClr val="tx1"/>
              </a:solidFill>
              <a:latin typeface="Comic Sans MS" panose="030F0702030302020204" pitchFamily="66" charset="0"/>
            </a:endParaRPr>
          </a:p>
          <a:p>
            <a:endParaRPr lang="en-AU" sz="1200" dirty="0">
              <a:solidFill>
                <a:schemeClr val="tx1"/>
              </a:solidFill>
              <a:latin typeface="Arial Narrow" panose="020B0606020202030204" pitchFamily="34" charset="0"/>
            </a:endParaRPr>
          </a:p>
        </p:txBody>
      </p:sp>
      <p:sp>
        <p:nvSpPr>
          <p:cNvPr id="129" name="Rectangle 128"/>
          <p:cNvSpPr/>
          <p:nvPr/>
        </p:nvSpPr>
        <p:spPr>
          <a:xfrm>
            <a:off x="1991488" y="4649170"/>
            <a:ext cx="212545" cy="194297"/>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0" name="Rectangle 129"/>
          <p:cNvSpPr/>
          <p:nvPr/>
        </p:nvSpPr>
        <p:spPr>
          <a:xfrm>
            <a:off x="2609653" y="4727726"/>
            <a:ext cx="212545" cy="194297"/>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1" name="Rectangle 130"/>
          <p:cNvSpPr/>
          <p:nvPr/>
        </p:nvSpPr>
        <p:spPr>
          <a:xfrm>
            <a:off x="3320976" y="4624673"/>
            <a:ext cx="212545" cy="194297"/>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2" name="Rectangle 131"/>
          <p:cNvSpPr/>
          <p:nvPr/>
        </p:nvSpPr>
        <p:spPr>
          <a:xfrm>
            <a:off x="1558868" y="5508404"/>
            <a:ext cx="212545" cy="194297"/>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3" name="Rectangle 132"/>
          <p:cNvSpPr/>
          <p:nvPr/>
        </p:nvSpPr>
        <p:spPr>
          <a:xfrm>
            <a:off x="2130400" y="5508404"/>
            <a:ext cx="212545" cy="194297"/>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4" name="Rectangle 133"/>
          <p:cNvSpPr/>
          <p:nvPr/>
        </p:nvSpPr>
        <p:spPr>
          <a:xfrm>
            <a:off x="2663788" y="5508404"/>
            <a:ext cx="212545" cy="194297"/>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5" name="Rectangle 134"/>
          <p:cNvSpPr/>
          <p:nvPr/>
        </p:nvSpPr>
        <p:spPr>
          <a:xfrm>
            <a:off x="3128771" y="5483760"/>
            <a:ext cx="212545" cy="194297"/>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Oval 3"/>
          <p:cNvSpPr/>
          <p:nvPr/>
        </p:nvSpPr>
        <p:spPr>
          <a:xfrm>
            <a:off x="1356346" y="2945947"/>
            <a:ext cx="462984" cy="213033"/>
          </a:xfrm>
          <a:prstGeom prst="ellipse">
            <a:avLst/>
          </a:prstGeom>
          <a:noFill/>
          <a:ln w="285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Freeform 19"/>
          <p:cNvSpPr/>
          <p:nvPr/>
        </p:nvSpPr>
        <p:spPr>
          <a:xfrm>
            <a:off x="1219840" y="4785974"/>
            <a:ext cx="71877" cy="79513"/>
          </a:xfrm>
          <a:custGeom>
            <a:avLst/>
            <a:gdLst>
              <a:gd name="connsiteX0" fmla="*/ 63721 w 71877"/>
              <a:gd name="connsiteY0" fmla="*/ 0 h 79513"/>
              <a:gd name="connsiteX1" fmla="*/ 63721 w 71877"/>
              <a:gd name="connsiteY1" fmla="*/ 71562 h 79513"/>
              <a:gd name="connsiteX2" fmla="*/ 39867 w 71877"/>
              <a:gd name="connsiteY2" fmla="*/ 79513 h 79513"/>
              <a:gd name="connsiteX3" fmla="*/ 8062 w 71877"/>
              <a:gd name="connsiteY3" fmla="*/ 71562 h 79513"/>
              <a:gd name="connsiteX4" fmla="*/ 111 w 71877"/>
              <a:gd name="connsiteY4" fmla="*/ 31805 h 79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77" h="79513">
                <a:moveTo>
                  <a:pt x="63721" y="0"/>
                </a:moveTo>
                <a:cubicBezTo>
                  <a:pt x="67705" y="19920"/>
                  <a:pt x="79890" y="51350"/>
                  <a:pt x="63721" y="71562"/>
                </a:cubicBezTo>
                <a:cubicBezTo>
                  <a:pt x="58485" y="78107"/>
                  <a:pt x="47818" y="76863"/>
                  <a:pt x="39867" y="79513"/>
                </a:cubicBezTo>
                <a:cubicBezTo>
                  <a:pt x="29265" y="76863"/>
                  <a:pt x="16595" y="78389"/>
                  <a:pt x="8062" y="71562"/>
                </a:cubicBezTo>
                <a:cubicBezTo>
                  <a:pt x="-1565" y="63860"/>
                  <a:pt x="111" y="42693"/>
                  <a:pt x="111" y="31805"/>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Freeform 32"/>
          <p:cNvSpPr/>
          <p:nvPr/>
        </p:nvSpPr>
        <p:spPr>
          <a:xfrm>
            <a:off x="1198047" y="4725836"/>
            <a:ext cx="149867" cy="78421"/>
          </a:xfrm>
          <a:custGeom>
            <a:avLst/>
            <a:gdLst>
              <a:gd name="connsiteX0" fmla="*/ 550 w 281444"/>
              <a:gd name="connsiteY0" fmla="*/ 167341 h 169008"/>
              <a:gd name="connsiteX1" fmla="*/ 6527 w 281444"/>
              <a:gd name="connsiteY1" fmla="*/ 119529 h 169008"/>
              <a:gd name="connsiteX2" fmla="*/ 18479 w 281444"/>
              <a:gd name="connsiteY2" fmla="*/ 101600 h 169008"/>
              <a:gd name="connsiteX3" fmla="*/ 48362 w 281444"/>
              <a:gd name="connsiteY3" fmla="*/ 47812 h 169008"/>
              <a:gd name="connsiteX4" fmla="*/ 60315 w 281444"/>
              <a:gd name="connsiteY4" fmla="*/ 29882 h 169008"/>
              <a:gd name="connsiteX5" fmla="*/ 114103 w 281444"/>
              <a:gd name="connsiteY5" fmla="*/ 5976 h 169008"/>
              <a:gd name="connsiteX6" fmla="*/ 132032 w 281444"/>
              <a:gd name="connsiteY6" fmla="*/ 0 h 169008"/>
              <a:gd name="connsiteX7" fmla="*/ 185821 w 281444"/>
              <a:gd name="connsiteY7" fmla="*/ 5976 h 169008"/>
              <a:gd name="connsiteX8" fmla="*/ 221679 w 281444"/>
              <a:gd name="connsiteY8" fmla="*/ 17929 h 169008"/>
              <a:gd name="connsiteX9" fmla="*/ 239609 w 281444"/>
              <a:gd name="connsiteY9" fmla="*/ 29882 h 169008"/>
              <a:gd name="connsiteX10" fmla="*/ 263515 w 281444"/>
              <a:gd name="connsiteY10" fmla="*/ 65741 h 169008"/>
              <a:gd name="connsiteX11" fmla="*/ 275468 w 281444"/>
              <a:gd name="connsiteY11" fmla="*/ 101600 h 169008"/>
              <a:gd name="connsiteX12" fmla="*/ 281444 w 281444"/>
              <a:gd name="connsiteY12" fmla="*/ 119529 h 169008"/>
              <a:gd name="connsiteX13" fmla="*/ 275468 w 281444"/>
              <a:gd name="connsiteY13" fmla="*/ 149412 h 169008"/>
              <a:gd name="connsiteX14" fmla="*/ 239609 w 281444"/>
              <a:gd name="connsiteY14" fmla="*/ 137459 h 169008"/>
              <a:gd name="connsiteX15" fmla="*/ 215703 w 281444"/>
              <a:gd name="connsiteY15" fmla="*/ 143435 h 169008"/>
              <a:gd name="connsiteX16" fmla="*/ 179844 w 281444"/>
              <a:gd name="connsiteY16" fmla="*/ 155388 h 169008"/>
              <a:gd name="connsiteX17" fmla="*/ 149962 w 281444"/>
              <a:gd name="connsiteY17" fmla="*/ 149412 h 169008"/>
              <a:gd name="connsiteX18" fmla="*/ 132032 w 281444"/>
              <a:gd name="connsiteY18" fmla="*/ 143435 h 169008"/>
              <a:gd name="connsiteX19" fmla="*/ 90197 w 281444"/>
              <a:gd name="connsiteY19" fmla="*/ 149412 h 169008"/>
              <a:gd name="connsiteX20" fmla="*/ 54338 w 281444"/>
              <a:gd name="connsiteY20" fmla="*/ 161365 h 169008"/>
              <a:gd name="connsiteX21" fmla="*/ 36409 w 281444"/>
              <a:gd name="connsiteY21" fmla="*/ 167341 h 169008"/>
              <a:gd name="connsiteX22" fmla="*/ 18479 w 281444"/>
              <a:gd name="connsiteY22" fmla="*/ 161365 h 169008"/>
              <a:gd name="connsiteX23" fmla="*/ 550 w 281444"/>
              <a:gd name="connsiteY23" fmla="*/ 167341 h 16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1444" h="169008">
                <a:moveTo>
                  <a:pt x="550" y="167341"/>
                </a:moveTo>
                <a:cubicBezTo>
                  <a:pt x="-1442" y="160368"/>
                  <a:pt x="2301" y="135024"/>
                  <a:pt x="6527" y="119529"/>
                </a:cubicBezTo>
                <a:cubicBezTo>
                  <a:pt x="8417" y="112600"/>
                  <a:pt x="15562" y="108164"/>
                  <a:pt x="18479" y="101600"/>
                </a:cubicBezTo>
                <a:cubicBezTo>
                  <a:pt x="51171" y="28040"/>
                  <a:pt x="9403" y="94562"/>
                  <a:pt x="48362" y="47812"/>
                </a:cubicBezTo>
                <a:cubicBezTo>
                  <a:pt x="52960" y="42294"/>
                  <a:pt x="55236" y="34961"/>
                  <a:pt x="60315" y="29882"/>
                </a:cubicBezTo>
                <a:cubicBezTo>
                  <a:pt x="74521" y="15675"/>
                  <a:pt x="96350" y="11894"/>
                  <a:pt x="114103" y="5976"/>
                </a:cubicBezTo>
                <a:lnTo>
                  <a:pt x="132032" y="0"/>
                </a:lnTo>
                <a:cubicBezTo>
                  <a:pt x="149962" y="1992"/>
                  <a:pt x="168131" y="2438"/>
                  <a:pt x="185821" y="5976"/>
                </a:cubicBezTo>
                <a:cubicBezTo>
                  <a:pt x="198176" y="8447"/>
                  <a:pt x="221679" y="17929"/>
                  <a:pt x="221679" y="17929"/>
                </a:cubicBezTo>
                <a:cubicBezTo>
                  <a:pt x="227656" y="21913"/>
                  <a:pt x="234879" y="24476"/>
                  <a:pt x="239609" y="29882"/>
                </a:cubicBezTo>
                <a:cubicBezTo>
                  <a:pt x="249069" y="40693"/>
                  <a:pt x="263515" y="65741"/>
                  <a:pt x="263515" y="65741"/>
                </a:cubicBezTo>
                <a:lnTo>
                  <a:pt x="275468" y="101600"/>
                </a:lnTo>
                <a:lnTo>
                  <a:pt x="281444" y="119529"/>
                </a:lnTo>
                <a:cubicBezTo>
                  <a:pt x="279452" y="129490"/>
                  <a:pt x="284805" y="145410"/>
                  <a:pt x="275468" y="149412"/>
                </a:cubicBezTo>
                <a:cubicBezTo>
                  <a:pt x="263887" y="154375"/>
                  <a:pt x="239609" y="137459"/>
                  <a:pt x="239609" y="137459"/>
                </a:cubicBezTo>
                <a:cubicBezTo>
                  <a:pt x="231640" y="139451"/>
                  <a:pt x="223570" y="141075"/>
                  <a:pt x="215703" y="143435"/>
                </a:cubicBezTo>
                <a:cubicBezTo>
                  <a:pt x="203635" y="147055"/>
                  <a:pt x="179844" y="155388"/>
                  <a:pt x="179844" y="155388"/>
                </a:cubicBezTo>
                <a:cubicBezTo>
                  <a:pt x="169883" y="153396"/>
                  <a:pt x="159817" y="151876"/>
                  <a:pt x="149962" y="149412"/>
                </a:cubicBezTo>
                <a:cubicBezTo>
                  <a:pt x="143850" y="147884"/>
                  <a:pt x="138332" y="143435"/>
                  <a:pt x="132032" y="143435"/>
                </a:cubicBezTo>
                <a:cubicBezTo>
                  <a:pt x="117945" y="143435"/>
                  <a:pt x="104142" y="147420"/>
                  <a:pt x="90197" y="149412"/>
                </a:cubicBezTo>
                <a:lnTo>
                  <a:pt x="54338" y="161365"/>
                </a:lnTo>
                <a:lnTo>
                  <a:pt x="36409" y="167341"/>
                </a:lnTo>
                <a:cubicBezTo>
                  <a:pt x="30432" y="165349"/>
                  <a:pt x="23398" y="165301"/>
                  <a:pt x="18479" y="161365"/>
                </a:cubicBezTo>
                <a:cubicBezTo>
                  <a:pt x="12870" y="156878"/>
                  <a:pt x="2542" y="174314"/>
                  <a:pt x="550" y="167341"/>
                </a:cubicBez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6" name="Freeform 125"/>
          <p:cNvSpPr/>
          <p:nvPr/>
        </p:nvSpPr>
        <p:spPr>
          <a:xfrm>
            <a:off x="2047956" y="4737685"/>
            <a:ext cx="71877" cy="79513"/>
          </a:xfrm>
          <a:custGeom>
            <a:avLst/>
            <a:gdLst>
              <a:gd name="connsiteX0" fmla="*/ 63721 w 71877"/>
              <a:gd name="connsiteY0" fmla="*/ 0 h 79513"/>
              <a:gd name="connsiteX1" fmla="*/ 63721 w 71877"/>
              <a:gd name="connsiteY1" fmla="*/ 71562 h 79513"/>
              <a:gd name="connsiteX2" fmla="*/ 39867 w 71877"/>
              <a:gd name="connsiteY2" fmla="*/ 79513 h 79513"/>
              <a:gd name="connsiteX3" fmla="*/ 8062 w 71877"/>
              <a:gd name="connsiteY3" fmla="*/ 71562 h 79513"/>
              <a:gd name="connsiteX4" fmla="*/ 111 w 71877"/>
              <a:gd name="connsiteY4" fmla="*/ 31805 h 79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77" h="79513">
                <a:moveTo>
                  <a:pt x="63721" y="0"/>
                </a:moveTo>
                <a:cubicBezTo>
                  <a:pt x="67705" y="19920"/>
                  <a:pt x="79890" y="51350"/>
                  <a:pt x="63721" y="71562"/>
                </a:cubicBezTo>
                <a:cubicBezTo>
                  <a:pt x="58485" y="78107"/>
                  <a:pt x="47818" y="76863"/>
                  <a:pt x="39867" y="79513"/>
                </a:cubicBezTo>
                <a:cubicBezTo>
                  <a:pt x="29265" y="76863"/>
                  <a:pt x="16595" y="78389"/>
                  <a:pt x="8062" y="71562"/>
                </a:cubicBezTo>
                <a:cubicBezTo>
                  <a:pt x="-1565" y="63860"/>
                  <a:pt x="111" y="42693"/>
                  <a:pt x="111" y="31805"/>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7" name="Freeform 126"/>
          <p:cNvSpPr/>
          <p:nvPr/>
        </p:nvSpPr>
        <p:spPr>
          <a:xfrm>
            <a:off x="2026163" y="4677547"/>
            <a:ext cx="149867" cy="78421"/>
          </a:xfrm>
          <a:custGeom>
            <a:avLst/>
            <a:gdLst>
              <a:gd name="connsiteX0" fmla="*/ 550 w 281444"/>
              <a:gd name="connsiteY0" fmla="*/ 167341 h 169008"/>
              <a:gd name="connsiteX1" fmla="*/ 6527 w 281444"/>
              <a:gd name="connsiteY1" fmla="*/ 119529 h 169008"/>
              <a:gd name="connsiteX2" fmla="*/ 18479 w 281444"/>
              <a:gd name="connsiteY2" fmla="*/ 101600 h 169008"/>
              <a:gd name="connsiteX3" fmla="*/ 48362 w 281444"/>
              <a:gd name="connsiteY3" fmla="*/ 47812 h 169008"/>
              <a:gd name="connsiteX4" fmla="*/ 60315 w 281444"/>
              <a:gd name="connsiteY4" fmla="*/ 29882 h 169008"/>
              <a:gd name="connsiteX5" fmla="*/ 114103 w 281444"/>
              <a:gd name="connsiteY5" fmla="*/ 5976 h 169008"/>
              <a:gd name="connsiteX6" fmla="*/ 132032 w 281444"/>
              <a:gd name="connsiteY6" fmla="*/ 0 h 169008"/>
              <a:gd name="connsiteX7" fmla="*/ 185821 w 281444"/>
              <a:gd name="connsiteY7" fmla="*/ 5976 h 169008"/>
              <a:gd name="connsiteX8" fmla="*/ 221679 w 281444"/>
              <a:gd name="connsiteY8" fmla="*/ 17929 h 169008"/>
              <a:gd name="connsiteX9" fmla="*/ 239609 w 281444"/>
              <a:gd name="connsiteY9" fmla="*/ 29882 h 169008"/>
              <a:gd name="connsiteX10" fmla="*/ 263515 w 281444"/>
              <a:gd name="connsiteY10" fmla="*/ 65741 h 169008"/>
              <a:gd name="connsiteX11" fmla="*/ 275468 w 281444"/>
              <a:gd name="connsiteY11" fmla="*/ 101600 h 169008"/>
              <a:gd name="connsiteX12" fmla="*/ 281444 w 281444"/>
              <a:gd name="connsiteY12" fmla="*/ 119529 h 169008"/>
              <a:gd name="connsiteX13" fmla="*/ 275468 w 281444"/>
              <a:gd name="connsiteY13" fmla="*/ 149412 h 169008"/>
              <a:gd name="connsiteX14" fmla="*/ 239609 w 281444"/>
              <a:gd name="connsiteY14" fmla="*/ 137459 h 169008"/>
              <a:gd name="connsiteX15" fmla="*/ 215703 w 281444"/>
              <a:gd name="connsiteY15" fmla="*/ 143435 h 169008"/>
              <a:gd name="connsiteX16" fmla="*/ 179844 w 281444"/>
              <a:gd name="connsiteY16" fmla="*/ 155388 h 169008"/>
              <a:gd name="connsiteX17" fmla="*/ 149962 w 281444"/>
              <a:gd name="connsiteY17" fmla="*/ 149412 h 169008"/>
              <a:gd name="connsiteX18" fmla="*/ 132032 w 281444"/>
              <a:gd name="connsiteY18" fmla="*/ 143435 h 169008"/>
              <a:gd name="connsiteX19" fmla="*/ 90197 w 281444"/>
              <a:gd name="connsiteY19" fmla="*/ 149412 h 169008"/>
              <a:gd name="connsiteX20" fmla="*/ 54338 w 281444"/>
              <a:gd name="connsiteY20" fmla="*/ 161365 h 169008"/>
              <a:gd name="connsiteX21" fmla="*/ 36409 w 281444"/>
              <a:gd name="connsiteY21" fmla="*/ 167341 h 169008"/>
              <a:gd name="connsiteX22" fmla="*/ 18479 w 281444"/>
              <a:gd name="connsiteY22" fmla="*/ 161365 h 169008"/>
              <a:gd name="connsiteX23" fmla="*/ 550 w 281444"/>
              <a:gd name="connsiteY23" fmla="*/ 167341 h 16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1444" h="169008">
                <a:moveTo>
                  <a:pt x="550" y="167341"/>
                </a:moveTo>
                <a:cubicBezTo>
                  <a:pt x="-1442" y="160368"/>
                  <a:pt x="2301" y="135024"/>
                  <a:pt x="6527" y="119529"/>
                </a:cubicBezTo>
                <a:cubicBezTo>
                  <a:pt x="8417" y="112600"/>
                  <a:pt x="15562" y="108164"/>
                  <a:pt x="18479" y="101600"/>
                </a:cubicBezTo>
                <a:cubicBezTo>
                  <a:pt x="51171" y="28040"/>
                  <a:pt x="9403" y="94562"/>
                  <a:pt x="48362" y="47812"/>
                </a:cubicBezTo>
                <a:cubicBezTo>
                  <a:pt x="52960" y="42294"/>
                  <a:pt x="55236" y="34961"/>
                  <a:pt x="60315" y="29882"/>
                </a:cubicBezTo>
                <a:cubicBezTo>
                  <a:pt x="74521" y="15675"/>
                  <a:pt x="96350" y="11894"/>
                  <a:pt x="114103" y="5976"/>
                </a:cubicBezTo>
                <a:lnTo>
                  <a:pt x="132032" y="0"/>
                </a:lnTo>
                <a:cubicBezTo>
                  <a:pt x="149962" y="1992"/>
                  <a:pt x="168131" y="2438"/>
                  <a:pt x="185821" y="5976"/>
                </a:cubicBezTo>
                <a:cubicBezTo>
                  <a:pt x="198176" y="8447"/>
                  <a:pt x="221679" y="17929"/>
                  <a:pt x="221679" y="17929"/>
                </a:cubicBezTo>
                <a:cubicBezTo>
                  <a:pt x="227656" y="21913"/>
                  <a:pt x="234879" y="24476"/>
                  <a:pt x="239609" y="29882"/>
                </a:cubicBezTo>
                <a:cubicBezTo>
                  <a:pt x="249069" y="40693"/>
                  <a:pt x="263515" y="65741"/>
                  <a:pt x="263515" y="65741"/>
                </a:cubicBezTo>
                <a:lnTo>
                  <a:pt x="275468" y="101600"/>
                </a:lnTo>
                <a:lnTo>
                  <a:pt x="281444" y="119529"/>
                </a:lnTo>
                <a:cubicBezTo>
                  <a:pt x="279452" y="129490"/>
                  <a:pt x="284805" y="145410"/>
                  <a:pt x="275468" y="149412"/>
                </a:cubicBezTo>
                <a:cubicBezTo>
                  <a:pt x="263887" y="154375"/>
                  <a:pt x="239609" y="137459"/>
                  <a:pt x="239609" y="137459"/>
                </a:cubicBezTo>
                <a:cubicBezTo>
                  <a:pt x="231640" y="139451"/>
                  <a:pt x="223570" y="141075"/>
                  <a:pt x="215703" y="143435"/>
                </a:cubicBezTo>
                <a:cubicBezTo>
                  <a:pt x="203635" y="147055"/>
                  <a:pt x="179844" y="155388"/>
                  <a:pt x="179844" y="155388"/>
                </a:cubicBezTo>
                <a:cubicBezTo>
                  <a:pt x="169883" y="153396"/>
                  <a:pt x="159817" y="151876"/>
                  <a:pt x="149962" y="149412"/>
                </a:cubicBezTo>
                <a:cubicBezTo>
                  <a:pt x="143850" y="147884"/>
                  <a:pt x="138332" y="143435"/>
                  <a:pt x="132032" y="143435"/>
                </a:cubicBezTo>
                <a:cubicBezTo>
                  <a:pt x="117945" y="143435"/>
                  <a:pt x="104142" y="147420"/>
                  <a:pt x="90197" y="149412"/>
                </a:cubicBezTo>
                <a:lnTo>
                  <a:pt x="54338" y="161365"/>
                </a:lnTo>
                <a:lnTo>
                  <a:pt x="36409" y="167341"/>
                </a:lnTo>
                <a:cubicBezTo>
                  <a:pt x="30432" y="165349"/>
                  <a:pt x="23398" y="165301"/>
                  <a:pt x="18479" y="161365"/>
                </a:cubicBezTo>
                <a:cubicBezTo>
                  <a:pt x="12870" y="156878"/>
                  <a:pt x="2542" y="174314"/>
                  <a:pt x="550" y="167341"/>
                </a:cubicBez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6" name="Freeform 135"/>
          <p:cNvSpPr/>
          <p:nvPr/>
        </p:nvSpPr>
        <p:spPr>
          <a:xfrm>
            <a:off x="2667840" y="4818263"/>
            <a:ext cx="71877" cy="79513"/>
          </a:xfrm>
          <a:custGeom>
            <a:avLst/>
            <a:gdLst>
              <a:gd name="connsiteX0" fmla="*/ 63721 w 71877"/>
              <a:gd name="connsiteY0" fmla="*/ 0 h 79513"/>
              <a:gd name="connsiteX1" fmla="*/ 63721 w 71877"/>
              <a:gd name="connsiteY1" fmla="*/ 71562 h 79513"/>
              <a:gd name="connsiteX2" fmla="*/ 39867 w 71877"/>
              <a:gd name="connsiteY2" fmla="*/ 79513 h 79513"/>
              <a:gd name="connsiteX3" fmla="*/ 8062 w 71877"/>
              <a:gd name="connsiteY3" fmla="*/ 71562 h 79513"/>
              <a:gd name="connsiteX4" fmla="*/ 111 w 71877"/>
              <a:gd name="connsiteY4" fmla="*/ 31805 h 79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77" h="79513">
                <a:moveTo>
                  <a:pt x="63721" y="0"/>
                </a:moveTo>
                <a:cubicBezTo>
                  <a:pt x="67705" y="19920"/>
                  <a:pt x="79890" y="51350"/>
                  <a:pt x="63721" y="71562"/>
                </a:cubicBezTo>
                <a:cubicBezTo>
                  <a:pt x="58485" y="78107"/>
                  <a:pt x="47818" y="76863"/>
                  <a:pt x="39867" y="79513"/>
                </a:cubicBezTo>
                <a:cubicBezTo>
                  <a:pt x="29265" y="76863"/>
                  <a:pt x="16595" y="78389"/>
                  <a:pt x="8062" y="71562"/>
                </a:cubicBezTo>
                <a:cubicBezTo>
                  <a:pt x="-1565" y="63860"/>
                  <a:pt x="111" y="42693"/>
                  <a:pt x="111" y="31805"/>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7" name="Freeform 136"/>
          <p:cNvSpPr/>
          <p:nvPr/>
        </p:nvSpPr>
        <p:spPr>
          <a:xfrm>
            <a:off x="2646047" y="4758125"/>
            <a:ext cx="149867" cy="78421"/>
          </a:xfrm>
          <a:custGeom>
            <a:avLst/>
            <a:gdLst>
              <a:gd name="connsiteX0" fmla="*/ 550 w 281444"/>
              <a:gd name="connsiteY0" fmla="*/ 167341 h 169008"/>
              <a:gd name="connsiteX1" fmla="*/ 6527 w 281444"/>
              <a:gd name="connsiteY1" fmla="*/ 119529 h 169008"/>
              <a:gd name="connsiteX2" fmla="*/ 18479 w 281444"/>
              <a:gd name="connsiteY2" fmla="*/ 101600 h 169008"/>
              <a:gd name="connsiteX3" fmla="*/ 48362 w 281444"/>
              <a:gd name="connsiteY3" fmla="*/ 47812 h 169008"/>
              <a:gd name="connsiteX4" fmla="*/ 60315 w 281444"/>
              <a:gd name="connsiteY4" fmla="*/ 29882 h 169008"/>
              <a:gd name="connsiteX5" fmla="*/ 114103 w 281444"/>
              <a:gd name="connsiteY5" fmla="*/ 5976 h 169008"/>
              <a:gd name="connsiteX6" fmla="*/ 132032 w 281444"/>
              <a:gd name="connsiteY6" fmla="*/ 0 h 169008"/>
              <a:gd name="connsiteX7" fmla="*/ 185821 w 281444"/>
              <a:gd name="connsiteY7" fmla="*/ 5976 h 169008"/>
              <a:gd name="connsiteX8" fmla="*/ 221679 w 281444"/>
              <a:gd name="connsiteY8" fmla="*/ 17929 h 169008"/>
              <a:gd name="connsiteX9" fmla="*/ 239609 w 281444"/>
              <a:gd name="connsiteY9" fmla="*/ 29882 h 169008"/>
              <a:gd name="connsiteX10" fmla="*/ 263515 w 281444"/>
              <a:gd name="connsiteY10" fmla="*/ 65741 h 169008"/>
              <a:gd name="connsiteX11" fmla="*/ 275468 w 281444"/>
              <a:gd name="connsiteY11" fmla="*/ 101600 h 169008"/>
              <a:gd name="connsiteX12" fmla="*/ 281444 w 281444"/>
              <a:gd name="connsiteY12" fmla="*/ 119529 h 169008"/>
              <a:gd name="connsiteX13" fmla="*/ 275468 w 281444"/>
              <a:gd name="connsiteY13" fmla="*/ 149412 h 169008"/>
              <a:gd name="connsiteX14" fmla="*/ 239609 w 281444"/>
              <a:gd name="connsiteY14" fmla="*/ 137459 h 169008"/>
              <a:gd name="connsiteX15" fmla="*/ 215703 w 281444"/>
              <a:gd name="connsiteY15" fmla="*/ 143435 h 169008"/>
              <a:gd name="connsiteX16" fmla="*/ 179844 w 281444"/>
              <a:gd name="connsiteY16" fmla="*/ 155388 h 169008"/>
              <a:gd name="connsiteX17" fmla="*/ 149962 w 281444"/>
              <a:gd name="connsiteY17" fmla="*/ 149412 h 169008"/>
              <a:gd name="connsiteX18" fmla="*/ 132032 w 281444"/>
              <a:gd name="connsiteY18" fmla="*/ 143435 h 169008"/>
              <a:gd name="connsiteX19" fmla="*/ 90197 w 281444"/>
              <a:gd name="connsiteY19" fmla="*/ 149412 h 169008"/>
              <a:gd name="connsiteX20" fmla="*/ 54338 w 281444"/>
              <a:gd name="connsiteY20" fmla="*/ 161365 h 169008"/>
              <a:gd name="connsiteX21" fmla="*/ 36409 w 281444"/>
              <a:gd name="connsiteY21" fmla="*/ 167341 h 169008"/>
              <a:gd name="connsiteX22" fmla="*/ 18479 w 281444"/>
              <a:gd name="connsiteY22" fmla="*/ 161365 h 169008"/>
              <a:gd name="connsiteX23" fmla="*/ 550 w 281444"/>
              <a:gd name="connsiteY23" fmla="*/ 167341 h 16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1444" h="169008">
                <a:moveTo>
                  <a:pt x="550" y="167341"/>
                </a:moveTo>
                <a:cubicBezTo>
                  <a:pt x="-1442" y="160368"/>
                  <a:pt x="2301" y="135024"/>
                  <a:pt x="6527" y="119529"/>
                </a:cubicBezTo>
                <a:cubicBezTo>
                  <a:pt x="8417" y="112600"/>
                  <a:pt x="15562" y="108164"/>
                  <a:pt x="18479" y="101600"/>
                </a:cubicBezTo>
                <a:cubicBezTo>
                  <a:pt x="51171" y="28040"/>
                  <a:pt x="9403" y="94562"/>
                  <a:pt x="48362" y="47812"/>
                </a:cubicBezTo>
                <a:cubicBezTo>
                  <a:pt x="52960" y="42294"/>
                  <a:pt x="55236" y="34961"/>
                  <a:pt x="60315" y="29882"/>
                </a:cubicBezTo>
                <a:cubicBezTo>
                  <a:pt x="74521" y="15675"/>
                  <a:pt x="96350" y="11894"/>
                  <a:pt x="114103" y="5976"/>
                </a:cubicBezTo>
                <a:lnTo>
                  <a:pt x="132032" y="0"/>
                </a:lnTo>
                <a:cubicBezTo>
                  <a:pt x="149962" y="1992"/>
                  <a:pt x="168131" y="2438"/>
                  <a:pt x="185821" y="5976"/>
                </a:cubicBezTo>
                <a:cubicBezTo>
                  <a:pt x="198176" y="8447"/>
                  <a:pt x="221679" y="17929"/>
                  <a:pt x="221679" y="17929"/>
                </a:cubicBezTo>
                <a:cubicBezTo>
                  <a:pt x="227656" y="21913"/>
                  <a:pt x="234879" y="24476"/>
                  <a:pt x="239609" y="29882"/>
                </a:cubicBezTo>
                <a:cubicBezTo>
                  <a:pt x="249069" y="40693"/>
                  <a:pt x="263515" y="65741"/>
                  <a:pt x="263515" y="65741"/>
                </a:cubicBezTo>
                <a:lnTo>
                  <a:pt x="275468" y="101600"/>
                </a:lnTo>
                <a:lnTo>
                  <a:pt x="281444" y="119529"/>
                </a:lnTo>
                <a:cubicBezTo>
                  <a:pt x="279452" y="129490"/>
                  <a:pt x="284805" y="145410"/>
                  <a:pt x="275468" y="149412"/>
                </a:cubicBezTo>
                <a:cubicBezTo>
                  <a:pt x="263887" y="154375"/>
                  <a:pt x="239609" y="137459"/>
                  <a:pt x="239609" y="137459"/>
                </a:cubicBezTo>
                <a:cubicBezTo>
                  <a:pt x="231640" y="139451"/>
                  <a:pt x="223570" y="141075"/>
                  <a:pt x="215703" y="143435"/>
                </a:cubicBezTo>
                <a:cubicBezTo>
                  <a:pt x="203635" y="147055"/>
                  <a:pt x="179844" y="155388"/>
                  <a:pt x="179844" y="155388"/>
                </a:cubicBezTo>
                <a:cubicBezTo>
                  <a:pt x="169883" y="153396"/>
                  <a:pt x="159817" y="151876"/>
                  <a:pt x="149962" y="149412"/>
                </a:cubicBezTo>
                <a:cubicBezTo>
                  <a:pt x="143850" y="147884"/>
                  <a:pt x="138332" y="143435"/>
                  <a:pt x="132032" y="143435"/>
                </a:cubicBezTo>
                <a:cubicBezTo>
                  <a:pt x="117945" y="143435"/>
                  <a:pt x="104142" y="147420"/>
                  <a:pt x="90197" y="149412"/>
                </a:cubicBezTo>
                <a:lnTo>
                  <a:pt x="54338" y="161365"/>
                </a:lnTo>
                <a:lnTo>
                  <a:pt x="36409" y="167341"/>
                </a:lnTo>
                <a:cubicBezTo>
                  <a:pt x="30432" y="165349"/>
                  <a:pt x="23398" y="165301"/>
                  <a:pt x="18479" y="161365"/>
                </a:cubicBezTo>
                <a:cubicBezTo>
                  <a:pt x="12870" y="156878"/>
                  <a:pt x="2542" y="174314"/>
                  <a:pt x="550" y="167341"/>
                </a:cubicBez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8" name="Freeform 137"/>
          <p:cNvSpPr/>
          <p:nvPr/>
        </p:nvSpPr>
        <p:spPr>
          <a:xfrm>
            <a:off x="3383349" y="4707748"/>
            <a:ext cx="71877" cy="79513"/>
          </a:xfrm>
          <a:custGeom>
            <a:avLst/>
            <a:gdLst>
              <a:gd name="connsiteX0" fmla="*/ 63721 w 71877"/>
              <a:gd name="connsiteY0" fmla="*/ 0 h 79513"/>
              <a:gd name="connsiteX1" fmla="*/ 63721 w 71877"/>
              <a:gd name="connsiteY1" fmla="*/ 71562 h 79513"/>
              <a:gd name="connsiteX2" fmla="*/ 39867 w 71877"/>
              <a:gd name="connsiteY2" fmla="*/ 79513 h 79513"/>
              <a:gd name="connsiteX3" fmla="*/ 8062 w 71877"/>
              <a:gd name="connsiteY3" fmla="*/ 71562 h 79513"/>
              <a:gd name="connsiteX4" fmla="*/ 111 w 71877"/>
              <a:gd name="connsiteY4" fmla="*/ 31805 h 79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77" h="79513">
                <a:moveTo>
                  <a:pt x="63721" y="0"/>
                </a:moveTo>
                <a:cubicBezTo>
                  <a:pt x="67705" y="19920"/>
                  <a:pt x="79890" y="51350"/>
                  <a:pt x="63721" y="71562"/>
                </a:cubicBezTo>
                <a:cubicBezTo>
                  <a:pt x="58485" y="78107"/>
                  <a:pt x="47818" y="76863"/>
                  <a:pt x="39867" y="79513"/>
                </a:cubicBezTo>
                <a:cubicBezTo>
                  <a:pt x="29265" y="76863"/>
                  <a:pt x="16595" y="78389"/>
                  <a:pt x="8062" y="71562"/>
                </a:cubicBezTo>
                <a:cubicBezTo>
                  <a:pt x="-1565" y="63860"/>
                  <a:pt x="111" y="42693"/>
                  <a:pt x="111" y="31805"/>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0" name="Freeform 139"/>
          <p:cNvSpPr/>
          <p:nvPr/>
        </p:nvSpPr>
        <p:spPr>
          <a:xfrm>
            <a:off x="3361556" y="4647610"/>
            <a:ext cx="149867" cy="78421"/>
          </a:xfrm>
          <a:custGeom>
            <a:avLst/>
            <a:gdLst>
              <a:gd name="connsiteX0" fmla="*/ 550 w 281444"/>
              <a:gd name="connsiteY0" fmla="*/ 167341 h 169008"/>
              <a:gd name="connsiteX1" fmla="*/ 6527 w 281444"/>
              <a:gd name="connsiteY1" fmla="*/ 119529 h 169008"/>
              <a:gd name="connsiteX2" fmla="*/ 18479 w 281444"/>
              <a:gd name="connsiteY2" fmla="*/ 101600 h 169008"/>
              <a:gd name="connsiteX3" fmla="*/ 48362 w 281444"/>
              <a:gd name="connsiteY3" fmla="*/ 47812 h 169008"/>
              <a:gd name="connsiteX4" fmla="*/ 60315 w 281444"/>
              <a:gd name="connsiteY4" fmla="*/ 29882 h 169008"/>
              <a:gd name="connsiteX5" fmla="*/ 114103 w 281444"/>
              <a:gd name="connsiteY5" fmla="*/ 5976 h 169008"/>
              <a:gd name="connsiteX6" fmla="*/ 132032 w 281444"/>
              <a:gd name="connsiteY6" fmla="*/ 0 h 169008"/>
              <a:gd name="connsiteX7" fmla="*/ 185821 w 281444"/>
              <a:gd name="connsiteY7" fmla="*/ 5976 h 169008"/>
              <a:gd name="connsiteX8" fmla="*/ 221679 w 281444"/>
              <a:gd name="connsiteY8" fmla="*/ 17929 h 169008"/>
              <a:gd name="connsiteX9" fmla="*/ 239609 w 281444"/>
              <a:gd name="connsiteY9" fmla="*/ 29882 h 169008"/>
              <a:gd name="connsiteX10" fmla="*/ 263515 w 281444"/>
              <a:gd name="connsiteY10" fmla="*/ 65741 h 169008"/>
              <a:gd name="connsiteX11" fmla="*/ 275468 w 281444"/>
              <a:gd name="connsiteY11" fmla="*/ 101600 h 169008"/>
              <a:gd name="connsiteX12" fmla="*/ 281444 w 281444"/>
              <a:gd name="connsiteY12" fmla="*/ 119529 h 169008"/>
              <a:gd name="connsiteX13" fmla="*/ 275468 w 281444"/>
              <a:gd name="connsiteY13" fmla="*/ 149412 h 169008"/>
              <a:gd name="connsiteX14" fmla="*/ 239609 w 281444"/>
              <a:gd name="connsiteY14" fmla="*/ 137459 h 169008"/>
              <a:gd name="connsiteX15" fmla="*/ 215703 w 281444"/>
              <a:gd name="connsiteY15" fmla="*/ 143435 h 169008"/>
              <a:gd name="connsiteX16" fmla="*/ 179844 w 281444"/>
              <a:gd name="connsiteY16" fmla="*/ 155388 h 169008"/>
              <a:gd name="connsiteX17" fmla="*/ 149962 w 281444"/>
              <a:gd name="connsiteY17" fmla="*/ 149412 h 169008"/>
              <a:gd name="connsiteX18" fmla="*/ 132032 w 281444"/>
              <a:gd name="connsiteY18" fmla="*/ 143435 h 169008"/>
              <a:gd name="connsiteX19" fmla="*/ 90197 w 281444"/>
              <a:gd name="connsiteY19" fmla="*/ 149412 h 169008"/>
              <a:gd name="connsiteX20" fmla="*/ 54338 w 281444"/>
              <a:gd name="connsiteY20" fmla="*/ 161365 h 169008"/>
              <a:gd name="connsiteX21" fmla="*/ 36409 w 281444"/>
              <a:gd name="connsiteY21" fmla="*/ 167341 h 169008"/>
              <a:gd name="connsiteX22" fmla="*/ 18479 w 281444"/>
              <a:gd name="connsiteY22" fmla="*/ 161365 h 169008"/>
              <a:gd name="connsiteX23" fmla="*/ 550 w 281444"/>
              <a:gd name="connsiteY23" fmla="*/ 167341 h 16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1444" h="169008">
                <a:moveTo>
                  <a:pt x="550" y="167341"/>
                </a:moveTo>
                <a:cubicBezTo>
                  <a:pt x="-1442" y="160368"/>
                  <a:pt x="2301" y="135024"/>
                  <a:pt x="6527" y="119529"/>
                </a:cubicBezTo>
                <a:cubicBezTo>
                  <a:pt x="8417" y="112600"/>
                  <a:pt x="15562" y="108164"/>
                  <a:pt x="18479" y="101600"/>
                </a:cubicBezTo>
                <a:cubicBezTo>
                  <a:pt x="51171" y="28040"/>
                  <a:pt x="9403" y="94562"/>
                  <a:pt x="48362" y="47812"/>
                </a:cubicBezTo>
                <a:cubicBezTo>
                  <a:pt x="52960" y="42294"/>
                  <a:pt x="55236" y="34961"/>
                  <a:pt x="60315" y="29882"/>
                </a:cubicBezTo>
                <a:cubicBezTo>
                  <a:pt x="74521" y="15675"/>
                  <a:pt x="96350" y="11894"/>
                  <a:pt x="114103" y="5976"/>
                </a:cubicBezTo>
                <a:lnTo>
                  <a:pt x="132032" y="0"/>
                </a:lnTo>
                <a:cubicBezTo>
                  <a:pt x="149962" y="1992"/>
                  <a:pt x="168131" y="2438"/>
                  <a:pt x="185821" y="5976"/>
                </a:cubicBezTo>
                <a:cubicBezTo>
                  <a:pt x="198176" y="8447"/>
                  <a:pt x="221679" y="17929"/>
                  <a:pt x="221679" y="17929"/>
                </a:cubicBezTo>
                <a:cubicBezTo>
                  <a:pt x="227656" y="21913"/>
                  <a:pt x="234879" y="24476"/>
                  <a:pt x="239609" y="29882"/>
                </a:cubicBezTo>
                <a:cubicBezTo>
                  <a:pt x="249069" y="40693"/>
                  <a:pt x="263515" y="65741"/>
                  <a:pt x="263515" y="65741"/>
                </a:cubicBezTo>
                <a:lnTo>
                  <a:pt x="275468" y="101600"/>
                </a:lnTo>
                <a:lnTo>
                  <a:pt x="281444" y="119529"/>
                </a:lnTo>
                <a:cubicBezTo>
                  <a:pt x="279452" y="129490"/>
                  <a:pt x="284805" y="145410"/>
                  <a:pt x="275468" y="149412"/>
                </a:cubicBezTo>
                <a:cubicBezTo>
                  <a:pt x="263887" y="154375"/>
                  <a:pt x="239609" y="137459"/>
                  <a:pt x="239609" y="137459"/>
                </a:cubicBezTo>
                <a:cubicBezTo>
                  <a:pt x="231640" y="139451"/>
                  <a:pt x="223570" y="141075"/>
                  <a:pt x="215703" y="143435"/>
                </a:cubicBezTo>
                <a:cubicBezTo>
                  <a:pt x="203635" y="147055"/>
                  <a:pt x="179844" y="155388"/>
                  <a:pt x="179844" y="155388"/>
                </a:cubicBezTo>
                <a:cubicBezTo>
                  <a:pt x="169883" y="153396"/>
                  <a:pt x="159817" y="151876"/>
                  <a:pt x="149962" y="149412"/>
                </a:cubicBezTo>
                <a:cubicBezTo>
                  <a:pt x="143850" y="147884"/>
                  <a:pt x="138332" y="143435"/>
                  <a:pt x="132032" y="143435"/>
                </a:cubicBezTo>
                <a:cubicBezTo>
                  <a:pt x="117945" y="143435"/>
                  <a:pt x="104142" y="147420"/>
                  <a:pt x="90197" y="149412"/>
                </a:cubicBezTo>
                <a:lnTo>
                  <a:pt x="54338" y="161365"/>
                </a:lnTo>
                <a:lnTo>
                  <a:pt x="36409" y="167341"/>
                </a:lnTo>
                <a:cubicBezTo>
                  <a:pt x="30432" y="165349"/>
                  <a:pt x="23398" y="165301"/>
                  <a:pt x="18479" y="161365"/>
                </a:cubicBezTo>
                <a:cubicBezTo>
                  <a:pt x="12870" y="156878"/>
                  <a:pt x="2542" y="174314"/>
                  <a:pt x="550" y="167341"/>
                </a:cubicBez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1" name="Freeform 140"/>
          <p:cNvSpPr/>
          <p:nvPr/>
        </p:nvSpPr>
        <p:spPr>
          <a:xfrm>
            <a:off x="1614698" y="5602150"/>
            <a:ext cx="71877" cy="79513"/>
          </a:xfrm>
          <a:custGeom>
            <a:avLst/>
            <a:gdLst>
              <a:gd name="connsiteX0" fmla="*/ 63721 w 71877"/>
              <a:gd name="connsiteY0" fmla="*/ 0 h 79513"/>
              <a:gd name="connsiteX1" fmla="*/ 63721 w 71877"/>
              <a:gd name="connsiteY1" fmla="*/ 71562 h 79513"/>
              <a:gd name="connsiteX2" fmla="*/ 39867 w 71877"/>
              <a:gd name="connsiteY2" fmla="*/ 79513 h 79513"/>
              <a:gd name="connsiteX3" fmla="*/ 8062 w 71877"/>
              <a:gd name="connsiteY3" fmla="*/ 71562 h 79513"/>
              <a:gd name="connsiteX4" fmla="*/ 111 w 71877"/>
              <a:gd name="connsiteY4" fmla="*/ 31805 h 79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77" h="79513">
                <a:moveTo>
                  <a:pt x="63721" y="0"/>
                </a:moveTo>
                <a:cubicBezTo>
                  <a:pt x="67705" y="19920"/>
                  <a:pt x="79890" y="51350"/>
                  <a:pt x="63721" y="71562"/>
                </a:cubicBezTo>
                <a:cubicBezTo>
                  <a:pt x="58485" y="78107"/>
                  <a:pt x="47818" y="76863"/>
                  <a:pt x="39867" y="79513"/>
                </a:cubicBezTo>
                <a:cubicBezTo>
                  <a:pt x="29265" y="76863"/>
                  <a:pt x="16595" y="78389"/>
                  <a:pt x="8062" y="71562"/>
                </a:cubicBezTo>
                <a:cubicBezTo>
                  <a:pt x="-1565" y="63860"/>
                  <a:pt x="111" y="42693"/>
                  <a:pt x="111" y="31805"/>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2" name="Freeform 141"/>
          <p:cNvSpPr/>
          <p:nvPr/>
        </p:nvSpPr>
        <p:spPr>
          <a:xfrm>
            <a:off x="1592905" y="5542012"/>
            <a:ext cx="149867" cy="78421"/>
          </a:xfrm>
          <a:custGeom>
            <a:avLst/>
            <a:gdLst>
              <a:gd name="connsiteX0" fmla="*/ 550 w 281444"/>
              <a:gd name="connsiteY0" fmla="*/ 167341 h 169008"/>
              <a:gd name="connsiteX1" fmla="*/ 6527 w 281444"/>
              <a:gd name="connsiteY1" fmla="*/ 119529 h 169008"/>
              <a:gd name="connsiteX2" fmla="*/ 18479 w 281444"/>
              <a:gd name="connsiteY2" fmla="*/ 101600 h 169008"/>
              <a:gd name="connsiteX3" fmla="*/ 48362 w 281444"/>
              <a:gd name="connsiteY3" fmla="*/ 47812 h 169008"/>
              <a:gd name="connsiteX4" fmla="*/ 60315 w 281444"/>
              <a:gd name="connsiteY4" fmla="*/ 29882 h 169008"/>
              <a:gd name="connsiteX5" fmla="*/ 114103 w 281444"/>
              <a:gd name="connsiteY5" fmla="*/ 5976 h 169008"/>
              <a:gd name="connsiteX6" fmla="*/ 132032 w 281444"/>
              <a:gd name="connsiteY6" fmla="*/ 0 h 169008"/>
              <a:gd name="connsiteX7" fmla="*/ 185821 w 281444"/>
              <a:gd name="connsiteY7" fmla="*/ 5976 h 169008"/>
              <a:gd name="connsiteX8" fmla="*/ 221679 w 281444"/>
              <a:gd name="connsiteY8" fmla="*/ 17929 h 169008"/>
              <a:gd name="connsiteX9" fmla="*/ 239609 w 281444"/>
              <a:gd name="connsiteY9" fmla="*/ 29882 h 169008"/>
              <a:gd name="connsiteX10" fmla="*/ 263515 w 281444"/>
              <a:gd name="connsiteY10" fmla="*/ 65741 h 169008"/>
              <a:gd name="connsiteX11" fmla="*/ 275468 w 281444"/>
              <a:gd name="connsiteY11" fmla="*/ 101600 h 169008"/>
              <a:gd name="connsiteX12" fmla="*/ 281444 w 281444"/>
              <a:gd name="connsiteY12" fmla="*/ 119529 h 169008"/>
              <a:gd name="connsiteX13" fmla="*/ 275468 w 281444"/>
              <a:gd name="connsiteY13" fmla="*/ 149412 h 169008"/>
              <a:gd name="connsiteX14" fmla="*/ 239609 w 281444"/>
              <a:gd name="connsiteY14" fmla="*/ 137459 h 169008"/>
              <a:gd name="connsiteX15" fmla="*/ 215703 w 281444"/>
              <a:gd name="connsiteY15" fmla="*/ 143435 h 169008"/>
              <a:gd name="connsiteX16" fmla="*/ 179844 w 281444"/>
              <a:gd name="connsiteY16" fmla="*/ 155388 h 169008"/>
              <a:gd name="connsiteX17" fmla="*/ 149962 w 281444"/>
              <a:gd name="connsiteY17" fmla="*/ 149412 h 169008"/>
              <a:gd name="connsiteX18" fmla="*/ 132032 w 281444"/>
              <a:gd name="connsiteY18" fmla="*/ 143435 h 169008"/>
              <a:gd name="connsiteX19" fmla="*/ 90197 w 281444"/>
              <a:gd name="connsiteY19" fmla="*/ 149412 h 169008"/>
              <a:gd name="connsiteX20" fmla="*/ 54338 w 281444"/>
              <a:gd name="connsiteY20" fmla="*/ 161365 h 169008"/>
              <a:gd name="connsiteX21" fmla="*/ 36409 w 281444"/>
              <a:gd name="connsiteY21" fmla="*/ 167341 h 169008"/>
              <a:gd name="connsiteX22" fmla="*/ 18479 w 281444"/>
              <a:gd name="connsiteY22" fmla="*/ 161365 h 169008"/>
              <a:gd name="connsiteX23" fmla="*/ 550 w 281444"/>
              <a:gd name="connsiteY23" fmla="*/ 167341 h 16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1444" h="169008">
                <a:moveTo>
                  <a:pt x="550" y="167341"/>
                </a:moveTo>
                <a:cubicBezTo>
                  <a:pt x="-1442" y="160368"/>
                  <a:pt x="2301" y="135024"/>
                  <a:pt x="6527" y="119529"/>
                </a:cubicBezTo>
                <a:cubicBezTo>
                  <a:pt x="8417" y="112600"/>
                  <a:pt x="15562" y="108164"/>
                  <a:pt x="18479" y="101600"/>
                </a:cubicBezTo>
                <a:cubicBezTo>
                  <a:pt x="51171" y="28040"/>
                  <a:pt x="9403" y="94562"/>
                  <a:pt x="48362" y="47812"/>
                </a:cubicBezTo>
                <a:cubicBezTo>
                  <a:pt x="52960" y="42294"/>
                  <a:pt x="55236" y="34961"/>
                  <a:pt x="60315" y="29882"/>
                </a:cubicBezTo>
                <a:cubicBezTo>
                  <a:pt x="74521" y="15675"/>
                  <a:pt x="96350" y="11894"/>
                  <a:pt x="114103" y="5976"/>
                </a:cubicBezTo>
                <a:lnTo>
                  <a:pt x="132032" y="0"/>
                </a:lnTo>
                <a:cubicBezTo>
                  <a:pt x="149962" y="1992"/>
                  <a:pt x="168131" y="2438"/>
                  <a:pt x="185821" y="5976"/>
                </a:cubicBezTo>
                <a:cubicBezTo>
                  <a:pt x="198176" y="8447"/>
                  <a:pt x="221679" y="17929"/>
                  <a:pt x="221679" y="17929"/>
                </a:cubicBezTo>
                <a:cubicBezTo>
                  <a:pt x="227656" y="21913"/>
                  <a:pt x="234879" y="24476"/>
                  <a:pt x="239609" y="29882"/>
                </a:cubicBezTo>
                <a:cubicBezTo>
                  <a:pt x="249069" y="40693"/>
                  <a:pt x="263515" y="65741"/>
                  <a:pt x="263515" y="65741"/>
                </a:cubicBezTo>
                <a:lnTo>
                  <a:pt x="275468" y="101600"/>
                </a:lnTo>
                <a:lnTo>
                  <a:pt x="281444" y="119529"/>
                </a:lnTo>
                <a:cubicBezTo>
                  <a:pt x="279452" y="129490"/>
                  <a:pt x="284805" y="145410"/>
                  <a:pt x="275468" y="149412"/>
                </a:cubicBezTo>
                <a:cubicBezTo>
                  <a:pt x="263887" y="154375"/>
                  <a:pt x="239609" y="137459"/>
                  <a:pt x="239609" y="137459"/>
                </a:cubicBezTo>
                <a:cubicBezTo>
                  <a:pt x="231640" y="139451"/>
                  <a:pt x="223570" y="141075"/>
                  <a:pt x="215703" y="143435"/>
                </a:cubicBezTo>
                <a:cubicBezTo>
                  <a:pt x="203635" y="147055"/>
                  <a:pt x="179844" y="155388"/>
                  <a:pt x="179844" y="155388"/>
                </a:cubicBezTo>
                <a:cubicBezTo>
                  <a:pt x="169883" y="153396"/>
                  <a:pt x="159817" y="151876"/>
                  <a:pt x="149962" y="149412"/>
                </a:cubicBezTo>
                <a:cubicBezTo>
                  <a:pt x="143850" y="147884"/>
                  <a:pt x="138332" y="143435"/>
                  <a:pt x="132032" y="143435"/>
                </a:cubicBezTo>
                <a:cubicBezTo>
                  <a:pt x="117945" y="143435"/>
                  <a:pt x="104142" y="147420"/>
                  <a:pt x="90197" y="149412"/>
                </a:cubicBezTo>
                <a:lnTo>
                  <a:pt x="54338" y="161365"/>
                </a:lnTo>
                <a:lnTo>
                  <a:pt x="36409" y="167341"/>
                </a:lnTo>
                <a:cubicBezTo>
                  <a:pt x="30432" y="165349"/>
                  <a:pt x="23398" y="165301"/>
                  <a:pt x="18479" y="161365"/>
                </a:cubicBezTo>
                <a:cubicBezTo>
                  <a:pt x="12870" y="156878"/>
                  <a:pt x="2542" y="174314"/>
                  <a:pt x="550" y="167341"/>
                </a:cubicBez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3" name="Freeform 142"/>
          <p:cNvSpPr/>
          <p:nvPr/>
        </p:nvSpPr>
        <p:spPr>
          <a:xfrm>
            <a:off x="2190618" y="5599138"/>
            <a:ext cx="71877" cy="79513"/>
          </a:xfrm>
          <a:custGeom>
            <a:avLst/>
            <a:gdLst>
              <a:gd name="connsiteX0" fmla="*/ 63721 w 71877"/>
              <a:gd name="connsiteY0" fmla="*/ 0 h 79513"/>
              <a:gd name="connsiteX1" fmla="*/ 63721 w 71877"/>
              <a:gd name="connsiteY1" fmla="*/ 71562 h 79513"/>
              <a:gd name="connsiteX2" fmla="*/ 39867 w 71877"/>
              <a:gd name="connsiteY2" fmla="*/ 79513 h 79513"/>
              <a:gd name="connsiteX3" fmla="*/ 8062 w 71877"/>
              <a:gd name="connsiteY3" fmla="*/ 71562 h 79513"/>
              <a:gd name="connsiteX4" fmla="*/ 111 w 71877"/>
              <a:gd name="connsiteY4" fmla="*/ 31805 h 79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77" h="79513">
                <a:moveTo>
                  <a:pt x="63721" y="0"/>
                </a:moveTo>
                <a:cubicBezTo>
                  <a:pt x="67705" y="19920"/>
                  <a:pt x="79890" y="51350"/>
                  <a:pt x="63721" y="71562"/>
                </a:cubicBezTo>
                <a:cubicBezTo>
                  <a:pt x="58485" y="78107"/>
                  <a:pt x="47818" y="76863"/>
                  <a:pt x="39867" y="79513"/>
                </a:cubicBezTo>
                <a:cubicBezTo>
                  <a:pt x="29265" y="76863"/>
                  <a:pt x="16595" y="78389"/>
                  <a:pt x="8062" y="71562"/>
                </a:cubicBezTo>
                <a:cubicBezTo>
                  <a:pt x="-1565" y="63860"/>
                  <a:pt x="111" y="42693"/>
                  <a:pt x="111" y="31805"/>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4" name="Freeform 143"/>
          <p:cNvSpPr/>
          <p:nvPr/>
        </p:nvSpPr>
        <p:spPr>
          <a:xfrm>
            <a:off x="2168825" y="5539000"/>
            <a:ext cx="149867" cy="78421"/>
          </a:xfrm>
          <a:custGeom>
            <a:avLst/>
            <a:gdLst>
              <a:gd name="connsiteX0" fmla="*/ 550 w 281444"/>
              <a:gd name="connsiteY0" fmla="*/ 167341 h 169008"/>
              <a:gd name="connsiteX1" fmla="*/ 6527 w 281444"/>
              <a:gd name="connsiteY1" fmla="*/ 119529 h 169008"/>
              <a:gd name="connsiteX2" fmla="*/ 18479 w 281444"/>
              <a:gd name="connsiteY2" fmla="*/ 101600 h 169008"/>
              <a:gd name="connsiteX3" fmla="*/ 48362 w 281444"/>
              <a:gd name="connsiteY3" fmla="*/ 47812 h 169008"/>
              <a:gd name="connsiteX4" fmla="*/ 60315 w 281444"/>
              <a:gd name="connsiteY4" fmla="*/ 29882 h 169008"/>
              <a:gd name="connsiteX5" fmla="*/ 114103 w 281444"/>
              <a:gd name="connsiteY5" fmla="*/ 5976 h 169008"/>
              <a:gd name="connsiteX6" fmla="*/ 132032 w 281444"/>
              <a:gd name="connsiteY6" fmla="*/ 0 h 169008"/>
              <a:gd name="connsiteX7" fmla="*/ 185821 w 281444"/>
              <a:gd name="connsiteY7" fmla="*/ 5976 h 169008"/>
              <a:gd name="connsiteX8" fmla="*/ 221679 w 281444"/>
              <a:gd name="connsiteY8" fmla="*/ 17929 h 169008"/>
              <a:gd name="connsiteX9" fmla="*/ 239609 w 281444"/>
              <a:gd name="connsiteY9" fmla="*/ 29882 h 169008"/>
              <a:gd name="connsiteX10" fmla="*/ 263515 w 281444"/>
              <a:gd name="connsiteY10" fmla="*/ 65741 h 169008"/>
              <a:gd name="connsiteX11" fmla="*/ 275468 w 281444"/>
              <a:gd name="connsiteY11" fmla="*/ 101600 h 169008"/>
              <a:gd name="connsiteX12" fmla="*/ 281444 w 281444"/>
              <a:gd name="connsiteY12" fmla="*/ 119529 h 169008"/>
              <a:gd name="connsiteX13" fmla="*/ 275468 w 281444"/>
              <a:gd name="connsiteY13" fmla="*/ 149412 h 169008"/>
              <a:gd name="connsiteX14" fmla="*/ 239609 w 281444"/>
              <a:gd name="connsiteY14" fmla="*/ 137459 h 169008"/>
              <a:gd name="connsiteX15" fmla="*/ 215703 w 281444"/>
              <a:gd name="connsiteY15" fmla="*/ 143435 h 169008"/>
              <a:gd name="connsiteX16" fmla="*/ 179844 w 281444"/>
              <a:gd name="connsiteY16" fmla="*/ 155388 h 169008"/>
              <a:gd name="connsiteX17" fmla="*/ 149962 w 281444"/>
              <a:gd name="connsiteY17" fmla="*/ 149412 h 169008"/>
              <a:gd name="connsiteX18" fmla="*/ 132032 w 281444"/>
              <a:gd name="connsiteY18" fmla="*/ 143435 h 169008"/>
              <a:gd name="connsiteX19" fmla="*/ 90197 w 281444"/>
              <a:gd name="connsiteY19" fmla="*/ 149412 h 169008"/>
              <a:gd name="connsiteX20" fmla="*/ 54338 w 281444"/>
              <a:gd name="connsiteY20" fmla="*/ 161365 h 169008"/>
              <a:gd name="connsiteX21" fmla="*/ 36409 w 281444"/>
              <a:gd name="connsiteY21" fmla="*/ 167341 h 169008"/>
              <a:gd name="connsiteX22" fmla="*/ 18479 w 281444"/>
              <a:gd name="connsiteY22" fmla="*/ 161365 h 169008"/>
              <a:gd name="connsiteX23" fmla="*/ 550 w 281444"/>
              <a:gd name="connsiteY23" fmla="*/ 167341 h 16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1444" h="169008">
                <a:moveTo>
                  <a:pt x="550" y="167341"/>
                </a:moveTo>
                <a:cubicBezTo>
                  <a:pt x="-1442" y="160368"/>
                  <a:pt x="2301" y="135024"/>
                  <a:pt x="6527" y="119529"/>
                </a:cubicBezTo>
                <a:cubicBezTo>
                  <a:pt x="8417" y="112600"/>
                  <a:pt x="15562" y="108164"/>
                  <a:pt x="18479" y="101600"/>
                </a:cubicBezTo>
                <a:cubicBezTo>
                  <a:pt x="51171" y="28040"/>
                  <a:pt x="9403" y="94562"/>
                  <a:pt x="48362" y="47812"/>
                </a:cubicBezTo>
                <a:cubicBezTo>
                  <a:pt x="52960" y="42294"/>
                  <a:pt x="55236" y="34961"/>
                  <a:pt x="60315" y="29882"/>
                </a:cubicBezTo>
                <a:cubicBezTo>
                  <a:pt x="74521" y="15675"/>
                  <a:pt x="96350" y="11894"/>
                  <a:pt x="114103" y="5976"/>
                </a:cubicBezTo>
                <a:lnTo>
                  <a:pt x="132032" y="0"/>
                </a:lnTo>
                <a:cubicBezTo>
                  <a:pt x="149962" y="1992"/>
                  <a:pt x="168131" y="2438"/>
                  <a:pt x="185821" y="5976"/>
                </a:cubicBezTo>
                <a:cubicBezTo>
                  <a:pt x="198176" y="8447"/>
                  <a:pt x="221679" y="17929"/>
                  <a:pt x="221679" y="17929"/>
                </a:cubicBezTo>
                <a:cubicBezTo>
                  <a:pt x="227656" y="21913"/>
                  <a:pt x="234879" y="24476"/>
                  <a:pt x="239609" y="29882"/>
                </a:cubicBezTo>
                <a:cubicBezTo>
                  <a:pt x="249069" y="40693"/>
                  <a:pt x="263515" y="65741"/>
                  <a:pt x="263515" y="65741"/>
                </a:cubicBezTo>
                <a:lnTo>
                  <a:pt x="275468" y="101600"/>
                </a:lnTo>
                <a:lnTo>
                  <a:pt x="281444" y="119529"/>
                </a:lnTo>
                <a:cubicBezTo>
                  <a:pt x="279452" y="129490"/>
                  <a:pt x="284805" y="145410"/>
                  <a:pt x="275468" y="149412"/>
                </a:cubicBezTo>
                <a:cubicBezTo>
                  <a:pt x="263887" y="154375"/>
                  <a:pt x="239609" y="137459"/>
                  <a:pt x="239609" y="137459"/>
                </a:cubicBezTo>
                <a:cubicBezTo>
                  <a:pt x="231640" y="139451"/>
                  <a:pt x="223570" y="141075"/>
                  <a:pt x="215703" y="143435"/>
                </a:cubicBezTo>
                <a:cubicBezTo>
                  <a:pt x="203635" y="147055"/>
                  <a:pt x="179844" y="155388"/>
                  <a:pt x="179844" y="155388"/>
                </a:cubicBezTo>
                <a:cubicBezTo>
                  <a:pt x="169883" y="153396"/>
                  <a:pt x="159817" y="151876"/>
                  <a:pt x="149962" y="149412"/>
                </a:cubicBezTo>
                <a:cubicBezTo>
                  <a:pt x="143850" y="147884"/>
                  <a:pt x="138332" y="143435"/>
                  <a:pt x="132032" y="143435"/>
                </a:cubicBezTo>
                <a:cubicBezTo>
                  <a:pt x="117945" y="143435"/>
                  <a:pt x="104142" y="147420"/>
                  <a:pt x="90197" y="149412"/>
                </a:cubicBezTo>
                <a:lnTo>
                  <a:pt x="54338" y="161365"/>
                </a:lnTo>
                <a:lnTo>
                  <a:pt x="36409" y="167341"/>
                </a:lnTo>
                <a:cubicBezTo>
                  <a:pt x="30432" y="165349"/>
                  <a:pt x="23398" y="165301"/>
                  <a:pt x="18479" y="161365"/>
                </a:cubicBezTo>
                <a:cubicBezTo>
                  <a:pt x="12870" y="156878"/>
                  <a:pt x="2542" y="174314"/>
                  <a:pt x="550" y="167341"/>
                </a:cubicBez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6" name="Freeform 145"/>
          <p:cNvSpPr/>
          <p:nvPr/>
        </p:nvSpPr>
        <p:spPr>
          <a:xfrm>
            <a:off x="2725448" y="5595886"/>
            <a:ext cx="71877" cy="79513"/>
          </a:xfrm>
          <a:custGeom>
            <a:avLst/>
            <a:gdLst>
              <a:gd name="connsiteX0" fmla="*/ 63721 w 71877"/>
              <a:gd name="connsiteY0" fmla="*/ 0 h 79513"/>
              <a:gd name="connsiteX1" fmla="*/ 63721 w 71877"/>
              <a:gd name="connsiteY1" fmla="*/ 71562 h 79513"/>
              <a:gd name="connsiteX2" fmla="*/ 39867 w 71877"/>
              <a:gd name="connsiteY2" fmla="*/ 79513 h 79513"/>
              <a:gd name="connsiteX3" fmla="*/ 8062 w 71877"/>
              <a:gd name="connsiteY3" fmla="*/ 71562 h 79513"/>
              <a:gd name="connsiteX4" fmla="*/ 111 w 71877"/>
              <a:gd name="connsiteY4" fmla="*/ 31805 h 79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77" h="79513">
                <a:moveTo>
                  <a:pt x="63721" y="0"/>
                </a:moveTo>
                <a:cubicBezTo>
                  <a:pt x="67705" y="19920"/>
                  <a:pt x="79890" y="51350"/>
                  <a:pt x="63721" y="71562"/>
                </a:cubicBezTo>
                <a:cubicBezTo>
                  <a:pt x="58485" y="78107"/>
                  <a:pt x="47818" y="76863"/>
                  <a:pt x="39867" y="79513"/>
                </a:cubicBezTo>
                <a:cubicBezTo>
                  <a:pt x="29265" y="76863"/>
                  <a:pt x="16595" y="78389"/>
                  <a:pt x="8062" y="71562"/>
                </a:cubicBezTo>
                <a:cubicBezTo>
                  <a:pt x="-1565" y="63860"/>
                  <a:pt x="111" y="42693"/>
                  <a:pt x="111" y="31805"/>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8" name="Freeform 147"/>
          <p:cNvSpPr/>
          <p:nvPr/>
        </p:nvSpPr>
        <p:spPr>
          <a:xfrm>
            <a:off x="2703655" y="5535748"/>
            <a:ext cx="149867" cy="78421"/>
          </a:xfrm>
          <a:custGeom>
            <a:avLst/>
            <a:gdLst>
              <a:gd name="connsiteX0" fmla="*/ 550 w 281444"/>
              <a:gd name="connsiteY0" fmla="*/ 167341 h 169008"/>
              <a:gd name="connsiteX1" fmla="*/ 6527 w 281444"/>
              <a:gd name="connsiteY1" fmla="*/ 119529 h 169008"/>
              <a:gd name="connsiteX2" fmla="*/ 18479 w 281444"/>
              <a:gd name="connsiteY2" fmla="*/ 101600 h 169008"/>
              <a:gd name="connsiteX3" fmla="*/ 48362 w 281444"/>
              <a:gd name="connsiteY3" fmla="*/ 47812 h 169008"/>
              <a:gd name="connsiteX4" fmla="*/ 60315 w 281444"/>
              <a:gd name="connsiteY4" fmla="*/ 29882 h 169008"/>
              <a:gd name="connsiteX5" fmla="*/ 114103 w 281444"/>
              <a:gd name="connsiteY5" fmla="*/ 5976 h 169008"/>
              <a:gd name="connsiteX6" fmla="*/ 132032 w 281444"/>
              <a:gd name="connsiteY6" fmla="*/ 0 h 169008"/>
              <a:gd name="connsiteX7" fmla="*/ 185821 w 281444"/>
              <a:gd name="connsiteY7" fmla="*/ 5976 h 169008"/>
              <a:gd name="connsiteX8" fmla="*/ 221679 w 281444"/>
              <a:gd name="connsiteY8" fmla="*/ 17929 h 169008"/>
              <a:gd name="connsiteX9" fmla="*/ 239609 w 281444"/>
              <a:gd name="connsiteY9" fmla="*/ 29882 h 169008"/>
              <a:gd name="connsiteX10" fmla="*/ 263515 w 281444"/>
              <a:gd name="connsiteY10" fmla="*/ 65741 h 169008"/>
              <a:gd name="connsiteX11" fmla="*/ 275468 w 281444"/>
              <a:gd name="connsiteY11" fmla="*/ 101600 h 169008"/>
              <a:gd name="connsiteX12" fmla="*/ 281444 w 281444"/>
              <a:gd name="connsiteY12" fmla="*/ 119529 h 169008"/>
              <a:gd name="connsiteX13" fmla="*/ 275468 w 281444"/>
              <a:gd name="connsiteY13" fmla="*/ 149412 h 169008"/>
              <a:gd name="connsiteX14" fmla="*/ 239609 w 281444"/>
              <a:gd name="connsiteY14" fmla="*/ 137459 h 169008"/>
              <a:gd name="connsiteX15" fmla="*/ 215703 w 281444"/>
              <a:gd name="connsiteY15" fmla="*/ 143435 h 169008"/>
              <a:gd name="connsiteX16" fmla="*/ 179844 w 281444"/>
              <a:gd name="connsiteY16" fmla="*/ 155388 h 169008"/>
              <a:gd name="connsiteX17" fmla="*/ 149962 w 281444"/>
              <a:gd name="connsiteY17" fmla="*/ 149412 h 169008"/>
              <a:gd name="connsiteX18" fmla="*/ 132032 w 281444"/>
              <a:gd name="connsiteY18" fmla="*/ 143435 h 169008"/>
              <a:gd name="connsiteX19" fmla="*/ 90197 w 281444"/>
              <a:gd name="connsiteY19" fmla="*/ 149412 h 169008"/>
              <a:gd name="connsiteX20" fmla="*/ 54338 w 281444"/>
              <a:gd name="connsiteY20" fmla="*/ 161365 h 169008"/>
              <a:gd name="connsiteX21" fmla="*/ 36409 w 281444"/>
              <a:gd name="connsiteY21" fmla="*/ 167341 h 169008"/>
              <a:gd name="connsiteX22" fmla="*/ 18479 w 281444"/>
              <a:gd name="connsiteY22" fmla="*/ 161365 h 169008"/>
              <a:gd name="connsiteX23" fmla="*/ 550 w 281444"/>
              <a:gd name="connsiteY23" fmla="*/ 167341 h 16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1444" h="169008">
                <a:moveTo>
                  <a:pt x="550" y="167341"/>
                </a:moveTo>
                <a:cubicBezTo>
                  <a:pt x="-1442" y="160368"/>
                  <a:pt x="2301" y="135024"/>
                  <a:pt x="6527" y="119529"/>
                </a:cubicBezTo>
                <a:cubicBezTo>
                  <a:pt x="8417" y="112600"/>
                  <a:pt x="15562" y="108164"/>
                  <a:pt x="18479" y="101600"/>
                </a:cubicBezTo>
                <a:cubicBezTo>
                  <a:pt x="51171" y="28040"/>
                  <a:pt x="9403" y="94562"/>
                  <a:pt x="48362" y="47812"/>
                </a:cubicBezTo>
                <a:cubicBezTo>
                  <a:pt x="52960" y="42294"/>
                  <a:pt x="55236" y="34961"/>
                  <a:pt x="60315" y="29882"/>
                </a:cubicBezTo>
                <a:cubicBezTo>
                  <a:pt x="74521" y="15675"/>
                  <a:pt x="96350" y="11894"/>
                  <a:pt x="114103" y="5976"/>
                </a:cubicBezTo>
                <a:lnTo>
                  <a:pt x="132032" y="0"/>
                </a:lnTo>
                <a:cubicBezTo>
                  <a:pt x="149962" y="1992"/>
                  <a:pt x="168131" y="2438"/>
                  <a:pt x="185821" y="5976"/>
                </a:cubicBezTo>
                <a:cubicBezTo>
                  <a:pt x="198176" y="8447"/>
                  <a:pt x="221679" y="17929"/>
                  <a:pt x="221679" y="17929"/>
                </a:cubicBezTo>
                <a:cubicBezTo>
                  <a:pt x="227656" y="21913"/>
                  <a:pt x="234879" y="24476"/>
                  <a:pt x="239609" y="29882"/>
                </a:cubicBezTo>
                <a:cubicBezTo>
                  <a:pt x="249069" y="40693"/>
                  <a:pt x="263515" y="65741"/>
                  <a:pt x="263515" y="65741"/>
                </a:cubicBezTo>
                <a:lnTo>
                  <a:pt x="275468" y="101600"/>
                </a:lnTo>
                <a:lnTo>
                  <a:pt x="281444" y="119529"/>
                </a:lnTo>
                <a:cubicBezTo>
                  <a:pt x="279452" y="129490"/>
                  <a:pt x="284805" y="145410"/>
                  <a:pt x="275468" y="149412"/>
                </a:cubicBezTo>
                <a:cubicBezTo>
                  <a:pt x="263887" y="154375"/>
                  <a:pt x="239609" y="137459"/>
                  <a:pt x="239609" y="137459"/>
                </a:cubicBezTo>
                <a:cubicBezTo>
                  <a:pt x="231640" y="139451"/>
                  <a:pt x="223570" y="141075"/>
                  <a:pt x="215703" y="143435"/>
                </a:cubicBezTo>
                <a:cubicBezTo>
                  <a:pt x="203635" y="147055"/>
                  <a:pt x="179844" y="155388"/>
                  <a:pt x="179844" y="155388"/>
                </a:cubicBezTo>
                <a:cubicBezTo>
                  <a:pt x="169883" y="153396"/>
                  <a:pt x="159817" y="151876"/>
                  <a:pt x="149962" y="149412"/>
                </a:cubicBezTo>
                <a:cubicBezTo>
                  <a:pt x="143850" y="147884"/>
                  <a:pt x="138332" y="143435"/>
                  <a:pt x="132032" y="143435"/>
                </a:cubicBezTo>
                <a:cubicBezTo>
                  <a:pt x="117945" y="143435"/>
                  <a:pt x="104142" y="147420"/>
                  <a:pt x="90197" y="149412"/>
                </a:cubicBezTo>
                <a:lnTo>
                  <a:pt x="54338" y="161365"/>
                </a:lnTo>
                <a:lnTo>
                  <a:pt x="36409" y="167341"/>
                </a:lnTo>
                <a:cubicBezTo>
                  <a:pt x="30432" y="165349"/>
                  <a:pt x="23398" y="165301"/>
                  <a:pt x="18479" y="161365"/>
                </a:cubicBezTo>
                <a:cubicBezTo>
                  <a:pt x="12870" y="156878"/>
                  <a:pt x="2542" y="174314"/>
                  <a:pt x="550" y="167341"/>
                </a:cubicBez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0" name="Freeform 159"/>
          <p:cNvSpPr/>
          <p:nvPr/>
        </p:nvSpPr>
        <p:spPr>
          <a:xfrm>
            <a:off x="3189260" y="5572724"/>
            <a:ext cx="71877" cy="79513"/>
          </a:xfrm>
          <a:custGeom>
            <a:avLst/>
            <a:gdLst>
              <a:gd name="connsiteX0" fmla="*/ 63721 w 71877"/>
              <a:gd name="connsiteY0" fmla="*/ 0 h 79513"/>
              <a:gd name="connsiteX1" fmla="*/ 63721 w 71877"/>
              <a:gd name="connsiteY1" fmla="*/ 71562 h 79513"/>
              <a:gd name="connsiteX2" fmla="*/ 39867 w 71877"/>
              <a:gd name="connsiteY2" fmla="*/ 79513 h 79513"/>
              <a:gd name="connsiteX3" fmla="*/ 8062 w 71877"/>
              <a:gd name="connsiteY3" fmla="*/ 71562 h 79513"/>
              <a:gd name="connsiteX4" fmla="*/ 111 w 71877"/>
              <a:gd name="connsiteY4" fmla="*/ 31805 h 795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877" h="79513">
                <a:moveTo>
                  <a:pt x="63721" y="0"/>
                </a:moveTo>
                <a:cubicBezTo>
                  <a:pt x="67705" y="19920"/>
                  <a:pt x="79890" y="51350"/>
                  <a:pt x="63721" y="71562"/>
                </a:cubicBezTo>
                <a:cubicBezTo>
                  <a:pt x="58485" y="78107"/>
                  <a:pt x="47818" y="76863"/>
                  <a:pt x="39867" y="79513"/>
                </a:cubicBezTo>
                <a:cubicBezTo>
                  <a:pt x="29265" y="76863"/>
                  <a:pt x="16595" y="78389"/>
                  <a:pt x="8062" y="71562"/>
                </a:cubicBezTo>
                <a:cubicBezTo>
                  <a:pt x="-1565" y="63860"/>
                  <a:pt x="111" y="42693"/>
                  <a:pt x="111" y="31805"/>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1" name="Freeform 160"/>
          <p:cNvSpPr/>
          <p:nvPr/>
        </p:nvSpPr>
        <p:spPr>
          <a:xfrm>
            <a:off x="3167467" y="5512586"/>
            <a:ext cx="149867" cy="78421"/>
          </a:xfrm>
          <a:custGeom>
            <a:avLst/>
            <a:gdLst>
              <a:gd name="connsiteX0" fmla="*/ 550 w 281444"/>
              <a:gd name="connsiteY0" fmla="*/ 167341 h 169008"/>
              <a:gd name="connsiteX1" fmla="*/ 6527 w 281444"/>
              <a:gd name="connsiteY1" fmla="*/ 119529 h 169008"/>
              <a:gd name="connsiteX2" fmla="*/ 18479 w 281444"/>
              <a:gd name="connsiteY2" fmla="*/ 101600 h 169008"/>
              <a:gd name="connsiteX3" fmla="*/ 48362 w 281444"/>
              <a:gd name="connsiteY3" fmla="*/ 47812 h 169008"/>
              <a:gd name="connsiteX4" fmla="*/ 60315 w 281444"/>
              <a:gd name="connsiteY4" fmla="*/ 29882 h 169008"/>
              <a:gd name="connsiteX5" fmla="*/ 114103 w 281444"/>
              <a:gd name="connsiteY5" fmla="*/ 5976 h 169008"/>
              <a:gd name="connsiteX6" fmla="*/ 132032 w 281444"/>
              <a:gd name="connsiteY6" fmla="*/ 0 h 169008"/>
              <a:gd name="connsiteX7" fmla="*/ 185821 w 281444"/>
              <a:gd name="connsiteY7" fmla="*/ 5976 h 169008"/>
              <a:gd name="connsiteX8" fmla="*/ 221679 w 281444"/>
              <a:gd name="connsiteY8" fmla="*/ 17929 h 169008"/>
              <a:gd name="connsiteX9" fmla="*/ 239609 w 281444"/>
              <a:gd name="connsiteY9" fmla="*/ 29882 h 169008"/>
              <a:gd name="connsiteX10" fmla="*/ 263515 w 281444"/>
              <a:gd name="connsiteY10" fmla="*/ 65741 h 169008"/>
              <a:gd name="connsiteX11" fmla="*/ 275468 w 281444"/>
              <a:gd name="connsiteY11" fmla="*/ 101600 h 169008"/>
              <a:gd name="connsiteX12" fmla="*/ 281444 w 281444"/>
              <a:gd name="connsiteY12" fmla="*/ 119529 h 169008"/>
              <a:gd name="connsiteX13" fmla="*/ 275468 w 281444"/>
              <a:gd name="connsiteY13" fmla="*/ 149412 h 169008"/>
              <a:gd name="connsiteX14" fmla="*/ 239609 w 281444"/>
              <a:gd name="connsiteY14" fmla="*/ 137459 h 169008"/>
              <a:gd name="connsiteX15" fmla="*/ 215703 w 281444"/>
              <a:gd name="connsiteY15" fmla="*/ 143435 h 169008"/>
              <a:gd name="connsiteX16" fmla="*/ 179844 w 281444"/>
              <a:gd name="connsiteY16" fmla="*/ 155388 h 169008"/>
              <a:gd name="connsiteX17" fmla="*/ 149962 w 281444"/>
              <a:gd name="connsiteY17" fmla="*/ 149412 h 169008"/>
              <a:gd name="connsiteX18" fmla="*/ 132032 w 281444"/>
              <a:gd name="connsiteY18" fmla="*/ 143435 h 169008"/>
              <a:gd name="connsiteX19" fmla="*/ 90197 w 281444"/>
              <a:gd name="connsiteY19" fmla="*/ 149412 h 169008"/>
              <a:gd name="connsiteX20" fmla="*/ 54338 w 281444"/>
              <a:gd name="connsiteY20" fmla="*/ 161365 h 169008"/>
              <a:gd name="connsiteX21" fmla="*/ 36409 w 281444"/>
              <a:gd name="connsiteY21" fmla="*/ 167341 h 169008"/>
              <a:gd name="connsiteX22" fmla="*/ 18479 w 281444"/>
              <a:gd name="connsiteY22" fmla="*/ 161365 h 169008"/>
              <a:gd name="connsiteX23" fmla="*/ 550 w 281444"/>
              <a:gd name="connsiteY23" fmla="*/ 167341 h 16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81444" h="169008">
                <a:moveTo>
                  <a:pt x="550" y="167341"/>
                </a:moveTo>
                <a:cubicBezTo>
                  <a:pt x="-1442" y="160368"/>
                  <a:pt x="2301" y="135024"/>
                  <a:pt x="6527" y="119529"/>
                </a:cubicBezTo>
                <a:cubicBezTo>
                  <a:pt x="8417" y="112600"/>
                  <a:pt x="15562" y="108164"/>
                  <a:pt x="18479" y="101600"/>
                </a:cubicBezTo>
                <a:cubicBezTo>
                  <a:pt x="51171" y="28040"/>
                  <a:pt x="9403" y="94562"/>
                  <a:pt x="48362" y="47812"/>
                </a:cubicBezTo>
                <a:cubicBezTo>
                  <a:pt x="52960" y="42294"/>
                  <a:pt x="55236" y="34961"/>
                  <a:pt x="60315" y="29882"/>
                </a:cubicBezTo>
                <a:cubicBezTo>
                  <a:pt x="74521" y="15675"/>
                  <a:pt x="96350" y="11894"/>
                  <a:pt x="114103" y="5976"/>
                </a:cubicBezTo>
                <a:lnTo>
                  <a:pt x="132032" y="0"/>
                </a:lnTo>
                <a:cubicBezTo>
                  <a:pt x="149962" y="1992"/>
                  <a:pt x="168131" y="2438"/>
                  <a:pt x="185821" y="5976"/>
                </a:cubicBezTo>
                <a:cubicBezTo>
                  <a:pt x="198176" y="8447"/>
                  <a:pt x="221679" y="17929"/>
                  <a:pt x="221679" y="17929"/>
                </a:cubicBezTo>
                <a:cubicBezTo>
                  <a:pt x="227656" y="21913"/>
                  <a:pt x="234879" y="24476"/>
                  <a:pt x="239609" y="29882"/>
                </a:cubicBezTo>
                <a:cubicBezTo>
                  <a:pt x="249069" y="40693"/>
                  <a:pt x="263515" y="65741"/>
                  <a:pt x="263515" y="65741"/>
                </a:cubicBezTo>
                <a:lnTo>
                  <a:pt x="275468" y="101600"/>
                </a:lnTo>
                <a:lnTo>
                  <a:pt x="281444" y="119529"/>
                </a:lnTo>
                <a:cubicBezTo>
                  <a:pt x="279452" y="129490"/>
                  <a:pt x="284805" y="145410"/>
                  <a:pt x="275468" y="149412"/>
                </a:cubicBezTo>
                <a:cubicBezTo>
                  <a:pt x="263887" y="154375"/>
                  <a:pt x="239609" y="137459"/>
                  <a:pt x="239609" y="137459"/>
                </a:cubicBezTo>
                <a:cubicBezTo>
                  <a:pt x="231640" y="139451"/>
                  <a:pt x="223570" y="141075"/>
                  <a:pt x="215703" y="143435"/>
                </a:cubicBezTo>
                <a:cubicBezTo>
                  <a:pt x="203635" y="147055"/>
                  <a:pt x="179844" y="155388"/>
                  <a:pt x="179844" y="155388"/>
                </a:cubicBezTo>
                <a:cubicBezTo>
                  <a:pt x="169883" y="153396"/>
                  <a:pt x="159817" y="151876"/>
                  <a:pt x="149962" y="149412"/>
                </a:cubicBezTo>
                <a:cubicBezTo>
                  <a:pt x="143850" y="147884"/>
                  <a:pt x="138332" y="143435"/>
                  <a:pt x="132032" y="143435"/>
                </a:cubicBezTo>
                <a:cubicBezTo>
                  <a:pt x="117945" y="143435"/>
                  <a:pt x="104142" y="147420"/>
                  <a:pt x="90197" y="149412"/>
                </a:cubicBezTo>
                <a:lnTo>
                  <a:pt x="54338" y="161365"/>
                </a:lnTo>
                <a:lnTo>
                  <a:pt x="36409" y="167341"/>
                </a:lnTo>
                <a:cubicBezTo>
                  <a:pt x="30432" y="165349"/>
                  <a:pt x="23398" y="165301"/>
                  <a:pt x="18479" y="161365"/>
                </a:cubicBezTo>
                <a:cubicBezTo>
                  <a:pt x="12870" y="156878"/>
                  <a:pt x="2542" y="174314"/>
                  <a:pt x="550" y="167341"/>
                </a:cubicBez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Rounded Rectangle 35"/>
          <p:cNvSpPr/>
          <p:nvPr/>
        </p:nvSpPr>
        <p:spPr>
          <a:xfrm>
            <a:off x="592084" y="5297808"/>
            <a:ext cx="3406380" cy="284104"/>
          </a:xfrm>
          <a:prstGeom prst="roundRect">
            <a:avLst/>
          </a:prstGeom>
          <a:solidFill>
            <a:schemeClr val="tx1">
              <a:alpha val="4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2" name="TextBox 161"/>
          <p:cNvSpPr txBox="1"/>
          <p:nvPr/>
        </p:nvSpPr>
        <p:spPr>
          <a:xfrm>
            <a:off x="3420606" y="6843822"/>
            <a:ext cx="3048849" cy="2000548"/>
          </a:xfrm>
          <a:prstGeom prst="rect">
            <a:avLst/>
          </a:prstGeom>
          <a:noFill/>
        </p:spPr>
        <p:txBody>
          <a:bodyPr wrap="square" rtlCol="0">
            <a:spAutoFit/>
          </a:bodyPr>
          <a:lstStyle/>
          <a:p>
            <a:r>
              <a:rPr lang="en-AU" sz="1600" b="1" dirty="0">
                <a:latin typeface="Arial Narrow" panose="020B0606020202030204" pitchFamily="34" charset="0"/>
              </a:rPr>
              <a:t>Why wet summers and dry winters?</a:t>
            </a:r>
          </a:p>
          <a:p>
            <a:pPr algn="just"/>
            <a:r>
              <a:rPr lang="en-AU" sz="1200" dirty="0">
                <a:latin typeface="Arial Narrow" panose="020B0606020202030204" pitchFamily="34" charset="0"/>
              </a:rPr>
              <a:t>Locations such as Darwin have wet summers and dry winters because of the changing position of the sun and convection cells. For example, in summer, the sun in Darwin is overhead. It is hot. Warm air is rising and it is the wet season. During winter, the sun is in the northern sky. It is not so hot. Cold air is sinking over Darwin and it is mostly dry and calm.</a:t>
            </a:r>
          </a:p>
          <a:p>
            <a:pPr algn="just"/>
            <a:r>
              <a:rPr lang="en-AU" sz="1200" b="1" dirty="0">
                <a:latin typeface="Arial Narrow" panose="020B0606020202030204" pitchFamily="34" charset="0"/>
              </a:rPr>
              <a:t>Q. What cell influences N</a:t>
            </a:r>
            <a:r>
              <a:rPr lang="en-AU" sz="1200" b="1" baseline="30000" dirty="0">
                <a:latin typeface="Arial Narrow" panose="020B0606020202030204" pitchFamily="34" charset="0"/>
              </a:rPr>
              <a:t>th</a:t>
            </a:r>
            <a:r>
              <a:rPr lang="en-AU" sz="1200" b="1" dirty="0">
                <a:latin typeface="Arial Narrow" panose="020B0606020202030204" pitchFamily="34" charset="0"/>
              </a:rPr>
              <a:t> Qld. weather? </a:t>
            </a:r>
          </a:p>
          <a:p>
            <a:pPr algn="just"/>
            <a:r>
              <a:rPr lang="en-AU" sz="1200" b="1" dirty="0">
                <a:latin typeface="Arial Narrow" panose="020B0606020202030204" pitchFamily="34" charset="0"/>
              </a:rPr>
              <a:t>Ans. </a:t>
            </a:r>
          </a:p>
        </p:txBody>
      </p:sp>
      <p:sp>
        <p:nvSpPr>
          <p:cNvPr id="24" name="TextBox 23"/>
          <p:cNvSpPr txBox="1"/>
          <p:nvPr/>
        </p:nvSpPr>
        <p:spPr>
          <a:xfrm>
            <a:off x="3837587" y="8560817"/>
            <a:ext cx="1090236"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Hadley Cell</a:t>
            </a:r>
          </a:p>
        </p:txBody>
      </p:sp>
      <p:cxnSp>
        <p:nvCxnSpPr>
          <p:cNvPr id="166" name="Straight Connector 165">
            <a:extLst>
              <a:ext uri="{FF2B5EF4-FFF2-40B4-BE49-F238E27FC236}">
                <a16:creationId xmlns:a16="http://schemas.microsoft.com/office/drawing/2014/main" id="{F0D8311F-44CB-4D49-A34B-14BB33B88BA1}"/>
              </a:ext>
            </a:extLst>
          </p:cNvPr>
          <p:cNvCxnSpPr/>
          <p:nvPr/>
        </p:nvCxnSpPr>
        <p:spPr>
          <a:xfrm flipH="1" flipV="1">
            <a:off x="546846" y="985446"/>
            <a:ext cx="574739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4C62E255-5200-4F77-B27E-D52CF6743F18}"/>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70" name="TextBox 169">
            <a:extLst>
              <a:ext uri="{FF2B5EF4-FFF2-40B4-BE49-F238E27FC236}">
                <a16:creationId xmlns:a16="http://schemas.microsoft.com/office/drawing/2014/main" id="{08ECE3BA-3446-460E-B103-FD48517CA332}"/>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29" name="Straight Connector 28">
            <a:extLst>
              <a:ext uri="{FF2B5EF4-FFF2-40B4-BE49-F238E27FC236}">
                <a16:creationId xmlns:a16="http://schemas.microsoft.com/office/drawing/2014/main" id="{A4633640-B67C-C35D-6DA7-125CF044B8ED}"/>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36">
            <a:extLst>
              <a:ext uri="{FF2B5EF4-FFF2-40B4-BE49-F238E27FC236}">
                <a16:creationId xmlns:a16="http://schemas.microsoft.com/office/drawing/2014/main" id="{63B6787B-9B8E-010C-1FBC-346B1C0EAD53}"/>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31" name="TextBox 36">
            <a:extLst>
              <a:ext uri="{FF2B5EF4-FFF2-40B4-BE49-F238E27FC236}">
                <a16:creationId xmlns:a16="http://schemas.microsoft.com/office/drawing/2014/main" id="{FE2342DE-A586-FC4E-3E08-ACE1698FE5AE}"/>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38" name="TextBox 37">
            <a:extLst>
              <a:ext uri="{FF2B5EF4-FFF2-40B4-BE49-F238E27FC236}">
                <a16:creationId xmlns:a16="http://schemas.microsoft.com/office/drawing/2014/main" id="{FE9B623A-4F45-D4BB-9C0E-7B203BC881B5}"/>
              </a:ext>
            </a:extLst>
          </p:cNvPr>
          <p:cNvSpPr txBox="1"/>
          <p:nvPr/>
        </p:nvSpPr>
        <p:spPr>
          <a:xfrm>
            <a:off x="6133113" y="8831505"/>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13</a:t>
            </a:r>
          </a:p>
        </p:txBody>
      </p:sp>
      <p:sp>
        <p:nvSpPr>
          <p:cNvPr id="39" name="TextBox 38">
            <a:extLst>
              <a:ext uri="{FF2B5EF4-FFF2-40B4-BE49-F238E27FC236}">
                <a16:creationId xmlns:a16="http://schemas.microsoft.com/office/drawing/2014/main" id="{2DB61F0A-0BF5-A180-FA6F-1CE0EA5EC6B3}"/>
              </a:ext>
            </a:extLst>
          </p:cNvPr>
          <p:cNvSpPr txBox="1"/>
          <p:nvPr/>
        </p:nvSpPr>
        <p:spPr>
          <a:xfrm>
            <a:off x="1417915" y="132397"/>
            <a:ext cx="4452252" cy="738664"/>
          </a:xfrm>
          <a:prstGeom prst="rect">
            <a:avLst/>
          </a:prstGeom>
          <a:noFill/>
        </p:spPr>
        <p:txBody>
          <a:bodyPr wrap="square" rtlCol="0">
            <a:spAutoFit/>
          </a:bodyPr>
          <a:lstStyle/>
          <a:p>
            <a:r>
              <a:rPr lang="en-US" b="1" dirty="0">
                <a:latin typeface="Arial Narrow" pitchFamily="34" charset="0"/>
              </a:rPr>
              <a:t>7. Well, blow me down – </a:t>
            </a:r>
            <a:r>
              <a:rPr lang="en-US" sz="1200" dirty="0">
                <a:latin typeface="Arial Narrow" pitchFamily="34" charset="0"/>
              </a:rPr>
              <a:t>Explain how weather patterns and climate (e.g. temperature, wind speed and direction, rainfall, breezes, barometric pressure) are driven by atmosphere/ocean interactions.</a:t>
            </a:r>
            <a:endParaRPr lang="en-US" sz="1100" i="1" dirty="0">
              <a:latin typeface="Arial Narrow" pitchFamily="34" charset="0"/>
            </a:endParaRPr>
          </a:p>
        </p:txBody>
      </p:sp>
      <p:sp>
        <p:nvSpPr>
          <p:cNvPr id="43" name="TextBox 17">
            <a:extLst>
              <a:ext uri="{FF2B5EF4-FFF2-40B4-BE49-F238E27FC236}">
                <a16:creationId xmlns:a16="http://schemas.microsoft.com/office/drawing/2014/main" id="{6EC91C40-C261-7BBA-4F0F-EA324DADEA8D}"/>
              </a:ext>
            </a:extLst>
          </p:cNvPr>
          <p:cNvSpPr txBox="1"/>
          <p:nvPr/>
        </p:nvSpPr>
        <p:spPr>
          <a:xfrm>
            <a:off x="5703781" y="210015"/>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1151773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 name="TextBox 36">
            <a:extLst>
              <a:ext uri="{FF2B5EF4-FFF2-40B4-BE49-F238E27FC236}">
                <a16:creationId xmlns:a16="http://schemas.microsoft.com/office/drawing/2014/main" id="{B5B45344-0533-4176-0C31-E54154C824E4}"/>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5" name="TextBox 36">
            <a:extLst>
              <a:ext uri="{FF2B5EF4-FFF2-40B4-BE49-F238E27FC236}">
                <a16:creationId xmlns:a16="http://schemas.microsoft.com/office/drawing/2014/main" id="{26ECB260-13C5-C4AB-9E15-B0F55AB71870}"/>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8" name="TextBox 7">
            <a:extLst>
              <a:ext uri="{FF2B5EF4-FFF2-40B4-BE49-F238E27FC236}">
                <a16:creationId xmlns:a16="http://schemas.microsoft.com/office/drawing/2014/main" id="{C304979D-B6F6-2C4C-A066-F26992F8C5CB}"/>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14</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2" name="TextBox 1">
            <a:extLst>
              <a:ext uri="{FF2B5EF4-FFF2-40B4-BE49-F238E27FC236}">
                <a16:creationId xmlns:a16="http://schemas.microsoft.com/office/drawing/2014/main" id="{BDF26195-3432-F402-9171-B08C8D08C775}"/>
              </a:ext>
            </a:extLst>
          </p:cNvPr>
          <p:cNvSpPr txBox="1"/>
          <p:nvPr/>
        </p:nvSpPr>
        <p:spPr>
          <a:xfrm>
            <a:off x="1417915" y="132397"/>
            <a:ext cx="4452252" cy="738664"/>
          </a:xfrm>
          <a:prstGeom prst="rect">
            <a:avLst/>
          </a:prstGeom>
          <a:noFill/>
        </p:spPr>
        <p:txBody>
          <a:bodyPr wrap="square" rtlCol="0">
            <a:spAutoFit/>
          </a:bodyPr>
          <a:lstStyle/>
          <a:p>
            <a:r>
              <a:rPr lang="en-US" b="1" dirty="0">
                <a:latin typeface="Arial Narrow" pitchFamily="34" charset="0"/>
              </a:rPr>
              <a:t>Explain </a:t>
            </a:r>
            <a:r>
              <a:rPr lang="en-US" sz="1200" dirty="0">
                <a:latin typeface="Arial Narrow" pitchFamily="34" charset="0"/>
              </a:rPr>
              <a:t>how weather patterns and climate (e.g. temperature, wind speed and direction, rainfall, breezes, barometric pressure) are driven by atmosphere/ocean interactions.</a:t>
            </a:r>
            <a:endParaRPr lang="en-US" sz="1100" i="1" dirty="0">
              <a:latin typeface="Arial Narrow" pitchFamily="34" charset="0"/>
            </a:endParaRPr>
          </a:p>
        </p:txBody>
      </p:sp>
      <p:sp>
        <p:nvSpPr>
          <p:cNvPr id="7" name="TextBox 17">
            <a:extLst>
              <a:ext uri="{FF2B5EF4-FFF2-40B4-BE49-F238E27FC236}">
                <a16:creationId xmlns:a16="http://schemas.microsoft.com/office/drawing/2014/main" id="{17CE6B88-6449-2E51-CCD6-937C9C58B840}"/>
              </a:ext>
            </a:extLst>
          </p:cNvPr>
          <p:cNvSpPr txBox="1"/>
          <p:nvPr/>
        </p:nvSpPr>
        <p:spPr>
          <a:xfrm>
            <a:off x="5703781" y="210015"/>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20781705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484963" y="992074"/>
            <a:ext cx="5838760" cy="1261884"/>
          </a:xfrm>
          <a:prstGeom prst="rect">
            <a:avLst/>
          </a:prstGeom>
          <a:noFill/>
        </p:spPr>
        <p:txBody>
          <a:bodyPr wrap="square" rtlCol="0">
            <a:spAutoFit/>
          </a:bodyPr>
          <a:lstStyle/>
          <a:p>
            <a:pPr algn="just"/>
            <a:r>
              <a:rPr lang="en-AU" sz="1600" b="1" dirty="0">
                <a:latin typeface="Arial Narrow" panose="020B0606020202030204" pitchFamily="34" charset="0"/>
              </a:rPr>
              <a:t>Wave Characteristics</a:t>
            </a:r>
          </a:p>
          <a:p>
            <a:pPr algn="just"/>
            <a:r>
              <a:rPr lang="en-AU" sz="1200" b="1" dirty="0">
                <a:latin typeface="Arial Narrow" panose="020B0606020202030204" pitchFamily="34" charset="0"/>
              </a:rPr>
              <a:t>Crest: </a:t>
            </a:r>
            <a:r>
              <a:rPr lang="en-AU" sz="1200" dirty="0">
                <a:latin typeface="Arial Narrow" panose="020B0606020202030204" pitchFamily="34" charset="0"/>
              </a:rPr>
              <a:t>Highest point of the wave</a:t>
            </a:r>
          </a:p>
          <a:p>
            <a:pPr algn="just"/>
            <a:r>
              <a:rPr lang="en-AU" sz="1200" b="1" dirty="0">
                <a:latin typeface="Arial Narrow" panose="020B0606020202030204" pitchFamily="34" charset="0"/>
              </a:rPr>
              <a:t>Wavelength (</a:t>
            </a:r>
            <a:r>
              <a:rPr lang="el-GR" sz="1200" b="1" dirty="0">
                <a:latin typeface="Arial Narrow" panose="020B0606020202030204" pitchFamily="34" charset="0"/>
              </a:rPr>
              <a:t>λ</a:t>
            </a:r>
            <a:r>
              <a:rPr lang="en-AU" sz="1200" b="1" dirty="0">
                <a:latin typeface="Arial Narrow" panose="020B0606020202030204" pitchFamily="34" charset="0"/>
              </a:rPr>
              <a:t>): </a:t>
            </a:r>
            <a:r>
              <a:rPr lang="en-AU" sz="1200" dirty="0">
                <a:latin typeface="Arial Narrow" panose="020B0606020202030204" pitchFamily="34" charset="0"/>
              </a:rPr>
              <a:t>Distance between crests</a:t>
            </a:r>
          </a:p>
          <a:p>
            <a:pPr algn="just"/>
            <a:r>
              <a:rPr lang="en-AU" sz="1200" b="1" dirty="0">
                <a:latin typeface="Arial Narrow" panose="020B0606020202030204" pitchFamily="34" charset="0"/>
              </a:rPr>
              <a:t>Trough: </a:t>
            </a:r>
            <a:r>
              <a:rPr lang="en-AU" sz="1200" dirty="0">
                <a:latin typeface="Arial Narrow" panose="020B0606020202030204" pitchFamily="34" charset="0"/>
              </a:rPr>
              <a:t>Lowest point of the wave</a:t>
            </a:r>
          </a:p>
          <a:p>
            <a:pPr algn="just"/>
            <a:r>
              <a:rPr lang="en-AU" sz="1200" b="1" dirty="0">
                <a:latin typeface="Arial Narrow" panose="020B0606020202030204" pitchFamily="34" charset="0"/>
              </a:rPr>
              <a:t>Wave Period (T): </a:t>
            </a:r>
            <a:r>
              <a:rPr lang="en-AU" sz="1200" dirty="0">
                <a:latin typeface="Arial Narrow" panose="020B0606020202030204" pitchFamily="34" charset="0"/>
              </a:rPr>
              <a:t>Time between crests (sec.)</a:t>
            </a:r>
          </a:p>
          <a:p>
            <a:pPr algn="just"/>
            <a:r>
              <a:rPr lang="en-AU" sz="1200" b="1" dirty="0">
                <a:latin typeface="Arial Narrow" panose="020B0606020202030204" pitchFamily="34" charset="0"/>
              </a:rPr>
              <a:t>Wave Speed (Celerity*): </a:t>
            </a:r>
            <a:r>
              <a:rPr lang="el-GR" sz="1200" dirty="0">
                <a:latin typeface="Arial Narrow" panose="020B0606020202030204" pitchFamily="34" charset="0"/>
              </a:rPr>
              <a:t>λ</a:t>
            </a:r>
            <a:r>
              <a:rPr lang="en-AU" sz="1200" dirty="0">
                <a:latin typeface="Arial Narrow" panose="020B0606020202030204" pitchFamily="34" charset="0"/>
              </a:rPr>
              <a:t> / T                                </a:t>
            </a:r>
            <a:r>
              <a:rPr lang="en-AU" sz="1200" b="1" dirty="0">
                <a:latin typeface="Arial Narrow" panose="020B0606020202030204" pitchFamily="34" charset="0"/>
              </a:rPr>
              <a:t>Activity: </a:t>
            </a:r>
            <a:r>
              <a:rPr lang="en-AU" sz="1200" b="1" u="sng" dirty="0">
                <a:latin typeface="Arial Narrow" panose="020B0606020202030204" pitchFamily="34" charset="0"/>
              </a:rPr>
              <a:t>Label</a:t>
            </a:r>
            <a:r>
              <a:rPr lang="en-AU" sz="1200" b="1" dirty="0">
                <a:latin typeface="Arial Narrow" panose="020B0606020202030204" pitchFamily="34" charset="0"/>
              </a:rPr>
              <a:t> the crest, trough and wavelength</a:t>
            </a:r>
          </a:p>
        </p:txBody>
      </p:sp>
      <p:cxnSp>
        <p:nvCxnSpPr>
          <p:cNvPr id="22" name="Straight Connector 21"/>
          <p:cNvCxnSpPr/>
          <p:nvPr/>
        </p:nvCxnSpPr>
        <p:spPr>
          <a:xfrm flipH="1" flipV="1">
            <a:off x="569606" y="2414113"/>
            <a:ext cx="574739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541492" y="2421577"/>
            <a:ext cx="3497432" cy="2739211"/>
          </a:xfrm>
          <a:prstGeom prst="rect">
            <a:avLst/>
          </a:prstGeom>
          <a:noFill/>
        </p:spPr>
        <p:txBody>
          <a:bodyPr wrap="square" rtlCol="0">
            <a:spAutoFit/>
          </a:bodyPr>
          <a:lstStyle/>
          <a:p>
            <a:pPr algn="just"/>
            <a:r>
              <a:rPr lang="en-AU" sz="1600" b="1" dirty="0">
                <a:latin typeface="Arial Narrow" panose="020B0606020202030204" pitchFamily="34" charset="0"/>
              </a:rPr>
              <a:t>The Orbitals</a:t>
            </a:r>
          </a:p>
          <a:p>
            <a:pPr algn="just"/>
            <a:r>
              <a:rPr lang="en-AU" sz="1200" dirty="0">
                <a:latin typeface="Arial Narrow" panose="020B0606020202030204" pitchFamily="34" charset="0"/>
              </a:rPr>
              <a:t>A wave represents ENERGY travelling through the water. The water itself does not flow along with the wave crest. Instead, the water particles circle up, down and back up again in a circular motion as the wave passes overhead (called an ‘orbital’). For example, fishing line bobbers move up and down as waves pass but are not carried along </a:t>
            </a:r>
            <a:r>
              <a:rPr lang="en-AU" sz="1200" i="1" dirty="0">
                <a:latin typeface="Arial Narrow" panose="020B0606020202030204" pitchFamily="34" charset="0"/>
              </a:rPr>
              <a:t>with</a:t>
            </a:r>
            <a:r>
              <a:rPr lang="en-AU" sz="1200" dirty="0">
                <a:latin typeface="Arial Narrow" panose="020B0606020202030204" pitchFamily="34" charset="0"/>
              </a:rPr>
              <a:t> the wave. These markers demonstrate that wave energy is moving through the water, but there is little lateral transport of the water itself*. Similarly, when surfers duck-dive a wave, their boards are propelled by the movement of the orbitals going in the same direction as the surfer – towards the back of the wave</a:t>
            </a:r>
            <a:r>
              <a:rPr lang="en-AU" sz="1200" b="1" dirty="0">
                <a:latin typeface="Arial Narrow" panose="020B0606020202030204" pitchFamily="34" charset="0"/>
              </a:rPr>
              <a:t>. Q. What is the circular motion of water particles in a wave called?  Ans.  An O </a:t>
            </a:r>
            <a:r>
              <a:rPr lang="en-AU" sz="1200" b="1" u="sng" dirty="0">
                <a:solidFill>
                  <a:schemeClr val="bg1">
                    <a:lumMod val="50000"/>
                  </a:schemeClr>
                </a:solidFill>
                <a:latin typeface="Arial Narrow" panose="020B0606020202030204" pitchFamily="34" charset="0"/>
              </a:rPr>
              <a:t>r</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b</a:t>
            </a:r>
            <a:r>
              <a:rPr lang="en-AU" sz="1200" b="1" dirty="0">
                <a:solidFill>
                  <a:schemeClr val="bg1">
                    <a:lumMod val="50000"/>
                  </a:schemeClr>
                </a:solidFill>
                <a:latin typeface="Arial Narrow" panose="020B0606020202030204" pitchFamily="34" charset="0"/>
              </a:rPr>
              <a:t> </a:t>
            </a:r>
            <a:r>
              <a:rPr lang="en-AU" sz="1200" b="1" u="sng" dirty="0" err="1">
                <a:solidFill>
                  <a:schemeClr val="bg1">
                    <a:lumMod val="50000"/>
                  </a:schemeClr>
                </a:solidFill>
                <a:latin typeface="Arial Narrow" panose="020B0606020202030204" pitchFamily="34" charset="0"/>
              </a:rPr>
              <a:t>i</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t</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a</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l</a:t>
            </a:r>
          </a:p>
        </p:txBody>
      </p:sp>
      <p:sp>
        <p:nvSpPr>
          <p:cNvPr id="27" name="TextBox 26"/>
          <p:cNvSpPr txBox="1"/>
          <p:nvPr/>
        </p:nvSpPr>
        <p:spPr>
          <a:xfrm>
            <a:off x="507632" y="5165617"/>
            <a:ext cx="5851268" cy="1877437"/>
          </a:xfrm>
          <a:prstGeom prst="rect">
            <a:avLst/>
          </a:prstGeom>
          <a:noFill/>
        </p:spPr>
        <p:txBody>
          <a:bodyPr wrap="square" rtlCol="0">
            <a:spAutoFit/>
          </a:bodyPr>
          <a:lstStyle/>
          <a:p>
            <a:pPr algn="just"/>
            <a:r>
              <a:rPr lang="en-AU" sz="1600" b="1" dirty="0">
                <a:latin typeface="Arial Narrow" panose="020B0606020202030204" pitchFamily="34" charset="0"/>
              </a:rPr>
              <a:t>Wave Break</a:t>
            </a:r>
          </a:p>
          <a:p>
            <a:pPr algn="just"/>
            <a:r>
              <a:rPr lang="en-AU" sz="1200" dirty="0">
                <a:latin typeface="Arial Narrow" panose="020B0606020202030204" pitchFamily="34" charset="0"/>
              </a:rPr>
              <a:t>The orbitals get progressively smaller with depth. At a depth of </a:t>
            </a:r>
            <a:r>
              <a:rPr lang="en-AU" sz="1200" b="1" dirty="0">
                <a:latin typeface="Arial Narrow" panose="020B0606020202030204" pitchFamily="34" charset="0"/>
              </a:rPr>
              <a:t>half the wavelength, </a:t>
            </a:r>
            <a:r>
              <a:rPr lang="en-AU" sz="1200" dirty="0">
                <a:latin typeface="Arial Narrow" panose="020B0606020202030204" pitchFamily="34" charset="0"/>
              </a:rPr>
              <a:t>the orbitals are so small, they are no longer detectable (called a ‘deep water wave’). </a:t>
            </a:r>
          </a:p>
          <a:p>
            <a:pPr algn="just"/>
            <a:r>
              <a:rPr lang="en-AU" sz="1200" dirty="0">
                <a:latin typeface="Arial Narrow" panose="020B0606020202030204" pitchFamily="34" charset="0"/>
              </a:rPr>
              <a:t>However, if the seafloor is at a depth of </a:t>
            </a:r>
            <a:r>
              <a:rPr lang="en-AU" sz="1200" b="1" i="1" dirty="0">
                <a:latin typeface="Arial Narrow" panose="020B0606020202030204" pitchFamily="34" charset="0"/>
              </a:rPr>
              <a:t>less than </a:t>
            </a:r>
            <a:r>
              <a:rPr lang="en-AU" sz="1200" b="1" dirty="0">
                <a:latin typeface="Arial Narrow" panose="020B0606020202030204" pitchFamily="34" charset="0"/>
              </a:rPr>
              <a:t>half the wavelength</a:t>
            </a:r>
            <a:r>
              <a:rPr lang="en-AU" sz="1200" dirty="0">
                <a:latin typeface="Arial Narrow" panose="020B0606020202030204" pitchFamily="34" charset="0"/>
              </a:rPr>
              <a:t>, the orbitals come into contact with the seafloor and erosion of the seafloor occurs (called a ‘shallow water wave’). </a:t>
            </a:r>
          </a:p>
          <a:p>
            <a:pPr algn="just"/>
            <a:r>
              <a:rPr lang="en-AU" sz="1200" dirty="0">
                <a:latin typeface="Arial Narrow" panose="020B0606020202030204" pitchFamily="34" charset="0"/>
              </a:rPr>
              <a:t>Upon making contact with the seafloor, the orbitals become ‘squashed’. Squashed orbitals slow down the wave’s advance towards shore, due to friction. As a result, the wavelength becomes shorter and shorter and the wave height becomes taller and taller, until it breaks at a depth </a:t>
            </a:r>
            <a:r>
              <a:rPr lang="en-AU" sz="1200" b="1" dirty="0">
                <a:latin typeface="Arial Narrow" panose="020B0606020202030204" pitchFamily="34" charset="0"/>
              </a:rPr>
              <a:t>1.3 x the wave height. </a:t>
            </a:r>
          </a:p>
          <a:p>
            <a:pPr algn="just"/>
            <a:endParaRPr lang="en-AU" sz="400" dirty="0">
              <a:latin typeface="Arial Narrow" panose="020B0606020202030204" pitchFamily="34" charset="0"/>
            </a:endParaRPr>
          </a:p>
          <a:p>
            <a:pPr algn="just"/>
            <a:r>
              <a:rPr lang="en-AU" sz="1200" b="1" dirty="0">
                <a:latin typeface="Arial Narrow" panose="020B0606020202030204" pitchFamily="34" charset="0"/>
              </a:rPr>
              <a:t>Q. What depth will a wave break if the wave height is 2m.? Ans.                                      = </a:t>
            </a:r>
            <a:r>
              <a:rPr lang="en-AU" sz="1200" b="1" u="sng"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Comic Sans MS" panose="030F0702030302020204" pitchFamily="66" charset="0"/>
              </a:rPr>
              <a:t>2.6m</a:t>
            </a:r>
          </a:p>
        </p:txBody>
      </p:sp>
      <p:cxnSp>
        <p:nvCxnSpPr>
          <p:cNvPr id="33" name="Straight Connector 32"/>
          <p:cNvCxnSpPr/>
          <p:nvPr/>
        </p:nvCxnSpPr>
        <p:spPr>
          <a:xfrm flipH="1" flipV="1">
            <a:off x="579883" y="5163830"/>
            <a:ext cx="574739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4391554" y="6762255"/>
            <a:ext cx="1231677" cy="2160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Arial Narrow" panose="020B0606020202030204" pitchFamily="34" charset="0"/>
              </a:rPr>
              <a:t>1.3 x wave height</a:t>
            </a:r>
          </a:p>
        </p:txBody>
      </p:sp>
      <p:sp>
        <p:nvSpPr>
          <p:cNvPr id="3" name="TextBox 2"/>
          <p:cNvSpPr txBox="1"/>
          <p:nvPr/>
        </p:nvSpPr>
        <p:spPr>
          <a:xfrm>
            <a:off x="491835" y="2229672"/>
            <a:ext cx="5747392" cy="215444"/>
          </a:xfrm>
          <a:prstGeom prst="rect">
            <a:avLst/>
          </a:prstGeom>
          <a:noFill/>
        </p:spPr>
        <p:txBody>
          <a:bodyPr wrap="square" rtlCol="0">
            <a:spAutoFit/>
          </a:bodyPr>
          <a:lstStyle/>
          <a:p>
            <a:r>
              <a:rPr lang="en-AU" sz="800" dirty="0">
                <a:latin typeface="Arial Narrow" panose="020B0606020202030204" pitchFamily="34" charset="0"/>
              </a:rPr>
              <a:t>*Physicists use the word ‘celerity’ instead of ‘speed’, to remind themselves that it’s the energy (not the mass) of the wave that is in motion.  </a:t>
            </a:r>
          </a:p>
        </p:txBody>
      </p:sp>
      <p:cxnSp>
        <p:nvCxnSpPr>
          <p:cNvPr id="7" name="Straight Connector 6"/>
          <p:cNvCxnSpPr/>
          <p:nvPr/>
        </p:nvCxnSpPr>
        <p:spPr>
          <a:xfrm>
            <a:off x="2994091" y="1547664"/>
            <a:ext cx="3297286"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9" name="Freeform 8"/>
          <p:cNvSpPr/>
          <p:nvPr/>
        </p:nvSpPr>
        <p:spPr>
          <a:xfrm>
            <a:off x="3008849" y="1218841"/>
            <a:ext cx="3267986" cy="659958"/>
          </a:xfrm>
          <a:custGeom>
            <a:avLst/>
            <a:gdLst>
              <a:gd name="connsiteX0" fmla="*/ 0 w 3267986"/>
              <a:gd name="connsiteY0" fmla="*/ 302149 h 659958"/>
              <a:gd name="connsiteX1" fmla="*/ 63610 w 3267986"/>
              <a:gd name="connsiteY1" fmla="*/ 254441 h 659958"/>
              <a:gd name="connsiteX2" fmla="*/ 87464 w 3267986"/>
              <a:gd name="connsiteY2" fmla="*/ 246490 h 659958"/>
              <a:gd name="connsiteX3" fmla="*/ 119270 w 3267986"/>
              <a:gd name="connsiteY3" fmla="*/ 206733 h 659958"/>
              <a:gd name="connsiteX4" fmla="*/ 166977 w 3267986"/>
              <a:gd name="connsiteY4" fmla="*/ 190831 h 659958"/>
              <a:gd name="connsiteX5" fmla="*/ 206734 w 3267986"/>
              <a:gd name="connsiteY5" fmla="*/ 151074 h 659958"/>
              <a:gd name="connsiteX6" fmla="*/ 254442 w 3267986"/>
              <a:gd name="connsiteY6" fmla="*/ 135172 h 659958"/>
              <a:gd name="connsiteX7" fmla="*/ 278296 w 3267986"/>
              <a:gd name="connsiteY7" fmla="*/ 111318 h 659958"/>
              <a:gd name="connsiteX8" fmla="*/ 302150 w 3267986"/>
              <a:gd name="connsiteY8" fmla="*/ 103367 h 659958"/>
              <a:gd name="connsiteX9" fmla="*/ 333955 w 3267986"/>
              <a:gd name="connsiteY9" fmla="*/ 79513 h 659958"/>
              <a:gd name="connsiteX10" fmla="*/ 341906 w 3267986"/>
              <a:gd name="connsiteY10" fmla="*/ 55659 h 659958"/>
              <a:gd name="connsiteX11" fmla="*/ 389614 w 3267986"/>
              <a:gd name="connsiteY11" fmla="*/ 39756 h 659958"/>
              <a:gd name="connsiteX12" fmla="*/ 437322 w 3267986"/>
              <a:gd name="connsiteY12" fmla="*/ 23853 h 659958"/>
              <a:gd name="connsiteX13" fmla="*/ 485030 w 3267986"/>
              <a:gd name="connsiteY13" fmla="*/ 0 h 659958"/>
              <a:gd name="connsiteX14" fmla="*/ 508884 w 3267986"/>
              <a:gd name="connsiteY14" fmla="*/ 7951 h 659958"/>
              <a:gd name="connsiteX15" fmla="*/ 572494 w 3267986"/>
              <a:gd name="connsiteY15" fmla="*/ 23853 h 659958"/>
              <a:gd name="connsiteX16" fmla="*/ 620202 w 3267986"/>
              <a:gd name="connsiteY16" fmla="*/ 55659 h 659958"/>
              <a:gd name="connsiteX17" fmla="*/ 667910 w 3267986"/>
              <a:gd name="connsiteY17" fmla="*/ 95415 h 659958"/>
              <a:gd name="connsiteX18" fmla="*/ 691764 w 3267986"/>
              <a:gd name="connsiteY18" fmla="*/ 103367 h 659958"/>
              <a:gd name="connsiteX19" fmla="*/ 715617 w 3267986"/>
              <a:gd name="connsiteY19" fmla="*/ 119269 h 659958"/>
              <a:gd name="connsiteX20" fmla="*/ 771277 w 3267986"/>
              <a:gd name="connsiteY20" fmla="*/ 174928 h 659958"/>
              <a:gd name="connsiteX21" fmla="*/ 818984 w 3267986"/>
              <a:gd name="connsiteY21" fmla="*/ 206733 h 659958"/>
              <a:gd name="connsiteX22" fmla="*/ 834887 w 3267986"/>
              <a:gd name="connsiteY22" fmla="*/ 230587 h 659958"/>
              <a:gd name="connsiteX23" fmla="*/ 882595 w 3267986"/>
              <a:gd name="connsiteY23" fmla="*/ 246490 h 659958"/>
              <a:gd name="connsiteX24" fmla="*/ 906449 w 3267986"/>
              <a:gd name="connsiteY24" fmla="*/ 262393 h 659958"/>
              <a:gd name="connsiteX25" fmla="*/ 914400 w 3267986"/>
              <a:gd name="connsiteY25" fmla="*/ 286247 h 659958"/>
              <a:gd name="connsiteX26" fmla="*/ 938254 w 3267986"/>
              <a:gd name="connsiteY26" fmla="*/ 294198 h 659958"/>
              <a:gd name="connsiteX27" fmla="*/ 1009816 w 3267986"/>
              <a:gd name="connsiteY27" fmla="*/ 333954 h 659958"/>
              <a:gd name="connsiteX28" fmla="*/ 1057524 w 3267986"/>
              <a:gd name="connsiteY28" fmla="*/ 365760 h 659958"/>
              <a:gd name="connsiteX29" fmla="*/ 1105231 w 3267986"/>
              <a:gd name="connsiteY29" fmla="*/ 389613 h 659958"/>
              <a:gd name="connsiteX30" fmla="*/ 1152939 w 3267986"/>
              <a:gd name="connsiteY30" fmla="*/ 413467 h 659958"/>
              <a:gd name="connsiteX31" fmla="*/ 1168842 w 3267986"/>
              <a:gd name="connsiteY31" fmla="*/ 437321 h 659958"/>
              <a:gd name="connsiteX32" fmla="*/ 1240404 w 3267986"/>
              <a:gd name="connsiteY32" fmla="*/ 477078 h 659958"/>
              <a:gd name="connsiteX33" fmla="*/ 1288111 w 3267986"/>
              <a:gd name="connsiteY33" fmla="*/ 524786 h 659958"/>
              <a:gd name="connsiteX34" fmla="*/ 1311965 w 3267986"/>
              <a:gd name="connsiteY34" fmla="*/ 540688 h 659958"/>
              <a:gd name="connsiteX35" fmla="*/ 1359673 w 3267986"/>
              <a:gd name="connsiteY35" fmla="*/ 564542 h 659958"/>
              <a:gd name="connsiteX36" fmla="*/ 1375576 w 3267986"/>
              <a:gd name="connsiteY36" fmla="*/ 588396 h 659958"/>
              <a:gd name="connsiteX37" fmla="*/ 1423284 w 3267986"/>
              <a:gd name="connsiteY37" fmla="*/ 612250 h 659958"/>
              <a:gd name="connsiteX38" fmla="*/ 1470991 w 3267986"/>
              <a:gd name="connsiteY38" fmla="*/ 644055 h 659958"/>
              <a:gd name="connsiteX39" fmla="*/ 1590261 w 3267986"/>
              <a:gd name="connsiteY39" fmla="*/ 659958 h 659958"/>
              <a:gd name="connsiteX40" fmla="*/ 1741336 w 3267986"/>
              <a:gd name="connsiteY40" fmla="*/ 652007 h 659958"/>
              <a:gd name="connsiteX41" fmla="*/ 1765190 w 3267986"/>
              <a:gd name="connsiteY41" fmla="*/ 644055 h 659958"/>
              <a:gd name="connsiteX42" fmla="*/ 1789044 w 3267986"/>
              <a:gd name="connsiteY42" fmla="*/ 628153 h 659958"/>
              <a:gd name="connsiteX43" fmla="*/ 1812897 w 3267986"/>
              <a:gd name="connsiteY43" fmla="*/ 620201 h 659958"/>
              <a:gd name="connsiteX44" fmla="*/ 1844703 w 3267986"/>
              <a:gd name="connsiteY44" fmla="*/ 604299 h 659958"/>
              <a:gd name="connsiteX45" fmla="*/ 1892410 w 3267986"/>
              <a:gd name="connsiteY45" fmla="*/ 588396 h 659958"/>
              <a:gd name="connsiteX46" fmla="*/ 1932167 w 3267986"/>
              <a:gd name="connsiteY46" fmla="*/ 548640 h 659958"/>
              <a:gd name="connsiteX47" fmla="*/ 1979875 w 3267986"/>
              <a:gd name="connsiteY47" fmla="*/ 532737 h 659958"/>
              <a:gd name="connsiteX48" fmla="*/ 1995777 w 3267986"/>
              <a:gd name="connsiteY48" fmla="*/ 508883 h 659958"/>
              <a:gd name="connsiteX49" fmla="*/ 2003729 w 3267986"/>
              <a:gd name="connsiteY49" fmla="*/ 485029 h 659958"/>
              <a:gd name="connsiteX50" fmla="*/ 2027583 w 3267986"/>
              <a:gd name="connsiteY50" fmla="*/ 469127 h 659958"/>
              <a:gd name="connsiteX51" fmla="*/ 2075290 w 3267986"/>
              <a:gd name="connsiteY51" fmla="*/ 429370 h 659958"/>
              <a:gd name="connsiteX52" fmla="*/ 2091193 w 3267986"/>
              <a:gd name="connsiteY52" fmla="*/ 405516 h 659958"/>
              <a:gd name="connsiteX53" fmla="*/ 2099144 w 3267986"/>
              <a:gd name="connsiteY53" fmla="*/ 381662 h 659958"/>
              <a:gd name="connsiteX54" fmla="*/ 2122998 w 3267986"/>
              <a:gd name="connsiteY54" fmla="*/ 373711 h 659958"/>
              <a:gd name="connsiteX55" fmla="*/ 2170706 w 3267986"/>
              <a:gd name="connsiteY55" fmla="*/ 341906 h 659958"/>
              <a:gd name="connsiteX56" fmla="*/ 2194560 w 3267986"/>
              <a:gd name="connsiteY56" fmla="*/ 326003 h 659958"/>
              <a:gd name="connsiteX57" fmla="*/ 2234317 w 3267986"/>
              <a:gd name="connsiteY57" fmla="*/ 286247 h 659958"/>
              <a:gd name="connsiteX58" fmla="*/ 2258170 w 3267986"/>
              <a:gd name="connsiteY58" fmla="*/ 254441 h 659958"/>
              <a:gd name="connsiteX59" fmla="*/ 2289976 w 3267986"/>
              <a:gd name="connsiteY59" fmla="*/ 206733 h 659958"/>
              <a:gd name="connsiteX60" fmla="*/ 2313830 w 3267986"/>
              <a:gd name="connsiteY60" fmla="*/ 190831 h 659958"/>
              <a:gd name="connsiteX61" fmla="*/ 2369489 w 3267986"/>
              <a:gd name="connsiteY61" fmla="*/ 127220 h 659958"/>
              <a:gd name="connsiteX62" fmla="*/ 2417197 w 3267986"/>
              <a:gd name="connsiteY62" fmla="*/ 95415 h 659958"/>
              <a:gd name="connsiteX63" fmla="*/ 2441050 w 3267986"/>
              <a:gd name="connsiteY63" fmla="*/ 71561 h 659958"/>
              <a:gd name="connsiteX64" fmla="*/ 2472856 w 3267986"/>
              <a:gd name="connsiteY64" fmla="*/ 63610 h 659958"/>
              <a:gd name="connsiteX65" fmla="*/ 2520564 w 3267986"/>
              <a:gd name="connsiteY65" fmla="*/ 47707 h 659958"/>
              <a:gd name="connsiteX66" fmla="*/ 2568271 w 3267986"/>
              <a:gd name="connsiteY66" fmla="*/ 31805 h 659958"/>
              <a:gd name="connsiteX67" fmla="*/ 2592125 w 3267986"/>
              <a:gd name="connsiteY67" fmla="*/ 23853 h 659958"/>
              <a:gd name="connsiteX68" fmla="*/ 2631882 w 3267986"/>
              <a:gd name="connsiteY68" fmla="*/ 15902 h 659958"/>
              <a:gd name="connsiteX69" fmla="*/ 2679590 w 3267986"/>
              <a:gd name="connsiteY69" fmla="*/ 0 h 659958"/>
              <a:gd name="connsiteX70" fmla="*/ 2751151 w 3267986"/>
              <a:gd name="connsiteY70" fmla="*/ 15902 h 659958"/>
              <a:gd name="connsiteX71" fmla="*/ 2790908 w 3267986"/>
              <a:gd name="connsiteY71" fmla="*/ 23853 h 659958"/>
              <a:gd name="connsiteX72" fmla="*/ 2814762 w 3267986"/>
              <a:gd name="connsiteY72" fmla="*/ 31805 h 659958"/>
              <a:gd name="connsiteX73" fmla="*/ 2870421 w 3267986"/>
              <a:gd name="connsiteY73" fmla="*/ 39756 h 659958"/>
              <a:gd name="connsiteX74" fmla="*/ 2949934 w 3267986"/>
              <a:gd name="connsiteY74" fmla="*/ 87464 h 659958"/>
              <a:gd name="connsiteX75" fmla="*/ 2973788 w 3267986"/>
              <a:gd name="connsiteY75" fmla="*/ 103367 h 659958"/>
              <a:gd name="connsiteX76" fmla="*/ 2997642 w 3267986"/>
              <a:gd name="connsiteY76" fmla="*/ 111318 h 659958"/>
              <a:gd name="connsiteX77" fmla="*/ 3045350 w 3267986"/>
              <a:gd name="connsiteY77" fmla="*/ 143123 h 659958"/>
              <a:gd name="connsiteX78" fmla="*/ 3116911 w 3267986"/>
              <a:gd name="connsiteY78" fmla="*/ 166977 h 659958"/>
              <a:gd name="connsiteX79" fmla="*/ 3140765 w 3267986"/>
              <a:gd name="connsiteY79" fmla="*/ 174928 h 659958"/>
              <a:gd name="connsiteX80" fmla="*/ 3156668 w 3267986"/>
              <a:gd name="connsiteY80" fmla="*/ 198782 h 659958"/>
              <a:gd name="connsiteX81" fmla="*/ 3164619 w 3267986"/>
              <a:gd name="connsiteY81" fmla="*/ 222636 h 659958"/>
              <a:gd name="connsiteX82" fmla="*/ 3188473 w 3267986"/>
              <a:gd name="connsiteY82" fmla="*/ 238539 h 659958"/>
              <a:gd name="connsiteX83" fmla="*/ 3244132 w 3267986"/>
              <a:gd name="connsiteY83" fmla="*/ 294198 h 659958"/>
              <a:gd name="connsiteX84" fmla="*/ 3267986 w 3267986"/>
              <a:gd name="connsiteY84" fmla="*/ 302149 h 659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3267986" h="659958">
                <a:moveTo>
                  <a:pt x="0" y="302149"/>
                </a:moveTo>
                <a:cubicBezTo>
                  <a:pt x="9743" y="294355"/>
                  <a:pt x="46739" y="262877"/>
                  <a:pt x="63610" y="254441"/>
                </a:cubicBezTo>
                <a:cubicBezTo>
                  <a:pt x="71107" y="250693"/>
                  <a:pt x="79513" y="249140"/>
                  <a:pt x="87464" y="246490"/>
                </a:cubicBezTo>
                <a:cubicBezTo>
                  <a:pt x="96087" y="220624"/>
                  <a:pt x="91123" y="219243"/>
                  <a:pt x="119270" y="206733"/>
                </a:cubicBezTo>
                <a:cubicBezTo>
                  <a:pt x="134588" y="199925"/>
                  <a:pt x="166977" y="190831"/>
                  <a:pt x="166977" y="190831"/>
                </a:cubicBezTo>
                <a:cubicBezTo>
                  <a:pt x="181484" y="169070"/>
                  <a:pt x="181625" y="162233"/>
                  <a:pt x="206734" y="151074"/>
                </a:cubicBezTo>
                <a:cubicBezTo>
                  <a:pt x="222052" y="144266"/>
                  <a:pt x="254442" y="135172"/>
                  <a:pt x="254442" y="135172"/>
                </a:cubicBezTo>
                <a:cubicBezTo>
                  <a:pt x="262393" y="127221"/>
                  <a:pt x="268940" y="117555"/>
                  <a:pt x="278296" y="111318"/>
                </a:cubicBezTo>
                <a:cubicBezTo>
                  <a:pt x="285270" y="106669"/>
                  <a:pt x="294873" y="107525"/>
                  <a:pt x="302150" y="103367"/>
                </a:cubicBezTo>
                <a:cubicBezTo>
                  <a:pt x="313656" y="96792"/>
                  <a:pt x="323353" y="87464"/>
                  <a:pt x="333955" y="79513"/>
                </a:cubicBezTo>
                <a:cubicBezTo>
                  <a:pt x="336605" y="71562"/>
                  <a:pt x="335086" y="60531"/>
                  <a:pt x="341906" y="55659"/>
                </a:cubicBezTo>
                <a:cubicBezTo>
                  <a:pt x="355546" y="45916"/>
                  <a:pt x="373711" y="45057"/>
                  <a:pt x="389614" y="39756"/>
                </a:cubicBezTo>
                <a:cubicBezTo>
                  <a:pt x="389619" y="39754"/>
                  <a:pt x="437318" y="23856"/>
                  <a:pt x="437322" y="23853"/>
                </a:cubicBezTo>
                <a:cubicBezTo>
                  <a:pt x="468150" y="3302"/>
                  <a:pt x="452110" y="10973"/>
                  <a:pt x="485030" y="0"/>
                </a:cubicBezTo>
                <a:cubicBezTo>
                  <a:pt x="492981" y="2650"/>
                  <a:pt x="500798" y="5746"/>
                  <a:pt x="508884" y="7951"/>
                </a:cubicBezTo>
                <a:cubicBezTo>
                  <a:pt x="529970" y="13701"/>
                  <a:pt x="572494" y="23853"/>
                  <a:pt x="572494" y="23853"/>
                </a:cubicBezTo>
                <a:cubicBezTo>
                  <a:pt x="600445" y="65779"/>
                  <a:pt x="572281" y="35121"/>
                  <a:pt x="620202" y="55659"/>
                </a:cubicBezTo>
                <a:cubicBezTo>
                  <a:pt x="656624" y="71269"/>
                  <a:pt x="633519" y="72487"/>
                  <a:pt x="667910" y="95415"/>
                </a:cubicBezTo>
                <a:cubicBezTo>
                  <a:pt x="674884" y="100064"/>
                  <a:pt x="684267" y="99619"/>
                  <a:pt x="691764" y="103367"/>
                </a:cubicBezTo>
                <a:cubicBezTo>
                  <a:pt x="700311" y="107641"/>
                  <a:pt x="707666" y="113968"/>
                  <a:pt x="715617" y="119269"/>
                </a:cubicBezTo>
                <a:cubicBezTo>
                  <a:pt x="752072" y="173951"/>
                  <a:pt x="729291" y="160933"/>
                  <a:pt x="771277" y="174928"/>
                </a:cubicBezTo>
                <a:cubicBezTo>
                  <a:pt x="787179" y="185530"/>
                  <a:pt x="808382" y="190831"/>
                  <a:pt x="818984" y="206733"/>
                </a:cubicBezTo>
                <a:cubicBezTo>
                  <a:pt x="824285" y="214684"/>
                  <a:pt x="826783" y="225522"/>
                  <a:pt x="834887" y="230587"/>
                </a:cubicBezTo>
                <a:cubicBezTo>
                  <a:pt x="849102" y="239471"/>
                  <a:pt x="882595" y="246490"/>
                  <a:pt x="882595" y="246490"/>
                </a:cubicBezTo>
                <a:cubicBezTo>
                  <a:pt x="890546" y="251791"/>
                  <a:pt x="900479" y="254931"/>
                  <a:pt x="906449" y="262393"/>
                </a:cubicBezTo>
                <a:cubicBezTo>
                  <a:pt x="911685" y="268938"/>
                  <a:pt x="908473" y="280320"/>
                  <a:pt x="914400" y="286247"/>
                </a:cubicBezTo>
                <a:cubicBezTo>
                  <a:pt x="920327" y="292174"/>
                  <a:pt x="930927" y="290128"/>
                  <a:pt x="938254" y="294198"/>
                </a:cubicBezTo>
                <a:cubicBezTo>
                  <a:pt x="1020277" y="339765"/>
                  <a:pt x="955840" y="315963"/>
                  <a:pt x="1009816" y="333954"/>
                </a:cubicBezTo>
                <a:cubicBezTo>
                  <a:pt x="1025719" y="344556"/>
                  <a:pt x="1039392" y="359716"/>
                  <a:pt x="1057524" y="365760"/>
                </a:cubicBezTo>
                <a:cubicBezTo>
                  <a:pt x="1117475" y="385744"/>
                  <a:pt x="1043581" y="358788"/>
                  <a:pt x="1105231" y="389613"/>
                </a:cubicBezTo>
                <a:cubicBezTo>
                  <a:pt x="1171070" y="422533"/>
                  <a:pt x="1084578" y="367895"/>
                  <a:pt x="1152939" y="413467"/>
                </a:cubicBezTo>
                <a:cubicBezTo>
                  <a:pt x="1158240" y="421418"/>
                  <a:pt x="1161650" y="431028"/>
                  <a:pt x="1168842" y="437321"/>
                </a:cubicBezTo>
                <a:cubicBezTo>
                  <a:pt x="1202494" y="466767"/>
                  <a:pt x="1207640" y="466157"/>
                  <a:pt x="1240404" y="477078"/>
                </a:cubicBezTo>
                <a:cubicBezTo>
                  <a:pt x="1256306" y="492981"/>
                  <a:pt x="1269398" y="512311"/>
                  <a:pt x="1288111" y="524786"/>
                </a:cubicBezTo>
                <a:cubicBezTo>
                  <a:pt x="1296062" y="530087"/>
                  <a:pt x="1303418" y="536414"/>
                  <a:pt x="1311965" y="540688"/>
                </a:cubicBezTo>
                <a:cubicBezTo>
                  <a:pt x="1377804" y="573608"/>
                  <a:pt x="1291312" y="518970"/>
                  <a:pt x="1359673" y="564542"/>
                </a:cubicBezTo>
                <a:cubicBezTo>
                  <a:pt x="1364974" y="572493"/>
                  <a:pt x="1368819" y="581639"/>
                  <a:pt x="1375576" y="588396"/>
                </a:cubicBezTo>
                <a:cubicBezTo>
                  <a:pt x="1390991" y="603811"/>
                  <a:pt x="1403882" y="605783"/>
                  <a:pt x="1423284" y="612250"/>
                </a:cubicBezTo>
                <a:cubicBezTo>
                  <a:pt x="1439186" y="622852"/>
                  <a:pt x="1452071" y="641352"/>
                  <a:pt x="1470991" y="644055"/>
                </a:cubicBezTo>
                <a:cubicBezTo>
                  <a:pt x="1547804" y="655029"/>
                  <a:pt x="1508053" y="649683"/>
                  <a:pt x="1590261" y="659958"/>
                </a:cubicBezTo>
                <a:cubicBezTo>
                  <a:pt x="1640619" y="657308"/>
                  <a:pt x="1691115" y="656573"/>
                  <a:pt x="1741336" y="652007"/>
                </a:cubicBezTo>
                <a:cubicBezTo>
                  <a:pt x="1749683" y="651248"/>
                  <a:pt x="1757693" y="647803"/>
                  <a:pt x="1765190" y="644055"/>
                </a:cubicBezTo>
                <a:cubicBezTo>
                  <a:pt x="1773737" y="639781"/>
                  <a:pt x="1780497" y="632427"/>
                  <a:pt x="1789044" y="628153"/>
                </a:cubicBezTo>
                <a:cubicBezTo>
                  <a:pt x="1796540" y="624405"/>
                  <a:pt x="1805193" y="623503"/>
                  <a:pt x="1812897" y="620201"/>
                </a:cubicBezTo>
                <a:cubicBezTo>
                  <a:pt x="1823792" y="615532"/>
                  <a:pt x="1833698" y="608701"/>
                  <a:pt x="1844703" y="604299"/>
                </a:cubicBezTo>
                <a:cubicBezTo>
                  <a:pt x="1860267" y="598074"/>
                  <a:pt x="1892410" y="588396"/>
                  <a:pt x="1892410" y="588396"/>
                </a:cubicBezTo>
                <a:cubicBezTo>
                  <a:pt x="1906918" y="566634"/>
                  <a:pt x="1907057" y="559800"/>
                  <a:pt x="1932167" y="548640"/>
                </a:cubicBezTo>
                <a:cubicBezTo>
                  <a:pt x="1947485" y="541832"/>
                  <a:pt x="1979875" y="532737"/>
                  <a:pt x="1979875" y="532737"/>
                </a:cubicBezTo>
                <a:cubicBezTo>
                  <a:pt x="1985176" y="524786"/>
                  <a:pt x="1991503" y="517430"/>
                  <a:pt x="1995777" y="508883"/>
                </a:cubicBezTo>
                <a:cubicBezTo>
                  <a:pt x="1999525" y="501386"/>
                  <a:pt x="1998493" y="491574"/>
                  <a:pt x="2003729" y="485029"/>
                </a:cubicBezTo>
                <a:cubicBezTo>
                  <a:pt x="2009699" y="477567"/>
                  <a:pt x="2020242" y="475245"/>
                  <a:pt x="2027583" y="469127"/>
                </a:cubicBezTo>
                <a:cubicBezTo>
                  <a:pt x="2088818" y="418099"/>
                  <a:pt x="2016056" y="468862"/>
                  <a:pt x="2075290" y="429370"/>
                </a:cubicBezTo>
                <a:cubicBezTo>
                  <a:pt x="2080591" y="421419"/>
                  <a:pt x="2086919" y="414063"/>
                  <a:pt x="2091193" y="405516"/>
                </a:cubicBezTo>
                <a:cubicBezTo>
                  <a:pt x="2094941" y="398019"/>
                  <a:pt x="2093217" y="387589"/>
                  <a:pt x="2099144" y="381662"/>
                </a:cubicBezTo>
                <a:cubicBezTo>
                  <a:pt x="2105071" y="375735"/>
                  <a:pt x="2115047" y="376361"/>
                  <a:pt x="2122998" y="373711"/>
                </a:cubicBezTo>
                <a:lnTo>
                  <a:pt x="2170706" y="341906"/>
                </a:lnTo>
                <a:lnTo>
                  <a:pt x="2194560" y="326003"/>
                </a:lnTo>
                <a:cubicBezTo>
                  <a:pt x="2236973" y="262384"/>
                  <a:pt x="2181303" y="339263"/>
                  <a:pt x="2234317" y="286247"/>
                </a:cubicBezTo>
                <a:cubicBezTo>
                  <a:pt x="2243688" y="276876"/>
                  <a:pt x="2250570" y="265298"/>
                  <a:pt x="2258170" y="254441"/>
                </a:cubicBezTo>
                <a:cubicBezTo>
                  <a:pt x="2269130" y="238783"/>
                  <a:pt x="2274073" y="217335"/>
                  <a:pt x="2289976" y="206733"/>
                </a:cubicBezTo>
                <a:lnTo>
                  <a:pt x="2313830" y="190831"/>
                </a:lnTo>
                <a:cubicBezTo>
                  <a:pt x="2370810" y="105361"/>
                  <a:pt x="2319795" y="168631"/>
                  <a:pt x="2369489" y="127220"/>
                </a:cubicBezTo>
                <a:cubicBezTo>
                  <a:pt x="2409196" y="94132"/>
                  <a:pt x="2375277" y="109390"/>
                  <a:pt x="2417197" y="95415"/>
                </a:cubicBezTo>
                <a:cubicBezTo>
                  <a:pt x="2425148" y="87464"/>
                  <a:pt x="2431287" y="77140"/>
                  <a:pt x="2441050" y="71561"/>
                </a:cubicBezTo>
                <a:cubicBezTo>
                  <a:pt x="2450538" y="66139"/>
                  <a:pt x="2462389" y="66750"/>
                  <a:pt x="2472856" y="63610"/>
                </a:cubicBezTo>
                <a:cubicBezTo>
                  <a:pt x="2488912" y="58793"/>
                  <a:pt x="2504661" y="53008"/>
                  <a:pt x="2520564" y="47707"/>
                </a:cubicBezTo>
                <a:lnTo>
                  <a:pt x="2568271" y="31805"/>
                </a:lnTo>
                <a:cubicBezTo>
                  <a:pt x="2576222" y="29154"/>
                  <a:pt x="2583906" y="25497"/>
                  <a:pt x="2592125" y="23853"/>
                </a:cubicBezTo>
                <a:cubicBezTo>
                  <a:pt x="2605377" y="21203"/>
                  <a:pt x="2618843" y="19458"/>
                  <a:pt x="2631882" y="15902"/>
                </a:cubicBezTo>
                <a:cubicBezTo>
                  <a:pt x="2648054" y="11492"/>
                  <a:pt x="2679590" y="0"/>
                  <a:pt x="2679590" y="0"/>
                </a:cubicBezTo>
                <a:cubicBezTo>
                  <a:pt x="2810872" y="21880"/>
                  <a:pt x="2672851" y="-3672"/>
                  <a:pt x="2751151" y="15902"/>
                </a:cubicBezTo>
                <a:cubicBezTo>
                  <a:pt x="2764262" y="19180"/>
                  <a:pt x="2777797" y="20575"/>
                  <a:pt x="2790908" y="23853"/>
                </a:cubicBezTo>
                <a:cubicBezTo>
                  <a:pt x="2799039" y="25886"/>
                  <a:pt x="2806543" y="30161"/>
                  <a:pt x="2814762" y="31805"/>
                </a:cubicBezTo>
                <a:cubicBezTo>
                  <a:pt x="2833139" y="35481"/>
                  <a:pt x="2851868" y="37106"/>
                  <a:pt x="2870421" y="39756"/>
                </a:cubicBezTo>
                <a:cubicBezTo>
                  <a:pt x="2987141" y="117569"/>
                  <a:pt x="2864351" y="38558"/>
                  <a:pt x="2949934" y="87464"/>
                </a:cubicBezTo>
                <a:cubicBezTo>
                  <a:pt x="2958231" y="92205"/>
                  <a:pt x="2965241" y="99093"/>
                  <a:pt x="2973788" y="103367"/>
                </a:cubicBezTo>
                <a:cubicBezTo>
                  <a:pt x="2981285" y="107115"/>
                  <a:pt x="2990315" y="107248"/>
                  <a:pt x="2997642" y="111318"/>
                </a:cubicBezTo>
                <a:cubicBezTo>
                  <a:pt x="3014349" y="120600"/>
                  <a:pt x="3027218" y="137079"/>
                  <a:pt x="3045350" y="143123"/>
                </a:cubicBezTo>
                <a:lnTo>
                  <a:pt x="3116911" y="166977"/>
                </a:lnTo>
                <a:lnTo>
                  <a:pt x="3140765" y="174928"/>
                </a:lnTo>
                <a:cubicBezTo>
                  <a:pt x="3146066" y="182879"/>
                  <a:pt x="3152394" y="190235"/>
                  <a:pt x="3156668" y="198782"/>
                </a:cubicBezTo>
                <a:cubicBezTo>
                  <a:pt x="3160416" y="206279"/>
                  <a:pt x="3159383" y="216091"/>
                  <a:pt x="3164619" y="222636"/>
                </a:cubicBezTo>
                <a:cubicBezTo>
                  <a:pt x="3170589" y="230098"/>
                  <a:pt x="3180522" y="233238"/>
                  <a:pt x="3188473" y="238539"/>
                </a:cubicBezTo>
                <a:cubicBezTo>
                  <a:pt x="3199470" y="271532"/>
                  <a:pt x="3196285" y="278250"/>
                  <a:pt x="3244132" y="294198"/>
                </a:cubicBezTo>
                <a:lnTo>
                  <a:pt x="3267986" y="302149"/>
                </a:ln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Oval 38"/>
          <p:cNvSpPr/>
          <p:nvPr/>
        </p:nvSpPr>
        <p:spPr>
          <a:xfrm>
            <a:off x="5361881" y="3420862"/>
            <a:ext cx="532269" cy="496722"/>
          </a:xfrm>
          <a:prstGeom prst="ellipse">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Right Arrow 23"/>
          <p:cNvSpPr/>
          <p:nvPr/>
        </p:nvSpPr>
        <p:spPr>
          <a:xfrm>
            <a:off x="4257922" y="2956040"/>
            <a:ext cx="1877189" cy="322775"/>
          </a:xfrm>
          <a:prstGeom prst="rightArrow">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800" dirty="0">
                <a:solidFill>
                  <a:schemeClr val="bg1"/>
                </a:solidFill>
                <a:latin typeface="Arial Narrow" panose="020B0606020202030204" pitchFamily="34" charset="0"/>
              </a:rPr>
              <a:t>Direction of wave ENERGY flow</a:t>
            </a:r>
          </a:p>
        </p:txBody>
      </p:sp>
      <p:cxnSp>
        <p:nvCxnSpPr>
          <p:cNvPr id="43" name="Straight Arrow Connector 42"/>
          <p:cNvCxnSpPr>
            <a:stCxn id="39" idx="4"/>
          </p:cNvCxnSpPr>
          <p:nvPr/>
        </p:nvCxnSpPr>
        <p:spPr>
          <a:xfrm flipH="1">
            <a:off x="5541771" y="3917584"/>
            <a:ext cx="86245" cy="983"/>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5466940" y="3973545"/>
            <a:ext cx="337259" cy="304213"/>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Oval 66"/>
          <p:cNvSpPr/>
          <p:nvPr/>
        </p:nvSpPr>
        <p:spPr>
          <a:xfrm>
            <a:off x="5546153" y="4337325"/>
            <a:ext cx="169143" cy="15663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Oval 68"/>
          <p:cNvSpPr/>
          <p:nvPr/>
        </p:nvSpPr>
        <p:spPr>
          <a:xfrm>
            <a:off x="5584893" y="4553522"/>
            <a:ext cx="108331" cy="10682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Oval 73"/>
          <p:cNvSpPr/>
          <p:nvPr/>
        </p:nvSpPr>
        <p:spPr>
          <a:xfrm>
            <a:off x="4602766" y="4512673"/>
            <a:ext cx="108331" cy="10682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8" name="Straight Arrow Connector 87"/>
          <p:cNvCxnSpPr/>
          <p:nvPr/>
        </p:nvCxnSpPr>
        <p:spPr>
          <a:xfrm flipH="1">
            <a:off x="5564705" y="4490137"/>
            <a:ext cx="66931"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flipH="1" flipV="1">
            <a:off x="5553517" y="4263183"/>
            <a:ext cx="89308" cy="667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8" name="Rectangle 117"/>
          <p:cNvSpPr/>
          <p:nvPr/>
        </p:nvSpPr>
        <p:spPr>
          <a:xfrm>
            <a:off x="553604" y="7042921"/>
            <a:ext cx="5719549" cy="134052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1" name="Freeform 120"/>
          <p:cNvSpPr/>
          <p:nvPr/>
        </p:nvSpPr>
        <p:spPr>
          <a:xfrm>
            <a:off x="571026" y="7095269"/>
            <a:ext cx="5247564" cy="279779"/>
          </a:xfrm>
          <a:custGeom>
            <a:avLst/>
            <a:gdLst>
              <a:gd name="connsiteX0" fmla="*/ 0 w 5247564"/>
              <a:gd name="connsiteY0" fmla="*/ 163774 h 279779"/>
              <a:gd name="connsiteX1" fmla="*/ 54591 w 5247564"/>
              <a:gd name="connsiteY1" fmla="*/ 156950 h 279779"/>
              <a:gd name="connsiteX2" fmla="*/ 88710 w 5247564"/>
              <a:gd name="connsiteY2" fmla="*/ 150126 h 279779"/>
              <a:gd name="connsiteX3" fmla="*/ 177421 w 5247564"/>
              <a:gd name="connsiteY3" fmla="*/ 136478 h 279779"/>
              <a:gd name="connsiteX4" fmla="*/ 218364 w 5247564"/>
              <a:gd name="connsiteY4" fmla="*/ 122830 h 279779"/>
              <a:gd name="connsiteX5" fmla="*/ 259307 w 5247564"/>
              <a:gd name="connsiteY5" fmla="*/ 109182 h 279779"/>
              <a:gd name="connsiteX6" fmla="*/ 279779 w 5247564"/>
              <a:gd name="connsiteY6" fmla="*/ 102359 h 279779"/>
              <a:gd name="connsiteX7" fmla="*/ 327546 w 5247564"/>
              <a:gd name="connsiteY7" fmla="*/ 88711 h 279779"/>
              <a:gd name="connsiteX8" fmla="*/ 491319 w 5247564"/>
              <a:gd name="connsiteY8" fmla="*/ 95535 h 279779"/>
              <a:gd name="connsiteX9" fmla="*/ 532262 w 5247564"/>
              <a:gd name="connsiteY9" fmla="*/ 109182 h 279779"/>
              <a:gd name="connsiteX10" fmla="*/ 593677 w 5247564"/>
              <a:gd name="connsiteY10" fmla="*/ 143302 h 279779"/>
              <a:gd name="connsiteX11" fmla="*/ 614149 w 5247564"/>
              <a:gd name="connsiteY11" fmla="*/ 156950 h 279779"/>
              <a:gd name="connsiteX12" fmla="*/ 682388 w 5247564"/>
              <a:gd name="connsiteY12" fmla="*/ 177421 h 279779"/>
              <a:gd name="connsiteX13" fmla="*/ 702859 w 5247564"/>
              <a:gd name="connsiteY13" fmla="*/ 191069 h 279779"/>
              <a:gd name="connsiteX14" fmla="*/ 730155 w 5247564"/>
              <a:gd name="connsiteY14" fmla="*/ 197893 h 279779"/>
              <a:gd name="connsiteX15" fmla="*/ 805218 w 5247564"/>
              <a:gd name="connsiteY15" fmla="*/ 211541 h 279779"/>
              <a:gd name="connsiteX16" fmla="*/ 832513 w 5247564"/>
              <a:gd name="connsiteY16" fmla="*/ 218365 h 279779"/>
              <a:gd name="connsiteX17" fmla="*/ 873456 w 5247564"/>
              <a:gd name="connsiteY17" fmla="*/ 232012 h 279779"/>
              <a:gd name="connsiteX18" fmla="*/ 921224 w 5247564"/>
              <a:gd name="connsiteY18" fmla="*/ 245660 h 279779"/>
              <a:gd name="connsiteX19" fmla="*/ 968991 w 5247564"/>
              <a:gd name="connsiteY19" fmla="*/ 259308 h 279779"/>
              <a:gd name="connsiteX20" fmla="*/ 1078173 w 5247564"/>
              <a:gd name="connsiteY20" fmla="*/ 252484 h 279779"/>
              <a:gd name="connsiteX21" fmla="*/ 1119116 w 5247564"/>
              <a:gd name="connsiteY21" fmla="*/ 238836 h 279779"/>
              <a:gd name="connsiteX22" fmla="*/ 1166883 w 5247564"/>
              <a:gd name="connsiteY22" fmla="*/ 225188 h 279779"/>
              <a:gd name="connsiteX23" fmla="*/ 1221474 w 5247564"/>
              <a:gd name="connsiteY23" fmla="*/ 191069 h 279779"/>
              <a:gd name="connsiteX24" fmla="*/ 1248770 w 5247564"/>
              <a:gd name="connsiteY24" fmla="*/ 177421 h 279779"/>
              <a:gd name="connsiteX25" fmla="*/ 1269242 w 5247564"/>
              <a:gd name="connsiteY25" fmla="*/ 163774 h 279779"/>
              <a:gd name="connsiteX26" fmla="*/ 1344304 w 5247564"/>
              <a:gd name="connsiteY26" fmla="*/ 143302 h 279779"/>
              <a:gd name="connsiteX27" fmla="*/ 1364776 w 5247564"/>
              <a:gd name="connsiteY27" fmla="*/ 129654 h 279779"/>
              <a:gd name="connsiteX28" fmla="*/ 1392071 w 5247564"/>
              <a:gd name="connsiteY28" fmla="*/ 122830 h 279779"/>
              <a:gd name="connsiteX29" fmla="*/ 1412543 w 5247564"/>
              <a:gd name="connsiteY29" fmla="*/ 116006 h 279779"/>
              <a:gd name="connsiteX30" fmla="*/ 1535373 w 5247564"/>
              <a:gd name="connsiteY30" fmla="*/ 109182 h 279779"/>
              <a:gd name="connsiteX31" fmla="*/ 1705970 w 5247564"/>
              <a:gd name="connsiteY31" fmla="*/ 109182 h 279779"/>
              <a:gd name="connsiteX32" fmla="*/ 1753737 w 5247564"/>
              <a:gd name="connsiteY32" fmla="*/ 129654 h 279779"/>
              <a:gd name="connsiteX33" fmla="*/ 1794680 w 5247564"/>
              <a:gd name="connsiteY33" fmla="*/ 143302 h 279779"/>
              <a:gd name="connsiteX34" fmla="*/ 1849271 w 5247564"/>
              <a:gd name="connsiteY34" fmla="*/ 156950 h 279779"/>
              <a:gd name="connsiteX35" fmla="*/ 1869743 w 5247564"/>
              <a:gd name="connsiteY35" fmla="*/ 163774 h 279779"/>
              <a:gd name="connsiteX36" fmla="*/ 1965277 w 5247564"/>
              <a:gd name="connsiteY36" fmla="*/ 177421 h 279779"/>
              <a:gd name="connsiteX37" fmla="*/ 1985749 w 5247564"/>
              <a:gd name="connsiteY37" fmla="*/ 184245 h 279779"/>
              <a:gd name="connsiteX38" fmla="*/ 2033516 w 5247564"/>
              <a:gd name="connsiteY38" fmla="*/ 191069 h 279779"/>
              <a:gd name="connsiteX39" fmla="*/ 2053988 w 5247564"/>
              <a:gd name="connsiteY39" fmla="*/ 197893 h 279779"/>
              <a:gd name="connsiteX40" fmla="*/ 2108579 w 5247564"/>
              <a:gd name="connsiteY40" fmla="*/ 232012 h 279779"/>
              <a:gd name="connsiteX41" fmla="*/ 2169994 w 5247564"/>
              <a:gd name="connsiteY41" fmla="*/ 252484 h 279779"/>
              <a:gd name="connsiteX42" fmla="*/ 2210937 w 5247564"/>
              <a:gd name="connsiteY42" fmla="*/ 266132 h 279779"/>
              <a:gd name="connsiteX43" fmla="*/ 2231409 w 5247564"/>
              <a:gd name="connsiteY43" fmla="*/ 272956 h 279779"/>
              <a:gd name="connsiteX44" fmla="*/ 2258704 w 5247564"/>
              <a:gd name="connsiteY44" fmla="*/ 279779 h 279779"/>
              <a:gd name="connsiteX45" fmla="*/ 2374710 w 5247564"/>
              <a:gd name="connsiteY45" fmla="*/ 259308 h 279779"/>
              <a:gd name="connsiteX46" fmla="*/ 2395182 w 5247564"/>
              <a:gd name="connsiteY46" fmla="*/ 245660 h 279779"/>
              <a:gd name="connsiteX47" fmla="*/ 2415653 w 5247564"/>
              <a:gd name="connsiteY47" fmla="*/ 225188 h 279779"/>
              <a:gd name="connsiteX48" fmla="*/ 2436125 w 5247564"/>
              <a:gd name="connsiteY48" fmla="*/ 218365 h 279779"/>
              <a:gd name="connsiteX49" fmla="*/ 2456597 w 5247564"/>
              <a:gd name="connsiteY49" fmla="*/ 197893 h 279779"/>
              <a:gd name="connsiteX50" fmla="*/ 2483892 w 5247564"/>
              <a:gd name="connsiteY50" fmla="*/ 191069 h 279779"/>
              <a:gd name="connsiteX51" fmla="*/ 2504364 w 5247564"/>
              <a:gd name="connsiteY51" fmla="*/ 177421 h 279779"/>
              <a:gd name="connsiteX52" fmla="*/ 2524836 w 5247564"/>
              <a:gd name="connsiteY52" fmla="*/ 170597 h 279779"/>
              <a:gd name="connsiteX53" fmla="*/ 2599898 w 5247564"/>
              <a:gd name="connsiteY53" fmla="*/ 136478 h 279779"/>
              <a:gd name="connsiteX54" fmla="*/ 2620370 w 5247564"/>
              <a:gd name="connsiteY54" fmla="*/ 122830 h 279779"/>
              <a:gd name="connsiteX55" fmla="*/ 2715904 w 5247564"/>
              <a:gd name="connsiteY55" fmla="*/ 102359 h 279779"/>
              <a:gd name="connsiteX56" fmla="*/ 2906973 w 5247564"/>
              <a:gd name="connsiteY56" fmla="*/ 109182 h 279779"/>
              <a:gd name="connsiteX57" fmla="*/ 2927445 w 5247564"/>
              <a:gd name="connsiteY57" fmla="*/ 116006 h 279779"/>
              <a:gd name="connsiteX58" fmla="*/ 2982036 w 5247564"/>
              <a:gd name="connsiteY58" fmla="*/ 122830 h 279779"/>
              <a:gd name="connsiteX59" fmla="*/ 3009331 w 5247564"/>
              <a:gd name="connsiteY59" fmla="*/ 129654 h 279779"/>
              <a:gd name="connsiteX60" fmla="*/ 3036627 w 5247564"/>
              <a:gd name="connsiteY60" fmla="*/ 150126 h 279779"/>
              <a:gd name="connsiteX61" fmla="*/ 3098042 w 5247564"/>
              <a:gd name="connsiteY61" fmla="*/ 184245 h 279779"/>
              <a:gd name="connsiteX62" fmla="*/ 3159456 w 5247564"/>
              <a:gd name="connsiteY62" fmla="*/ 211541 h 279779"/>
              <a:gd name="connsiteX63" fmla="*/ 3227695 w 5247564"/>
              <a:gd name="connsiteY63" fmla="*/ 232012 h 279779"/>
              <a:gd name="connsiteX64" fmla="*/ 3295934 w 5247564"/>
              <a:gd name="connsiteY64" fmla="*/ 225188 h 279779"/>
              <a:gd name="connsiteX65" fmla="*/ 3316406 w 5247564"/>
              <a:gd name="connsiteY65" fmla="*/ 211541 h 279779"/>
              <a:gd name="connsiteX66" fmla="*/ 3357349 w 5247564"/>
              <a:gd name="connsiteY66" fmla="*/ 197893 h 279779"/>
              <a:gd name="connsiteX67" fmla="*/ 3391468 w 5247564"/>
              <a:gd name="connsiteY67" fmla="*/ 163774 h 279779"/>
              <a:gd name="connsiteX68" fmla="*/ 3432412 w 5247564"/>
              <a:gd name="connsiteY68" fmla="*/ 150126 h 279779"/>
              <a:gd name="connsiteX69" fmla="*/ 3452883 w 5247564"/>
              <a:gd name="connsiteY69" fmla="*/ 136478 h 279779"/>
              <a:gd name="connsiteX70" fmla="*/ 3459707 w 5247564"/>
              <a:gd name="connsiteY70" fmla="*/ 116006 h 279779"/>
              <a:gd name="connsiteX71" fmla="*/ 3507474 w 5247564"/>
              <a:gd name="connsiteY71" fmla="*/ 102359 h 279779"/>
              <a:gd name="connsiteX72" fmla="*/ 3548418 w 5247564"/>
              <a:gd name="connsiteY72" fmla="*/ 88711 h 279779"/>
              <a:gd name="connsiteX73" fmla="*/ 3568889 w 5247564"/>
              <a:gd name="connsiteY73" fmla="*/ 81887 h 279779"/>
              <a:gd name="connsiteX74" fmla="*/ 3616656 w 5247564"/>
              <a:gd name="connsiteY74" fmla="*/ 75063 h 279779"/>
              <a:gd name="connsiteX75" fmla="*/ 3712191 w 5247564"/>
              <a:gd name="connsiteY75" fmla="*/ 95535 h 279779"/>
              <a:gd name="connsiteX76" fmla="*/ 3732662 w 5247564"/>
              <a:gd name="connsiteY76" fmla="*/ 102359 h 279779"/>
              <a:gd name="connsiteX77" fmla="*/ 3773606 w 5247564"/>
              <a:gd name="connsiteY77" fmla="*/ 129654 h 279779"/>
              <a:gd name="connsiteX78" fmla="*/ 3787253 w 5247564"/>
              <a:gd name="connsiteY78" fmla="*/ 150126 h 279779"/>
              <a:gd name="connsiteX79" fmla="*/ 3821373 w 5247564"/>
              <a:gd name="connsiteY79" fmla="*/ 184245 h 279779"/>
              <a:gd name="connsiteX80" fmla="*/ 3841845 w 5247564"/>
              <a:gd name="connsiteY80" fmla="*/ 225188 h 279779"/>
              <a:gd name="connsiteX81" fmla="*/ 3848668 w 5247564"/>
              <a:gd name="connsiteY81" fmla="*/ 245660 h 279779"/>
              <a:gd name="connsiteX82" fmla="*/ 3869140 w 5247564"/>
              <a:gd name="connsiteY82" fmla="*/ 252484 h 279779"/>
              <a:gd name="connsiteX83" fmla="*/ 3957850 w 5247564"/>
              <a:gd name="connsiteY83" fmla="*/ 245660 h 279779"/>
              <a:gd name="connsiteX84" fmla="*/ 3971498 w 5247564"/>
              <a:gd name="connsiteY84" fmla="*/ 225188 h 279779"/>
              <a:gd name="connsiteX85" fmla="*/ 3991970 w 5247564"/>
              <a:gd name="connsiteY85" fmla="*/ 204717 h 279779"/>
              <a:gd name="connsiteX86" fmla="*/ 4005618 w 5247564"/>
              <a:gd name="connsiteY86" fmla="*/ 163774 h 279779"/>
              <a:gd name="connsiteX87" fmla="*/ 4012442 w 5247564"/>
              <a:gd name="connsiteY87" fmla="*/ 136478 h 279779"/>
              <a:gd name="connsiteX88" fmla="*/ 4046561 w 5247564"/>
              <a:gd name="connsiteY88" fmla="*/ 95535 h 279779"/>
              <a:gd name="connsiteX89" fmla="*/ 4087504 w 5247564"/>
              <a:gd name="connsiteY89" fmla="*/ 68239 h 279779"/>
              <a:gd name="connsiteX90" fmla="*/ 4114800 w 5247564"/>
              <a:gd name="connsiteY90" fmla="*/ 61415 h 279779"/>
              <a:gd name="connsiteX91" fmla="*/ 4176215 w 5247564"/>
              <a:gd name="connsiteY91" fmla="*/ 27296 h 279779"/>
              <a:gd name="connsiteX92" fmla="*/ 4251277 w 5247564"/>
              <a:gd name="connsiteY92" fmla="*/ 34120 h 279779"/>
              <a:gd name="connsiteX93" fmla="*/ 4271749 w 5247564"/>
              <a:gd name="connsiteY93" fmla="*/ 47768 h 279779"/>
              <a:gd name="connsiteX94" fmla="*/ 4285397 w 5247564"/>
              <a:gd name="connsiteY94" fmla="*/ 88711 h 279779"/>
              <a:gd name="connsiteX95" fmla="*/ 4305868 w 5247564"/>
              <a:gd name="connsiteY95" fmla="*/ 95535 h 279779"/>
              <a:gd name="connsiteX96" fmla="*/ 4333164 w 5247564"/>
              <a:gd name="connsiteY96" fmla="*/ 136478 h 279779"/>
              <a:gd name="connsiteX97" fmla="*/ 4339988 w 5247564"/>
              <a:gd name="connsiteY97" fmla="*/ 156950 h 279779"/>
              <a:gd name="connsiteX98" fmla="*/ 4374107 w 5247564"/>
              <a:gd name="connsiteY98" fmla="*/ 197893 h 279779"/>
              <a:gd name="connsiteX99" fmla="*/ 4408227 w 5247564"/>
              <a:gd name="connsiteY99" fmla="*/ 252484 h 279779"/>
              <a:gd name="connsiteX100" fmla="*/ 4449170 w 5247564"/>
              <a:gd name="connsiteY100" fmla="*/ 266132 h 279779"/>
              <a:gd name="connsiteX101" fmla="*/ 4490113 w 5247564"/>
              <a:gd name="connsiteY101" fmla="*/ 245660 h 279779"/>
              <a:gd name="connsiteX102" fmla="*/ 4510585 w 5247564"/>
              <a:gd name="connsiteY102" fmla="*/ 238836 h 279779"/>
              <a:gd name="connsiteX103" fmla="*/ 4537880 w 5247564"/>
              <a:gd name="connsiteY103" fmla="*/ 177421 h 279779"/>
              <a:gd name="connsiteX104" fmla="*/ 4544704 w 5247564"/>
              <a:gd name="connsiteY104" fmla="*/ 156950 h 279779"/>
              <a:gd name="connsiteX105" fmla="*/ 4551528 w 5247564"/>
              <a:gd name="connsiteY105" fmla="*/ 136478 h 279779"/>
              <a:gd name="connsiteX106" fmla="*/ 4592471 w 5247564"/>
              <a:gd name="connsiteY106" fmla="*/ 88711 h 279779"/>
              <a:gd name="connsiteX107" fmla="*/ 4606119 w 5247564"/>
              <a:gd name="connsiteY107" fmla="*/ 68239 h 279779"/>
              <a:gd name="connsiteX108" fmla="*/ 4612943 w 5247564"/>
              <a:gd name="connsiteY108" fmla="*/ 47768 h 279779"/>
              <a:gd name="connsiteX109" fmla="*/ 4653886 w 5247564"/>
              <a:gd name="connsiteY109" fmla="*/ 34120 h 279779"/>
              <a:gd name="connsiteX110" fmla="*/ 4674358 w 5247564"/>
              <a:gd name="connsiteY110" fmla="*/ 27296 h 279779"/>
              <a:gd name="connsiteX111" fmla="*/ 4728949 w 5247564"/>
              <a:gd name="connsiteY111" fmla="*/ 13648 h 279779"/>
              <a:gd name="connsiteX112" fmla="*/ 4749421 w 5247564"/>
              <a:gd name="connsiteY112" fmla="*/ 0 h 279779"/>
              <a:gd name="connsiteX113" fmla="*/ 4838131 w 5247564"/>
              <a:gd name="connsiteY113" fmla="*/ 20472 h 279779"/>
              <a:gd name="connsiteX114" fmla="*/ 4851779 w 5247564"/>
              <a:gd name="connsiteY114" fmla="*/ 40944 h 279779"/>
              <a:gd name="connsiteX115" fmla="*/ 4858603 w 5247564"/>
              <a:gd name="connsiteY115" fmla="*/ 61415 h 279779"/>
              <a:gd name="connsiteX116" fmla="*/ 4790364 w 5247564"/>
              <a:gd name="connsiteY116" fmla="*/ 68239 h 279779"/>
              <a:gd name="connsiteX117" fmla="*/ 4749421 w 5247564"/>
              <a:gd name="connsiteY117" fmla="*/ 81887 h 279779"/>
              <a:gd name="connsiteX118" fmla="*/ 4728949 w 5247564"/>
              <a:gd name="connsiteY118" fmla="*/ 88711 h 279779"/>
              <a:gd name="connsiteX119" fmla="*/ 4694830 w 5247564"/>
              <a:gd name="connsiteY119" fmla="*/ 150126 h 279779"/>
              <a:gd name="connsiteX120" fmla="*/ 4722125 w 5247564"/>
              <a:gd name="connsiteY120" fmla="*/ 197893 h 279779"/>
              <a:gd name="connsiteX121" fmla="*/ 4763068 w 5247564"/>
              <a:gd name="connsiteY121" fmla="*/ 211541 h 279779"/>
              <a:gd name="connsiteX122" fmla="*/ 4879074 w 5247564"/>
              <a:gd name="connsiteY122" fmla="*/ 191069 h 279779"/>
              <a:gd name="connsiteX123" fmla="*/ 4899546 w 5247564"/>
              <a:gd name="connsiteY123" fmla="*/ 177421 h 279779"/>
              <a:gd name="connsiteX124" fmla="*/ 4926842 w 5247564"/>
              <a:gd name="connsiteY124" fmla="*/ 163774 h 279779"/>
              <a:gd name="connsiteX125" fmla="*/ 4967785 w 5247564"/>
              <a:gd name="connsiteY125" fmla="*/ 150126 h 279779"/>
              <a:gd name="connsiteX126" fmla="*/ 5015552 w 5247564"/>
              <a:gd name="connsiteY126" fmla="*/ 116006 h 279779"/>
              <a:gd name="connsiteX127" fmla="*/ 5036024 w 5247564"/>
              <a:gd name="connsiteY127" fmla="*/ 102359 h 279779"/>
              <a:gd name="connsiteX128" fmla="*/ 5090615 w 5247564"/>
              <a:gd name="connsiteY128" fmla="*/ 88711 h 279779"/>
              <a:gd name="connsiteX129" fmla="*/ 5111086 w 5247564"/>
              <a:gd name="connsiteY129" fmla="*/ 81887 h 279779"/>
              <a:gd name="connsiteX130" fmla="*/ 5138382 w 5247564"/>
              <a:gd name="connsiteY130" fmla="*/ 75063 h 279779"/>
              <a:gd name="connsiteX131" fmla="*/ 5158853 w 5247564"/>
              <a:gd name="connsiteY131" fmla="*/ 68239 h 279779"/>
              <a:gd name="connsiteX132" fmla="*/ 5247564 w 5247564"/>
              <a:gd name="connsiteY132" fmla="*/ 68239 h 27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5247564" h="279779">
                <a:moveTo>
                  <a:pt x="0" y="163774"/>
                </a:moveTo>
                <a:cubicBezTo>
                  <a:pt x="18197" y="161499"/>
                  <a:pt x="36466" y="159739"/>
                  <a:pt x="54591" y="156950"/>
                </a:cubicBezTo>
                <a:cubicBezTo>
                  <a:pt x="66054" y="155186"/>
                  <a:pt x="77247" y="151890"/>
                  <a:pt x="88710" y="150126"/>
                </a:cubicBezTo>
                <a:cubicBezTo>
                  <a:pt x="120450" y="145243"/>
                  <a:pt x="147050" y="144761"/>
                  <a:pt x="177421" y="136478"/>
                </a:cubicBezTo>
                <a:cubicBezTo>
                  <a:pt x="191300" y="132693"/>
                  <a:pt x="204716" y="127379"/>
                  <a:pt x="218364" y="122830"/>
                </a:cubicBezTo>
                <a:lnTo>
                  <a:pt x="259307" y="109182"/>
                </a:lnTo>
                <a:cubicBezTo>
                  <a:pt x="266131" y="106907"/>
                  <a:pt x="272801" y="104104"/>
                  <a:pt x="279779" y="102359"/>
                </a:cubicBezTo>
                <a:cubicBezTo>
                  <a:pt x="314052" y="93790"/>
                  <a:pt x="298177" y="98501"/>
                  <a:pt x="327546" y="88711"/>
                </a:cubicBezTo>
                <a:cubicBezTo>
                  <a:pt x="382137" y="90986"/>
                  <a:pt x="436952" y="90098"/>
                  <a:pt x="491319" y="95535"/>
                </a:cubicBezTo>
                <a:cubicBezTo>
                  <a:pt x="505633" y="96966"/>
                  <a:pt x="518614" y="104633"/>
                  <a:pt x="532262" y="109182"/>
                </a:cubicBezTo>
                <a:cubicBezTo>
                  <a:pt x="568294" y="121192"/>
                  <a:pt x="546751" y="112017"/>
                  <a:pt x="593677" y="143302"/>
                </a:cubicBezTo>
                <a:cubicBezTo>
                  <a:pt x="600501" y="147851"/>
                  <a:pt x="606368" y="154357"/>
                  <a:pt x="614149" y="156950"/>
                </a:cubicBezTo>
                <a:cubicBezTo>
                  <a:pt x="663989" y="173563"/>
                  <a:pt x="641136" y="167108"/>
                  <a:pt x="682388" y="177421"/>
                </a:cubicBezTo>
                <a:cubicBezTo>
                  <a:pt x="689212" y="181970"/>
                  <a:pt x="695321" y="187838"/>
                  <a:pt x="702859" y="191069"/>
                </a:cubicBezTo>
                <a:cubicBezTo>
                  <a:pt x="711479" y="194764"/>
                  <a:pt x="720958" y="196054"/>
                  <a:pt x="730155" y="197893"/>
                </a:cubicBezTo>
                <a:cubicBezTo>
                  <a:pt x="804216" y="212705"/>
                  <a:pt x="739359" y="196905"/>
                  <a:pt x="805218" y="211541"/>
                </a:cubicBezTo>
                <a:cubicBezTo>
                  <a:pt x="814373" y="213575"/>
                  <a:pt x="823530" y="215670"/>
                  <a:pt x="832513" y="218365"/>
                </a:cubicBezTo>
                <a:cubicBezTo>
                  <a:pt x="846292" y="222499"/>
                  <a:pt x="859500" y="228523"/>
                  <a:pt x="873456" y="232012"/>
                </a:cubicBezTo>
                <a:cubicBezTo>
                  <a:pt x="958773" y="253341"/>
                  <a:pt x="852707" y="226083"/>
                  <a:pt x="921224" y="245660"/>
                </a:cubicBezTo>
                <a:cubicBezTo>
                  <a:pt x="981203" y="262797"/>
                  <a:pt x="919906" y="242946"/>
                  <a:pt x="968991" y="259308"/>
                </a:cubicBezTo>
                <a:cubicBezTo>
                  <a:pt x="1005385" y="257033"/>
                  <a:pt x="1042042" y="257411"/>
                  <a:pt x="1078173" y="252484"/>
                </a:cubicBezTo>
                <a:cubicBezTo>
                  <a:pt x="1092427" y="250540"/>
                  <a:pt x="1105468" y="243385"/>
                  <a:pt x="1119116" y="238836"/>
                </a:cubicBezTo>
                <a:cubicBezTo>
                  <a:pt x="1148483" y="229047"/>
                  <a:pt x="1132612" y="233756"/>
                  <a:pt x="1166883" y="225188"/>
                </a:cubicBezTo>
                <a:cubicBezTo>
                  <a:pt x="1185080" y="213815"/>
                  <a:pt x="1202281" y="200666"/>
                  <a:pt x="1221474" y="191069"/>
                </a:cubicBezTo>
                <a:cubicBezTo>
                  <a:pt x="1230573" y="186520"/>
                  <a:pt x="1239938" y="182468"/>
                  <a:pt x="1248770" y="177421"/>
                </a:cubicBezTo>
                <a:cubicBezTo>
                  <a:pt x="1255891" y="173352"/>
                  <a:pt x="1261907" y="167442"/>
                  <a:pt x="1269242" y="163774"/>
                </a:cubicBezTo>
                <a:cubicBezTo>
                  <a:pt x="1292652" y="152069"/>
                  <a:pt x="1320895" y="155007"/>
                  <a:pt x="1344304" y="143302"/>
                </a:cubicBezTo>
                <a:cubicBezTo>
                  <a:pt x="1351640" y="139634"/>
                  <a:pt x="1357238" y="132885"/>
                  <a:pt x="1364776" y="129654"/>
                </a:cubicBezTo>
                <a:cubicBezTo>
                  <a:pt x="1373396" y="125960"/>
                  <a:pt x="1383053" y="125406"/>
                  <a:pt x="1392071" y="122830"/>
                </a:cubicBezTo>
                <a:cubicBezTo>
                  <a:pt x="1398987" y="120854"/>
                  <a:pt x="1405382" y="116688"/>
                  <a:pt x="1412543" y="116006"/>
                </a:cubicBezTo>
                <a:cubicBezTo>
                  <a:pt x="1453365" y="112118"/>
                  <a:pt x="1494430" y="111457"/>
                  <a:pt x="1535373" y="109182"/>
                </a:cubicBezTo>
                <a:cubicBezTo>
                  <a:pt x="1609301" y="94398"/>
                  <a:pt x="1576979" y="97966"/>
                  <a:pt x="1705970" y="109182"/>
                </a:cubicBezTo>
                <a:cubicBezTo>
                  <a:pt x="1720005" y="110402"/>
                  <a:pt x="1742759" y="125263"/>
                  <a:pt x="1753737" y="129654"/>
                </a:cubicBezTo>
                <a:cubicBezTo>
                  <a:pt x="1767094" y="134997"/>
                  <a:pt x="1780724" y="139813"/>
                  <a:pt x="1794680" y="143302"/>
                </a:cubicBezTo>
                <a:cubicBezTo>
                  <a:pt x="1812877" y="147851"/>
                  <a:pt x="1831476" y="151018"/>
                  <a:pt x="1849271" y="156950"/>
                </a:cubicBezTo>
                <a:cubicBezTo>
                  <a:pt x="1856095" y="159225"/>
                  <a:pt x="1862666" y="162487"/>
                  <a:pt x="1869743" y="163774"/>
                </a:cubicBezTo>
                <a:cubicBezTo>
                  <a:pt x="1926568" y="174105"/>
                  <a:pt x="1914918" y="166230"/>
                  <a:pt x="1965277" y="177421"/>
                </a:cubicBezTo>
                <a:cubicBezTo>
                  <a:pt x="1972299" y="178981"/>
                  <a:pt x="1978696" y="182834"/>
                  <a:pt x="1985749" y="184245"/>
                </a:cubicBezTo>
                <a:cubicBezTo>
                  <a:pt x="2001521" y="187399"/>
                  <a:pt x="2017594" y="188794"/>
                  <a:pt x="2033516" y="191069"/>
                </a:cubicBezTo>
                <a:cubicBezTo>
                  <a:pt x="2040340" y="193344"/>
                  <a:pt x="2047743" y="194324"/>
                  <a:pt x="2053988" y="197893"/>
                </a:cubicBezTo>
                <a:cubicBezTo>
                  <a:pt x="2101902" y="225273"/>
                  <a:pt x="2059947" y="212559"/>
                  <a:pt x="2108579" y="232012"/>
                </a:cubicBezTo>
                <a:cubicBezTo>
                  <a:pt x="2108587" y="232015"/>
                  <a:pt x="2159754" y="249071"/>
                  <a:pt x="2169994" y="252484"/>
                </a:cubicBezTo>
                <a:lnTo>
                  <a:pt x="2210937" y="266132"/>
                </a:lnTo>
                <a:cubicBezTo>
                  <a:pt x="2217761" y="268407"/>
                  <a:pt x="2224431" y="271212"/>
                  <a:pt x="2231409" y="272956"/>
                </a:cubicBezTo>
                <a:lnTo>
                  <a:pt x="2258704" y="279779"/>
                </a:lnTo>
                <a:cubicBezTo>
                  <a:pt x="2282600" y="277607"/>
                  <a:pt x="2347433" y="277492"/>
                  <a:pt x="2374710" y="259308"/>
                </a:cubicBezTo>
                <a:cubicBezTo>
                  <a:pt x="2381534" y="254759"/>
                  <a:pt x="2388882" y="250911"/>
                  <a:pt x="2395182" y="245660"/>
                </a:cubicBezTo>
                <a:cubicBezTo>
                  <a:pt x="2402596" y="239482"/>
                  <a:pt x="2407623" y="230541"/>
                  <a:pt x="2415653" y="225188"/>
                </a:cubicBezTo>
                <a:cubicBezTo>
                  <a:pt x="2421638" y="221198"/>
                  <a:pt x="2429301" y="220639"/>
                  <a:pt x="2436125" y="218365"/>
                </a:cubicBezTo>
                <a:cubicBezTo>
                  <a:pt x="2442949" y="211541"/>
                  <a:pt x="2448218" y="202681"/>
                  <a:pt x="2456597" y="197893"/>
                </a:cubicBezTo>
                <a:cubicBezTo>
                  <a:pt x="2464740" y="193240"/>
                  <a:pt x="2475272" y="194763"/>
                  <a:pt x="2483892" y="191069"/>
                </a:cubicBezTo>
                <a:cubicBezTo>
                  <a:pt x="2491430" y="187838"/>
                  <a:pt x="2497028" y="181089"/>
                  <a:pt x="2504364" y="177421"/>
                </a:cubicBezTo>
                <a:cubicBezTo>
                  <a:pt x="2510798" y="174204"/>
                  <a:pt x="2518548" y="174090"/>
                  <a:pt x="2524836" y="170597"/>
                </a:cubicBezTo>
                <a:cubicBezTo>
                  <a:pt x="2591240" y="133706"/>
                  <a:pt x="2538515" y="148755"/>
                  <a:pt x="2599898" y="136478"/>
                </a:cubicBezTo>
                <a:cubicBezTo>
                  <a:pt x="2606722" y="131929"/>
                  <a:pt x="2612875" y="126161"/>
                  <a:pt x="2620370" y="122830"/>
                </a:cubicBezTo>
                <a:cubicBezTo>
                  <a:pt x="2658420" y="105919"/>
                  <a:pt x="2672904" y="107733"/>
                  <a:pt x="2715904" y="102359"/>
                </a:cubicBezTo>
                <a:cubicBezTo>
                  <a:pt x="2779594" y="104633"/>
                  <a:pt x="2843375" y="105079"/>
                  <a:pt x="2906973" y="109182"/>
                </a:cubicBezTo>
                <a:cubicBezTo>
                  <a:pt x="2914151" y="109645"/>
                  <a:pt x="2920368" y="114719"/>
                  <a:pt x="2927445" y="116006"/>
                </a:cubicBezTo>
                <a:cubicBezTo>
                  <a:pt x="2945488" y="119287"/>
                  <a:pt x="2963839" y="120555"/>
                  <a:pt x="2982036" y="122830"/>
                </a:cubicBezTo>
                <a:cubicBezTo>
                  <a:pt x="2991134" y="125105"/>
                  <a:pt x="3000943" y="125460"/>
                  <a:pt x="3009331" y="129654"/>
                </a:cubicBezTo>
                <a:cubicBezTo>
                  <a:pt x="3019504" y="134740"/>
                  <a:pt x="3027310" y="143604"/>
                  <a:pt x="3036627" y="150126"/>
                </a:cubicBezTo>
                <a:cubicBezTo>
                  <a:pt x="3079288" y="179989"/>
                  <a:pt x="3063880" y="172858"/>
                  <a:pt x="3098042" y="184245"/>
                </a:cubicBezTo>
                <a:cubicBezTo>
                  <a:pt x="3158240" y="224379"/>
                  <a:pt x="3062043" y="162838"/>
                  <a:pt x="3159456" y="211541"/>
                </a:cubicBezTo>
                <a:cubicBezTo>
                  <a:pt x="3199127" y="231375"/>
                  <a:pt x="3176718" y="223516"/>
                  <a:pt x="3227695" y="232012"/>
                </a:cubicBezTo>
                <a:cubicBezTo>
                  <a:pt x="3250441" y="229737"/>
                  <a:pt x="3273660" y="230328"/>
                  <a:pt x="3295934" y="225188"/>
                </a:cubicBezTo>
                <a:cubicBezTo>
                  <a:pt x="3303925" y="223344"/>
                  <a:pt x="3308912" y="214872"/>
                  <a:pt x="3316406" y="211541"/>
                </a:cubicBezTo>
                <a:cubicBezTo>
                  <a:pt x="3329552" y="205698"/>
                  <a:pt x="3357349" y="197893"/>
                  <a:pt x="3357349" y="197893"/>
                </a:cubicBezTo>
                <a:cubicBezTo>
                  <a:pt x="3369800" y="179217"/>
                  <a:pt x="3369919" y="173351"/>
                  <a:pt x="3391468" y="163774"/>
                </a:cubicBezTo>
                <a:cubicBezTo>
                  <a:pt x="3404614" y="157931"/>
                  <a:pt x="3432412" y="150126"/>
                  <a:pt x="3432412" y="150126"/>
                </a:cubicBezTo>
                <a:cubicBezTo>
                  <a:pt x="3439236" y="145577"/>
                  <a:pt x="3447760" y="142882"/>
                  <a:pt x="3452883" y="136478"/>
                </a:cubicBezTo>
                <a:cubicBezTo>
                  <a:pt x="3457376" y="130861"/>
                  <a:pt x="3454621" y="121092"/>
                  <a:pt x="3459707" y="116006"/>
                </a:cubicBezTo>
                <a:cubicBezTo>
                  <a:pt x="3462984" y="112729"/>
                  <a:pt x="3507219" y="102436"/>
                  <a:pt x="3507474" y="102359"/>
                </a:cubicBezTo>
                <a:cubicBezTo>
                  <a:pt x="3521254" y="98225"/>
                  <a:pt x="3534770" y="93260"/>
                  <a:pt x="3548418" y="88711"/>
                </a:cubicBezTo>
                <a:cubicBezTo>
                  <a:pt x="3555242" y="86436"/>
                  <a:pt x="3561768" y="82904"/>
                  <a:pt x="3568889" y="81887"/>
                </a:cubicBezTo>
                <a:lnTo>
                  <a:pt x="3616656" y="75063"/>
                </a:lnTo>
                <a:cubicBezTo>
                  <a:pt x="3642762" y="80284"/>
                  <a:pt x="3683144" y="87236"/>
                  <a:pt x="3712191" y="95535"/>
                </a:cubicBezTo>
                <a:cubicBezTo>
                  <a:pt x="3719107" y="97511"/>
                  <a:pt x="3726374" y="98866"/>
                  <a:pt x="3732662" y="102359"/>
                </a:cubicBezTo>
                <a:cubicBezTo>
                  <a:pt x="3747001" y="110325"/>
                  <a:pt x="3773606" y="129654"/>
                  <a:pt x="3773606" y="129654"/>
                </a:cubicBezTo>
                <a:cubicBezTo>
                  <a:pt x="3778155" y="136478"/>
                  <a:pt x="3781454" y="144327"/>
                  <a:pt x="3787253" y="150126"/>
                </a:cubicBezTo>
                <a:cubicBezTo>
                  <a:pt x="3832751" y="195626"/>
                  <a:pt x="3784974" y="129649"/>
                  <a:pt x="3821373" y="184245"/>
                </a:cubicBezTo>
                <a:cubicBezTo>
                  <a:pt x="3838528" y="235709"/>
                  <a:pt x="3815385" y="172267"/>
                  <a:pt x="3841845" y="225188"/>
                </a:cubicBezTo>
                <a:cubicBezTo>
                  <a:pt x="3845062" y="231622"/>
                  <a:pt x="3843582" y="240574"/>
                  <a:pt x="3848668" y="245660"/>
                </a:cubicBezTo>
                <a:cubicBezTo>
                  <a:pt x="3853754" y="250746"/>
                  <a:pt x="3862316" y="250209"/>
                  <a:pt x="3869140" y="252484"/>
                </a:cubicBezTo>
                <a:cubicBezTo>
                  <a:pt x="3898710" y="250209"/>
                  <a:pt x="3929194" y="253302"/>
                  <a:pt x="3957850" y="245660"/>
                </a:cubicBezTo>
                <a:cubicBezTo>
                  <a:pt x="3965774" y="243547"/>
                  <a:pt x="3966247" y="231488"/>
                  <a:pt x="3971498" y="225188"/>
                </a:cubicBezTo>
                <a:cubicBezTo>
                  <a:pt x="3977676" y="217774"/>
                  <a:pt x="3985146" y="211541"/>
                  <a:pt x="3991970" y="204717"/>
                </a:cubicBezTo>
                <a:cubicBezTo>
                  <a:pt x="3996519" y="191069"/>
                  <a:pt x="4002129" y="177730"/>
                  <a:pt x="4005618" y="163774"/>
                </a:cubicBezTo>
                <a:cubicBezTo>
                  <a:pt x="4007893" y="154675"/>
                  <a:pt x="4008748" y="145098"/>
                  <a:pt x="4012442" y="136478"/>
                </a:cubicBezTo>
                <a:cubicBezTo>
                  <a:pt x="4018075" y="123333"/>
                  <a:pt x="4036018" y="103735"/>
                  <a:pt x="4046561" y="95535"/>
                </a:cubicBezTo>
                <a:cubicBezTo>
                  <a:pt x="4059508" y="85465"/>
                  <a:pt x="4071591" y="72217"/>
                  <a:pt x="4087504" y="68239"/>
                </a:cubicBezTo>
                <a:lnTo>
                  <a:pt x="4114800" y="61415"/>
                </a:lnTo>
                <a:cubicBezTo>
                  <a:pt x="4161728" y="30130"/>
                  <a:pt x="4140182" y="39307"/>
                  <a:pt x="4176215" y="27296"/>
                </a:cubicBezTo>
                <a:cubicBezTo>
                  <a:pt x="4201236" y="29571"/>
                  <a:pt x="4226711" y="28856"/>
                  <a:pt x="4251277" y="34120"/>
                </a:cubicBezTo>
                <a:cubicBezTo>
                  <a:pt x="4259296" y="35838"/>
                  <a:pt x="4267402" y="40813"/>
                  <a:pt x="4271749" y="47768"/>
                </a:cubicBezTo>
                <a:cubicBezTo>
                  <a:pt x="4279374" y="59967"/>
                  <a:pt x="4271749" y="84162"/>
                  <a:pt x="4285397" y="88711"/>
                </a:cubicBezTo>
                <a:lnTo>
                  <a:pt x="4305868" y="95535"/>
                </a:lnTo>
                <a:cubicBezTo>
                  <a:pt x="4314967" y="109183"/>
                  <a:pt x="4327977" y="120917"/>
                  <a:pt x="4333164" y="136478"/>
                </a:cubicBezTo>
                <a:cubicBezTo>
                  <a:pt x="4335439" y="143302"/>
                  <a:pt x="4336771" y="150516"/>
                  <a:pt x="4339988" y="156950"/>
                </a:cubicBezTo>
                <a:cubicBezTo>
                  <a:pt x="4349487" y="175948"/>
                  <a:pt x="4359018" y="182803"/>
                  <a:pt x="4374107" y="197893"/>
                </a:cubicBezTo>
                <a:cubicBezTo>
                  <a:pt x="4385400" y="231772"/>
                  <a:pt x="4378606" y="239319"/>
                  <a:pt x="4408227" y="252484"/>
                </a:cubicBezTo>
                <a:cubicBezTo>
                  <a:pt x="4421373" y="258327"/>
                  <a:pt x="4449170" y="266132"/>
                  <a:pt x="4449170" y="266132"/>
                </a:cubicBezTo>
                <a:cubicBezTo>
                  <a:pt x="4500628" y="248979"/>
                  <a:pt x="4437200" y="272117"/>
                  <a:pt x="4490113" y="245660"/>
                </a:cubicBezTo>
                <a:cubicBezTo>
                  <a:pt x="4496547" y="242443"/>
                  <a:pt x="4503761" y="241111"/>
                  <a:pt x="4510585" y="238836"/>
                </a:cubicBezTo>
                <a:cubicBezTo>
                  <a:pt x="4532214" y="206394"/>
                  <a:pt x="4521638" y="226147"/>
                  <a:pt x="4537880" y="177421"/>
                </a:cubicBezTo>
                <a:lnTo>
                  <a:pt x="4544704" y="156950"/>
                </a:lnTo>
                <a:cubicBezTo>
                  <a:pt x="4546979" y="150126"/>
                  <a:pt x="4547538" y="142463"/>
                  <a:pt x="4551528" y="136478"/>
                </a:cubicBezTo>
                <a:cubicBezTo>
                  <a:pt x="4582861" y="89479"/>
                  <a:pt x="4542829" y="146627"/>
                  <a:pt x="4592471" y="88711"/>
                </a:cubicBezTo>
                <a:cubicBezTo>
                  <a:pt x="4597808" y="82484"/>
                  <a:pt x="4602451" y="75575"/>
                  <a:pt x="4606119" y="68239"/>
                </a:cubicBezTo>
                <a:cubicBezTo>
                  <a:pt x="4609336" y="61806"/>
                  <a:pt x="4607090" y="51949"/>
                  <a:pt x="4612943" y="47768"/>
                </a:cubicBezTo>
                <a:cubicBezTo>
                  <a:pt x="4624649" y="39406"/>
                  <a:pt x="4640238" y="38669"/>
                  <a:pt x="4653886" y="34120"/>
                </a:cubicBezTo>
                <a:cubicBezTo>
                  <a:pt x="4660710" y="31845"/>
                  <a:pt x="4667305" y="28707"/>
                  <a:pt x="4674358" y="27296"/>
                </a:cubicBezTo>
                <a:cubicBezTo>
                  <a:pt x="4687335" y="24701"/>
                  <a:pt x="4714960" y="20642"/>
                  <a:pt x="4728949" y="13648"/>
                </a:cubicBezTo>
                <a:cubicBezTo>
                  <a:pt x="4736285" y="9980"/>
                  <a:pt x="4742597" y="4549"/>
                  <a:pt x="4749421" y="0"/>
                </a:cubicBezTo>
                <a:cubicBezTo>
                  <a:pt x="4785051" y="3563"/>
                  <a:pt x="4813266" y="-4393"/>
                  <a:pt x="4838131" y="20472"/>
                </a:cubicBezTo>
                <a:cubicBezTo>
                  <a:pt x="4843930" y="26271"/>
                  <a:pt x="4848111" y="33608"/>
                  <a:pt x="4851779" y="40944"/>
                </a:cubicBezTo>
                <a:cubicBezTo>
                  <a:pt x="4854996" y="47377"/>
                  <a:pt x="4856328" y="54591"/>
                  <a:pt x="4858603" y="61415"/>
                </a:cubicBezTo>
                <a:cubicBezTo>
                  <a:pt x="4835857" y="63690"/>
                  <a:pt x="4812832" y="64026"/>
                  <a:pt x="4790364" y="68239"/>
                </a:cubicBezTo>
                <a:cubicBezTo>
                  <a:pt x="4776224" y="70890"/>
                  <a:pt x="4763069" y="77338"/>
                  <a:pt x="4749421" y="81887"/>
                </a:cubicBezTo>
                <a:lnTo>
                  <a:pt x="4728949" y="88711"/>
                </a:lnTo>
                <a:cubicBezTo>
                  <a:pt x="4697663" y="135639"/>
                  <a:pt x="4706839" y="114093"/>
                  <a:pt x="4694830" y="150126"/>
                </a:cubicBezTo>
                <a:cubicBezTo>
                  <a:pt x="4701184" y="181898"/>
                  <a:pt x="4693472" y="185158"/>
                  <a:pt x="4722125" y="197893"/>
                </a:cubicBezTo>
                <a:cubicBezTo>
                  <a:pt x="4735271" y="203736"/>
                  <a:pt x="4763068" y="211541"/>
                  <a:pt x="4763068" y="211541"/>
                </a:cubicBezTo>
                <a:cubicBezTo>
                  <a:pt x="4786963" y="209369"/>
                  <a:pt x="4851798" y="209253"/>
                  <a:pt x="4879074" y="191069"/>
                </a:cubicBezTo>
                <a:cubicBezTo>
                  <a:pt x="4885898" y="186520"/>
                  <a:pt x="4892425" y="181490"/>
                  <a:pt x="4899546" y="177421"/>
                </a:cubicBezTo>
                <a:cubicBezTo>
                  <a:pt x="4908378" y="172374"/>
                  <a:pt x="4917397" y="167552"/>
                  <a:pt x="4926842" y="163774"/>
                </a:cubicBezTo>
                <a:cubicBezTo>
                  <a:pt x="4940199" y="158431"/>
                  <a:pt x="4967785" y="150126"/>
                  <a:pt x="4967785" y="150126"/>
                </a:cubicBezTo>
                <a:cubicBezTo>
                  <a:pt x="4982570" y="105772"/>
                  <a:pt x="4960962" y="152396"/>
                  <a:pt x="5015552" y="116006"/>
                </a:cubicBezTo>
                <a:cubicBezTo>
                  <a:pt x="5022376" y="111457"/>
                  <a:pt x="5028689" y="106027"/>
                  <a:pt x="5036024" y="102359"/>
                </a:cubicBezTo>
                <a:cubicBezTo>
                  <a:pt x="5051625" y="94559"/>
                  <a:pt x="5075038" y="92605"/>
                  <a:pt x="5090615" y="88711"/>
                </a:cubicBezTo>
                <a:cubicBezTo>
                  <a:pt x="5097593" y="86966"/>
                  <a:pt x="5104170" y="83863"/>
                  <a:pt x="5111086" y="81887"/>
                </a:cubicBezTo>
                <a:cubicBezTo>
                  <a:pt x="5120104" y="79310"/>
                  <a:pt x="5129364" y="77640"/>
                  <a:pt x="5138382" y="75063"/>
                </a:cubicBezTo>
                <a:cubicBezTo>
                  <a:pt x="5145298" y="73087"/>
                  <a:pt x="5151674" y="68688"/>
                  <a:pt x="5158853" y="68239"/>
                </a:cubicBezTo>
                <a:cubicBezTo>
                  <a:pt x="5188366" y="66394"/>
                  <a:pt x="5217994" y="68239"/>
                  <a:pt x="5247564" y="68239"/>
                </a:cubicBez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0" name="Oval 129"/>
          <p:cNvSpPr/>
          <p:nvPr/>
        </p:nvSpPr>
        <p:spPr>
          <a:xfrm>
            <a:off x="820884" y="7181221"/>
            <a:ext cx="272454" cy="240634"/>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1" name="Oval 130"/>
          <p:cNvSpPr/>
          <p:nvPr/>
        </p:nvSpPr>
        <p:spPr>
          <a:xfrm>
            <a:off x="2047198" y="7203436"/>
            <a:ext cx="272454" cy="240634"/>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2" name="Oval 131"/>
          <p:cNvSpPr/>
          <p:nvPr/>
        </p:nvSpPr>
        <p:spPr>
          <a:xfrm>
            <a:off x="3197101" y="7212013"/>
            <a:ext cx="361063" cy="223479"/>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3" name="Oval 132"/>
          <p:cNvSpPr/>
          <p:nvPr/>
        </p:nvSpPr>
        <p:spPr>
          <a:xfrm>
            <a:off x="4011007" y="7197667"/>
            <a:ext cx="358394" cy="214719"/>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4" name="Oval 133"/>
          <p:cNvSpPr/>
          <p:nvPr/>
        </p:nvSpPr>
        <p:spPr>
          <a:xfrm>
            <a:off x="4584648" y="7175543"/>
            <a:ext cx="331010" cy="216716"/>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8" name="Oval 137"/>
          <p:cNvSpPr/>
          <p:nvPr/>
        </p:nvSpPr>
        <p:spPr>
          <a:xfrm>
            <a:off x="885854" y="7439770"/>
            <a:ext cx="142508" cy="15356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9" name="Oval 138"/>
          <p:cNvSpPr/>
          <p:nvPr/>
        </p:nvSpPr>
        <p:spPr>
          <a:xfrm>
            <a:off x="2059720" y="7456771"/>
            <a:ext cx="208478" cy="151335"/>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0" name="Oval 139"/>
          <p:cNvSpPr/>
          <p:nvPr/>
        </p:nvSpPr>
        <p:spPr>
          <a:xfrm>
            <a:off x="3185541" y="7448363"/>
            <a:ext cx="271455" cy="138732"/>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2" name="Oval 141"/>
          <p:cNvSpPr/>
          <p:nvPr/>
        </p:nvSpPr>
        <p:spPr>
          <a:xfrm>
            <a:off x="908503" y="7611669"/>
            <a:ext cx="97209" cy="9848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3" name="Oval 142"/>
          <p:cNvSpPr/>
          <p:nvPr/>
        </p:nvSpPr>
        <p:spPr>
          <a:xfrm>
            <a:off x="921375" y="7724268"/>
            <a:ext cx="71463" cy="62542"/>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4" name="Oval 143"/>
          <p:cNvSpPr/>
          <p:nvPr/>
        </p:nvSpPr>
        <p:spPr>
          <a:xfrm>
            <a:off x="2066987" y="7635377"/>
            <a:ext cx="130690" cy="77808"/>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5" name="Oval 144"/>
          <p:cNvSpPr/>
          <p:nvPr/>
        </p:nvSpPr>
        <p:spPr>
          <a:xfrm>
            <a:off x="2059586" y="7727062"/>
            <a:ext cx="95217" cy="55098"/>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7" name="Oval 146"/>
          <p:cNvSpPr/>
          <p:nvPr/>
        </p:nvSpPr>
        <p:spPr>
          <a:xfrm>
            <a:off x="3180522" y="7601447"/>
            <a:ext cx="160641" cy="96126"/>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8" name="Oval 147"/>
          <p:cNvSpPr/>
          <p:nvPr/>
        </p:nvSpPr>
        <p:spPr>
          <a:xfrm>
            <a:off x="3151105" y="7701448"/>
            <a:ext cx="102555" cy="5612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1" name="Oval 150"/>
          <p:cNvSpPr/>
          <p:nvPr/>
        </p:nvSpPr>
        <p:spPr>
          <a:xfrm>
            <a:off x="4504344" y="7399252"/>
            <a:ext cx="313315" cy="127488"/>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2" name="Oval 151"/>
          <p:cNvSpPr/>
          <p:nvPr/>
        </p:nvSpPr>
        <p:spPr>
          <a:xfrm>
            <a:off x="4484868" y="7542068"/>
            <a:ext cx="160628" cy="74255"/>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3" name="Oval 152"/>
          <p:cNvSpPr/>
          <p:nvPr/>
        </p:nvSpPr>
        <p:spPr>
          <a:xfrm>
            <a:off x="4447903" y="7622479"/>
            <a:ext cx="92251" cy="49363"/>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4" name="Oval 153"/>
          <p:cNvSpPr/>
          <p:nvPr/>
        </p:nvSpPr>
        <p:spPr>
          <a:xfrm>
            <a:off x="3960753" y="7413798"/>
            <a:ext cx="291206" cy="13873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5" name="Oval 154"/>
          <p:cNvSpPr/>
          <p:nvPr/>
        </p:nvSpPr>
        <p:spPr>
          <a:xfrm>
            <a:off x="3941865" y="7551673"/>
            <a:ext cx="157607" cy="85098"/>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6" name="Oval 155"/>
          <p:cNvSpPr/>
          <p:nvPr/>
        </p:nvSpPr>
        <p:spPr>
          <a:xfrm flipH="1">
            <a:off x="3913206" y="7649305"/>
            <a:ext cx="109882" cy="62284"/>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0" name="TextBox 159"/>
          <p:cNvSpPr txBox="1"/>
          <p:nvPr/>
        </p:nvSpPr>
        <p:spPr>
          <a:xfrm>
            <a:off x="3719478" y="7715378"/>
            <a:ext cx="1299845" cy="215444"/>
          </a:xfrm>
          <a:prstGeom prst="rect">
            <a:avLst/>
          </a:prstGeom>
          <a:noFill/>
        </p:spPr>
        <p:txBody>
          <a:bodyPr wrap="square" rtlCol="0">
            <a:spAutoFit/>
          </a:bodyPr>
          <a:lstStyle/>
          <a:p>
            <a:r>
              <a:rPr lang="en-AU" sz="800" dirty="0">
                <a:latin typeface="Arial Narrow" panose="020B0606020202030204" pitchFamily="34" charset="0"/>
              </a:rPr>
              <a:t>Erosion of the seafloor occurs</a:t>
            </a:r>
          </a:p>
        </p:txBody>
      </p:sp>
      <p:sp>
        <p:nvSpPr>
          <p:cNvPr id="161" name="TextBox 160"/>
          <p:cNvSpPr txBox="1"/>
          <p:nvPr/>
        </p:nvSpPr>
        <p:spPr>
          <a:xfrm>
            <a:off x="4965854" y="7588873"/>
            <a:ext cx="1299845" cy="338554"/>
          </a:xfrm>
          <a:prstGeom prst="rect">
            <a:avLst/>
          </a:prstGeom>
          <a:noFill/>
        </p:spPr>
        <p:txBody>
          <a:bodyPr wrap="square" rtlCol="0">
            <a:spAutoFit/>
          </a:bodyPr>
          <a:lstStyle/>
          <a:p>
            <a:r>
              <a:rPr lang="en-AU" sz="800" dirty="0">
                <a:latin typeface="Arial Narrow" panose="020B0606020202030204" pitchFamily="34" charset="0"/>
              </a:rPr>
              <a:t>The wave breaks when the depth is 1.3 x wave height</a:t>
            </a:r>
          </a:p>
        </p:txBody>
      </p:sp>
      <p:cxnSp>
        <p:nvCxnSpPr>
          <p:cNvPr id="164" name="Straight Connector 163"/>
          <p:cNvCxnSpPr/>
          <p:nvPr/>
        </p:nvCxnSpPr>
        <p:spPr>
          <a:xfrm>
            <a:off x="5702958" y="1236701"/>
            <a:ext cx="0" cy="6599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6" name="TextBox 165"/>
          <p:cNvSpPr txBox="1"/>
          <p:nvPr/>
        </p:nvSpPr>
        <p:spPr>
          <a:xfrm>
            <a:off x="5486697" y="1152174"/>
            <a:ext cx="307777" cy="648072"/>
          </a:xfrm>
          <a:prstGeom prst="rect">
            <a:avLst/>
          </a:prstGeom>
          <a:noFill/>
        </p:spPr>
        <p:txBody>
          <a:bodyPr vert="vert270" wrap="square" rtlCol="0">
            <a:spAutoFit/>
          </a:bodyPr>
          <a:lstStyle/>
          <a:p>
            <a:r>
              <a:rPr lang="en-AU" sz="800" dirty="0">
                <a:latin typeface="Arial Narrow" panose="020B0606020202030204" pitchFamily="34" charset="0"/>
              </a:rPr>
              <a:t>Wave height</a:t>
            </a:r>
          </a:p>
        </p:txBody>
      </p:sp>
      <p:cxnSp>
        <p:nvCxnSpPr>
          <p:cNvPr id="170" name="Straight Connector 169"/>
          <p:cNvCxnSpPr/>
          <p:nvPr/>
        </p:nvCxnSpPr>
        <p:spPr>
          <a:xfrm>
            <a:off x="5663140" y="1896659"/>
            <a:ext cx="84573" cy="145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 name="Freeform 1"/>
          <p:cNvSpPr/>
          <p:nvPr/>
        </p:nvSpPr>
        <p:spPr>
          <a:xfrm>
            <a:off x="3002507" y="1221475"/>
            <a:ext cx="3268639" cy="675564"/>
          </a:xfrm>
          <a:custGeom>
            <a:avLst/>
            <a:gdLst>
              <a:gd name="connsiteX0" fmla="*/ 0 w 3268639"/>
              <a:gd name="connsiteY0" fmla="*/ 300250 h 675564"/>
              <a:gd name="connsiteX1" fmla="*/ 34120 w 3268639"/>
              <a:gd name="connsiteY1" fmla="*/ 279779 h 675564"/>
              <a:gd name="connsiteX2" fmla="*/ 54592 w 3268639"/>
              <a:gd name="connsiteY2" fmla="*/ 266131 h 675564"/>
              <a:gd name="connsiteX3" fmla="*/ 75063 w 3268639"/>
              <a:gd name="connsiteY3" fmla="*/ 225188 h 675564"/>
              <a:gd name="connsiteX4" fmla="*/ 116006 w 3268639"/>
              <a:gd name="connsiteY4" fmla="*/ 197892 h 675564"/>
              <a:gd name="connsiteX5" fmla="*/ 136478 w 3268639"/>
              <a:gd name="connsiteY5" fmla="*/ 184244 h 675564"/>
              <a:gd name="connsiteX6" fmla="*/ 156950 w 3268639"/>
              <a:gd name="connsiteY6" fmla="*/ 143301 h 675564"/>
              <a:gd name="connsiteX7" fmla="*/ 197893 w 3268639"/>
              <a:gd name="connsiteY7" fmla="*/ 116006 h 675564"/>
              <a:gd name="connsiteX8" fmla="*/ 238836 w 3268639"/>
              <a:gd name="connsiteY8" fmla="*/ 95534 h 675564"/>
              <a:gd name="connsiteX9" fmla="*/ 252484 w 3268639"/>
              <a:gd name="connsiteY9" fmla="*/ 75062 h 675564"/>
              <a:gd name="connsiteX10" fmla="*/ 300251 w 3268639"/>
              <a:gd name="connsiteY10" fmla="*/ 54591 h 675564"/>
              <a:gd name="connsiteX11" fmla="*/ 320723 w 3268639"/>
              <a:gd name="connsiteY11" fmla="*/ 47767 h 675564"/>
              <a:gd name="connsiteX12" fmla="*/ 341194 w 3268639"/>
              <a:gd name="connsiteY12" fmla="*/ 34119 h 675564"/>
              <a:gd name="connsiteX13" fmla="*/ 409433 w 3268639"/>
              <a:gd name="connsiteY13" fmla="*/ 13647 h 675564"/>
              <a:gd name="connsiteX14" fmla="*/ 429905 w 3268639"/>
              <a:gd name="connsiteY14" fmla="*/ 6824 h 675564"/>
              <a:gd name="connsiteX15" fmla="*/ 498144 w 3268639"/>
              <a:gd name="connsiteY15" fmla="*/ 13647 h 675564"/>
              <a:gd name="connsiteX16" fmla="*/ 518615 w 3268639"/>
              <a:gd name="connsiteY16" fmla="*/ 20471 h 675564"/>
              <a:gd name="connsiteX17" fmla="*/ 586854 w 3268639"/>
              <a:gd name="connsiteY17" fmla="*/ 27295 h 675564"/>
              <a:gd name="connsiteX18" fmla="*/ 614150 w 3268639"/>
              <a:gd name="connsiteY18" fmla="*/ 34119 h 675564"/>
              <a:gd name="connsiteX19" fmla="*/ 655093 w 3268639"/>
              <a:gd name="connsiteY19" fmla="*/ 61415 h 675564"/>
              <a:gd name="connsiteX20" fmla="*/ 702860 w 3268639"/>
              <a:gd name="connsiteY20" fmla="*/ 75062 h 675564"/>
              <a:gd name="connsiteX21" fmla="*/ 723332 w 3268639"/>
              <a:gd name="connsiteY21" fmla="*/ 81886 h 675564"/>
              <a:gd name="connsiteX22" fmla="*/ 784747 w 3268639"/>
              <a:gd name="connsiteY22" fmla="*/ 129653 h 675564"/>
              <a:gd name="connsiteX23" fmla="*/ 832514 w 3268639"/>
              <a:gd name="connsiteY23" fmla="*/ 163773 h 675564"/>
              <a:gd name="connsiteX24" fmla="*/ 846162 w 3268639"/>
              <a:gd name="connsiteY24" fmla="*/ 184244 h 675564"/>
              <a:gd name="connsiteX25" fmla="*/ 866633 w 3268639"/>
              <a:gd name="connsiteY25" fmla="*/ 191068 h 675564"/>
              <a:gd name="connsiteX26" fmla="*/ 887105 w 3268639"/>
              <a:gd name="connsiteY26" fmla="*/ 204716 h 675564"/>
              <a:gd name="connsiteX27" fmla="*/ 893929 w 3268639"/>
              <a:gd name="connsiteY27" fmla="*/ 225188 h 675564"/>
              <a:gd name="connsiteX28" fmla="*/ 934872 w 3268639"/>
              <a:gd name="connsiteY28" fmla="*/ 252483 h 675564"/>
              <a:gd name="connsiteX29" fmla="*/ 948520 w 3268639"/>
              <a:gd name="connsiteY29" fmla="*/ 272955 h 675564"/>
              <a:gd name="connsiteX30" fmla="*/ 968992 w 3268639"/>
              <a:gd name="connsiteY30" fmla="*/ 279779 h 675564"/>
              <a:gd name="connsiteX31" fmla="*/ 989463 w 3268639"/>
              <a:gd name="connsiteY31" fmla="*/ 293426 h 675564"/>
              <a:gd name="connsiteX32" fmla="*/ 1003111 w 3268639"/>
              <a:gd name="connsiteY32" fmla="*/ 313898 h 675564"/>
              <a:gd name="connsiteX33" fmla="*/ 1044054 w 3268639"/>
              <a:gd name="connsiteY33" fmla="*/ 327546 h 675564"/>
              <a:gd name="connsiteX34" fmla="*/ 1064526 w 3268639"/>
              <a:gd name="connsiteY34" fmla="*/ 341194 h 675564"/>
              <a:gd name="connsiteX35" fmla="*/ 1071350 w 3268639"/>
              <a:gd name="connsiteY35" fmla="*/ 361665 h 675564"/>
              <a:gd name="connsiteX36" fmla="*/ 1112293 w 3268639"/>
              <a:gd name="connsiteY36" fmla="*/ 375313 h 675564"/>
              <a:gd name="connsiteX37" fmla="*/ 1132765 w 3268639"/>
              <a:gd name="connsiteY37" fmla="*/ 388961 h 675564"/>
              <a:gd name="connsiteX38" fmla="*/ 1146412 w 3268639"/>
              <a:gd name="connsiteY38" fmla="*/ 409432 h 675564"/>
              <a:gd name="connsiteX39" fmla="*/ 1166884 w 3268639"/>
              <a:gd name="connsiteY39" fmla="*/ 423080 h 675564"/>
              <a:gd name="connsiteX40" fmla="*/ 1221475 w 3268639"/>
              <a:gd name="connsiteY40" fmla="*/ 470847 h 675564"/>
              <a:gd name="connsiteX41" fmla="*/ 1241947 w 3268639"/>
              <a:gd name="connsiteY41" fmla="*/ 484495 h 675564"/>
              <a:gd name="connsiteX42" fmla="*/ 1262418 w 3268639"/>
              <a:gd name="connsiteY42" fmla="*/ 491319 h 675564"/>
              <a:gd name="connsiteX43" fmla="*/ 1303362 w 3268639"/>
              <a:gd name="connsiteY43" fmla="*/ 518615 h 675564"/>
              <a:gd name="connsiteX44" fmla="*/ 1357953 w 3268639"/>
              <a:gd name="connsiteY44" fmla="*/ 566382 h 675564"/>
              <a:gd name="connsiteX45" fmla="*/ 1419368 w 3268639"/>
              <a:gd name="connsiteY45" fmla="*/ 614149 h 675564"/>
              <a:gd name="connsiteX46" fmla="*/ 1460311 w 3268639"/>
              <a:gd name="connsiteY46" fmla="*/ 627797 h 675564"/>
              <a:gd name="connsiteX47" fmla="*/ 1480783 w 3268639"/>
              <a:gd name="connsiteY47" fmla="*/ 641444 h 675564"/>
              <a:gd name="connsiteX48" fmla="*/ 1528550 w 3268639"/>
              <a:gd name="connsiteY48" fmla="*/ 655092 h 675564"/>
              <a:gd name="connsiteX49" fmla="*/ 1569493 w 3268639"/>
              <a:gd name="connsiteY49" fmla="*/ 668740 h 675564"/>
              <a:gd name="connsiteX50" fmla="*/ 1589965 w 3268639"/>
              <a:gd name="connsiteY50" fmla="*/ 675564 h 675564"/>
              <a:gd name="connsiteX51" fmla="*/ 1658203 w 3268639"/>
              <a:gd name="connsiteY51" fmla="*/ 668740 h 675564"/>
              <a:gd name="connsiteX52" fmla="*/ 1678675 w 3268639"/>
              <a:gd name="connsiteY52" fmla="*/ 661916 h 675564"/>
              <a:gd name="connsiteX53" fmla="*/ 1733266 w 3268639"/>
              <a:gd name="connsiteY53" fmla="*/ 655092 h 675564"/>
              <a:gd name="connsiteX54" fmla="*/ 1753738 w 3268639"/>
              <a:gd name="connsiteY54" fmla="*/ 648268 h 675564"/>
              <a:gd name="connsiteX55" fmla="*/ 1794681 w 3268639"/>
              <a:gd name="connsiteY55" fmla="*/ 641444 h 675564"/>
              <a:gd name="connsiteX56" fmla="*/ 1821977 w 3268639"/>
              <a:gd name="connsiteY56" fmla="*/ 634621 h 675564"/>
              <a:gd name="connsiteX57" fmla="*/ 1842448 w 3268639"/>
              <a:gd name="connsiteY57" fmla="*/ 620973 h 675564"/>
              <a:gd name="connsiteX58" fmla="*/ 1856096 w 3268639"/>
              <a:gd name="connsiteY58" fmla="*/ 600501 h 675564"/>
              <a:gd name="connsiteX59" fmla="*/ 1876568 w 3268639"/>
              <a:gd name="connsiteY59" fmla="*/ 593677 h 675564"/>
              <a:gd name="connsiteX60" fmla="*/ 1937983 w 3268639"/>
              <a:gd name="connsiteY60" fmla="*/ 552734 h 675564"/>
              <a:gd name="connsiteX61" fmla="*/ 1958454 w 3268639"/>
              <a:gd name="connsiteY61" fmla="*/ 539086 h 675564"/>
              <a:gd name="connsiteX62" fmla="*/ 1985750 w 3268639"/>
              <a:gd name="connsiteY62" fmla="*/ 532262 h 675564"/>
              <a:gd name="connsiteX63" fmla="*/ 1999397 w 3268639"/>
              <a:gd name="connsiteY63" fmla="*/ 511791 h 675564"/>
              <a:gd name="connsiteX64" fmla="*/ 2013045 w 3268639"/>
              <a:gd name="connsiteY64" fmla="*/ 470847 h 675564"/>
              <a:gd name="connsiteX65" fmla="*/ 2053989 w 3268639"/>
              <a:gd name="connsiteY65" fmla="*/ 450376 h 675564"/>
              <a:gd name="connsiteX66" fmla="*/ 2067636 w 3268639"/>
              <a:gd name="connsiteY66" fmla="*/ 429904 h 675564"/>
              <a:gd name="connsiteX67" fmla="*/ 2074460 w 3268639"/>
              <a:gd name="connsiteY67" fmla="*/ 409432 h 675564"/>
              <a:gd name="connsiteX68" fmla="*/ 2115403 w 3268639"/>
              <a:gd name="connsiteY68" fmla="*/ 382137 h 675564"/>
              <a:gd name="connsiteX69" fmla="*/ 2129051 w 3268639"/>
              <a:gd name="connsiteY69" fmla="*/ 361665 h 675564"/>
              <a:gd name="connsiteX70" fmla="*/ 2135875 w 3268639"/>
              <a:gd name="connsiteY70" fmla="*/ 341194 h 675564"/>
              <a:gd name="connsiteX71" fmla="*/ 2176818 w 3268639"/>
              <a:gd name="connsiteY71" fmla="*/ 327546 h 675564"/>
              <a:gd name="connsiteX72" fmla="*/ 2190466 w 3268639"/>
              <a:gd name="connsiteY72" fmla="*/ 307074 h 675564"/>
              <a:gd name="connsiteX73" fmla="*/ 2238233 w 3268639"/>
              <a:gd name="connsiteY73" fmla="*/ 272955 h 675564"/>
              <a:gd name="connsiteX74" fmla="*/ 2258705 w 3268639"/>
              <a:gd name="connsiteY74" fmla="*/ 232012 h 675564"/>
              <a:gd name="connsiteX75" fmla="*/ 2279177 w 3268639"/>
              <a:gd name="connsiteY75" fmla="*/ 225188 h 675564"/>
              <a:gd name="connsiteX76" fmla="*/ 2306472 w 3268639"/>
              <a:gd name="connsiteY76" fmla="*/ 191068 h 675564"/>
              <a:gd name="connsiteX77" fmla="*/ 2326944 w 3268639"/>
              <a:gd name="connsiteY77" fmla="*/ 177421 h 675564"/>
              <a:gd name="connsiteX78" fmla="*/ 2333768 w 3268639"/>
              <a:gd name="connsiteY78" fmla="*/ 156949 h 675564"/>
              <a:gd name="connsiteX79" fmla="*/ 2374711 w 3268639"/>
              <a:gd name="connsiteY79" fmla="*/ 136477 h 675564"/>
              <a:gd name="connsiteX80" fmla="*/ 2408830 w 3268639"/>
              <a:gd name="connsiteY80" fmla="*/ 109182 h 675564"/>
              <a:gd name="connsiteX81" fmla="*/ 2442950 w 3268639"/>
              <a:gd name="connsiteY81" fmla="*/ 81886 h 675564"/>
              <a:gd name="connsiteX82" fmla="*/ 2463421 w 3268639"/>
              <a:gd name="connsiteY82" fmla="*/ 68238 h 675564"/>
              <a:gd name="connsiteX83" fmla="*/ 2524836 w 3268639"/>
              <a:gd name="connsiteY83" fmla="*/ 54591 h 675564"/>
              <a:gd name="connsiteX84" fmla="*/ 2545308 w 3268639"/>
              <a:gd name="connsiteY84" fmla="*/ 47767 h 675564"/>
              <a:gd name="connsiteX85" fmla="*/ 2572603 w 3268639"/>
              <a:gd name="connsiteY85" fmla="*/ 40943 h 675564"/>
              <a:gd name="connsiteX86" fmla="*/ 2593075 w 3268639"/>
              <a:gd name="connsiteY86" fmla="*/ 34119 h 675564"/>
              <a:gd name="connsiteX87" fmla="*/ 2647666 w 3268639"/>
              <a:gd name="connsiteY87" fmla="*/ 20471 h 675564"/>
              <a:gd name="connsiteX88" fmla="*/ 2688609 w 3268639"/>
              <a:gd name="connsiteY88" fmla="*/ 6824 h 675564"/>
              <a:gd name="connsiteX89" fmla="*/ 2770496 w 3268639"/>
              <a:gd name="connsiteY89" fmla="*/ 0 h 675564"/>
              <a:gd name="connsiteX90" fmla="*/ 2825087 w 3268639"/>
              <a:gd name="connsiteY90" fmla="*/ 13647 h 675564"/>
              <a:gd name="connsiteX91" fmla="*/ 2845559 w 3268639"/>
              <a:gd name="connsiteY91" fmla="*/ 27295 h 675564"/>
              <a:gd name="connsiteX92" fmla="*/ 2886502 w 3268639"/>
              <a:gd name="connsiteY92" fmla="*/ 40943 h 675564"/>
              <a:gd name="connsiteX93" fmla="*/ 2906974 w 3268639"/>
              <a:gd name="connsiteY93" fmla="*/ 54591 h 675564"/>
              <a:gd name="connsiteX94" fmla="*/ 2961565 w 3268639"/>
              <a:gd name="connsiteY94" fmla="*/ 68238 h 675564"/>
              <a:gd name="connsiteX95" fmla="*/ 2982036 w 3268639"/>
              <a:gd name="connsiteY95" fmla="*/ 75062 h 675564"/>
              <a:gd name="connsiteX96" fmla="*/ 3022980 w 3268639"/>
              <a:gd name="connsiteY96" fmla="*/ 102358 h 675564"/>
              <a:gd name="connsiteX97" fmla="*/ 3043451 w 3268639"/>
              <a:gd name="connsiteY97" fmla="*/ 116006 h 675564"/>
              <a:gd name="connsiteX98" fmla="*/ 3063923 w 3268639"/>
              <a:gd name="connsiteY98" fmla="*/ 122829 h 675564"/>
              <a:gd name="connsiteX99" fmla="*/ 3104866 w 3268639"/>
              <a:gd name="connsiteY99" fmla="*/ 150125 h 675564"/>
              <a:gd name="connsiteX100" fmla="*/ 3125338 w 3268639"/>
              <a:gd name="connsiteY100" fmla="*/ 163773 h 675564"/>
              <a:gd name="connsiteX101" fmla="*/ 3145809 w 3268639"/>
              <a:gd name="connsiteY101" fmla="*/ 170597 h 675564"/>
              <a:gd name="connsiteX102" fmla="*/ 3193577 w 3268639"/>
              <a:gd name="connsiteY102" fmla="*/ 232012 h 675564"/>
              <a:gd name="connsiteX103" fmla="*/ 3214048 w 3268639"/>
              <a:gd name="connsiteY103" fmla="*/ 245659 h 675564"/>
              <a:gd name="connsiteX104" fmla="*/ 3248168 w 3268639"/>
              <a:gd name="connsiteY104" fmla="*/ 272955 h 675564"/>
              <a:gd name="connsiteX105" fmla="*/ 3268639 w 3268639"/>
              <a:gd name="connsiteY105" fmla="*/ 286603 h 675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Lst>
            <a:rect l="l" t="t" r="r" b="b"/>
            <a:pathLst>
              <a:path w="3268639" h="675564">
                <a:moveTo>
                  <a:pt x="0" y="300250"/>
                </a:moveTo>
                <a:cubicBezTo>
                  <a:pt x="11373" y="293426"/>
                  <a:pt x="22873" y="286808"/>
                  <a:pt x="34120" y="279779"/>
                </a:cubicBezTo>
                <a:cubicBezTo>
                  <a:pt x="41075" y="275432"/>
                  <a:pt x="49469" y="272535"/>
                  <a:pt x="54592" y="266131"/>
                </a:cubicBezTo>
                <a:cubicBezTo>
                  <a:pt x="82177" y="231648"/>
                  <a:pt x="36709" y="258747"/>
                  <a:pt x="75063" y="225188"/>
                </a:cubicBezTo>
                <a:cubicBezTo>
                  <a:pt x="87407" y="214387"/>
                  <a:pt x="102358" y="206991"/>
                  <a:pt x="116006" y="197892"/>
                </a:cubicBezTo>
                <a:lnTo>
                  <a:pt x="136478" y="184244"/>
                </a:lnTo>
                <a:cubicBezTo>
                  <a:pt x="141346" y="169642"/>
                  <a:pt x="144500" y="154195"/>
                  <a:pt x="156950" y="143301"/>
                </a:cubicBezTo>
                <a:cubicBezTo>
                  <a:pt x="169294" y="132500"/>
                  <a:pt x="184245" y="125104"/>
                  <a:pt x="197893" y="116006"/>
                </a:cubicBezTo>
                <a:cubicBezTo>
                  <a:pt x="224350" y="98368"/>
                  <a:pt x="210584" y="104952"/>
                  <a:pt x="238836" y="95534"/>
                </a:cubicBezTo>
                <a:cubicBezTo>
                  <a:pt x="243385" y="88710"/>
                  <a:pt x="246685" y="80861"/>
                  <a:pt x="252484" y="75062"/>
                </a:cubicBezTo>
                <a:cubicBezTo>
                  <a:pt x="269104" y="58442"/>
                  <a:pt x="278328" y="60855"/>
                  <a:pt x="300251" y="54591"/>
                </a:cubicBezTo>
                <a:cubicBezTo>
                  <a:pt x="307167" y="52615"/>
                  <a:pt x="313899" y="50042"/>
                  <a:pt x="320723" y="47767"/>
                </a:cubicBezTo>
                <a:cubicBezTo>
                  <a:pt x="327547" y="43218"/>
                  <a:pt x="333700" y="37450"/>
                  <a:pt x="341194" y="34119"/>
                </a:cubicBezTo>
                <a:cubicBezTo>
                  <a:pt x="370375" y="21149"/>
                  <a:pt x="381649" y="21585"/>
                  <a:pt x="409433" y="13647"/>
                </a:cubicBezTo>
                <a:cubicBezTo>
                  <a:pt x="416349" y="11671"/>
                  <a:pt x="423081" y="9098"/>
                  <a:pt x="429905" y="6824"/>
                </a:cubicBezTo>
                <a:cubicBezTo>
                  <a:pt x="452651" y="9098"/>
                  <a:pt x="475550" y="10171"/>
                  <a:pt x="498144" y="13647"/>
                </a:cubicBezTo>
                <a:cubicBezTo>
                  <a:pt x="505253" y="14741"/>
                  <a:pt x="511506" y="19377"/>
                  <a:pt x="518615" y="20471"/>
                </a:cubicBezTo>
                <a:cubicBezTo>
                  <a:pt x="541209" y="23947"/>
                  <a:pt x="564108" y="25020"/>
                  <a:pt x="586854" y="27295"/>
                </a:cubicBezTo>
                <a:cubicBezTo>
                  <a:pt x="595953" y="29570"/>
                  <a:pt x="605761" y="29925"/>
                  <a:pt x="614150" y="34119"/>
                </a:cubicBezTo>
                <a:cubicBezTo>
                  <a:pt x="628821" y="41455"/>
                  <a:pt x="639532" y="56229"/>
                  <a:pt x="655093" y="61415"/>
                </a:cubicBezTo>
                <a:cubicBezTo>
                  <a:pt x="704198" y="77781"/>
                  <a:pt x="642854" y="57917"/>
                  <a:pt x="702860" y="75062"/>
                </a:cubicBezTo>
                <a:cubicBezTo>
                  <a:pt x="709776" y="77038"/>
                  <a:pt x="716508" y="79611"/>
                  <a:pt x="723332" y="81886"/>
                </a:cubicBezTo>
                <a:cubicBezTo>
                  <a:pt x="826807" y="150871"/>
                  <a:pt x="720610" y="76206"/>
                  <a:pt x="784747" y="129653"/>
                </a:cubicBezTo>
                <a:cubicBezTo>
                  <a:pt x="807991" y="149023"/>
                  <a:pt x="807935" y="139195"/>
                  <a:pt x="832514" y="163773"/>
                </a:cubicBezTo>
                <a:cubicBezTo>
                  <a:pt x="838313" y="169572"/>
                  <a:pt x="839758" y="179121"/>
                  <a:pt x="846162" y="184244"/>
                </a:cubicBezTo>
                <a:cubicBezTo>
                  <a:pt x="851779" y="188737"/>
                  <a:pt x="860200" y="187851"/>
                  <a:pt x="866633" y="191068"/>
                </a:cubicBezTo>
                <a:cubicBezTo>
                  <a:pt x="873969" y="194736"/>
                  <a:pt x="880281" y="200167"/>
                  <a:pt x="887105" y="204716"/>
                </a:cubicBezTo>
                <a:cubicBezTo>
                  <a:pt x="889380" y="211540"/>
                  <a:pt x="888843" y="220102"/>
                  <a:pt x="893929" y="225188"/>
                </a:cubicBezTo>
                <a:cubicBezTo>
                  <a:pt x="905527" y="236786"/>
                  <a:pt x="934872" y="252483"/>
                  <a:pt x="934872" y="252483"/>
                </a:cubicBezTo>
                <a:cubicBezTo>
                  <a:pt x="939421" y="259307"/>
                  <a:pt x="942116" y="267832"/>
                  <a:pt x="948520" y="272955"/>
                </a:cubicBezTo>
                <a:cubicBezTo>
                  <a:pt x="954137" y="277449"/>
                  <a:pt x="962558" y="276562"/>
                  <a:pt x="968992" y="279779"/>
                </a:cubicBezTo>
                <a:cubicBezTo>
                  <a:pt x="976327" y="283447"/>
                  <a:pt x="982639" y="288877"/>
                  <a:pt x="989463" y="293426"/>
                </a:cubicBezTo>
                <a:cubicBezTo>
                  <a:pt x="994012" y="300250"/>
                  <a:pt x="996156" y="309551"/>
                  <a:pt x="1003111" y="313898"/>
                </a:cubicBezTo>
                <a:cubicBezTo>
                  <a:pt x="1015310" y="321523"/>
                  <a:pt x="1032084" y="319566"/>
                  <a:pt x="1044054" y="327546"/>
                </a:cubicBezTo>
                <a:lnTo>
                  <a:pt x="1064526" y="341194"/>
                </a:lnTo>
                <a:cubicBezTo>
                  <a:pt x="1066801" y="348018"/>
                  <a:pt x="1065497" y="357484"/>
                  <a:pt x="1071350" y="361665"/>
                </a:cubicBezTo>
                <a:cubicBezTo>
                  <a:pt x="1083056" y="370027"/>
                  <a:pt x="1100323" y="367333"/>
                  <a:pt x="1112293" y="375313"/>
                </a:cubicBezTo>
                <a:lnTo>
                  <a:pt x="1132765" y="388961"/>
                </a:lnTo>
                <a:cubicBezTo>
                  <a:pt x="1137314" y="395785"/>
                  <a:pt x="1140613" y="403633"/>
                  <a:pt x="1146412" y="409432"/>
                </a:cubicBezTo>
                <a:cubicBezTo>
                  <a:pt x="1152211" y="415231"/>
                  <a:pt x="1161483" y="416908"/>
                  <a:pt x="1166884" y="423080"/>
                </a:cubicBezTo>
                <a:cubicBezTo>
                  <a:pt x="1212381" y="475077"/>
                  <a:pt x="1170835" y="458188"/>
                  <a:pt x="1221475" y="470847"/>
                </a:cubicBezTo>
                <a:cubicBezTo>
                  <a:pt x="1228299" y="475396"/>
                  <a:pt x="1234611" y="480827"/>
                  <a:pt x="1241947" y="484495"/>
                </a:cubicBezTo>
                <a:cubicBezTo>
                  <a:pt x="1248380" y="487712"/>
                  <a:pt x="1256130" y="487826"/>
                  <a:pt x="1262418" y="491319"/>
                </a:cubicBezTo>
                <a:cubicBezTo>
                  <a:pt x="1276757" y="499285"/>
                  <a:pt x="1303362" y="518615"/>
                  <a:pt x="1303362" y="518615"/>
                </a:cubicBezTo>
                <a:cubicBezTo>
                  <a:pt x="1342028" y="576615"/>
                  <a:pt x="1278343" y="486772"/>
                  <a:pt x="1357953" y="566382"/>
                </a:cubicBezTo>
                <a:cubicBezTo>
                  <a:pt x="1375617" y="584046"/>
                  <a:pt x="1394881" y="605986"/>
                  <a:pt x="1419368" y="614149"/>
                </a:cubicBezTo>
                <a:cubicBezTo>
                  <a:pt x="1433016" y="618698"/>
                  <a:pt x="1448341" y="619818"/>
                  <a:pt x="1460311" y="627797"/>
                </a:cubicBezTo>
                <a:cubicBezTo>
                  <a:pt x="1467135" y="632346"/>
                  <a:pt x="1473448" y="637776"/>
                  <a:pt x="1480783" y="641444"/>
                </a:cubicBezTo>
                <a:cubicBezTo>
                  <a:pt x="1492252" y="647179"/>
                  <a:pt x="1517614" y="651811"/>
                  <a:pt x="1528550" y="655092"/>
                </a:cubicBezTo>
                <a:cubicBezTo>
                  <a:pt x="1542329" y="659226"/>
                  <a:pt x="1555845" y="664191"/>
                  <a:pt x="1569493" y="668740"/>
                </a:cubicBezTo>
                <a:lnTo>
                  <a:pt x="1589965" y="675564"/>
                </a:lnTo>
                <a:cubicBezTo>
                  <a:pt x="1612711" y="673289"/>
                  <a:pt x="1635609" y="672216"/>
                  <a:pt x="1658203" y="668740"/>
                </a:cubicBezTo>
                <a:cubicBezTo>
                  <a:pt x="1665312" y="667646"/>
                  <a:pt x="1671598" y="663203"/>
                  <a:pt x="1678675" y="661916"/>
                </a:cubicBezTo>
                <a:cubicBezTo>
                  <a:pt x="1696718" y="658635"/>
                  <a:pt x="1715069" y="657367"/>
                  <a:pt x="1733266" y="655092"/>
                </a:cubicBezTo>
                <a:cubicBezTo>
                  <a:pt x="1740090" y="652817"/>
                  <a:pt x="1746716" y="649828"/>
                  <a:pt x="1753738" y="648268"/>
                </a:cubicBezTo>
                <a:cubicBezTo>
                  <a:pt x="1767244" y="645267"/>
                  <a:pt x="1781114" y="644157"/>
                  <a:pt x="1794681" y="641444"/>
                </a:cubicBezTo>
                <a:cubicBezTo>
                  <a:pt x="1803878" y="639605"/>
                  <a:pt x="1812878" y="636895"/>
                  <a:pt x="1821977" y="634621"/>
                </a:cubicBezTo>
                <a:cubicBezTo>
                  <a:pt x="1828801" y="630072"/>
                  <a:pt x="1836649" y="626772"/>
                  <a:pt x="1842448" y="620973"/>
                </a:cubicBezTo>
                <a:cubicBezTo>
                  <a:pt x="1848247" y="615174"/>
                  <a:pt x="1849692" y="605624"/>
                  <a:pt x="1856096" y="600501"/>
                </a:cubicBezTo>
                <a:cubicBezTo>
                  <a:pt x="1861713" y="596007"/>
                  <a:pt x="1869744" y="595952"/>
                  <a:pt x="1876568" y="593677"/>
                </a:cubicBezTo>
                <a:lnTo>
                  <a:pt x="1937983" y="552734"/>
                </a:lnTo>
                <a:cubicBezTo>
                  <a:pt x="1944807" y="548185"/>
                  <a:pt x="1950498" y="541075"/>
                  <a:pt x="1958454" y="539086"/>
                </a:cubicBezTo>
                <a:lnTo>
                  <a:pt x="1985750" y="532262"/>
                </a:lnTo>
                <a:cubicBezTo>
                  <a:pt x="1990299" y="525438"/>
                  <a:pt x="1996066" y="519285"/>
                  <a:pt x="1999397" y="511791"/>
                </a:cubicBezTo>
                <a:cubicBezTo>
                  <a:pt x="2005240" y="498645"/>
                  <a:pt x="2001075" y="478827"/>
                  <a:pt x="2013045" y="470847"/>
                </a:cubicBezTo>
                <a:cubicBezTo>
                  <a:pt x="2039502" y="453210"/>
                  <a:pt x="2025737" y="459793"/>
                  <a:pt x="2053989" y="450376"/>
                </a:cubicBezTo>
                <a:cubicBezTo>
                  <a:pt x="2058538" y="443552"/>
                  <a:pt x="2063968" y="437239"/>
                  <a:pt x="2067636" y="429904"/>
                </a:cubicBezTo>
                <a:cubicBezTo>
                  <a:pt x="2070853" y="423470"/>
                  <a:pt x="2069374" y="414518"/>
                  <a:pt x="2074460" y="409432"/>
                </a:cubicBezTo>
                <a:cubicBezTo>
                  <a:pt x="2086058" y="397834"/>
                  <a:pt x="2115403" y="382137"/>
                  <a:pt x="2115403" y="382137"/>
                </a:cubicBezTo>
                <a:cubicBezTo>
                  <a:pt x="2119952" y="375313"/>
                  <a:pt x="2125383" y="369001"/>
                  <a:pt x="2129051" y="361665"/>
                </a:cubicBezTo>
                <a:cubicBezTo>
                  <a:pt x="2132268" y="355232"/>
                  <a:pt x="2130022" y="345375"/>
                  <a:pt x="2135875" y="341194"/>
                </a:cubicBezTo>
                <a:cubicBezTo>
                  <a:pt x="2147581" y="332832"/>
                  <a:pt x="2176818" y="327546"/>
                  <a:pt x="2176818" y="327546"/>
                </a:cubicBezTo>
                <a:cubicBezTo>
                  <a:pt x="2181367" y="320722"/>
                  <a:pt x="2184667" y="312873"/>
                  <a:pt x="2190466" y="307074"/>
                </a:cubicBezTo>
                <a:cubicBezTo>
                  <a:pt x="2198925" y="298616"/>
                  <a:pt x="2226614" y="280701"/>
                  <a:pt x="2238233" y="272955"/>
                </a:cubicBezTo>
                <a:cubicBezTo>
                  <a:pt x="2242728" y="259469"/>
                  <a:pt x="2246679" y="241633"/>
                  <a:pt x="2258705" y="232012"/>
                </a:cubicBezTo>
                <a:cubicBezTo>
                  <a:pt x="2264322" y="227519"/>
                  <a:pt x="2272353" y="227463"/>
                  <a:pt x="2279177" y="225188"/>
                </a:cubicBezTo>
                <a:cubicBezTo>
                  <a:pt x="2337849" y="186071"/>
                  <a:pt x="2268798" y="238159"/>
                  <a:pt x="2306472" y="191068"/>
                </a:cubicBezTo>
                <a:cubicBezTo>
                  <a:pt x="2311595" y="184664"/>
                  <a:pt x="2320120" y="181970"/>
                  <a:pt x="2326944" y="177421"/>
                </a:cubicBezTo>
                <a:cubicBezTo>
                  <a:pt x="2329219" y="170597"/>
                  <a:pt x="2329275" y="162566"/>
                  <a:pt x="2333768" y="156949"/>
                </a:cubicBezTo>
                <a:cubicBezTo>
                  <a:pt x="2343389" y="144923"/>
                  <a:pt x="2361225" y="140972"/>
                  <a:pt x="2374711" y="136477"/>
                </a:cubicBezTo>
                <a:cubicBezTo>
                  <a:pt x="2413827" y="77806"/>
                  <a:pt x="2361742" y="146854"/>
                  <a:pt x="2408830" y="109182"/>
                </a:cubicBezTo>
                <a:cubicBezTo>
                  <a:pt x="2452923" y="73907"/>
                  <a:pt x="2391495" y="99038"/>
                  <a:pt x="2442950" y="81886"/>
                </a:cubicBezTo>
                <a:cubicBezTo>
                  <a:pt x="2449774" y="77337"/>
                  <a:pt x="2456086" y="71906"/>
                  <a:pt x="2463421" y="68238"/>
                </a:cubicBezTo>
                <a:cubicBezTo>
                  <a:pt x="2481850" y="59024"/>
                  <a:pt x="2505976" y="58782"/>
                  <a:pt x="2524836" y="54591"/>
                </a:cubicBezTo>
                <a:cubicBezTo>
                  <a:pt x="2531858" y="53031"/>
                  <a:pt x="2538392" y="49743"/>
                  <a:pt x="2545308" y="47767"/>
                </a:cubicBezTo>
                <a:cubicBezTo>
                  <a:pt x="2554326" y="45191"/>
                  <a:pt x="2563585" y="43519"/>
                  <a:pt x="2572603" y="40943"/>
                </a:cubicBezTo>
                <a:cubicBezTo>
                  <a:pt x="2579519" y="38967"/>
                  <a:pt x="2586135" y="36012"/>
                  <a:pt x="2593075" y="34119"/>
                </a:cubicBezTo>
                <a:cubicBezTo>
                  <a:pt x="2611171" y="29184"/>
                  <a:pt x="2629871" y="26402"/>
                  <a:pt x="2647666" y="20471"/>
                </a:cubicBezTo>
                <a:cubicBezTo>
                  <a:pt x="2661314" y="15922"/>
                  <a:pt x="2674273" y="8019"/>
                  <a:pt x="2688609" y="6824"/>
                </a:cubicBezTo>
                <a:lnTo>
                  <a:pt x="2770496" y="0"/>
                </a:lnTo>
                <a:cubicBezTo>
                  <a:pt x="2783466" y="2594"/>
                  <a:pt x="2811102" y="6655"/>
                  <a:pt x="2825087" y="13647"/>
                </a:cubicBezTo>
                <a:cubicBezTo>
                  <a:pt x="2832423" y="17315"/>
                  <a:pt x="2838064" y="23964"/>
                  <a:pt x="2845559" y="27295"/>
                </a:cubicBezTo>
                <a:cubicBezTo>
                  <a:pt x="2858705" y="33138"/>
                  <a:pt x="2874532" y="32963"/>
                  <a:pt x="2886502" y="40943"/>
                </a:cubicBezTo>
                <a:cubicBezTo>
                  <a:pt x="2893326" y="45492"/>
                  <a:pt x="2899266" y="51788"/>
                  <a:pt x="2906974" y="54591"/>
                </a:cubicBezTo>
                <a:cubicBezTo>
                  <a:pt x="2924602" y="61001"/>
                  <a:pt x="2943771" y="62306"/>
                  <a:pt x="2961565" y="68238"/>
                </a:cubicBezTo>
                <a:cubicBezTo>
                  <a:pt x="2968389" y="70513"/>
                  <a:pt x="2975748" y="71569"/>
                  <a:pt x="2982036" y="75062"/>
                </a:cubicBezTo>
                <a:cubicBezTo>
                  <a:pt x="2996375" y="83028"/>
                  <a:pt x="3009332" y="93259"/>
                  <a:pt x="3022980" y="102358"/>
                </a:cubicBezTo>
                <a:cubicBezTo>
                  <a:pt x="3029804" y="106907"/>
                  <a:pt x="3035671" y="113413"/>
                  <a:pt x="3043451" y="116006"/>
                </a:cubicBezTo>
                <a:lnTo>
                  <a:pt x="3063923" y="122829"/>
                </a:lnTo>
                <a:lnTo>
                  <a:pt x="3104866" y="150125"/>
                </a:lnTo>
                <a:cubicBezTo>
                  <a:pt x="3111690" y="154674"/>
                  <a:pt x="3117557" y="161179"/>
                  <a:pt x="3125338" y="163773"/>
                </a:cubicBezTo>
                <a:lnTo>
                  <a:pt x="3145809" y="170597"/>
                </a:lnTo>
                <a:cubicBezTo>
                  <a:pt x="3164830" y="199128"/>
                  <a:pt x="3169525" y="211969"/>
                  <a:pt x="3193577" y="232012"/>
                </a:cubicBezTo>
                <a:cubicBezTo>
                  <a:pt x="3199877" y="237262"/>
                  <a:pt x="3207224" y="241110"/>
                  <a:pt x="3214048" y="245659"/>
                </a:cubicBezTo>
                <a:cubicBezTo>
                  <a:pt x="3237055" y="280170"/>
                  <a:pt x="3215206" y="256474"/>
                  <a:pt x="3248168" y="272955"/>
                </a:cubicBezTo>
                <a:cubicBezTo>
                  <a:pt x="3255503" y="276623"/>
                  <a:pt x="3268639" y="286603"/>
                  <a:pt x="3268639" y="28660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Freeform 3"/>
          <p:cNvSpPr/>
          <p:nvPr/>
        </p:nvSpPr>
        <p:spPr>
          <a:xfrm>
            <a:off x="3012075" y="1214651"/>
            <a:ext cx="3261815" cy="668740"/>
          </a:xfrm>
          <a:custGeom>
            <a:avLst/>
            <a:gdLst>
              <a:gd name="connsiteX0" fmla="*/ 0 w 3261815"/>
              <a:gd name="connsiteY0" fmla="*/ 279779 h 668740"/>
              <a:gd name="connsiteX1" fmla="*/ 27296 w 3261815"/>
              <a:gd name="connsiteY1" fmla="*/ 245659 h 668740"/>
              <a:gd name="connsiteX2" fmla="*/ 47767 w 3261815"/>
              <a:gd name="connsiteY2" fmla="*/ 238836 h 668740"/>
              <a:gd name="connsiteX3" fmla="*/ 102358 w 3261815"/>
              <a:gd name="connsiteY3" fmla="*/ 191068 h 668740"/>
              <a:gd name="connsiteX4" fmla="*/ 143302 w 3261815"/>
              <a:gd name="connsiteY4" fmla="*/ 177421 h 668740"/>
              <a:gd name="connsiteX5" fmla="*/ 191069 w 3261815"/>
              <a:gd name="connsiteY5" fmla="*/ 150125 h 668740"/>
              <a:gd name="connsiteX6" fmla="*/ 238836 w 3261815"/>
              <a:gd name="connsiteY6" fmla="*/ 129653 h 668740"/>
              <a:gd name="connsiteX7" fmla="*/ 259308 w 3261815"/>
              <a:gd name="connsiteY7" fmla="*/ 116006 h 668740"/>
              <a:gd name="connsiteX8" fmla="*/ 307075 w 3261815"/>
              <a:gd name="connsiteY8" fmla="*/ 102358 h 668740"/>
              <a:gd name="connsiteX9" fmla="*/ 286603 w 3261815"/>
              <a:gd name="connsiteY9" fmla="*/ 95534 h 668740"/>
              <a:gd name="connsiteX10" fmla="*/ 307075 w 3261815"/>
              <a:gd name="connsiteY10" fmla="*/ 81886 h 668740"/>
              <a:gd name="connsiteX11" fmla="*/ 341194 w 3261815"/>
              <a:gd name="connsiteY11" fmla="*/ 47767 h 668740"/>
              <a:gd name="connsiteX12" fmla="*/ 368490 w 3261815"/>
              <a:gd name="connsiteY12" fmla="*/ 40943 h 668740"/>
              <a:gd name="connsiteX13" fmla="*/ 470848 w 3261815"/>
              <a:gd name="connsiteY13" fmla="*/ 27295 h 668740"/>
              <a:gd name="connsiteX14" fmla="*/ 580030 w 3261815"/>
              <a:gd name="connsiteY14" fmla="*/ 40943 h 668740"/>
              <a:gd name="connsiteX15" fmla="*/ 620973 w 3261815"/>
              <a:gd name="connsiteY15" fmla="*/ 54591 h 668740"/>
              <a:gd name="connsiteX16" fmla="*/ 641445 w 3261815"/>
              <a:gd name="connsiteY16" fmla="*/ 61415 h 668740"/>
              <a:gd name="connsiteX17" fmla="*/ 661917 w 3261815"/>
              <a:gd name="connsiteY17" fmla="*/ 68239 h 668740"/>
              <a:gd name="connsiteX18" fmla="*/ 702860 w 3261815"/>
              <a:gd name="connsiteY18" fmla="*/ 88710 h 668740"/>
              <a:gd name="connsiteX19" fmla="*/ 736979 w 3261815"/>
              <a:gd name="connsiteY19" fmla="*/ 122830 h 668740"/>
              <a:gd name="connsiteX20" fmla="*/ 777923 w 3261815"/>
              <a:gd name="connsiteY20" fmla="*/ 136477 h 668740"/>
              <a:gd name="connsiteX21" fmla="*/ 812042 w 3261815"/>
              <a:gd name="connsiteY21" fmla="*/ 170597 h 668740"/>
              <a:gd name="connsiteX22" fmla="*/ 852985 w 3261815"/>
              <a:gd name="connsiteY22" fmla="*/ 197892 h 668740"/>
              <a:gd name="connsiteX23" fmla="*/ 880281 w 3261815"/>
              <a:gd name="connsiteY23" fmla="*/ 238836 h 668740"/>
              <a:gd name="connsiteX24" fmla="*/ 921224 w 3261815"/>
              <a:gd name="connsiteY24" fmla="*/ 266131 h 668740"/>
              <a:gd name="connsiteX25" fmla="*/ 941696 w 3261815"/>
              <a:gd name="connsiteY25" fmla="*/ 286603 h 668740"/>
              <a:gd name="connsiteX26" fmla="*/ 982639 w 3261815"/>
              <a:gd name="connsiteY26" fmla="*/ 313898 h 668740"/>
              <a:gd name="connsiteX27" fmla="*/ 1003111 w 3261815"/>
              <a:gd name="connsiteY27" fmla="*/ 327546 h 668740"/>
              <a:gd name="connsiteX28" fmla="*/ 1023582 w 3261815"/>
              <a:gd name="connsiteY28" fmla="*/ 341194 h 668740"/>
              <a:gd name="connsiteX29" fmla="*/ 1030406 w 3261815"/>
              <a:gd name="connsiteY29" fmla="*/ 361665 h 668740"/>
              <a:gd name="connsiteX30" fmla="*/ 1071349 w 3261815"/>
              <a:gd name="connsiteY30" fmla="*/ 375313 h 668740"/>
              <a:gd name="connsiteX31" fmla="*/ 1098645 w 3261815"/>
              <a:gd name="connsiteY31" fmla="*/ 409433 h 668740"/>
              <a:gd name="connsiteX32" fmla="*/ 1105469 w 3261815"/>
              <a:gd name="connsiteY32" fmla="*/ 429904 h 668740"/>
              <a:gd name="connsiteX33" fmla="*/ 1146412 w 3261815"/>
              <a:gd name="connsiteY33" fmla="*/ 443552 h 668740"/>
              <a:gd name="connsiteX34" fmla="*/ 1166884 w 3261815"/>
              <a:gd name="connsiteY34" fmla="*/ 457200 h 668740"/>
              <a:gd name="connsiteX35" fmla="*/ 1207827 w 3261815"/>
              <a:gd name="connsiteY35" fmla="*/ 498143 h 668740"/>
              <a:gd name="connsiteX36" fmla="*/ 1276066 w 3261815"/>
              <a:gd name="connsiteY36" fmla="*/ 518615 h 668740"/>
              <a:gd name="connsiteX37" fmla="*/ 1337481 w 3261815"/>
              <a:gd name="connsiteY37" fmla="*/ 552734 h 668740"/>
              <a:gd name="connsiteX38" fmla="*/ 1378424 w 3261815"/>
              <a:gd name="connsiteY38" fmla="*/ 580030 h 668740"/>
              <a:gd name="connsiteX39" fmla="*/ 1398896 w 3261815"/>
              <a:gd name="connsiteY39" fmla="*/ 600501 h 668740"/>
              <a:gd name="connsiteX40" fmla="*/ 1460311 w 3261815"/>
              <a:gd name="connsiteY40" fmla="*/ 620973 h 668740"/>
              <a:gd name="connsiteX41" fmla="*/ 1521726 w 3261815"/>
              <a:gd name="connsiteY41" fmla="*/ 641445 h 668740"/>
              <a:gd name="connsiteX42" fmla="*/ 1542197 w 3261815"/>
              <a:gd name="connsiteY42" fmla="*/ 648268 h 668740"/>
              <a:gd name="connsiteX43" fmla="*/ 1562669 w 3261815"/>
              <a:gd name="connsiteY43" fmla="*/ 655092 h 668740"/>
              <a:gd name="connsiteX44" fmla="*/ 1610436 w 3261815"/>
              <a:gd name="connsiteY44" fmla="*/ 668740 h 668740"/>
              <a:gd name="connsiteX45" fmla="*/ 1787857 w 3261815"/>
              <a:gd name="connsiteY45" fmla="*/ 648268 h 668740"/>
              <a:gd name="connsiteX46" fmla="*/ 1835624 w 3261815"/>
              <a:gd name="connsiteY46" fmla="*/ 614149 h 668740"/>
              <a:gd name="connsiteX47" fmla="*/ 1856096 w 3261815"/>
              <a:gd name="connsiteY47" fmla="*/ 607325 h 668740"/>
              <a:gd name="connsiteX48" fmla="*/ 1897039 w 3261815"/>
              <a:gd name="connsiteY48" fmla="*/ 573206 h 668740"/>
              <a:gd name="connsiteX49" fmla="*/ 1931158 w 3261815"/>
              <a:gd name="connsiteY49" fmla="*/ 532262 h 668740"/>
              <a:gd name="connsiteX50" fmla="*/ 1951630 w 3261815"/>
              <a:gd name="connsiteY50" fmla="*/ 518615 h 668740"/>
              <a:gd name="connsiteX51" fmla="*/ 1992573 w 3261815"/>
              <a:gd name="connsiteY51" fmla="*/ 504967 h 668740"/>
              <a:gd name="connsiteX52" fmla="*/ 2013045 w 3261815"/>
              <a:gd name="connsiteY52" fmla="*/ 464024 h 668740"/>
              <a:gd name="connsiteX53" fmla="*/ 2053988 w 3261815"/>
              <a:gd name="connsiteY53" fmla="*/ 436728 h 668740"/>
              <a:gd name="connsiteX54" fmla="*/ 2067636 w 3261815"/>
              <a:gd name="connsiteY54" fmla="*/ 416256 h 668740"/>
              <a:gd name="connsiteX55" fmla="*/ 2088108 w 3261815"/>
              <a:gd name="connsiteY55" fmla="*/ 409433 h 668740"/>
              <a:gd name="connsiteX56" fmla="*/ 2094932 w 3261815"/>
              <a:gd name="connsiteY56" fmla="*/ 388961 h 668740"/>
              <a:gd name="connsiteX57" fmla="*/ 2129051 w 3261815"/>
              <a:gd name="connsiteY57" fmla="*/ 348018 h 668740"/>
              <a:gd name="connsiteX58" fmla="*/ 2135875 w 3261815"/>
              <a:gd name="connsiteY58" fmla="*/ 327546 h 668740"/>
              <a:gd name="connsiteX59" fmla="*/ 2176818 w 3261815"/>
              <a:gd name="connsiteY59" fmla="*/ 313898 h 668740"/>
              <a:gd name="connsiteX60" fmla="*/ 2183642 w 3261815"/>
              <a:gd name="connsiteY60" fmla="*/ 293427 h 668740"/>
              <a:gd name="connsiteX61" fmla="*/ 2245057 w 3261815"/>
              <a:gd name="connsiteY61" fmla="*/ 245659 h 668740"/>
              <a:gd name="connsiteX62" fmla="*/ 2265529 w 3261815"/>
              <a:gd name="connsiteY62" fmla="*/ 232012 h 668740"/>
              <a:gd name="connsiteX63" fmla="*/ 2292824 w 3261815"/>
              <a:gd name="connsiteY63" fmla="*/ 197892 h 668740"/>
              <a:gd name="connsiteX64" fmla="*/ 2326944 w 3261815"/>
              <a:gd name="connsiteY64" fmla="*/ 170597 h 668740"/>
              <a:gd name="connsiteX65" fmla="*/ 2347415 w 3261815"/>
              <a:gd name="connsiteY65" fmla="*/ 150125 h 668740"/>
              <a:gd name="connsiteX66" fmla="*/ 2402006 w 3261815"/>
              <a:gd name="connsiteY66" fmla="*/ 102358 h 668740"/>
              <a:gd name="connsiteX67" fmla="*/ 2442949 w 3261815"/>
              <a:gd name="connsiteY67" fmla="*/ 88710 h 668740"/>
              <a:gd name="connsiteX68" fmla="*/ 2497541 w 3261815"/>
              <a:gd name="connsiteY68" fmla="*/ 54591 h 668740"/>
              <a:gd name="connsiteX69" fmla="*/ 2531660 w 3261815"/>
              <a:gd name="connsiteY69" fmla="*/ 40943 h 668740"/>
              <a:gd name="connsiteX70" fmla="*/ 2572603 w 3261815"/>
              <a:gd name="connsiteY70" fmla="*/ 27295 h 668740"/>
              <a:gd name="connsiteX71" fmla="*/ 2593075 w 3261815"/>
              <a:gd name="connsiteY71" fmla="*/ 13648 h 668740"/>
              <a:gd name="connsiteX72" fmla="*/ 2634018 w 3261815"/>
              <a:gd name="connsiteY72" fmla="*/ 6824 h 668740"/>
              <a:gd name="connsiteX73" fmla="*/ 2661314 w 3261815"/>
              <a:gd name="connsiteY73" fmla="*/ 0 h 668740"/>
              <a:gd name="connsiteX74" fmla="*/ 2777320 w 3261815"/>
              <a:gd name="connsiteY74" fmla="*/ 13648 h 668740"/>
              <a:gd name="connsiteX75" fmla="*/ 2818263 w 3261815"/>
              <a:gd name="connsiteY75" fmla="*/ 34119 h 668740"/>
              <a:gd name="connsiteX76" fmla="*/ 2879678 w 3261815"/>
              <a:gd name="connsiteY76" fmla="*/ 47767 h 668740"/>
              <a:gd name="connsiteX77" fmla="*/ 2941093 w 3261815"/>
              <a:gd name="connsiteY77" fmla="*/ 81886 h 668740"/>
              <a:gd name="connsiteX78" fmla="*/ 3002508 w 3261815"/>
              <a:gd name="connsiteY78" fmla="*/ 109182 h 668740"/>
              <a:gd name="connsiteX79" fmla="*/ 3022979 w 3261815"/>
              <a:gd name="connsiteY79" fmla="*/ 116006 h 668740"/>
              <a:gd name="connsiteX80" fmla="*/ 3084394 w 3261815"/>
              <a:gd name="connsiteY80" fmla="*/ 163773 h 668740"/>
              <a:gd name="connsiteX81" fmla="*/ 3104866 w 3261815"/>
              <a:gd name="connsiteY81" fmla="*/ 177421 h 668740"/>
              <a:gd name="connsiteX82" fmla="*/ 3111690 w 3261815"/>
              <a:gd name="connsiteY82" fmla="*/ 197892 h 668740"/>
              <a:gd name="connsiteX83" fmla="*/ 3138985 w 3261815"/>
              <a:gd name="connsiteY83" fmla="*/ 204716 h 668740"/>
              <a:gd name="connsiteX84" fmla="*/ 3159457 w 3261815"/>
              <a:gd name="connsiteY84" fmla="*/ 211540 h 668740"/>
              <a:gd name="connsiteX85" fmla="*/ 3179929 w 3261815"/>
              <a:gd name="connsiteY85" fmla="*/ 232012 h 668740"/>
              <a:gd name="connsiteX86" fmla="*/ 3200400 w 3261815"/>
              <a:gd name="connsiteY86" fmla="*/ 245659 h 668740"/>
              <a:gd name="connsiteX87" fmla="*/ 3207224 w 3261815"/>
              <a:gd name="connsiteY87" fmla="*/ 266131 h 668740"/>
              <a:gd name="connsiteX88" fmla="*/ 3248167 w 3261815"/>
              <a:gd name="connsiteY88" fmla="*/ 286603 h 668740"/>
              <a:gd name="connsiteX89" fmla="*/ 3261815 w 3261815"/>
              <a:gd name="connsiteY89" fmla="*/ 293427 h 668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3261815" h="668740">
                <a:moveTo>
                  <a:pt x="0" y="279779"/>
                </a:moveTo>
                <a:cubicBezTo>
                  <a:pt x="9099" y="268406"/>
                  <a:pt x="16237" y="255138"/>
                  <a:pt x="27296" y="245659"/>
                </a:cubicBezTo>
                <a:cubicBezTo>
                  <a:pt x="32757" y="240978"/>
                  <a:pt x="42150" y="243329"/>
                  <a:pt x="47767" y="238836"/>
                </a:cubicBezTo>
                <a:cubicBezTo>
                  <a:pt x="87571" y="206993"/>
                  <a:pt x="20477" y="218360"/>
                  <a:pt x="102358" y="191068"/>
                </a:cubicBezTo>
                <a:lnTo>
                  <a:pt x="143302" y="177421"/>
                </a:lnTo>
                <a:cubicBezTo>
                  <a:pt x="182191" y="138530"/>
                  <a:pt x="142956" y="170745"/>
                  <a:pt x="191069" y="150125"/>
                </a:cubicBezTo>
                <a:cubicBezTo>
                  <a:pt x="257047" y="121849"/>
                  <a:pt x="160472" y="149245"/>
                  <a:pt x="238836" y="129653"/>
                </a:cubicBezTo>
                <a:cubicBezTo>
                  <a:pt x="245660" y="125104"/>
                  <a:pt x="251973" y="119674"/>
                  <a:pt x="259308" y="116006"/>
                </a:cubicBezTo>
                <a:cubicBezTo>
                  <a:pt x="269100" y="111110"/>
                  <a:pt x="298327" y="104545"/>
                  <a:pt x="307075" y="102358"/>
                </a:cubicBezTo>
                <a:cubicBezTo>
                  <a:pt x="300251" y="100083"/>
                  <a:pt x="286603" y="102727"/>
                  <a:pt x="286603" y="95534"/>
                </a:cubicBezTo>
                <a:cubicBezTo>
                  <a:pt x="286603" y="87333"/>
                  <a:pt x="301276" y="87685"/>
                  <a:pt x="307075" y="81886"/>
                </a:cubicBezTo>
                <a:cubicBezTo>
                  <a:pt x="329820" y="59142"/>
                  <a:pt x="309352" y="61414"/>
                  <a:pt x="341194" y="47767"/>
                </a:cubicBezTo>
                <a:cubicBezTo>
                  <a:pt x="349814" y="44072"/>
                  <a:pt x="359472" y="43520"/>
                  <a:pt x="368490" y="40943"/>
                </a:cubicBezTo>
                <a:cubicBezTo>
                  <a:pt x="425878" y="24546"/>
                  <a:pt x="340161" y="38186"/>
                  <a:pt x="470848" y="27295"/>
                </a:cubicBezTo>
                <a:cubicBezTo>
                  <a:pt x="484121" y="28770"/>
                  <a:pt x="561947" y="36770"/>
                  <a:pt x="580030" y="40943"/>
                </a:cubicBezTo>
                <a:cubicBezTo>
                  <a:pt x="594048" y="44178"/>
                  <a:pt x="607325" y="50042"/>
                  <a:pt x="620973" y="54591"/>
                </a:cubicBezTo>
                <a:lnTo>
                  <a:pt x="641445" y="61415"/>
                </a:lnTo>
                <a:cubicBezTo>
                  <a:pt x="648269" y="63690"/>
                  <a:pt x="655932" y="64249"/>
                  <a:pt x="661917" y="68239"/>
                </a:cubicBezTo>
                <a:cubicBezTo>
                  <a:pt x="688373" y="85876"/>
                  <a:pt x="674608" y="79293"/>
                  <a:pt x="702860" y="88710"/>
                </a:cubicBezTo>
                <a:cubicBezTo>
                  <a:pt x="715310" y="107384"/>
                  <a:pt x="715431" y="113253"/>
                  <a:pt x="736979" y="122830"/>
                </a:cubicBezTo>
                <a:cubicBezTo>
                  <a:pt x="750125" y="128673"/>
                  <a:pt x="777923" y="136477"/>
                  <a:pt x="777923" y="136477"/>
                </a:cubicBezTo>
                <a:cubicBezTo>
                  <a:pt x="802941" y="174006"/>
                  <a:pt x="777925" y="142167"/>
                  <a:pt x="812042" y="170597"/>
                </a:cubicBezTo>
                <a:cubicBezTo>
                  <a:pt x="846119" y="198994"/>
                  <a:pt x="817009" y="185900"/>
                  <a:pt x="852985" y="197892"/>
                </a:cubicBezTo>
                <a:cubicBezTo>
                  <a:pt x="862084" y="211540"/>
                  <a:pt x="866633" y="229737"/>
                  <a:pt x="880281" y="238836"/>
                </a:cubicBezTo>
                <a:lnTo>
                  <a:pt x="921224" y="266131"/>
                </a:lnTo>
                <a:cubicBezTo>
                  <a:pt x="929254" y="271484"/>
                  <a:pt x="934078" y="280678"/>
                  <a:pt x="941696" y="286603"/>
                </a:cubicBezTo>
                <a:cubicBezTo>
                  <a:pt x="954643" y="296673"/>
                  <a:pt x="968991" y="304800"/>
                  <a:pt x="982639" y="313898"/>
                </a:cubicBezTo>
                <a:lnTo>
                  <a:pt x="1003111" y="327546"/>
                </a:lnTo>
                <a:lnTo>
                  <a:pt x="1023582" y="341194"/>
                </a:lnTo>
                <a:cubicBezTo>
                  <a:pt x="1025857" y="348018"/>
                  <a:pt x="1024553" y="357484"/>
                  <a:pt x="1030406" y="361665"/>
                </a:cubicBezTo>
                <a:cubicBezTo>
                  <a:pt x="1042112" y="370027"/>
                  <a:pt x="1071349" y="375313"/>
                  <a:pt x="1071349" y="375313"/>
                </a:cubicBezTo>
                <a:cubicBezTo>
                  <a:pt x="1088501" y="426768"/>
                  <a:pt x="1063370" y="365340"/>
                  <a:pt x="1098645" y="409433"/>
                </a:cubicBezTo>
                <a:cubicBezTo>
                  <a:pt x="1103138" y="415050"/>
                  <a:pt x="1099616" y="425723"/>
                  <a:pt x="1105469" y="429904"/>
                </a:cubicBezTo>
                <a:cubicBezTo>
                  <a:pt x="1117175" y="438266"/>
                  <a:pt x="1134442" y="435572"/>
                  <a:pt x="1146412" y="443552"/>
                </a:cubicBezTo>
                <a:cubicBezTo>
                  <a:pt x="1153236" y="448101"/>
                  <a:pt x="1160754" y="451751"/>
                  <a:pt x="1166884" y="457200"/>
                </a:cubicBezTo>
                <a:cubicBezTo>
                  <a:pt x="1181310" y="470023"/>
                  <a:pt x="1189517" y="492039"/>
                  <a:pt x="1207827" y="498143"/>
                </a:cubicBezTo>
                <a:cubicBezTo>
                  <a:pt x="1257667" y="514757"/>
                  <a:pt x="1234814" y="508302"/>
                  <a:pt x="1276066" y="518615"/>
                </a:cubicBezTo>
                <a:cubicBezTo>
                  <a:pt x="1322994" y="549900"/>
                  <a:pt x="1301448" y="540723"/>
                  <a:pt x="1337481" y="552734"/>
                </a:cubicBezTo>
                <a:cubicBezTo>
                  <a:pt x="1402775" y="618031"/>
                  <a:pt x="1319178" y="540534"/>
                  <a:pt x="1378424" y="580030"/>
                </a:cubicBezTo>
                <a:cubicBezTo>
                  <a:pt x="1386454" y="585383"/>
                  <a:pt x="1390460" y="595814"/>
                  <a:pt x="1398896" y="600501"/>
                </a:cubicBezTo>
                <a:lnTo>
                  <a:pt x="1460311" y="620973"/>
                </a:lnTo>
                <a:lnTo>
                  <a:pt x="1521726" y="641445"/>
                </a:lnTo>
                <a:lnTo>
                  <a:pt x="1542197" y="648268"/>
                </a:lnTo>
                <a:cubicBezTo>
                  <a:pt x="1549021" y="650543"/>
                  <a:pt x="1555691" y="653347"/>
                  <a:pt x="1562669" y="655092"/>
                </a:cubicBezTo>
                <a:cubicBezTo>
                  <a:pt x="1596942" y="663661"/>
                  <a:pt x="1581067" y="658950"/>
                  <a:pt x="1610436" y="668740"/>
                </a:cubicBezTo>
                <a:cubicBezTo>
                  <a:pt x="1774551" y="654469"/>
                  <a:pt x="1717566" y="671698"/>
                  <a:pt x="1787857" y="648268"/>
                </a:cubicBezTo>
                <a:cubicBezTo>
                  <a:pt x="1794039" y="643632"/>
                  <a:pt x="1825646" y="619138"/>
                  <a:pt x="1835624" y="614149"/>
                </a:cubicBezTo>
                <a:cubicBezTo>
                  <a:pt x="1842058" y="610932"/>
                  <a:pt x="1849272" y="609600"/>
                  <a:pt x="1856096" y="607325"/>
                </a:cubicBezTo>
                <a:cubicBezTo>
                  <a:pt x="1876222" y="593907"/>
                  <a:pt x="1880622" y="592906"/>
                  <a:pt x="1897039" y="573206"/>
                </a:cubicBezTo>
                <a:cubicBezTo>
                  <a:pt x="1921437" y="543929"/>
                  <a:pt x="1898538" y="559446"/>
                  <a:pt x="1931158" y="532262"/>
                </a:cubicBezTo>
                <a:cubicBezTo>
                  <a:pt x="1937458" y="527012"/>
                  <a:pt x="1944136" y="521946"/>
                  <a:pt x="1951630" y="518615"/>
                </a:cubicBezTo>
                <a:cubicBezTo>
                  <a:pt x="1964776" y="512772"/>
                  <a:pt x="1992573" y="504967"/>
                  <a:pt x="1992573" y="504967"/>
                </a:cubicBezTo>
                <a:cubicBezTo>
                  <a:pt x="1997441" y="490363"/>
                  <a:pt x="2000594" y="474919"/>
                  <a:pt x="2013045" y="464024"/>
                </a:cubicBezTo>
                <a:cubicBezTo>
                  <a:pt x="2025389" y="453223"/>
                  <a:pt x="2053988" y="436728"/>
                  <a:pt x="2053988" y="436728"/>
                </a:cubicBezTo>
                <a:cubicBezTo>
                  <a:pt x="2058537" y="429904"/>
                  <a:pt x="2061232" y="421379"/>
                  <a:pt x="2067636" y="416256"/>
                </a:cubicBezTo>
                <a:cubicBezTo>
                  <a:pt x="2073253" y="411763"/>
                  <a:pt x="2083022" y="414519"/>
                  <a:pt x="2088108" y="409433"/>
                </a:cubicBezTo>
                <a:cubicBezTo>
                  <a:pt x="2093194" y="404347"/>
                  <a:pt x="2091715" y="395395"/>
                  <a:pt x="2094932" y="388961"/>
                </a:cubicBezTo>
                <a:cubicBezTo>
                  <a:pt x="2104434" y="369957"/>
                  <a:pt x="2113956" y="363112"/>
                  <a:pt x="2129051" y="348018"/>
                </a:cubicBezTo>
                <a:cubicBezTo>
                  <a:pt x="2131326" y="341194"/>
                  <a:pt x="2130022" y="331727"/>
                  <a:pt x="2135875" y="327546"/>
                </a:cubicBezTo>
                <a:cubicBezTo>
                  <a:pt x="2147581" y="319184"/>
                  <a:pt x="2176818" y="313898"/>
                  <a:pt x="2176818" y="313898"/>
                </a:cubicBezTo>
                <a:cubicBezTo>
                  <a:pt x="2179093" y="307074"/>
                  <a:pt x="2179226" y="299105"/>
                  <a:pt x="2183642" y="293427"/>
                </a:cubicBezTo>
                <a:cubicBezTo>
                  <a:pt x="2235005" y="227389"/>
                  <a:pt x="2204287" y="266043"/>
                  <a:pt x="2245057" y="245659"/>
                </a:cubicBezTo>
                <a:cubicBezTo>
                  <a:pt x="2252392" y="241991"/>
                  <a:pt x="2258705" y="236561"/>
                  <a:pt x="2265529" y="232012"/>
                </a:cubicBezTo>
                <a:cubicBezTo>
                  <a:pt x="2278811" y="192159"/>
                  <a:pt x="2261959" y="228756"/>
                  <a:pt x="2292824" y="197892"/>
                </a:cubicBezTo>
                <a:cubicBezTo>
                  <a:pt x="2323690" y="167027"/>
                  <a:pt x="2287090" y="183882"/>
                  <a:pt x="2326944" y="170597"/>
                </a:cubicBezTo>
                <a:cubicBezTo>
                  <a:pt x="2333768" y="163773"/>
                  <a:pt x="2341237" y="157539"/>
                  <a:pt x="2347415" y="150125"/>
                </a:cubicBezTo>
                <a:cubicBezTo>
                  <a:pt x="2368849" y="124404"/>
                  <a:pt x="2356865" y="117405"/>
                  <a:pt x="2402006" y="102358"/>
                </a:cubicBezTo>
                <a:lnTo>
                  <a:pt x="2442949" y="88710"/>
                </a:lnTo>
                <a:cubicBezTo>
                  <a:pt x="2466261" y="53743"/>
                  <a:pt x="2445863" y="75263"/>
                  <a:pt x="2497541" y="54591"/>
                </a:cubicBezTo>
                <a:cubicBezTo>
                  <a:pt x="2508914" y="50042"/>
                  <a:pt x="2520148" y="45129"/>
                  <a:pt x="2531660" y="40943"/>
                </a:cubicBezTo>
                <a:cubicBezTo>
                  <a:pt x="2545180" y="36027"/>
                  <a:pt x="2560633" y="35274"/>
                  <a:pt x="2572603" y="27295"/>
                </a:cubicBezTo>
                <a:cubicBezTo>
                  <a:pt x="2579427" y="22746"/>
                  <a:pt x="2585295" y="16241"/>
                  <a:pt x="2593075" y="13648"/>
                </a:cubicBezTo>
                <a:cubicBezTo>
                  <a:pt x="2606201" y="9273"/>
                  <a:pt x="2620451" y="9537"/>
                  <a:pt x="2634018" y="6824"/>
                </a:cubicBezTo>
                <a:cubicBezTo>
                  <a:pt x="2643215" y="4985"/>
                  <a:pt x="2652215" y="2275"/>
                  <a:pt x="2661314" y="0"/>
                </a:cubicBezTo>
                <a:cubicBezTo>
                  <a:pt x="2669343" y="618"/>
                  <a:pt x="2749723" y="1821"/>
                  <a:pt x="2777320" y="13648"/>
                </a:cubicBezTo>
                <a:cubicBezTo>
                  <a:pt x="2816959" y="30636"/>
                  <a:pt x="2778448" y="25271"/>
                  <a:pt x="2818263" y="34119"/>
                </a:cubicBezTo>
                <a:cubicBezTo>
                  <a:pt x="2890321" y="50132"/>
                  <a:pt x="2833593" y="32405"/>
                  <a:pt x="2879678" y="47767"/>
                </a:cubicBezTo>
                <a:cubicBezTo>
                  <a:pt x="2926606" y="79052"/>
                  <a:pt x="2905060" y="69875"/>
                  <a:pt x="2941093" y="81886"/>
                </a:cubicBezTo>
                <a:cubicBezTo>
                  <a:pt x="2973534" y="103515"/>
                  <a:pt x="2953783" y="92940"/>
                  <a:pt x="3002508" y="109182"/>
                </a:cubicBezTo>
                <a:lnTo>
                  <a:pt x="3022979" y="116006"/>
                </a:lnTo>
                <a:cubicBezTo>
                  <a:pt x="3055049" y="148075"/>
                  <a:pt x="3035422" y="131125"/>
                  <a:pt x="3084394" y="163773"/>
                </a:cubicBezTo>
                <a:lnTo>
                  <a:pt x="3104866" y="177421"/>
                </a:lnTo>
                <a:cubicBezTo>
                  <a:pt x="3107141" y="184245"/>
                  <a:pt x="3106073" y="193399"/>
                  <a:pt x="3111690" y="197892"/>
                </a:cubicBezTo>
                <a:cubicBezTo>
                  <a:pt x="3119013" y="203751"/>
                  <a:pt x="3129967" y="202140"/>
                  <a:pt x="3138985" y="204716"/>
                </a:cubicBezTo>
                <a:cubicBezTo>
                  <a:pt x="3145901" y="206692"/>
                  <a:pt x="3152633" y="209265"/>
                  <a:pt x="3159457" y="211540"/>
                </a:cubicBezTo>
                <a:cubicBezTo>
                  <a:pt x="3166281" y="218364"/>
                  <a:pt x="3172515" y="225834"/>
                  <a:pt x="3179929" y="232012"/>
                </a:cubicBezTo>
                <a:cubicBezTo>
                  <a:pt x="3186229" y="237262"/>
                  <a:pt x="3195277" y="239255"/>
                  <a:pt x="3200400" y="245659"/>
                </a:cubicBezTo>
                <a:cubicBezTo>
                  <a:pt x="3204893" y="251276"/>
                  <a:pt x="3202730" y="260514"/>
                  <a:pt x="3207224" y="266131"/>
                </a:cubicBezTo>
                <a:cubicBezTo>
                  <a:pt x="3218050" y="279664"/>
                  <a:pt x="3233624" y="280786"/>
                  <a:pt x="3248167" y="286603"/>
                </a:cubicBezTo>
                <a:cubicBezTo>
                  <a:pt x="3252890" y="288492"/>
                  <a:pt x="3257266" y="291152"/>
                  <a:pt x="3261815" y="293427"/>
                </a:cubicBez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Freeform 5"/>
          <p:cNvSpPr/>
          <p:nvPr/>
        </p:nvSpPr>
        <p:spPr>
          <a:xfrm>
            <a:off x="4171588" y="3358913"/>
            <a:ext cx="1968500" cy="558800"/>
          </a:xfrm>
          <a:custGeom>
            <a:avLst/>
            <a:gdLst>
              <a:gd name="connsiteX0" fmla="*/ 0 w 1968500"/>
              <a:gd name="connsiteY0" fmla="*/ 279400 h 558800"/>
              <a:gd name="connsiteX1" fmla="*/ 31750 w 1968500"/>
              <a:gd name="connsiteY1" fmla="*/ 273050 h 558800"/>
              <a:gd name="connsiteX2" fmla="*/ 63500 w 1968500"/>
              <a:gd name="connsiteY2" fmla="*/ 234950 h 558800"/>
              <a:gd name="connsiteX3" fmla="*/ 101600 w 1968500"/>
              <a:gd name="connsiteY3" fmla="*/ 215900 h 558800"/>
              <a:gd name="connsiteX4" fmla="*/ 139700 w 1968500"/>
              <a:gd name="connsiteY4" fmla="*/ 158750 h 558800"/>
              <a:gd name="connsiteX5" fmla="*/ 152400 w 1968500"/>
              <a:gd name="connsiteY5" fmla="*/ 139700 h 558800"/>
              <a:gd name="connsiteX6" fmla="*/ 190500 w 1968500"/>
              <a:gd name="connsiteY6" fmla="*/ 114300 h 558800"/>
              <a:gd name="connsiteX7" fmla="*/ 209550 w 1968500"/>
              <a:gd name="connsiteY7" fmla="*/ 107950 h 558800"/>
              <a:gd name="connsiteX8" fmla="*/ 247650 w 1968500"/>
              <a:gd name="connsiteY8" fmla="*/ 82550 h 558800"/>
              <a:gd name="connsiteX9" fmla="*/ 285750 w 1968500"/>
              <a:gd name="connsiteY9" fmla="*/ 69850 h 558800"/>
              <a:gd name="connsiteX10" fmla="*/ 304800 w 1968500"/>
              <a:gd name="connsiteY10" fmla="*/ 57150 h 558800"/>
              <a:gd name="connsiteX11" fmla="*/ 349250 w 1968500"/>
              <a:gd name="connsiteY11" fmla="*/ 44450 h 558800"/>
              <a:gd name="connsiteX12" fmla="*/ 368300 w 1968500"/>
              <a:gd name="connsiteY12" fmla="*/ 31750 h 558800"/>
              <a:gd name="connsiteX13" fmla="*/ 406400 w 1968500"/>
              <a:gd name="connsiteY13" fmla="*/ 19050 h 558800"/>
              <a:gd name="connsiteX14" fmla="*/ 450850 w 1968500"/>
              <a:gd name="connsiteY14" fmla="*/ 6350 h 558800"/>
              <a:gd name="connsiteX15" fmla="*/ 469900 w 1968500"/>
              <a:gd name="connsiteY15" fmla="*/ 0 h 558800"/>
              <a:gd name="connsiteX16" fmla="*/ 539750 w 1968500"/>
              <a:gd name="connsiteY16" fmla="*/ 12700 h 558800"/>
              <a:gd name="connsiteX17" fmla="*/ 603250 w 1968500"/>
              <a:gd name="connsiteY17" fmla="*/ 38100 h 558800"/>
              <a:gd name="connsiteX18" fmla="*/ 685800 w 1968500"/>
              <a:gd name="connsiteY18" fmla="*/ 57150 h 558800"/>
              <a:gd name="connsiteX19" fmla="*/ 704850 w 1968500"/>
              <a:gd name="connsiteY19" fmla="*/ 63500 h 558800"/>
              <a:gd name="connsiteX20" fmla="*/ 742950 w 1968500"/>
              <a:gd name="connsiteY20" fmla="*/ 95250 h 558800"/>
              <a:gd name="connsiteX21" fmla="*/ 781050 w 1968500"/>
              <a:gd name="connsiteY21" fmla="*/ 114300 h 558800"/>
              <a:gd name="connsiteX22" fmla="*/ 819150 w 1968500"/>
              <a:gd name="connsiteY22" fmla="*/ 152400 h 558800"/>
              <a:gd name="connsiteX23" fmla="*/ 831850 w 1968500"/>
              <a:gd name="connsiteY23" fmla="*/ 171450 h 558800"/>
              <a:gd name="connsiteX24" fmla="*/ 857250 w 1968500"/>
              <a:gd name="connsiteY24" fmla="*/ 184150 h 558800"/>
              <a:gd name="connsiteX25" fmla="*/ 895350 w 1968500"/>
              <a:gd name="connsiteY25" fmla="*/ 209550 h 558800"/>
              <a:gd name="connsiteX26" fmla="*/ 914400 w 1968500"/>
              <a:gd name="connsiteY26" fmla="*/ 222250 h 558800"/>
              <a:gd name="connsiteX27" fmla="*/ 933450 w 1968500"/>
              <a:gd name="connsiteY27" fmla="*/ 234950 h 558800"/>
              <a:gd name="connsiteX28" fmla="*/ 971550 w 1968500"/>
              <a:gd name="connsiteY28" fmla="*/ 266700 h 558800"/>
              <a:gd name="connsiteX29" fmla="*/ 990600 w 1968500"/>
              <a:gd name="connsiteY29" fmla="*/ 273050 h 558800"/>
              <a:gd name="connsiteX30" fmla="*/ 1022350 w 1968500"/>
              <a:gd name="connsiteY30" fmla="*/ 311150 h 558800"/>
              <a:gd name="connsiteX31" fmla="*/ 1060450 w 1968500"/>
              <a:gd name="connsiteY31" fmla="*/ 336550 h 558800"/>
              <a:gd name="connsiteX32" fmla="*/ 1085850 w 1968500"/>
              <a:gd name="connsiteY32" fmla="*/ 361950 h 558800"/>
              <a:gd name="connsiteX33" fmla="*/ 1098550 w 1968500"/>
              <a:gd name="connsiteY33" fmla="*/ 381000 h 558800"/>
              <a:gd name="connsiteX34" fmla="*/ 1117600 w 1968500"/>
              <a:gd name="connsiteY34" fmla="*/ 387350 h 558800"/>
              <a:gd name="connsiteX35" fmla="*/ 1136650 w 1968500"/>
              <a:gd name="connsiteY35" fmla="*/ 400050 h 558800"/>
              <a:gd name="connsiteX36" fmla="*/ 1149350 w 1968500"/>
              <a:gd name="connsiteY36" fmla="*/ 419100 h 558800"/>
              <a:gd name="connsiteX37" fmla="*/ 1168400 w 1968500"/>
              <a:gd name="connsiteY37" fmla="*/ 425450 h 558800"/>
              <a:gd name="connsiteX38" fmla="*/ 1187450 w 1968500"/>
              <a:gd name="connsiteY38" fmla="*/ 438150 h 558800"/>
              <a:gd name="connsiteX39" fmla="*/ 1206500 w 1968500"/>
              <a:gd name="connsiteY39" fmla="*/ 444500 h 558800"/>
              <a:gd name="connsiteX40" fmla="*/ 1244600 w 1968500"/>
              <a:gd name="connsiteY40" fmla="*/ 469900 h 558800"/>
              <a:gd name="connsiteX41" fmla="*/ 1282700 w 1968500"/>
              <a:gd name="connsiteY41" fmla="*/ 495300 h 558800"/>
              <a:gd name="connsiteX42" fmla="*/ 1301750 w 1968500"/>
              <a:gd name="connsiteY42" fmla="*/ 508000 h 558800"/>
              <a:gd name="connsiteX43" fmla="*/ 1333500 w 1968500"/>
              <a:gd name="connsiteY43" fmla="*/ 533400 h 558800"/>
              <a:gd name="connsiteX44" fmla="*/ 1352550 w 1968500"/>
              <a:gd name="connsiteY44" fmla="*/ 546100 h 558800"/>
              <a:gd name="connsiteX45" fmla="*/ 1390650 w 1968500"/>
              <a:gd name="connsiteY45" fmla="*/ 558800 h 558800"/>
              <a:gd name="connsiteX46" fmla="*/ 1568450 w 1968500"/>
              <a:gd name="connsiteY46" fmla="*/ 546100 h 558800"/>
              <a:gd name="connsiteX47" fmla="*/ 1587500 w 1968500"/>
              <a:gd name="connsiteY47" fmla="*/ 539750 h 558800"/>
              <a:gd name="connsiteX48" fmla="*/ 1600200 w 1968500"/>
              <a:gd name="connsiteY48" fmla="*/ 520700 h 558800"/>
              <a:gd name="connsiteX49" fmla="*/ 1619250 w 1968500"/>
              <a:gd name="connsiteY49" fmla="*/ 514350 h 558800"/>
              <a:gd name="connsiteX50" fmla="*/ 1638300 w 1968500"/>
              <a:gd name="connsiteY50" fmla="*/ 501650 h 558800"/>
              <a:gd name="connsiteX51" fmla="*/ 1676400 w 1968500"/>
              <a:gd name="connsiteY51" fmla="*/ 476250 h 558800"/>
              <a:gd name="connsiteX52" fmla="*/ 1689100 w 1968500"/>
              <a:gd name="connsiteY52" fmla="*/ 457200 h 558800"/>
              <a:gd name="connsiteX53" fmla="*/ 1695450 w 1968500"/>
              <a:gd name="connsiteY53" fmla="*/ 438150 h 558800"/>
              <a:gd name="connsiteX54" fmla="*/ 1714500 w 1968500"/>
              <a:gd name="connsiteY54" fmla="*/ 419100 h 558800"/>
              <a:gd name="connsiteX55" fmla="*/ 1727200 w 1968500"/>
              <a:gd name="connsiteY55" fmla="*/ 381000 h 558800"/>
              <a:gd name="connsiteX56" fmla="*/ 1733550 w 1968500"/>
              <a:gd name="connsiteY56" fmla="*/ 361950 h 558800"/>
              <a:gd name="connsiteX57" fmla="*/ 1752600 w 1968500"/>
              <a:gd name="connsiteY57" fmla="*/ 349250 h 558800"/>
              <a:gd name="connsiteX58" fmla="*/ 1765300 w 1968500"/>
              <a:gd name="connsiteY58" fmla="*/ 330200 h 558800"/>
              <a:gd name="connsiteX59" fmla="*/ 1771650 w 1968500"/>
              <a:gd name="connsiteY59" fmla="*/ 311150 h 558800"/>
              <a:gd name="connsiteX60" fmla="*/ 1790700 w 1968500"/>
              <a:gd name="connsiteY60" fmla="*/ 298450 h 558800"/>
              <a:gd name="connsiteX61" fmla="*/ 1797050 w 1968500"/>
              <a:gd name="connsiteY61" fmla="*/ 279400 h 558800"/>
              <a:gd name="connsiteX62" fmla="*/ 1816100 w 1968500"/>
              <a:gd name="connsiteY62" fmla="*/ 273050 h 558800"/>
              <a:gd name="connsiteX63" fmla="*/ 1841500 w 1968500"/>
              <a:gd name="connsiteY63" fmla="*/ 215900 h 558800"/>
              <a:gd name="connsiteX64" fmla="*/ 1866900 w 1968500"/>
              <a:gd name="connsiteY64" fmla="*/ 203200 h 558800"/>
              <a:gd name="connsiteX65" fmla="*/ 1879600 w 1968500"/>
              <a:gd name="connsiteY65" fmla="*/ 184150 h 558800"/>
              <a:gd name="connsiteX66" fmla="*/ 1892300 w 1968500"/>
              <a:gd name="connsiteY66" fmla="*/ 146050 h 558800"/>
              <a:gd name="connsiteX67" fmla="*/ 1911350 w 1968500"/>
              <a:gd name="connsiteY67" fmla="*/ 133350 h 558800"/>
              <a:gd name="connsiteX68" fmla="*/ 1943100 w 1968500"/>
              <a:gd name="connsiteY68" fmla="*/ 76200 h 558800"/>
              <a:gd name="connsiteX69" fmla="*/ 1968500 w 1968500"/>
              <a:gd name="connsiteY69" fmla="*/ 57150 h 5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1968500" h="558800">
                <a:moveTo>
                  <a:pt x="0" y="279400"/>
                </a:moveTo>
                <a:cubicBezTo>
                  <a:pt x="10583" y="277283"/>
                  <a:pt x="22097" y="277877"/>
                  <a:pt x="31750" y="273050"/>
                </a:cubicBezTo>
                <a:cubicBezTo>
                  <a:pt x="52556" y="262647"/>
                  <a:pt x="48913" y="249537"/>
                  <a:pt x="63500" y="234950"/>
                </a:cubicBezTo>
                <a:cubicBezTo>
                  <a:pt x="75810" y="222640"/>
                  <a:pt x="86106" y="221065"/>
                  <a:pt x="101600" y="215900"/>
                </a:cubicBezTo>
                <a:lnTo>
                  <a:pt x="139700" y="158750"/>
                </a:lnTo>
                <a:cubicBezTo>
                  <a:pt x="143933" y="152400"/>
                  <a:pt x="146050" y="143933"/>
                  <a:pt x="152400" y="139700"/>
                </a:cubicBezTo>
                <a:cubicBezTo>
                  <a:pt x="165100" y="131233"/>
                  <a:pt x="176020" y="119127"/>
                  <a:pt x="190500" y="114300"/>
                </a:cubicBezTo>
                <a:cubicBezTo>
                  <a:pt x="196850" y="112183"/>
                  <a:pt x="203699" y="111201"/>
                  <a:pt x="209550" y="107950"/>
                </a:cubicBezTo>
                <a:cubicBezTo>
                  <a:pt x="222893" y="100537"/>
                  <a:pt x="233170" y="87377"/>
                  <a:pt x="247650" y="82550"/>
                </a:cubicBezTo>
                <a:cubicBezTo>
                  <a:pt x="260350" y="78317"/>
                  <a:pt x="274611" y="77276"/>
                  <a:pt x="285750" y="69850"/>
                </a:cubicBezTo>
                <a:cubicBezTo>
                  <a:pt x="292100" y="65617"/>
                  <a:pt x="297974" y="60563"/>
                  <a:pt x="304800" y="57150"/>
                </a:cubicBezTo>
                <a:cubicBezTo>
                  <a:pt x="313910" y="52595"/>
                  <a:pt x="341112" y="46485"/>
                  <a:pt x="349250" y="44450"/>
                </a:cubicBezTo>
                <a:cubicBezTo>
                  <a:pt x="355600" y="40217"/>
                  <a:pt x="361326" y="34850"/>
                  <a:pt x="368300" y="31750"/>
                </a:cubicBezTo>
                <a:cubicBezTo>
                  <a:pt x="380533" y="26313"/>
                  <a:pt x="393700" y="23283"/>
                  <a:pt x="406400" y="19050"/>
                </a:cubicBezTo>
                <a:cubicBezTo>
                  <a:pt x="452075" y="3825"/>
                  <a:pt x="395036" y="22297"/>
                  <a:pt x="450850" y="6350"/>
                </a:cubicBezTo>
                <a:cubicBezTo>
                  <a:pt x="457286" y="4511"/>
                  <a:pt x="463550" y="2117"/>
                  <a:pt x="469900" y="0"/>
                </a:cubicBezTo>
                <a:cubicBezTo>
                  <a:pt x="482347" y="2074"/>
                  <a:pt x="525804" y="8896"/>
                  <a:pt x="539750" y="12700"/>
                </a:cubicBezTo>
                <a:cubicBezTo>
                  <a:pt x="605940" y="30752"/>
                  <a:pt x="552364" y="17746"/>
                  <a:pt x="603250" y="38100"/>
                </a:cubicBezTo>
                <a:cubicBezTo>
                  <a:pt x="641990" y="53596"/>
                  <a:pt x="643257" y="51072"/>
                  <a:pt x="685800" y="57150"/>
                </a:cubicBezTo>
                <a:cubicBezTo>
                  <a:pt x="692150" y="59267"/>
                  <a:pt x="699281" y="59787"/>
                  <a:pt x="704850" y="63500"/>
                </a:cubicBezTo>
                <a:cubicBezTo>
                  <a:pt x="746981" y="91587"/>
                  <a:pt x="701399" y="74475"/>
                  <a:pt x="742950" y="95250"/>
                </a:cubicBezTo>
                <a:cubicBezTo>
                  <a:pt x="768169" y="107859"/>
                  <a:pt x="757652" y="93502"/>
                  <a:pt x="781050" y="114300"/>
                </a:cubicBezTo>
                <a:cubicBezTo>
                  <a:pt x="794474" y="126232"/>
                  <a:pt x="809187" y="137456"/>
                  <a:pt x="819150" y="152400"/>
                </a:cubicBezTo>
                <a:cubicBezTo>
                  <a:pt x="823383" y="158750"/>
                  <a:pt x="825987" y="166564"/>
                  <a:pt x="831850" y="171450"/>
                </a:cubicBezTo>
                <a:cubicBezTo>
                  <a:pt x="839122" y="177510"/>
                  <a:pt x="849133" y="179280"/>
                  <a:pt x="857250" y="184150"/>
                </a:cubicBezTo>
                <a:cubicBezTo>
                  <a:pt x="870338" y="192003"/>
                  <a:pt x="882650" y="201083"/>
                  <a:pt x="895350" y="209550"/>
                </a:cubicBezTo>
                <a:lnTo>
                  <a:pt x="914400" y="222250"/>
                </a:lnTo>
                <a:cubicBezTo>
                  <a:pt x="920750" y="226483"/>
                  <a:pt x="928054" y="229554"/>
                  <a:pt x="933450" y="234950"/>
                </a:cubicBezTo>
                <a:cubicBezTo>
                  <a:pt x="947494" y="248994"/>
                  <a:pt x="953869" y="257859"/>
                  <a:pt x="971550" y="266700"/>
                </a:cubicBezTo>
                <a:cubicBezTo>
                  <a:pt x="977537" y="269693"/>
                  <a:pt x="984250" y="270933"/>
                  <a:pt x="990600" y="273050"/>
                </a:cubicBezTo>
                <a:cubicBezTo>
                  <a:pt x="1001889" y="289983"/>
                  <a:pt x="1005426" y="297987"/>
                  <a:pt x="1022350" y="311150"/>
                </a:cubicBezTo>
                <a:cubicBezTo>
                  <a:pt x="1034398" y="320521"/>
                  <a:pt x="1060450" y="336550"/>
                  <a:pt x="1060450" y="336550"/>
                </a:cubicBezTo>
                <a:cubicBezTo>
                  <a:pt x="1074305" y="378114"/>
                  <a:pt x="1055062" y="337320"/>
                  <a:pt x="1085850" y="361950"/>
                </a:cubicBezTo>
                <a:cubicBezTo>
                  <a:pt x="1091809" y="366718"/>
                  <a:pt x="1092591" y="376232"/>
                  <a:pt x="1098550" y="381000"/>
                </a:cubicBezTo>
                <a:cubicBezTo>
                  <a:pt x="1103777" y="385181"/>
                  <a:pt x="1111613" y="384357"/>
                  <a:pt x="1117600" y="387350"/>
                </a:cubicBezTo>
                <a:cubicBezTo>
                  <a:pt x="1124426" y="390763"/>
                  <a:pt x="1130300" y="395817"/>
                  <a:pt x="1136650" y="400050"/>
                </a:cubicBezTo>
                <a:cubicBezTo>
                  <a:pt x="1140883" y="406400"/>
                  <a:pt x="1143391" y="414332"/>
                  <a:pt x="1149350" y="419100"/>
                </a:cubicBezTo>
                <a:cubicBezTo>
                  <a:pt x="1154577" y="423281"/>
                  <a:pt x="1162413" y="422457"/>
                  <a:pt x="1168400" y="425450"/>
                </a:cubicBezTo>
                <a:cubicBezTo>
                  <a:pt x="1175226" y="428863"/>
                  <a:pt x="1180624" y="434737"/>
                  <a:pt x="1187450" y="438150"/>
                </a:cubicBezTo>
                <a:cubicBezTo>
                  <a:pt x="1193437" y="441143"/>
                  <a:pt x="1200649" y="441249"/>
                  <a:pt x="1206500" y="444500"/>
                </a:cubicBezTo>
                <a:cubicBezTo>
                  <a:pt x="1219843" y="451913"/>
                  <a:pt x="1231900" y="461433"/>
                  <a:pt x="1244600" y="469900"/>
                </a:cubicBezTo>
                <a:lnTo>
                  <a:pt x="1282700" y="495300"/>
                </a:lnTo>
                <a:lnTo>
                  <a:pt x="1301750" y="508000"/>
                </a:lnTo>
                <a:cubicBezTo>
                  <a:pt x="1323159" y="540113"/>
                  <a:pt x="1302828" y="518064"/>
                  <a:pt x="1333500" y="533400"/>
                </a:cubicBezTo>
                <a:cubicBezTo>
                  <a:pt x="1340326" y="536813"/>
                  <a:pt x="1345576" y="543000"/>
                  <a:pt x="1352550" y="546100"/>
                </a:cubicBezTo>
                <a:cubicBezTo>
                  <a:pt x="1364783" y="551537"/>
                  <a:pt x="1390650" y="558800"/>
                  <a:pt x="1390650" y="558800"/>
                </a:cubicBezTo>
                <a:cubicBezTo>
                  <a:pt x="1440273" y="556437"/>
                  <a:pt x="1513136" y="557163"/>
                  <a:pt x="1568450" y="546100"/>
                </a:cubicBezTo>
                <a:cubicBezTo>
                  <a:pt x="1575014" y="544787"/>
                  <a:pt x="1581150" y="541867"/>
                  <a:pt x="1587500" y="539750"/>
                </a:cubicBezTo>
                <a:cubicBezTo>
                  <a:pt x="1591733" y="533400"/>
                  <a:pt x="1594241" y="525468"/>
                  <a:pt x="1600200" y="520700"/>
                </a:cubicBezTo>
                <a:cubicBezTo>
                  <a:pt x="1605427" y="516519"/>
                  <a:pt x="1613263" y="517343"/>
                  <a:pt x="1619250" y="514350"/>
                </a:cubicBezTo>
                <a:cubicBezTo>
                  <a:pt x="1626076" y="510937"/>
                  <a:pt x="1632437" y="506536"/>
                  <a:pt x="1638300" y="501650"/>
                </a:cubicBezTo>
                <a:cubicBezTo>
                  <a:pt x="1670011" y="475224"/>
                  <a:pt x="1642922" y="487409"/>
                  <a:pt x="1676400" y="476250"/>
                </a:cubicBezTo>
                <a:cubicBezTo>
                  <a:pt x="1680633" y="469900"/>
                  <a:pt x="1685687" y="464026"/>
                  <a:pt x="1689100" y="457200"/>
                </a:cubicBezTo>
                <a:cubicBezTo>
                  <a:pt x="1692093" y="451213"/>
                  <a:pt x="1691737" y="443719"/>
                  <a:pt x="1695450" y="438150"/>
                </a:cubicBezTo>
                <a:cubicBezTo>
                  <a:pt x="1700431" y="430678"/>
                  <a:pt x="1708150" y="425450"/>
                  <a:pt x="1714500" y="419100"/>
                </a:cubicBezTo>
                <a:lnTo>
                  <a:pt x="1727200" y="381000"/>
                </a:lnTo>
                <a:cubicBezTo>
                  <a:pt x="1729317" y="374650"/>
                  <a:pt x="1727981" y="365663"/>
                  <a:pt x="1733550" y="361950"/>
                </a:cubicBezTo>
                <a:lnTo>
                  <a:pt x="1752600" y="349250"/>
                </a:lnTo>
                <a:cubicBezTo>
                  <a:pt x="1756833" y="342900"/>
                  <a:pt x="1761887" y="337026"/>
                  <a:pt x="1765300" y="330200"/>
                </a:cubicBezTo>
                <a:cubicBezTo>
                  <a:pt x="1768293" y="324213"/>
                  <a:pt x="1767469" y="316377"/>
                  <a:pt x="1771650" y="311150"/>
                </a:cubicBezTo>
                <a:cubicBezTo>
                  <a:pt x="1776418" y="305191"/>
                  <a:pt x="1784350" y="302683"/>
                  <a:pt x="1790700" y="298450"/>
                </a:cubicBezTo>
                <a:cubicBezTo>
                  <a:pt x="1792817" y="292100"/>
                  <a:pt x="1792317" y="284133"/>
                  <a:pt x="1797050" y="279400"/>
                </a:cubicBezTo>
                <a:cubicBezTo>
                  <a:pt x="1801783" y="274667"/>
                  <a:pt x="1812209" y="278497"/>
                  <a:pt x="1816100" y="273050"/>
                </a:cubicBezTo>
                <a:cubicBezTo>
                  <a:pt x="1832354" y="250295"/>
                  <a:pt x="1820724" y="233213"/>
                  <a:pt x="1841500" y="215900"/>
                </a:cubicBezTo>
                <a:cubicBezTo>
                  <a:pt x="1848772" y="209840"/>
                  <a:pt x="1858433" y="207433"/>
                  <a:pt x="1866900" y="203200"/>
                </a:cubicBezTo>
                <a:cubicBezTo>
                  <a:pt x="1871133" y="196850"/>
                  <a:pt x="1876500" y="191124"/>
                  <a:pt x="1879600" y="184150"/>
                </a:cubicBezTo>
                <a:cubicBezTo>
                  <a:pt x="1885037" y="171917"/>
                  <a:pt x="1881161" y="153476"/>
                  <a:pt x="1892300" y="146050"/>
                </a:cubicBezTo>
                <a:lnTo>
                  <a:pt x="1911350" y="133350"/>
                </a:lnTo>
                <a:cubicBezTo>
                  <a:pt x="1917967" y="113499"/>
                  <a:pt x="1924385" y="88677"/>
                  <a:pt x="1943100" y="76200"/>
                </a:cubicBezTo>
                <a:cubicBezTo>
                  <a:pt x="1964641" y="61840"/>
                  <a:pt x="1956754" y="68896"/>
                  <a:pt x="1968500" y="57150"/>
                </a:cubicBezTo>
              </a:path>
            </a:pathLst>
          </a:cu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Freeform 7"/>
          <p:cNvSpPr/>
          <p:nvPr/>
        </p:nvSpPr>
        <p:spPr>
          <a:xfrm>
            <a:off x="4177938" y="3358913"/>
            <a:ext cx="1925732" cy="571500"/>
          </a:xfrm>
          <a:custGeom>
            <a:avLst/>
            <a:gdLst>
              <a:gd name="connsiteX0" fmla="*/ 0 w 1925732"/>
              <a:gd name="connsiteY0" fmla="*/ 279400 h 571500"/>
              <a:gd name="connsiteX1" fmla="*/ 25400 w 1925732"/>
              <a:gd name="connsiteY1" fmla="*/ 247650 h 571500"/>
              <a:gd name="connsiteX2" fmla="*/ 44450 w 1925732"/>
              <a:gd name="connsiteY2" fmla="*/ 241300 h 571500"/>
              <a:gd name="connsiteX3" fmla="*/ 63500 w 1925732"/>
              <a:gd name="connsiteY3" fmla="*/ 228600 h 571500"/>
              <a:gd name="connsiteX4" fmla="*/ 107950 w 1925732"/>
              <a:gd name="connsiteY4" fmla="*/ 177800 h 571500"/>
              <a:gd name="connsiteX5" fmla="*/ 127000 w 1925732"/>
              <a:gd name="connsiteY5" fmla="*/ 171450 h 571500"/>
              <a:gd name="connsiteX6" fmla="*/ 152400 w 1925732"/>
              <a:gd name="connsiteY6" fmla="*/ 139700 h 571500"/>
              <a:gd name="connsiteX7" fmla="*/ 184150 w 1925732"/>
              <a:gd name="connsiteY7" fmla="*/ 114300 h 571500"/>
              <a:gd name="connsiteX8" fmla="*/ 203200 w 1925732"/>
              <a:gd name="connsiteY8" fmla="*/ 101600 h 571500"/>
              <a:gd name="connsiteX9" fmla="*/ 222250 w 1925732"/>
              <a:gd name="connsiteY9" fmla="*/ 95250 h 571500"/>
              <a:gd name="connsiteX10" fmla="*/ 254000 w 1925732"/>
              <a:gd name="connsiteY10" fmla="*/ 57150 h 571500"/>
              <a:gd name="connsiteX11" fmla="*/ 292100 w 1925732"/>
              <a:gd name="connsiteY11" fmla="*/ 44450 h 571500"/>
              <a:gd name="connsiteX12" fmla="*/ 304800 w 1925732"/>
              <a:gd name="connsiteY12" fmla="*/ 25400 h 571500"/>
              <a:gd name="connsiteX13" fmla="*/ 323850 w 1925732"/>
              <a:gd name="connsiteY13" fmla="*/ 19050 h 571500"/>
              <a:gd name="connsiteX14" fmla="*/ 444500 w 1925732"/>
              <a:gd name="connsiteY14" fmla="*/ 0 h 571500"/>
              <a:gd name="connsiteX15" fmla="*/ 508000 w 1925732"/>
              <a:gd name="connsiteY15" fmla="*/ 6350 h 571500"/>
              <a:gd name="connsiteX16" fmla="*/ 527050 w 1925732"/>
              <a:gd name="connsiteY16" fmla="*/ 12700 h 571500"/>
              <a:gd name="connsiteX17" fmla="*/ 558800 w 1925732"/>
              <a:gd name="connsiteY17" fmla="*/ 19050 h 571500"/>
              <a:gd name="connsiteX18" fmla="*/ 596900 w 1925732"/>
              <a:gd name="connsiteY18" fmla="*/ 31750 h 571500"/>
              <a:gd name="connsiteX19" fmla="*/ 609600 w 1925732"/>
              <a:gd name="connsiteY19" fmla="*/ 50800 h 571500"/>
              <a:gd name="connsiteX20" fmla="*/ 647700 w 1925732"/>
              <a:gd name="connsiteY20" fmla="*/ 63500 h 571500"/>
              <a:gd name="connsiteX21" fmla="*/ 692150 w 1925732"/>
              <a:gd name="connsiteY21" fmla="*/ 76200 h 571500"/>
              <a:gd name="connsiteX22" fmla="*/ 749300 w 1925732"/>
              <a:gd name="connsiteY22" fmla="*/ 120650 h 571500"/>
              <a:gd name="connsiteX23" fmla="*/ 774700 w 1925732"/>
              <a:gd name="connsiteY23" fmla="*/ 127000 h 571500"/>
              <a:gd name="connsiteX24" fmla="*/ 800100 w 1925732"/>
              <a:gd name="connsiteY24" fmla="*/ 139700 h 571500"/>
              <a:gd name="connsiteX25" fmla="*/ 819150 w 1925732"/>
              <a:gd name="connsiteY25" fmla="*/ 146050 h 571500"/>
              <a:gd name="connsiteX26" fmla="*/ 825500 w 1925732"/>
              <a:gd name="connsiteY26" fmla="*/ 165100 h 571500"/>
              <a:gd name="connsiteX27" fmla="*/ 863600 w 1925732"/>
              <a:gd name="connsiteY27" fmla="*/ 190500 h 571500"/>
              <a:gd name="connsiteX28" fmla="*/ 882650 w 1925732"/>
              <a:gd name="connsiteY28" fmla="*/ 209550 h 571500"/>
              <a:gd name="connsiteX29" fmla="*/ 901700 w 1925732"/>
              <a:gd name="connsiteY29" fmla="*/ 215900 h 571500"/>
              <a:gd name="connsiteX30" fmla="*/ 920750 w 1925732"/>
              <a:gd name="connsiteY30" fmla="*/ 234950 h 571500"/>
              <a:gd name="connsiteX31" fmla="*/ 946150 w 1925732"/>
              <a:gd name="connsiteY31" fmla="*/ 273050 h 571500"/>
              <a:gd name="connsiteX32" fmla="*/ 984250 w 1925732"/>
              <a:gd name="connsiteY32" fmla="*/ 292100 h 571500"/>
              <a:gd name="connsiteX33" fmla="*/ 1041400 w 1925732"/>
              <a:gd name="connsiteY33" fmla="*/ 342900 h 571500"/>
              <a:gd name="connsiteX34" fmla="*/ 1060450 w 1925732"/>
              <a:gd name="connsiteY34" fmla="*/ 349250 h 571500"/>
              <a:gd name="connsiteX35" fmla="*/ 1104900 w 1925732"/>
              <a:gd name="connsiteY35" fmla="*/ 393700 h 571500"/>
              <a:gd name="connsiteX36" fmla="*/ 1123950 w 1925732"/>
              <a:gd name="connsiteY36" fmla="*/ 406400 h 571500"/>
              <a:gd name="connsiteX37" fmla="*/ 1130300 w 1925732"/>
              <a:gd name="connsiteY37" fmla="*/ 425450 h 571500"/>
              <a:gd name="connsiteX38" fmla="*/ 1149350 w 1925732"/>
              <a:gd name="connsiteY38" fmla="*/ 431800 h 571500"/>
              <a:gd name="connsiteX39" fmla="*/ 1187450 w 1925732"/>
              <a:gd name="connsiteY39" fmla="*/ 457200 h 571500"/>
              <a:gd name="connsiteX40" fmla="*/ 1225550 w 1925732"/>
              <a:gd name="connsiteY40" fmla="*/ 488950 h 571500"/>
              <a:gd name="connsiteX41" fmla="*/ 1263650 w 1925732"/>
              <a:gd name="connsiteY41" fmla="*/ 501650 h 571500"/>
              <a:gd name="connsiteX42" fmla="*/ 1301750 w 1925732"/>
              <a:gd name="connsiteY42" fmla="*/ 527050 h 571500"/>
              <a:gd name="connsiteX43" fmla="*/ 1339850 w 1925732"/>
              <a:gd name="connsiteY43" fmla="*/ 539750 h 571500"/>
              <a:gd name="connsiteX44" fmla="*/ 1358900 w 1925732"/>
              <a:gd name="connsiteY44" fmla="*/ 546100 h 571500"/>
              <a:gd name="connsiteX45" fmla="*/ 1377950 w 1925732"/>
              <a:gd name="connsiteY45" fmla="*/ 558800 h 571500"/>
              <a:gd name="connsiteX46" fmla="*/ 1416050 w 1925732"/>
              <a:gd name="connsiteY46" fmla="*/ 571500 h 571500"/>
              <a:gd name="connsiteX47" fmla="*/ 1536700 w 1925732"/>
              <a:gd name="connsiteY47" fmla="*/ 565150 h 571500"/>
              <a:gd name="connsiteX48" fmla="*/ 1574800 w 1925732"/>
              <a:gd name="connsiteY48" fmla="*/ 533400 h 571500"/>
              <a:gd name="connsiteX49" fmla="*/ 1612900 w 1925732"/>
              <a:gd name="connsiteY49" fmla="*/ 514350 h 571500"/>
              <a:gd name="connsiteX50" fmla="*/ 1651000 w 1925732"/>
              <a:gd name="connsiteY50" fmla="*/ 482600 h 571500"/>
              <a:gd name="connsiteX51" fmla="*/ 1682750 w 1925732"/>
              <a:gd name="connsiteY51" fmla="*/ 450850 h 571500"/>
              <a:gd name="connsiteX52" fmla="*/ 1695450 w 1925732"/>
              <a:gd name="connsiteY52" fmla="*/ 431800 h 571500"/>
              <a:gd name="connsiteX53" fmla="*/ 1720850 w 1925732"/>
              <a:gd name="connsiteY53" fmla="*/ 419100 h 571500"/>
              <a:gd name="connsiteX54" fmla="*/ 1739900 w 1925732"/>
              <a:gd name="connsiteY54" fmla="*/ 400050 h 571500"/>
              <a:gd name="connsiteX55" fmla="*/ 1752600 w 1925732"/>
              <a:gd name="connsiteY55" fmla="*/ 361950 h 571500"/>
              <a:gd name="connsiteX56" fmla="*/ 1758950 w 1925732"/>
              <a:gd name="connsiteY56" fmla="*/ 323850 h 571500"/>
              <a:gd name="connsiteX57" fmla="*/ 1778000 w 1925732"/>
              <a:gd name="connsiteY57" fmla="*/ 311150 h 571500"/>
              <a:gd name="connsiteX58" fmla="*/ 1784350 w 1925732"/>
              <a:gd name="connsiteY58" fmla="*/ 292100 h 571500"/>
              <a:gd name="connsiteX59" fmla="*/ 1797050 w 1925732"/>
              <a:gd name="connsiteY59" fmla="*/ 273050 h 571500"/>
              <a:gd name="connsiteX60" fmla="*/ 1828800 w 1925732"/>
              <a:gd name="connsiteY60" fmla="*/ 228600 h 571500"/>
              <a:gd name="connsiteX61" fmla="*/ 1854200 w 1925732"/>
              <a:gd name="connsiteY61" fmla="*/ 209550 h 571500"/>
              <a:gd name="connsiteX62" fmla="*/ 1873250 w 1925732"/>
              <a:gd name="connsiteY62" fmla="*/ 203200 h 571500"/>
              <a:gd name="connsiteX63" fmla="*/ 1885950 w 1925732"/>
              <a:gd name="connsiteY63" fmla="*/ 165100 h 571500"/>
              <a:gd name="connsiteX64" fmla="*/ 1898650 w 1925732"/>
              <a:gd name="connsiteY64" fmla="*/ 146050 h 571500"/>
              <a:gd name="connsiteX65" fmla="*/ 1905000 w 1925732"/>
              <a:gd name="connsiteY65" fmla="*/ 127000 h 571500"/>
              <a:gd name="connsiteX66" fmla="*/ 1924050 w 1925732"/>
              <a:gd name="connsiteY66" fmla="*/ 114300 h 571500"/>
              <a:gd name="connsiteX67" fmla="*/ 1924050 w 1925732"/>
              <a:gd name="connsiteY67" fmla="*/ 88900 h 571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925732" h="571500">
                <a:moveTo>
                  <a:pt x="0" y="279400"/>
                </a:moveTo>
                <a:cubicBezTo>
                  <a:pt x="8467" y="268817"/>
                  <a:pt x="15110" y="256470"/>
                  <a:pt x="25400" y="247650"/>
                </a:cubicBezTo>
                <a:cubicBezTo>
                  <a:pt x="30482" y="243294"/>
                  <a:pt x="38463" y="244293"/>
                  <a:pt x="44450" y="241300"/>
                </a:cubicBezTo>
                <a:cubicBezTo>
                  <a:pt x="51276" y="237887"/>
                  <a:pt x="57150" y="232833"/>
                  <a:pt x="63500" y="228600"/>
                </a:cubicBezTo>
                <a:cubicBezTo>
                  <a:pt x="82550" y="200025"/>
                  <a:pt x="81492" y="191029"/>
                  <a:pt x="107950" y="177800"/>
                </a:cubicBezTo>
                <a:cubicBezTo>
                  <a:pt x="113937" y="174807"/>
                  <a:pt x="120650" y="173567"/>
                  <a:pt x="127000" y="171450"/>
                </a:cubicBezTo>
                <a:cubicBezTo>
                  <a:pt x="142961" y="123567"/>
                  <a:pt x="119574" y="180732"/>
                  <a:pt x="152400" y="139700"/>
                </a:cubicBezTo>
                <a:cubicBezTo>
                  <a:pt x="177452" y="108385"/>
                  <a:pt x="131470" y="127470"/>
                  <a:pt x="184150" y="114300"/>
                </a:cubicBezTo>
                <a:cubicBezTo>
                  <a:pt x="190500" y="110067"/>
                  <a:pt x="196374" y="105013"/>
                  <a:pt x="203200" y="101600"/>
                </a:cubicBezTo>
                <a:cubicBezTo>
                  <a:pt x="209187" y="98607"/>
                  <a:pt x="217023" y="99431"/>
                  <a:pt x="222250" y="95250"/>
                </a:cubicBezTo>
                <a:cubicBezTo>
                  <a:pt x="252791" y="70817"/>
                  <a:pt x="214422" y="79138"/>
                  <a:pt x="254000" y="57150"/>
                </a:cubicBezTo>
                <a:cubicBezTo>
                  <a:pt x="265702" y="50649"/>
                  <a:pt x="292100" y="44450"/>
                  <a:pt x="292100" y="44450"/>
                </a:cubicBezTo>
                <a:cubicBezTo>
                  <a:pt x="296333" y="38100"/>
                  <a:pt x="298841" y="30168"/>
                  <a:pt x="304800" y="25400"/>
                </a:cubicBezTo>
                <a:cubicBezTo>
                  <a:pt x="310027" y="21219"/>
                  <a:pt x="317392" y="20811"/>
                  <a:pt x="323850" y="19050"/>
                </a:cubicBezTo>
                <a:cubicBezTo>
                  <a:pt x="388146" y="1515"/>
                  <a:pt x="369570" y="6812"/>
                  <a:pt x="444500" y="0"/>
                </a:cubicBezTo>
                <a:cubicBezTo>
                  <a:pt x="465667" y="2117"/>
                  <a:pt x="486975" y="3115"/>
                  <a:pt x="508000" y="6350"/>
                </a:cubicBezTo>
                <a:cubicBezTo>
                  <a:pt x="514616" y="7368"/>
                  <a:pt x="520556" y="11077"/>
                  <a:pt x="527050" y="12700"/>
                </a:cubicBezTo>
                <a:cubicBezTo>
                  <a:pt x="537521" y="15318"/>
                  <a:pt x="548387" y="16210"/>
                  <a:pt x="558800" y="19050"/>
                </a:cubicBezTo>
                <a:cubicBezTo>
                  <a:pt x="571715" y="22572"/>
                  <a:pt x="596900" y="31750"/>
                  <a:pt x="596900" y="31750"/>
                </a:cubicBezTo>
                <a:cubicBezTo>
                  <a:pt x="601133" y="38100"/>
                  <a:pt x="603128" y="46755"/>
                  <a:pt x="609600" y="50800"/>
                </a:cubicBezTo>
                <a:cubicBezTo>
                  <a:pt x="620952" y="57895"/>
                  <a:pt x="634713" y="60253"/>
                  <a:pt x="647700" y="63500"/>
                </a:cubicBezTo>
                <a:cubicBezTo>
                  <a:pt x="679594" y="71473"/>
                  <a:pt x="664821" y="67090"/>
                  <a:pt x="692150" y="76200"/>
                </a:cubicBezTo>
                <a:cubicBezTo>
                  <a:pt x="707097" y="91147"/>
                  <a:pt x="729046" y="115586"/>
                  <a:pt x="749300" y="120650"/>
                </a:cubicBezTo>
                <a:cubicBezTo>
                  <a:pt x="757767" y="122767"/>
                  <a:pt x="766528" y="123936"/>
                  <a:pt x="774700" y="127000"/>
                </a:cubicBezTo>
                <a:cubicBezTo>
                  <a:pt x="783563" y="130324"/>
                  <a:pt x="791399" y="135971"/>
                  <a:pt x="800100" y="139700"/>
                </a:cubicBezTo>
                <a:cubicBezTo>
                  <a:pt x="806252" y="142337"/>
                  <a:pt x="812800" y="143933"/>
                  <a:pt x="819150" y="146050"/>
                </a:cubicBezTo>
                <a:cubicBezTo>
                  <a:pt x="821267" y="152400"/>
                  <a:pt x="820767" y="160367"/>
                  <a:pt x="825500" y="165100"/>
                </a:cubicBezTo>
                <a:cubicBezTo>
                  <a:pt x="836293" y="175893"/>
                  <a:pt x="852807" y="179707"/>
                  <a:pt x="863600" y="190500"/>
                </a:cubicBezTo>
                <a:cubicBezTo>
                  <a:pt x="869950" y="196850"/>
                  <a:pt x="875178" y="204569"/>
                  <a:pt x="882650" y="209550"/>
                </a:cubicBezTo>
                <a:cubicBezTo>
                  <a:pt x="888219" y="213263"/>
                  <a:pt x="895350" y="213783"/>
                  <a:pt x="901700" y="215900"/>
                </a:cubicBezTo>
                <a:cubicBezTo>
                  <a:pt x="908050" y="222250"/>
                  <a:pt x="915237" y="227861"/>
                  <a:pt x="920750" y="234950"/>
                </a:cubicBezTo>
                <a:cubicBezTo>
                  <a:pt x="930121" y="246998"/>
                  <a:pt x="931670" y="268223"/>
                  <a:pt x="946150" y="273050"/>
                </a:cubicBezTo>
                <a:cubicBezTo>
                  <a:pt x="963803" y="278934"/>
                  <a:pt x="969478" y="278970"/>
                  <a:pt x="984250" y="292100"/>
                </a:cubicBezTo>
                <a:cubicBezTo>
                  <a:pt x="1005888" y="311334"/>
                  <a:pt x="1016694" y="330547"/>
                  <a:pt x="1041400" y="342900"/>
                </a:cubicBezTo>
                <a:cubicBezTo>
                  <a:pt x="1047387" y="345893"/>
                  <a:pt x="1054100" y="347133"/>
                  <a:pt x="1060450" y="349250"/>
                </a:cubicBezTo>
                <a:cubicBezTo>
                  <a:pt x="1071627" y="382780"/>
                  <a:pt x="1061231" y="364587"/>
                  <a:pt x="1104900" y="393700"/>
                </a:cubicBezTo>
                <a:lnTo>
                  <a:pt x="1123950" y="406400"/>
                </a:lnTo>
                <a:cubicBezTo>
                  <a:pt x="1126067" y="412750"/>
                  <a:pt x="1125567" y="420717"/>
                  <a:pt x="1130300" y="425450"/>
                </a:cubicBezTo>
                <a:cubicBezTo>
                  <a:pt x="1135033" y="430183"/>
                  <a:pt x="1143499" y="428549"/>
                  <a:pt x="1149350" y="431800"/>
                </a:cubicBezTo>
                <a:cubicBezTo>
                  <a:pt x="1162693" y="439213"/>
                  <a:pt x="1176657" y="446407"/>
                  <a:pt x="1187450" y="457200"/>
                </a:cubicBezTo>
                <a:cubicBezTo>
                  <a:pt x="1199413" y="469163"/>
                  <a:pt x="1209637" y="481877"/>
                  <a:pt x="1225550" y="488950"/>
                </a:cubicBezTo>
                <a:cubicBezTo>
                  <a:pt x="1237783" y="494387"/>
                  <a:pt x="1252511" y="494224"/>
                  <a:pt x="1263650" y="501650"/>
                </a:cubicBezTo>
                <a:cubicBezTo>
                  <a:pt x="1276350" y="510117"/>
                  <a:pt x="1287270" y="522223"/>
                  <a:pt x="1301750" y="527050"/>
                </a:cubicBezTo>
                <a:lnTo>
                  <a:pt x="1339850" y="539750"/>
                </a:lnTo>
                <a:cubicBezTo>
                  <a:pt x="1346200" y="541867"/>
                  <a:pt x="1353331" y="542387"/>
                  <a:pt x="1358900" y="546100"/>
                </a:cubicBezTo>
                <a:cubicBezTo>
                  <a:pt x="1365250" y="550333"/>
                  <a:pt x="1370976" y="555700"/>
                  <a:pt x="1377950" y="558800"/>
                </a:cubicBezTo>
                <a:cubicBezTo>
                  <a:pt x="1390183" y="564237"/>
                  <a:pt x="1416050" y="571500"/>
                  <a:pt x="1416050" y="571500"/>
                </a:cubicBezTo>
                <a:cubicBezTo>
                  <a:pt x="1456267" y="569383"/>
                  <a:pt x="1496797" y="570591"/>
                  <a:pt x="1536700" y="565150"/>
                </a:cubicBezTo>
                <a:cubicBezTo>
                  <a:pt x="1549759" y="563369"/>
                  <a:pt x="1566196" y="539136"/>
                  <a:pt x="1574800" y="533400"/>
                </a:cubicBezTo>
                <a:cubicBezTo>
                  <a:pt x="1632078" y="495215"/>
                  <a:pt x="1552949" y="564309"/>
                  <a:pt x="1612900" y="514350"/>
                </a:cubicBezTo>
                <a:cubicBezTo>
                  <a:pt x="1661793" y="473606"/>
                  <a:pt x="1603702" y="514132"/>
                  <a:pt x="1651000" y="482600"/>
                </a:cubicBezTo>
                <a:cubicBezTo>
                  <a:pt x="1684867" y="431800"/>
                  <a:pt x="1640417" y="493183"/>
                  <a:pt x="1682750" y="450850"/>
                </a:cubicBezTo>
                <a:cubicBezTo>
                  <a:pt x="1688146" y="445454"/>
                  <a:pt x="1689587" y="436686"/>
                  <a:pt x="1695450" y="431800"/>
                </a:cubicBezTo>
                <a:cubicBezTo>
                  <a:pt x="1702722" y="425740"/>
                  <a:pt x="1713147" y="424602"/>
                  <a:pt x="1720850" y="419100"/>
                </a:cubicBezTo>
                <a:cubicBezTo>
                  <a:pt x="1728158" y="413880"/>
                  <a:pt x="1733550" y="406400"/>
                  <a:pt x="1739900" y="400050"/>
                </a:cubicBezTo>
                <a:cubicBezTo>
                  <a:pt x="1744133" y="387350"/>
                  <a:pt x="1750399" y="375155"/>
                  <a:pt x="1752600" y="361950"/>
                </a:cubicBezTo>
                <a:cubicBezTo>
                  <a:pt x="1754717" y="349250"/>
                  <a:pt x="1753192" y="335366"/>
                  <a:pt x="1758950" y="323850"/>
                </a:cubicBezTo>
                <a:cubicBezTo>
                  <a:pt x="1762363" y="317024"/>
                  <a:pt x="1771650" y="315383"/>
                  <a:pt x="1778000" y="311150"/>
                </a:cubicBezTo>
                <a:cubicBezTo>
                  <a:pt x="1780117" y="304800"/>
                  <a:pt x="1781357" y="298087"/>
                  <a:pt x="1784350" y="292100"/>
                </a:cubicBezTo>
                <a:cubicBezTo>
                  <a:pt x="1787763" y="285274"/>
                  <a:pt x="1793950" y="280024"/>
                  <a:pt x="1797050" y="273050"/>
                </a:cubicBezTo>
                <a:cubicBezTo>
                  <a:pt x="1817664" y="226667"/>
                  <a:pt x="1794151" y="240150"/>
                  <a:pt x="1828800" y="228600"/>
                </a:cubicBezTo>
                <a:cubicBezTo>
                  <a:pt x="1837267" y="222250"/>
                  <a:pt x="1845011" y="214801"/>
                  <a:pt x="1854200" y="209550"/>
                </a:cubicBezTo>
                <a:cubicBezTo>
                  <a:pt x="1860012" y="206229"/>
                  <a:pt x="1869359" y="208647"/>
                  <a:pt x="1873250" y="203200"/>
                </a:cubicBezTo>
                <a:cubicBezTo>
                  <a:pt x="1881031" y="192307"/>
                  <a:pt x="1878524" y="176239"/>
                  <a:pt x="1885950" y="165100"/>
                </a:cubicBezTo>
                <a:cubicBezTo>
                  <a:pt x="1890183" y="158750"/>
                  <a:pt x="1895237" y="152876"/>
                  <a:pt x="1898650" y="146050"/>
                </a:cubicBezTo>
                <a:cubicBezTo>
                  <a:pt x="1901643" y="140063"/>
                  <a:pt x="1900819" y="132227"/>
                  <a:pt x="1905000" y="127000"/>
                </a:cubicBezTo>
                <a:cubicBezTo>
                  <a:pt x="1909768" y="121041"/>
                  <a:pt x="1920637" y="121126"/>
                  <a:pt x="1924050" y="114300"/>
                </a:cubicBezTo>
                <a:cubicBezTo>
                  <a:pt x="1927836" y="106727"/>
                  <a:pt x="1924050" y="97367"/>
                  <a:pt x="1924050" y="8890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4" name="Oval 83"/>
          <p:cNvSpPr/>
          <p:nvPr/>
        </p:nvSpPr>
        <p:spPr>
          <a:xfrm>
            <a:off x="4486691" y="3936303"/>
            <a:ext cx="337259" cy="304213"/>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5" name="Straight Arrow Connector 84"/>
          <p:cNvCxnSpPr>
            <a:stCxn id="84" idx="0"/>
          </p:cNvCxnSpPr>
          <p:nvPr/>
        </p:nvCxnSpPr>
        <p:spPr>
          <a:xfrm>
            <a:off x="4655321" y="3936303"/>
            <a:ext cx="72808" cy="358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9" name="Oval 88"/>
          <p:cNvSpPr/>
          <p:nvPr/>
        </p:nvSpPr>
        <p:spPr>
          <a:xfrm>
            <a:off x="4577001" y="4298883"/>
            <a:ext cx="157381" cy="156630"/>
          </a:xfrm>
          <a:prstGeom prst="ellipse">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90" name="Straight Arrow Connector 89"/>
          <p:cNvCxnSpPr/>
          <p:nvPr/>
        </p:nvCxnSpPr>
        <p:spPr>
          <a:xfrm>
            <a:off x="4647635" y="4297894"/>
            <a:ext cx="67745" cy="46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Freeform 45"/>
          <p:cNvSpPr/>
          <p:nvPr/>
        </p:nvSpPr>
        <p:spPr>
          <a:xfrm>
            <a:off x="562022" y="7116594"/>
            <a:ext cx="5562600" cy="241300"/>
          </a:xfrm>
          <a:custGeom>
            <a:avLst/>
            <a:gdLst>
              <a:gd name="connsiteX0" fmla="*/ 0 w 5562600"/>
              <a:gd name="connsiteY0" fmla="*/ 133350 h 241300"/>
              <a:gd name="connsiteX1" fmla="*/ 101600 w 5562600"/>
              <a:gd name="connsiteY1" fmla="*/ 133350 h 241300"/>
              <a:gd name="connsiteX2" fmla="*/ 139700 w 5562600"/>
              <a:gd name="connsiteY2" fmla="*/ 120650 h 241300"/>
              <a:gd name="connsiteX3" fmla="*/ 158750 w 5562600"/>
              <a:gd name="connsiteY3" fmla="*/ 114300 h 241300"/>
              <a:gd name="connsiteX4" fmla="*/ 177800 w 5562600"/>
              <a:gd name="connsiteY4" fmla="*/ 107950 h 241300"/>
              <a:gd name="connsiteX5" fmla="*/ 215900 w 5562600"/>
              <a:gd name="connsiteY5" fmla="*/ 101600 h 241300"/>
              <a:gd name="connsiteX6" fmla="*/ 260350 w 5562600"/>
              <a:gd name="connsiteY6" fmla="*/ 88900 h 241300"/>
              <a:gd name="connsiteX7" fmla="*/ 311150 w 5562600"/>
              <a:gd name="connsiteY7" fmla="*/ 76200 h 241300"/>
              <a:gd name="connsiteX8" fmla="*/ 336550 w 5562600"/>
              <a:gd name="connsiteY8" fmla="*/ 69850 h 241300"/>
              <a:gd name="connsiteX9" fmla="*/ 381000 w 5562600"/>
              <a:gd name="connsiteY9" fmla="*/ 57150 h 241300"/>
              <a:gd name="connsiteX10" fmla="*/ 476250 w 5562600"/>
              <a:gd name="connsiteY10" fmla="*/ 63500 h 241300"/>
              <a:gd name="connsiteX11" fmla="*/ 514350 w 5562600"/>
              <a:gd name="connsiteY11" fmla="*/ 76200 h 241300"/>
              <a:gd name="connsiteX12" fmla="*/ 533400 w 5562600"/>
              <a:gd name="connsiteY12" fmla="*/ 82550 h 241300"/>
              <a:gd name="connsiteX13" fmla="*/ 552450 w 5562600"/>
              <a:gd name="connsiteY13" fmla="*/ 88900 h 241300"/>
              <a:gd name="connsiteX14" fmla="*/ 603250 w 5562600"/>
              <a:gd name="connsiteY14" fmla="*/ 120650 h 241300"/>
              <a:gd name="connsiteX15" fmla="*/ 622300 w 5562600"/>
              <a:gd name="connsiteY15" fmla="*/ 127000 h 241300"/>
              <a:gd name="connsiteX16" fmla="*/ 641350 w 5562600"/>
              <a:gd name="connsiteY16" fmla="*/ 133350 h 241300"/>
              <a:gd name="connsiteX17" fmla="*/ 698500 w 5562600"/>
              <a:gd name="connsiteY17" fmla="*/ 177800 h 241300"/>
              <a:gd name="connsiteX18" fmla="*/ 736600 w 5562600"/>
              <a:gd name="connsiteY18" fmla="*/ 190500 h 241300"/>
              <a:gd name="connsiteX19" fmla="*/ 793750 w 5562600"/>
              <a:gd name="connsiteY19" fmla="*/ 203200 h 241300"/>
              <a:gd name="connsiteX20" fmla="*/ 831850 w 5562600"/>
              <a:gd name="connsiteY20" fmla="*/ 215900 h 241300"/>
              <a:gd name="connsiteX21" fmla="*/ 850900 w 5562600"/>
              <a:gd name="connsiteY21" fmla="*/ 222250 h 241300"/>
              <a:gd name="connsiteX22" fmla="*/ 882650 w 5562600"/>
              <a:gd name="connsiteY22" fmla="*/ 228600 h 241300"/>
              <a:gd name="connsiteX23" fmla="*/ 901700 w 5562600"/>
              <a:gd name="connsiteY23" fmla="*/ 234950 h 241300"/>
              <a:gd name="connsiteX24" fmla="*/ 933450 w 5562600"/>
              <a:gd name="connsiteY24" fmla="*/ 241300 h 241300"/>
              <a:gd name="connsiteX25" fmla="*/ 1085850 w 5562600"/>
              <a:gd name="connsiteY25" fmla="*/ 228600 h 241300"/>
              <a:gd name="connsiteX26" fmla="*/ 1104900 w 5562600"/>
              <a:gd name="connsiteY26" fmla="*/ 222250 h 241300"/>
              <a:gd name="connsiteX27" fmla="*/ 1130300 w 5562600"/>
              <a:gd name="connsiteY27" fmla="*/ 215900 h 241300"/>
              <a:gd name="connsiteX28" fmla="*/ 1149350 w 5562600"/>
              <a:gd name="connsiteY28" fmla="*/ 203200 h 241300"/>
              <a:gd name="connsiteX29" fmla="*/ 1219200 w 5562600"/>
              <a:gd name="connsiteY29" fmla="*/ 184150 h 241300"/>
              <a:gd name="connsiteX30" fmla="*/ 1238250 w 5562600"/>
              <a:gd name="connsiteY30" fmla="*/ 177800 h 241300"/>
              <a:gd name="connsiteX31" fmla="*/ 1282700 w 5562600"/>
              <a:gd name="connsiteY31" fmla="*/ 165100 h 241300"/>
              <a:gd name="connsiteX32" fmla="*/ 1301750 w 5562600"/>
              <a:gd name="connsiteY32" fmla="*/ 152400 h 241300"/>
              <a:gd name="connsiteX33" fmla="*/ 1339850 w 5562600"/>
              <a:gd name="connsiteY33" fmla="*/ 139700 h 241300"/>
              <a:gd name="connsiteX34" fmla="*/ 1358900 w 5562600"/>
              <a:gd name="connsiteY34" fmla="*/ 133350 h 241300"/>
              <a:gd name="connsiteX35" fmla="*/ 1409700 w 5562600"/>
              <a:gd name="connsiteY35" fmla="*/ 114300 h 241300"/>
              <a:gd name="connsiteX36" fmla="*/ 1428750 w 5562600"/>
              <a:gd name="connsiteY36" fmla="*/ 101600 h 241300"/>
              <a:gd name="connsiteX37" fmla="*/ 1473200 w 5562600"/>
              <a:gd name="connsiteY37" fmla="*/ 88900 h 241300"/>
              <a:gd name="connsiteX38" fmla="*/ 1517650 w 5562600"/>
              <a:gd name="connsiteY38" fmla="*/ 76200 h 241300"/>
              <a:gd name="connsiteX39" fmla="*/ 1593850 w 5562600"/>
              <a:gd name="connsiteY39" fmla="*/ 69850 h 241300"/>
              <a:gd name="connsiteX40" fmla="*/ 1682750 w 5562600"/>
              <a:gd name="connsiteY40" fmla="*/ 69850 h 241300"/>
              <a:gd name="connsiteX41" fmla="*/ 1720850 w 5562600"/>
              <a:gd name="connsiteY41" fmla="*/ 82550 h 241300"/>
              <a:gd name="connsiteX42" fmla="*/ 1841500 w 5562600"/>
              <a:gd name="connsiteY42" fmla="*/ 101600 h 241300"/>
              <a:gd name="connsiteX43" fmla="*/ 1879600 w 5562600"/>
              <a:gd name="connsiteY43" fmla="*/ 120650 h 241300"/>
              <a:gd name="connsiteX44" fmla="*/ 1905000 w 5562600"/>
              <a:gd name="connsiteY44" fmla="*/ 133350 h 241300"/>
              <a:gd name="connsiteX45" fmla="*/ 1943100 w 5562600"/>
              <a:gd name="connsiteY45" fmla="*/ 146050 h 241300"/>
              <a:gd name="connsiteX46" fmla="*/ 1981200 w 5562600"/>
              <a:gd name="connsiteY46" fmla="*/ 171450 h 241300"/>
              <a:gd name="connsiteX47" fmla="*/ 2032000 w 5562600"/>
              <a:gd name="connsiteY47" fmla="*/ 184150 h 241300"/>
              <a:gd name="connsiteX48" fmla="*/ 2057400 w 5562600"/>
              <a:gd name="connsiteY48" fmla="*/ 190500 h 241300"/>
              <a:gd name="connsiteX49" fmla="*/ 2139950 w 5562600"/>
              <a:gd name="connsiteY49" fmla="*/ 196850 h 241300"/>
              <a:gd name="connsiteX50" fmla="*/ 2184400 w 5562600"/>
              <a:gd name="connsiteY50" fmla="*/ 215900 h 241300"/>
              <a:gd name="connsiteX51" fmla="*/ 2222500 w 5562600"/>
              <a:gd name="connsiteY51" fmla="*/ 228600 h 241300"/>
              <a:gd name="connsiteX52" fmla="*/ 2387600 w 5562600"/>
              <a:gd name="connsiteY52" fmla="*/ 222250 h 241300"/>
              <a:gd name="connsiteX53" fmla="*/ 2406650 w 5562600"/>
              <a:gd name="connsiteY53" fmla="*/ 209550 h 241300"/>
              <a:gd name="connsiteX54" fmla="*/ 2444750 w 5562600"/>
              <a:gd name="connsiteY54" fmla="*/ 196850 h 241300"/>
              <a:gd name="connsiteX55" fmla="*/ 2508250 w 5562600"/>
              <a:gd name="connsiteY55" fmla="*/ 184150 h 241300"/>
              <a:gd name="connsiteX56" fmla="*/ 2552700 w 5562600"/>
              <a:gd name="connsiteY56" fmla="*/ 158750 h 241300"/>
              <a:gd name="connsiteX57" fmla="*/ 2590800 w 5562600"/>
              <a:gd name="connsiteY57" fmla="*/ 146050 h 241300"/>
              <a:gd name="connsiteX58" fmla="*/ 2628900 w 5562600"/>
              <a:gd name="connsiteY58" fmla="*/ 127000 h 241300"/>
              <a:gd name="connsiteX59" fmla="*/ 2673350 w 5562600"/>
              <a:gd name="connsiteY59" fmla="*/ 114300 h 241300"/>
              <a:gd name="connsiteX60" fmla="*/ 2698750 w 5562600"/>
              <a:gd name="connsiteY60" fmla="*/ 101600 h 241300"/>
              <a:gd name="connsiteX61" fmla="*/ 2755900 w 5562600"/>
              <a:gd name="connsiteY61" fmla="*/ 82550 h 241300"/>
              <a:gd name="connsiteX62" fmla="*/ 2774950 w 5562600"/>
              <a:gd name="connsiteY62" fmla="*/ 76200 h 241300"/>
              <a:gd name="connsiteX63" fmla="*/ 2914650 w 5562600"/>
              <a:gd name="connsiteY63" fmla="*/ 82550 h 241300"/>
              <a:gd name="connsiteX64" fmla="*/ 2952750 w 5562600"/>
              <a:gd name="connsiteY64" fmla="*/ 107950 h 241300"/>
              <a:gd name="connsiteX65" fmla="*/ 2971800 w 5562600"/>
              <a:gd name="connsiteY65" fmla="*/ 114300 h 241300"/>
              <a:gd name="connsiteX66" fmla="*/ 3028950 w 5562600"/>
              <a:gd name="connsiteY66" fmla="*/ 127000 h 241300"/>
              <a:gd name="connsiteX67" fmla="*/ 3067050 w 5562600"/>
              <a:gd name="connsiteY67" fmla="*/ 152400 h 241300"/>
              <a:gd name="connsiteX68" fmla="*/ 3086100 w 5562600"/>
              <a:gd name="connsiteY68" fmla="*/ 165100 h 241300"/>
              <a:gd name="connsiteX69" fmla="*/ 3130550 w 5562600"/>
              <a:gd name="connsiteY69" fmla="*/ 177800 h 241300"/>
              <a:gd name="connsiteX70" fmla="*/ 3168650 w 5562600"/>
              <a:gd name="connsiteY70" fmla="*/ 184150 h 241300"/>
              <a:gd name="connsiteX71" fmla="*/ 3206750 w 5562600"/>
              <a:gd name="connsiteY71" fmla="*/ 196850 h 241300"/>
              <a:gd name="connsiteX72" fmla="*/ 3244850 w 5562600"/>
              <a:gd name="connsiteY72" fmla="*/ 215900 h 241300"/>
              <a:gd name="connsiteX73" fmla="*/ 3340100 w 5562600"/>
              <a:gd name="connsiteY73" fmla="*/ 209550 h 241300"/>
              <a:gd name="connsiteX74" fmla="*/ 3365500 w 5562600"/>
              <a:gd name="connsiteY74" fmla="*/ 177800 h 241300"/>
              <a:gd name="connsiteX75" fmla="*/ 3384550 w 5562600"/>
              <a:gd name="connsiteY75" fmla="*/ 171450 h 241300"/>
              <a:gd name="connsiteX76" fmla="*/ 3422650 w 5562600"/>
              <a:gd name="connsiteY76" fmla="*/ 146050 h 241300"/>
              <a:gd name="connsiteX77" fmla="*/ 3441700 w 5562600"/>
              <a:gd name="connsiteY77" fmla="*/ 133350 h 241300"/>
              <a:gd name="connsiteX78" fmla="*/ 3479800 w 5562600"/>
              <a:gd name="connsiteY78" fmla="*/ 114300 h 241300"/>
              <a:gd name="connsiteX79" fmla="*/ 3511550 w 5562600"/>
              <a:gd name="connsiteY79" fmla="*/ 88900 h 241300"/>
              <a:gd name="connsiteX80" fmla="*/ 3530600 w 5562600"/>
              <a:gd name="connsiteY80" fmla="*/ 76200 h 241300"/>
              <a:gd name="connsiteX81" fmla="*/ 3568700 w 5562600"/>
              <a:gd name="connsiteY81" fmla="*/ 63500 h 241300"/>
              <a:gd name="connsiteX82" fmla="*/ 3695700 w 5562600"/>
              <a:gd name="connsiteY82" fmla="*/ 69850 h 241300"/>
              <a:gd name="connsiteX83" fmla="*/ 3714750 w 5562600"/>
              <a:gd name="connsiteY83" fmla="*/ 82550 h 241300"/>
              <a:gd name="connsiteX84" fmla="*/ 3752850 w 5562600"/>
              <a:gd name="connsiteY84" fmla="*/ 95250 h 241300"/>
              <a:gd name="connsiteX85" fmla="*/ 3790950 w 5562600"/>
              <a:gd name="connsiteY85" fmla="*/ 114300 h 241300"/>
              <a:gd name="connsiteX86" fmla="*/ 3810000 w 5562600"/>
              <a:gd name="connsiteY86" fmla="*/ 133350 h 241300"/>
              <a:gd name="connsiteX87" fmla="*/ 3835400 w 5562600"/>
              <a:gd name="connsiteY87" fmla="*/ 171450 h 241300"/>
              <a:gd name="connsiteX88" fmla="*/ 3848100 w 5562600"/>
              <a:gd name="connsiteY88" fmla="*/ 190500 h 241300"/>
              <a:gd name="connsiteX89" fmla="*/ 3867150 w 5562600"/>
              <a:gd name="connsiteY89" fmla="*/ 209550 h 241300"/>
              <a:gd name="connsiteX90" fmla="*/ 3905250 w 5562600"/>
              <a:gd name="connsiteY90" fmla="*/ 228600 h 241300"/>
              <a:gd name="connsiteX91" fmla="*/ 3956050 w 5562600"/>
              <a:gd name="connsiteY91" fmla="*/ 222250 h 241300"/>
              <a:gd name="connsiteX92" fmla="*/ 3968750 w 5562600"/>
              <a:gd name="connsiteY92" fmla="*/ 203200 h 241300"/>
              <a:gd name="connsiteX93" fmla="*/ 3987800 w 5562600"/>
              <a:gd name="connsiteY93" fmla="*/ 190500 h 241300"/>
              <a:gd name="connsiteX94" fmla="*/ 4006850 w 5562600"/>
              <a:gd name="connsiteY94" fmla="*/ 171450 h 241300"/>
              <a:gd name="connsiteX95" fmla="*/ 4019550 w 5562600"/>
              <a:gd name="connsiteY95" fmla="*/ 133350 h 241300"/>
              <a:gd name="connsiteX96" fmla="*/ 4025900 w 5562600"/>
              <a:gd name="connsiteY96" fmla="*/ 114300 h 241300"/>
              <a:gd name="connsiteX97" fmla="*/ 4044950 w 5562600"/>
              <a:gd name="connsiteY97" fmla="*/ 101600 h 241300"/>
              <a:gd name="connsiteX98" fmla="*/ 4064000 w 5562600"/>
              <a:gd name="connsiteY98" fmla="*/ 63500 h 241300"/>
              <a:gd name="connsiteX99" fmla="*/ 4083050 w 5562600"/>
              <a:gd name="connsiteY99" fmla="*/ 57150 h 241300"/>
              <a:gd name="connsiteX100" fmla="*/ 4165600 w 5562600"/>
              <a:gd name="connsiteY100" fmla="*/ 50800 h 241300"/>
              <a:gd name="connsiteX101" fmla="*/ 4222750 w 5562600"/>
              <a:gd name="connsiteY101" fmla="*/ 57150 h 241300"/>
              <a:gd name="connsiteX102" fmla="*/ 4241800 w 5562600"/>
              <a:gd name="connsiteY102" fmla="*/ 69850 h 241300"/>
              <a:gd name="connsiteX103" fmla="*/ 4311650 w 5562600"/>
              <a:gd name="connsiteY103" fmla="*/ 82550 h 241300"/>
              <a:gd name="connsiteX104" fmla="*/ 4324350 w 5562600"/>
              <a:gd name="connsiteY104" fmla="*/ 101600 h 241300"/>
              <a:gd name="connsiteX105" fmla="*/ 4343400 w 5562600"/>
              <a:gd name="connsiteY105" fmla="*/ 107950 h 241300"/>
              <a:gd name="connsiteX106" fmla="*/ 4368800 w 5562600"/>
              <a:gd name="connsiteY106" fmla="*/ 146050 h 241300"/>
              <a:gd name="connsiteX107" fmla="*/ 4381500 w 5562600"/>
              <a:gd name="connsiteY107" fmla="*/ 165100 h 241300"/>
              <a:gd name="connsiteX108" fmla="*/ 4394200 w 5562600"/>
              <a:gd name="connsiteY108" fmla="*/ 184150 h 241300"/>
              <a:gd name="connsiteX109" fmla="*/ 4406900 w 5562600"/>
              <a:gd name="connsiteY109" fmla="*/ 203200 h 241300"/>
              <a:gd name="connsiteX110" fmla="*/ 4413250 w 5562600"/>
              <a:gd name="connsiteY110" fmla="*/ 222250 h 241300"/>
              <a:gd name="connsiteX111" fmla="*/ 4451350 w 5562600"/>
              <a:gd name="connsiteY111" fmla="*/ 234950 h 241300"/>
              <a:gd name="connsiteX112" fmla="*/ 4495800 w 5562600"/>
              <a:gd name="connsiteY112" fmla="*/ 228600 h 241300"/>
              <a:gd name="connsiteX113" fmla="*/ 4521200 w 5562600"/>
              <a:gd name="connsiteY113" fmla="*/ 196850 h 241300"/>
              <a:gd name="connsiteX114" fmla="*/ 4540250 w 5562600"/>
              <a:gd name="connsiteY114" fmla="*/ 184150 h 241300"/>
              <a:gd name="connsiteX115" fmla="*/ 4552950 w 5562600"/>
              <a:gd name="connsiteY115" fmla="*/ 146050 h 241300"/>
              <a:gd name="connsiteX116" fmla="*/ 4559300 w 5562600"/>
              <a:gd name="connsiteY116" fmla="*/ 127000 h 241300"/>
              <a:gd name="connsiteX117" fmla="*/ 4597400 w 5562600"/>
              <a:gd name="connsiteY117" fmla="*/ 88900 h 241300"/>
              <a:gd name="connsiteX118" fmla="*/ 4603750 w 5562600"/>
              <a:gd name="connsiteY118" fmla="*/ 69850 h 241300"/>
              <a:gd name="connsiteX119" fmla="*/ 4635500 w 5562600"/>
              <a:gd name="connsiteY119" fmla="*/ 38100 h 241300"/>
              <a:gd name="connsiteX120" fmla="*/ 4679950 w 5562600"/>
              <a:gd name="connsiteY120" fmla="*/ 31750 h 241300"/>
              <a:gd name="connsiteX121" fmla="*/ 4699000 w 5562600"/>
              <a:gd name="connsiteY121" fmla="*/ 25400 h 241300"/>
              <a:gd name="connsiteX122" fmla="*/ 4711700 w 5562600"/>
              <a:gd name="connsiteY122" fmla="*/ 6350 h 241300"/>
              <a:gd name="connsiteX123" fmla="*/ 4743450 w 5562600"/>
              <a:gd name="connsiteY123" fmla="*/ 0 h 241300"/>
              <a:gd name="connsiteX124" fmla="*/ 4813300 w 5562600"/>
              <a:gd name="connsiteY124" fmla="*/ 6350 h 241300"/>
              <a:gd name="connsiteX125" fmla="*/ 4819650 w 5562600"/>
              <a:gd name="connsiteY125" fmla="*/ 38100 h 241300"/>
              <a:gd name="connsiteX126" fmla="*/ 4781550 w 5562600"/>
              <a:gd name="connsiteY126" fmla="*/ 44450 h 241300"/>
              <a:gd name="connsiteX127" fmla="*/ 4762500 w 5562600"/>
              <a:gd name="connsiteY127" fmla="*/ 57150 h 241300"/>
              <a:gd name="connsiteX128" fmla="*/ 4743450 w 5562600"/>
              <a:gd name="connsiteY128" fmla="*/ 63500 h 241300"/>
              <a:gd name="connsiteX129" fmla="*/ 4730750 w 5562600"/>
              <a:gd name="connsiteY129" fmla="*/ 101600 h 241300"/>
              <a:gd name="connsiteX130" fmla="*/ 4737100 w 5562600"/>
              <a:gd name="connsiteY130" fmla="*/ 146050 h 241300"/>
              <a:gd name="connsiteX131" fmla="*/ 4756150 w 5562600"/>
              <a:gd name="connsiteY131" fmla="*/ 152400 h 241300"/>
              <a:gd name="connsiteX132" fmla="*/ 4781550 w 5562600"/>
              <a:gd name="connsiteY132" fmla="*/ 158750 h 241300"/>
              <a:gd name="connsiteX133" fmla="*/ 4813300 w 5562600"/>
              <a:gd name="connsiteY133" fmla="*/ 152400 h 241300"/>
              <a:gd name="connsiteX134" fmla="*/ 4953000 w 5562600"/>
              <a:gd name="connsiteY134" fmla="*/ 139700 h 241300"/>
              <a:gd name="connsiteX135" fmla="*/ 4991100 w 5562600"/>
              <a:gd name="connsiteY135" fmla="*/ 114300 h 241300"/>
              <a:gd name="connsiteX136" fmla="*/ 5029200 w 5562600"/>
              <a:gd name="connsiteY136" fmla="*/ 101600 h 241300"/>
              <a:gd name="connsiteX137" fmla="*/ 5105400 w 5562600"/>
              <a:gd name="connsiteY137" fmla="*/ 63500 h 241300"/>
              <a:gd name="connsiteX138" fmla="*/ 5181600 w 5562600"/>
              <a:gd name="connsiteY138" fmla="*/ 57150 h 241300"/>
              <a:gd name="connsiteX139" fmla="*/ 5321300 w 5562600"/>
              <a:gd name="connsiteY139" fmla="*/ 38100 h 241300"/>
              <a:gd name="connsiteX140" fmla="*/ 5441950 w 5562600"/>
              <a:gd name="connsiteY140" fmla="*/ 38100 h 241300"/>
              <a:gd name="connsiteX141" fmla="*/ 5562600 w 5562600"/>
              <a:gd name="connsiteY141" fmla="*/ 44450 h 241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Lst>
            <a:rect l="l" t="t" r="r" b="b"/>
            <a:pathLst>
              <a:path w="5562600" h="241300">
                <a:moveTo>
                  <a:pt x="0" y="133350"/>
                </a:moveTo>
                <a:cubicBezTo>
                  <a:pt x="46219" y="142594"/>
                  <a:pt x="39319" y="144341"/>
                  <a:pt x="101600" y="133350"/>
                </a:cubicBezTo>
                <a:cubicBezTo>
                  <a:pt x="114783" y="131024"/>
                  <a:pt x="127000" y="124883"/>
                  <a:pt x="139700" y="120650"/>
                </a:cubicBezTo>
                <a:lnTo>
                  <a:pt x="158750" y="114300"/>
                </a:lnTo>
                <a:cubicBezTo>
                  <a:pt x="165100" y="112183"/>
                  <a:pt x="171198" y="109050"/>
                  <a:pt x="177800" y="107950"/>
                </a:cubicBezTo>
                <a:cubicBezTo>
                  <a:pt x="190500" y="105833"/>
                  <a:pt x="203275" y="104125"/>
                  <a:pt x="215900" y="101600"/>
                </a:cubicBezTo>
                <a:cubicBezTo>
                  <a:pt x="255561" y="93668"/>
                  <a:pt x="227063" y="97978"/>
                  <a:pt x="260350" y="88900"/>
                </a:cubicBezTo>
                <a:cubicBezTo>
                  <a:pt x="277189" y="84307"/>
                  <a:pt x="294217" y="80433"/>
                  <a:pt x="311150" y="76200"/>
                </a:cubicBezTo>
                <a:cubicBezTo>
                  <a:pt x="319617" y="74083"/>
                  <a:pt x="328271" y="72610"/>
                  <a:pt x="336550" y="69850"/>
                </a:cubicBezTo>
                <a:cubicBezTo>
                  <a:pt x="363879" y="60740"/>
                  <a:pt x="349106" y="65123"/>
                  <a:pt x="381000" y="57150"/>
                </a:cubicBezTo>
                <a:cubicBezTo>
                  <a:pt x="412750" y="59267"/>
                  <a:pt x="444749" y="59000"/>
                  <a:pt x="476250" y="63500"/>
                </a:cubicBezTo>
                <a:cubicBezTo>
                  <a:pt x="489502" y="65393"/>
                  <a:pt x="501650" y="71967"/>
                  <a:pt x="514350" y="76200"/>
                </a:cubicBezTo>
                <a:lnTo>
                  <a:pt x="533400" y="82550"/>
                </a:lnTo>
                <a:lnTo>
                  <a:pt x="552450" y="88900"/>
                </a:lnTo>
                <a:cubicBezTo>
                  <a:pt x="572576" y="119089"/>
                  <a:pt x="557910" y="105537"/>
                  <a:pt x="603250" y="120650"/>
                </a:cubicBezTo>
                <a:lnTo>
                  <a:pt x="622300" y="127000"/>
                </a:lnTo>
                <a:lnTo>
                  <a:pt x="641350" y="133350"/>
                </a:lnTo>
                <a:cubicBezTo>
                  <a:pt x="657787" y="149787"/>
                  <a:pt x="675714" y="170205"/>
                  <a:pt x="698500" y="177800"/>
                </a:cubicBezTo>
                <a:cubicBezTo>
                  <a:pt x="711200" y="182033"/>
                  <a:pt x="723473" y="187875"/>
                  <a:pt x="736600" y="190500"/>
                </a:cubicBezTo>
                <a:cubicBezTo>
                  <a:pt x="754727" y="194125"/>
                  <a:pt x="775815" y="197819"/>
                  <a:pt x="793750" y="203200"/>
                </a:cubicBezTo>
                <a:cubicBezTo>
                  <a:pt x="806572" y="207047"/>
                  <a:pt x="819150" y="211667"/>
                  <a:pt x="831850" y="215900"/>
                </a:cubicBezTo>
                <a:cubicBezTo>
                  <a:pt x="838200" y="218017"/>
                  <a:pt x="844336" y="220937"/>
                  <a:pt x="850900" y="222250"/>
                </a:cubicBezTo>
                <a:cubicBezTo>
                  <a:pt x="861483" y="224367"/>
                  <a:pt x="872179" y="225982"/>
                  <a:pt x="882650" y="228600"/>
                </a:cubicBezTo>
                <a:cubicBezTo>
                  <a:pt x="889144" y="230223"/>
                  <a:pt x="895206" y="233327"/>
                  <a:pt x="901700" y="234950"/>
                </a:cubicBezTo>
                <a:cubicBezTo>
                  <a:pt x="912171" y="237568"/>
                  <a:pt x="922867" y="239183"/>
                  <a:pt x="933450" y="241300"/>
                </a:cubicBezTo>
                <a:cubicBezTo>
                  <a:pt x="978228" y="238666"/>
                  <a:pt x="1038152" y="238140"/>
                  <a:pt x="1085850" y="228600"/>
                </a:cubicBezTo>
                <a:cubicBezTo>
                  <a:pt x="1092414" y="227287"/>
                  <a:pt x="1098464" y="224089"/>
                  <a:pt x="1104900" y="222250"/>
                </a:cubicBezTo>
                <a:cubicBezTo>
                  <a:pt x="1113291" y="219852"/>
                  <a:pt x="1121833" y="218017"/>
                  <a:pt x="1130300" y="215900"/>
                </a:cubicBezTo>
                <a:cubicBezTo>
                  <a:pt x="1136650" y="211667"/>
                  <a:pt x="1142376" y="206300"/>
                  <a:pt x="1149350" y="203200"/>
                </a:cubicBezTo>
                <a:cubicBezTo>
                  <a:pt x="1184380" y="187631"/>
                  <a:pt x="1185053" y="192687"/>
                  <a:pt x="1219200" y="184150"/>
                </a:cubicBezTo>
                <a:cubicBezTo>
                  <a:pt x="1225694" y="182527"/>
                  <a:pt x="1231814" y="179639"/>
                  <a:pt x="1238250" y="177800"/>
                </a:cubicBezTo>
                <a:cubicBezTo>
                  <a:pt x="1247745" y="175087"/>
                  <a:pt x="1272550" y="170175"/>
                  <a:pt x="1282700" y="165100"/>
                </a:cubicBezTo>
                <a:cubicBezTo>
                  <a:pt x="1289526" y="161687"/>
                  <a:pt x="1294776" y="155500"/>
                  <a:pt x="1301750" y="152400"/>
                </a:cubicBezTo>
                <a:cubicBezTo>
                  <a:pt x="1313983" y="146963"/>
                  <a:pt x="1327150" y="143933"/>
                  <a:pt x="1339850" y="139700"/>
                </a:cubicBezTo>
                <a:cubicBezTo>
                  <a:pt x="1346200" y="137583"/>
                  <a:pt x="1353331" y="137063"/>
                  <a:pt x="1358900" y="133350"/>
                </a:cubicBezTo>
                <a:cubicBezTo>
                  <a:pt x="1386930" y="114663"/>
                  <a:pt x="1370466" y="122147"/>
                  <a:pt x="1409700" y="114300"/>
                </a:cubicBezTo>
                <a:cubicBezTo>
                  <a:pt x="1416050" y="110067"/>
                  <a:pt x="1421924" y="105013"/>
                  <a:pt x="1428750" y="101600"/>
                </a:cubicBezTo>
                <a:cubicBezTo>
                  <a:pt x="1438900" y="96525"/>
                  <a:pt x="1463705" y="91613"/>
                  <a:pt x="1473200" y="88900"/>
                </a:cubicBezTo>
                <a:cubicBezTo>
                  <a:pt x="1489602" y="84214"/>
                  <a:pt x="1500005" y="78406"/>
                  <a:pt x="1517650" y="76200"/>
                </a:cubicBezTo>
                <a:cubicBezTo>
                  <a:pt x="1542941" y="73039"/>
                  <a:pt x="1568450" y="71967"/>
                  <a:pt x="1593850" y="69850"/>
                </a:cubicBezTo>
                <a:cubicBezTo>
                  <a:pt x="1631403" y="57332"/>
                  <a:pt x="1619076" y="58613"/>
                  <a:pt x="1682750" y="69850"/>
                </a:cubicBezTo>
                <a:cubicBezTo>
                  <a:pt x="1695933" y="72176"/>
                  <a:pt x="1707645" y="80349"/>
                  <a:pt x="1720850" y="82550"/>
                </a:cubicBezTo>
                <a:cubicBezTo>
                  <a:pt x="1811813" y="97711"/>
                  <a:pt x="1771558" y="91608"/>
                  <a:pt x="1841500" y="101600"/>
                </a:cubicBezTo>
                <a:cubicBezTo>
                  <a:pt x="1878109" y="126006"/>
                  <a:pt x="1842794" y="104876"/>
                  <a:pt x="1879600" y="120650"/>
                </a:cubicBezTo>
                <a:cubicBezTo>
                  <a:pt x="1888301" y="124379"/>
                  <a:pt x="1896211" y="129834"/>
                  <a:pt x="1905000" y="133350"/>
                </a:cubicBezTo>
                <a:cubicBezTo>
                  <a:pt x="1917429" y="138322"/>
                  <a:pt x="1931961" y="138624"/>
                  <a:pt x="1943100" y="146050"/>
                </a:cubicBezTo>
                <a:cubicBezTo>
                  <a:pt x="1955800" y="154517"/>
                  <a:pt x="1966392" y="167748"/>
                  <a:pt x="1981200" y="171450"/>
                </a:cubicBezTo>
                <a:lnTo>
                  <a:pt x="2032000" y="184150"/>
                </a:lnTo>
                <a:cubicBezTo>
                  <a:pt x="2040467" y="186267"/>
                  <a:pt x="2048698" y="189831"/>
                  <a:pt x="2057400" y="190500"/>
                </a:cubicBezTo>
                <a:lnTo>
                  <a:pt x="2139950" y="196850"/>
                </a:lnTo>
                <a:cubicBezTo>
                  <a:pt x="2207141" y="213648"/>
                  <a:pt x="2128018" y="190841"/>
                  <a:pt x="2184400" y="215900"/>
                </a:cubicBezTo>
                <a:cubicBezTo>
                  <a:pt x="2196633" y="221337"/>
                  <a:pt x="2222500" y="228600"/>
                  <a:pt x="2222500" y="228600"/>
                </a:cubicBezTo>
                <a:cubicBezTo>
                  <a:pt x="2277533" y="226483"/>
                  <a:pt x="2332818" y="227917"/>
                  <a:pt x="2387600" y="222250"/>
                </a:cubicBezTo>
                <a:cubicBezTo>
                  <a:pt x="2395191" y="221465"/>
                  <a:pt x="2399676" y="212650"/>
                  <a:pt x="2406650" y="209550"/>
                </a:cubicBezTo>
                <a:cubicBezTo>
                  <a:pt x="2418883" y="204113"/>
                  <a:pt x="2431545" y="199051"/>
                  <a:pt x="2444750" y="196850"/>
                </a:cubicBezTo>
                <a:cubicBezTo>
                  <a:pt x="2457919" y="194655"/>
                  <a:pt x="2493094" y="189834"/>
                  <a:pt x="2508250" y="184150"/>
                </a:cubicBezTo>
                <a:cubicBezTo>
                  <a:pt x="2589342" y="153740"/>
                  <a:pt x="2486377" y="188227"/>
                  <a:pt x="2552700" y="158750"/>
                </a:cubicBezTo>
                <a:cubicBezTo>
                  <a:pt x="2564933" y="153313"/>
                  <a:pt x="2578100" y="150283"/>
                  <a:pt x="2590800" y="146050"/>
                </a:cubicBezTo>
                <a:cubicBezTo>
                  <a:pt x="2638683" y="130089"/>
                  <a:pt x="2579661" y="151619"/>
                  <a:pt x="2628900" y="127000"/>
                </a:cubicBezTo>
                <a:cubicBezTo>
                  <a:pt x="2644252" y="119324"/>
                  <a:pt x="2657074" y="120404"/>
                  <a:pt x="2673350" y="114300"/>
                </a:cubicBezTo>
                <a:cubicBezTo>
                  <a:pt x="2682213" y="110976"/>
                  <a:pt x="2689961" y="105116"/>
                  <a:pt x="2698750" y="101600"/>
                </a:cubicBezTo>
                <a:lnTo>
                  <a:pt x="2755900" y="82550"/>
                </a:lnTo>
                <a:lnTo>
                  <a:pt x="2774950" y="76200"/>
                </a:lnTo>
                <a:cubicBezTo>
                  <a:pt x="2821517" y="78317"/>
                  <a:pt x="2868184" y="78833"/>
                  <a:pt x="2914650" y="82550"/>
                </a:cubicBezTo>
                <a:cubicBezTo>
                  <a:pt x="2940386" y="84609"/>
                  <a:pt x="2931426" y="93734"/>
                  <a:pt x="2952750" y="107950"/>
                </a:cubicBezTo>
                <a:cubicBezTo>
                  <a:pt x="2958319" y="111663"/>
                  <a:pt x="2965266" y="112848"/>
                  <a:pt x="2971800" y="114300"/>
                </a:cubicBezTo>
                <a:cubicBezTo>
                  <a:pt x="2983861" y="116980"/>
                  <a:pt x="3014655" y="119058"/>
                  <a:pt x="3028950" y="127000"/>
                </a:cubicBezTo>
                <a:cubicBezTo>
                  <a:pt x="3042293" y="134413"/>
                  <a:pt x="3054350" y="143933"/>
                  <a:pt x="3067050" y="152400"/>
                </a:cubicBezTo>
                <a:cubicBezTo>
                  <a:pt x="3073400" y="156633"/>
                  <a:pt x="3078860" y="162687"/>
                  <a:pt x="3086100" y="165100"/>
                </a:cubicBezTo>
                <a:cubicBezTo>
                  <a:pt x="3104256" y="171152"/>
                  <a:pt x="3110616" y="173813"/>
                  <a:pt x="3130550" y="177800"/>
                </a:cubicBezTo>
                <a:cubicBezTo>
                  <a:pt x="3143175" y="180325"/>
                  <a:pt x="3156159" y="181027"/>
                  <a:pt x="3168650" y="184150"/>
                </a:cubicBezTo>
                <a:cubicBezTo>
                  <a:pt x="3181637" y="187397"/>
                  <a:pt x="3195611" y="189424"/>
                  <a:pt x="3206750" y="196850"/>
                </a:cubicBezTo>
                <a:cubicBezTo>
                  <a:pt x="3231369" y="213263"/>
                  <a:pt x="3218560" y="207137"/>
                  <a:pt x="3244850" y="215900"/>
                </a:cubicBezTo>
                <a:cubicBezTo>
                  <a:pt x="3276600" y="213783"/>
                  <a:pt x="3308712" y="214781"/>
                  <a:pt x="3340100" y="209550"/>
                </a:cubicBezTo>
                <a:cubicBezTo>
                  <a:pt x="3373928" y="203912"/>
                  <a:pt x="3348660" y="194640"/>
                  <a:pt x="3365500" y="177800"/>
                </a:cubicBezTo>
                <a:cubicBezTo>
                  <a:pt x="3370233" y="173067"/>
                  <a:pt x="3378699" y="174701"/>
                  <a:pt x="3384550" y="171450"/>
                </a:cubicBezTo>
                <a:cubicBezTo>
                  <a:pt x="3397893" y="164037"/>
                  <a:pt x="3409950" y="154517"/>
                  <a:pt x="3422650" y="146050"/>
                </a:cubicBezTo>
                <a:cubicBezTo>
                  <a:pt x="3429000" y="141817"/>
                  <a:pt x="3434460" y="135763"/>
                  <a:pt x="3441700" y="133350"/>
                </a:cubicBezTo>
                <a:cubicBezTo>
                  <a:pt x="3467990" y="124587"/>
                  <a:pt x="3455181" y="130713"/>
                  <a:pt x="3479800" y="114300"/>
                </a:cubicBezTo>
                <a:cubicBezTo>
                  <a:pt x="3501209" y="82187"/>
                  <a:pt x="3480878" y="104236"/>
                  <a:pt x="3511550" y="88900"/>
                </a:cubicBezTo>
                <a:cubicBezTo>
                  <a:pt x="3518376" y="85487"/>
                  <a:pt x="3523626" y="79300"/>
                  <a:pt x="3530600" y="76200"/>
                </a:cubicBezTo>
                <a:cubicBezTo>
                  <a:pt x="3542833" y="70763"/>
                  <a:pt x="3568700" y="63500"/>
                  <a:pt x="3568700" y="63500"/>
                </a:cubicBezTo>
                <a:cubicBezTo>
                  <a:pt x="3611033" y="65617"/>
                  <a:pt x="3653670" y="64368"/>
                  <a:pt x="3695700" y="69850"/>
                </a:cubicBezTo>
                <a:cubicBezTo>
                  <a:pt x="3703268" y="70837"/>
                  <a:pt x="3707776" y="79450"/>
                  <a:pt x="3714750" y="82550"/>
                </a:cubicBezTo>
                <a:cubicBezTo>
                  <a:pt x="3726983" y="87987"/>
                  <a:pt x="3741711" y="87824"/>
                  <a:pt x="3752850" y="95250"/>
                </a:cubicBezTo>
                <a:cubicBezTo>
                  <a:pt x="3777469" y="111663"/>
                  <a:pt x="3764660" y="105537"/>
                  <a:pt x="3790950" y="114300"/>
                </a:cubicBezTo>
                <a:cubicBezTo>
                  <a:pt x="3797300" y="120650"/>
                  <a:pt x="3804487" y="126261"/>
                  <a:pt x="3810000" y="133350"/>
                </a:cubicBezTo>
                <a:cubicBezTo>
                  <a:pt x="3819371" y="145398"/>
                  <a:pt x="3826933" y="158750"/>
                  <a:pt x="3835400" y="171450"/>
                </a:cubicBezTo>
                <a:cubicBezTo>
                  <a:pt x="3839633" y="177800"/>
                  <a:pt x="3842704" y="185104"/>
                  <a:pt x="3848100" y="190500"/>
                </a:cubicBezTo>
                <a:cubicBezTo>
                  <a:pt x="3854450" y="196850"/>
                  <a:pt x="3860251" y="203801"/>
                  <a:pt x="3867150" y="209550"/>
                </a:cubicBezTo>
                <a:cubicBezTo>
                  <a:pt x="3883563" y="223227"/>
                  <a:pt x="3886157" y="222236"/>
                  <a:pt x="3905250" y="228600"/>
                </a:cubicBezTo>
                <a:cubicBezTo>
                  <a:pt x="3922183" y="226483"/>
                  <a:pt x="3940205" y="228588"/>
                  <a:pt x="3956050" y="222250"/>
                </a:cubicBezTo>
                <a:cubicBezTo>
                  <a:pt x="3963136" y="219416"/>
                  <a:pt x="3963354" y="208596"/>
                  <a:pt x="3968750" y="203200"/>
                </a:cubicBezTo>
                <a:cubicBezTo>
                  <a:pt x="3974146" y="197804"/>
                  <a:pt x="3981937" y="195386"/>
                  <a:pt x="3987800" y="190500"/>
                </a:cubicBezTo>
                <a:cubicBezTo>
                  <a:pt x="3994699" y="184751"/>
                  <a:pt x="4000500" y="177800"/>
                  <a:pt x="4006850" y="171450"/>
                </a:cubicBezTo>
                <a:lnTo>
                  <a:pt x="4019550" y="133350"/>
                </a:lnTo>
                <a:cubicBezTo>
                  <a:pt x="4021667" y="127000"/>
                  <a:pt x="4020331" y="118013"/>
                  <a:pt x="4025900" y="114300"/>
                </a:cubicBezTo>
                <a:lnTo>
                  <a:pt x="4044950" y="101600"/>
                </a:lnTo>
                <a:cubicBezTo>
                  <a:pt x="4049133" y="89051"/>
                  <a:pt x="4052809" y="72452"/>
                  <a:pt x="4064000" y="63500"/>
                </a:cubicBezTo>
                <a:cubicBezTo>
                  <a:pt x="4069227" y="59319"/>
                  <a:pt x="4076408" y="57980"/>
                  <a:pt x="4083050" y="57150"/>
                </a:cubicBezTo>
                <a:cubicBezTo>
                  <a:pt x="4110435" y="53727"/>
                  <a:pt x="4138083" y="52917"/>
                  <a:pt x="4165600" y="50800"/>
                </a:cubicBezTo>
                <a:cubicBezTo>
                  <a:pt x="4184650" y="52917"/>
                  <a:pt x="4204155" y="52501"/>
                  <a:pt x="4222750" y="57150"/>
                </a:cubicBezTo>
                <a:cubicBezTo>
                  <a:pt x="4230154" y="59001"/>
                  <a:pt x="4234974" y="66437"/>
                  <a:pt x="4241800" y="69850"/>
                </a:cubicBezTo>
                <a:cubicBezTo>
                  <a:pt x="4261377" y="79639"/>
                  <a:pt x="4294138" y="80361"/>
                  <a:pt x="4311650" y="82550"/>
                </a:cubicBezTo>
                <a:cubicBezTo>
                  <a:pt x="4315883" y="88900"/>
                  <a:pt x="4318391" y="96832"/>
                  <a:pt x="4324350" y="101600"/>
                </a:cubicBezTo>
                <a:cubicBezTo>
                  <a:pt x="4329577" y="105781"/>
                  <a:pt x="4338667" y="103217"/>
                  <a:pt x="4343400" y="107950"/>
                </a:cubicBezTo>
                <a:cubicBezTo>
                  <a:pt x="4354193" y="118743"/>
                  <a:pt x="4360333" y="133350"/>
                  <a:pt x="4368800" y="146050"/>
                </a:cubicBezTo>
                <a:lnTo>
                  <a:pt x="4381500" y="165100"/>
                </a:lnTo>
                <a:lnTo>
                  <a:pt x="4394200" y="184150"/>
                </a:lnTo>
                <a:cubicBezTo>
                  <a:pt x="4398433" y="190500"/>
                  <a:pt x="4404487" y="195960"/>
                  <a:pt x="4406900" y="203200"/>
                </a:cubicBezTo>
                <a:cubicBezTo>
                  <a:pt x="4409017" y="209550"/>
                  <a:pt x="4407803" y="218359"/>
                  <a:pt x="4413250" y="222250"/>
                </a:cubicBezTo>
                <a:cubicBezTo>
                  <a:pt x="4424143" y="230031"/>
                  <a:pt x="4451350" y="234950"/>
                  <a:pt x="4451350" y="234950"/>
                </a:cubicBezTo>
                <a:cubicBezTo>
                  <a:pt x="4466167" y="232833"/>
                  <a:pt x="4481464" y="232901"/>
                  <a:pt x="4495800" y="228600"/>
                </a:cubicBezTo>
                <a:cubicBezTo>
                  <a:pt x="4529323" y="218543"/>
                  <a:pt x="4504628" y="217566"/>
                  <a:pt x="4521200" y="196850"/>
                </a:cubicBezTo>
                <a:cubicBezTo>
                  <a:pt x="4525968" y="190891"/>
                  <a:pt x="4533900" y="188383"/>
                  <a:pt x="4540250" y="184150"/>
                </a:cubicBezTo>
                <a:lnTo>
                  <a:pt x="4552950" y="146050"/>
                </a:lnTo>
                <a:cubicBezTo>
                  <a:pt x="4555067" y="139700"/>
                  <a:pt x="4554567" y="131733"/>
                  <a:pt x="4559300" y="127000"/>
                </a:cubicBezTo>
                <a:lnTo>
                  <a:pt x="4597400" y="88900"/>
                </a:lnTo>
                <a:cubicBezTo>
                  <a:pt x="4599517" y="82550"/>
                  <a:pt x="4600757" y="75837"/>
                  <a:pt x="4603750" y="69850"/>
                </a:cubicBezTo>
                <a:cubicBezTo>
                  <a:pt x="4610225" y="56901"/>
                  <a:pt x="4620559" y="42582"/>
                  <a:pt x="4635500" y="38100"/>
                </a:cubicBezTo>
                <a:cubicBezTo>
                  <a:pt x="4649836" y="33799"/>
                  <a:pt x="4665133" y="33867"/>
                  <a:pt x="4679950" y="31750"/>
                </a:cubicBezTo>
                <a:cubicBezTo>
                  <a:pt x="4686300" y="29633"/>
                  <a:pt x="4693773" y="29581"/>
                  <a:pt x="4699000" y="25400"/>
                </a:cubicBezTo>
                <a:cubicBezTo>
                  <a:pt x="4704959" y="20632"/>
                  <a:pt x="4705074" y="10136"/>
                  <a:pt x="4711700" y="6350"/>
                </a:cubicBezTo>
                <a:cubicBezTo>
                  <a:pt x="4721071" y="995"/>
                  <a:pt x="4732867" y="2117"/>
                  <a:pt x="4743450" y="0"/>
                </a:cubicBezTo>
                <a:cubicBezTo>
                  <a:pt x="4766733" y="2117"/>
                  <a:pt x="4790440" y="1451"/>
                  <a:pt x="4813300" y="6350"/>
                </a:cubicBezTo>
                <a:cubicBezTo>
                  <a:pt x="4831080" y="10160"/>
                  <a:pt x="4844203" y="25823"/>
                  <a:pt x="4819650" y="38100"/>
                </a:cubicBezTo>
                <a:cubicBezTo>
                  <a:pt x="4808134" y="43858"/>
                  <a:pt x="4794250" y="42333"/>
                  <a:pt x="4781550" y="44450"/>
                </a:cubicBezTo>
                <a:cubicBezTo>
                  <a:pt x="4775200" y="48683"/>
                  <a:pt x="4769326" y="53737"/>
                  <a:pt x="4762500" y="57150"/>
                </a:cubicBezTo>
                <a:cubicBezTo>
                  <a:pt x="4756513" y="60143"/>
                  <a:pt x="4747341" y="58053"/>
                  <a:pt x="4743450" y="63500"/>
                </a:cubicBezTo>
                <a:cubicBezTo>
                  <a:pt x="4735669" y="74393"/>
                  <a:pt x="4730750" y="101600"/>
                  <a:pt x="4730750" y="101600"/>
                </a:cubicBezTo>
                <a:cubicBezTo>
                  <a:pt x="4732867" y="116417"/>
                  <a:pt x="4730407" y="132663"/>
                  <a:pt x="4737100" y="146050"/>
                </a:cubicBezTo>
                <a:cubicBezTo>
                  <a:pt x="4740093" y="152037"/>
                  <a:pt x="4749714" y="150561"/>
                  <a:pt x="4756150" y="152400"/>
                </a:cubicBezTo>
                <a:cubicBezTo>
                  <a:pt x="4764541" y="154798"/>
                  <a:pt x="4773083" y="156633"/>
                  <a:pt x="4781550" y="158750"/>
                </a:cubicBezTo>
                <a:cubicBezTo>
                  <a:pt x="4792133" y="156633"/>
                  <a:pt x="4802548" y="153335"/>
                  <a:pt x="4813300" y="152400"/>
                </a:cubicBezTo>
                <a:cubicBezTo>
                  <a:pt x="4960005" y="139643"/>
                  <a:pt x="4885162" y="156659"/>
                  <a:pt x="4953000" y="139700"/>
                </a:cubicBezTo>
                <a:cubicBezTo>
                  <a:pt x="4965700" y="131233"/>
                  <a:pt x="4976620" y="119127"/>
                  <a:pt x="4991100" y="114300"/>
                </a:cubicBezTo>
                <a:cubicBezTo>
                  <a:pt x="5003800" y="110067"/>
                  <a:pt x="5018061" y="109026"/>
                  <a:pt x="5029200" y="101600"/>
                </a:cubicBezTo>
                <a:cubicBezTo>
                  <a:pt x="5052745" y="85903"/>
                  <a:pt x="5075354" y="66004"/>
                  <a:pt x="5105400" y="63500"/>
                </a:cubicBezTo>
                <a:lnTo>
                  <a:pt x="5181600" y="57150"/>
                </a:lnTo>
                <a:cubicBezTo>
                  <a:pt x="5251891" y="33720"/>
                  <a:pt x="5206339" y="45285"/>
                  <a:pt x="5321300" y="38100"/>
                </a:cubicBezTo>
                <a:cubicBezTo>
                  <a:pt x="5371935" y="21222"/>
                  <a:pt x="5336746" y="30307"/>
                  <a:pt x="5441950" y="38100"/>
                </a:cubicBezTo>
                <a:cubicBezTo>
                  <a:pt x="5548371" y="45983"/>
                  <a:pt x="5474147" y="44450"/>
                  <a:pt x="5562600" y="44450"/>
                </a:cubicBezTo>
              </a:path>
            </a:pathLst>
          </a:cu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Freeform 46"/>
          <p:cNvSpPr/>
          <p:nvPr/>
        </p:nvSpPr>
        <p:spPr>
          <a:xfrm>
            <a:off x="549322" y="7103894"/>
            <a:ext cx="5600700" cy="273050"/>
          </a:xfrm>
          <a:custGeom>
            <a:avLst/>
            <a:gdLst>
              <a:gd name="connsiteX0" fmla="*/ 0 w 5600700"/>
              <a:gd name="connsiteY0" fmla="*/ 165100 h 273050"/>
              <a:gd name="connsiteX1" fmla="*/ 95250 w 5600700"/>
              <a:gd name="connsiteY1" fmla="*/ 158750 h 273050"/>
              <a:gd name="connsiteX2" fmla="*/ 114300 w 5600700"/>
              <a:gd name="connsiteY2" fmla="*/ 146050 h 273050"/>
              <a:gd name="connsiteX3" fmla="*/ 177800 w 5600700"/>
              <a:gd name="connsiteY3" fmla="*/ 133350 h 273050"/>
              <a:gd name="connsiteX4" fmla="*/ 222250 w 5600700"/>
              <a:gd name="connsiteY4" fmla="*/ 120650 h 273050"/>
              <a:gd name="connsiteX5" fmla="*/ 254000 w 5600700"/>
              <a:gd name="connsiteY5" fmla="*/ 114300 h 273050"/>
              <a:gd name="connsiteX6" fmla="*/ 273050 w 5600700"/>
              <a:gd name="connsiteY6" fmla="*/ 107950 h 273050"/>
              <a:gd name="connsiteX7" fmla="*/ 298450 w 5600700"/>
              <a:gd name="connsiteY7" fmla="*/ 101600 h 273050"/>
              <a:gd name="connsiteX8" fmla="*/ 336550 w 5600700"/>
              <a:gd name="connsiteY8" fmla="*/ 88900 h 273050"/>
              <a:gd name="connsiteX9" fmla="*/ 355600 w 5600700"/>
              <a:gd name="connsiteY9" fmla="*/ 82550 h 273050"/>
              <a:gd name="connsiteX10" fmla="*/ 374650 w 5600700"/>
              <a:gd name="connsiteY10" fmla="*/ 69850 h 273050"/>
              <a:gd name="connsiteX11" fmla="*/ 406400 w 5600700"/>
              <a:gd name="connsiteY11" fmla="*/ 63500 h 273050"/>
              <a:gd name="connsiteX12" fmla="*/ 425450 w 5600700"/>
              <a:gd name="connsiteY12" fmla="*/ 57150 h 273050"/>
              <a:gd name="connsiteX13" fmla="*/ 488950 w 5600700"/>
              <a:gd name="connsiteY13" fmla="*/ 63500 h 273050"/>
              <a:gd name="connsiteX14" fmla="*/ 533400 w 5600700"/>
              <a:gd name="connsiteY14" fmla="*/ 76200 h 273050"/>
              <a:gd name="connsiteX15" fmla="*/ 577850 w 5600700"/>
              <a:gd name="connsiteY15" fmla="*/ 120650 h 273050"/>
              <a:gd name="connsiteX16" fmla="*/ 660400 w 5600700"/>
              <a:gd name="connsiteY16" fmla="*/ 184150 h 273050"/>
              <a:gd name="connsiteX17" fmla="*/ 679450 w 5600700"/>
              <a:gd name="connsiteY17" fmla="*/ 190500 h 273050"/>
              <a:gd name="connsiteX18" fmla="*/ 698500 w 5600700"/>
              <a:gd name="connsiteY18" fmla="*/ 203200 h 273050"/>
              <a:gd name="connsiteX19" fmla="*/ 755650 w 5600700"/>
              <a:gd name="connsiteY19" fmla="*/ 215900 h 273050"/>
              <a:gd name="connsiteX20" fmla="*/ 774700 w 5600700"/>
              <a:gd name="connsiteY20" fmla="*/ 228600 h 273050"/>
              <a:gd name="connsiteX21" fmla="*/ 812800 w 5600700"/>
              <a:gd name="connsiteY21" fmla="*/ 234950 h 273050"/>
              <a:gd name="connsiteX22" fmla="*/ 838200 w 5600700"/>
              <a:gd name="connsiteY22" fmla="*/ 241300 h 273050"/>
              <a:gd name="connsiteX23" fmla="*/ 876300 w 5600700"/>
              <a:gd name="connsiteY23" fmla="*/ 254000 h 273050"/>
              <a:gd name="connsiteX24" fmla="*/ 914400 w 5600700"/>
              <a:gd name="connsiteY24" fmla="*/ 273050 h 273050"/>
              <a:gd name="connsiteX25" fmla="*/ 984250 w 5600700"/>
              <a:gd name="connsiteY25" fmla="*/ 266700 h 273050"/>
              <a:gd name="connsiteX26" fmla="*/ 1041400 w 5600700"/>
              <a:gd name="connsiteY26" fmla="*/ 254000 h 273050"/>
              <a:gd name="connsiteX27" fmla="*/ 1085850 w 5600700"/>
              <a:gd name="connsiteY27" fmla="*/ 247650 h 273050"/>
              <a:gd name="connsiteX28" fmla="*/ 1149350 w 5600700"/>
              <a:gd name="connsiteY28" fmla="*/ 222250 h 273050"/>
              <a:gd name="connsiteX29" fmla="*/ 1206500 w 5600700"/>
              <a:gd name="connsiteY29" fmla="*/ 209550 h 273050"/>
              <a:gd name="connsiteX30" fmla="*/ 1225550 w 5600700"/>
              <a:gd name="connsiteY30" fmla="*/ 203200 h 273050"/>
              <a:gd name="connsiteX31" fmla="*/ 1250950 w 5600700"/>
              <a:gd name="connsiteY31" fmla="*/ 196850 h 273050"/>
              <a:gd name="connsiteX32" fmla="*/ 1295400 w 5600700"/>
              <a:gd name="connsiteY32" fmla="*/ 184150 h 273050"/>
              <a:gd name="connsiteX33" fmla="*/ 1333500 w 5600700"/>
              <a:gd name="connsiteY33" fmla="*/ 165100 h 273050"/>
              <a:gd name="connsiteX34" fmla="*/ 1352550 w 5600700"/>
              <a:gd name="connsiteY34" fmla="*/ 152400 h 273050"/>
              <a:gd name="connsiteX35" fmla="*/ 1397000 w 5600700"/>
              <a:gd name="connsiteY35" fmla="*/ 139700 h 273050"/>
              <a:gd name="connsiteX36" fmla="*/ 1416050 w 5600700"/>
              <a:gd name="connsiteY36" fmla="*/ 133350 h 273050"/>
              <a:gd name="connsiteX37" fmla="*/ 1479550 w 5600700"/>
              <a:gd name="connsiteY37" fmla="*/ 107950 h 273050"/>
              <a:gd name="connsiteX38" fmla="*/ 1555750 w 5600700"/>
              <a:gd name="connsiteY38" fmla="*/ 101600 h 273050"/>
              <a:gd name="connsiteX39" fmla="*/ 1574800 w 5600700"/>
              <a:gd name="connsiteY39" fmla="*/ 88900 h 273050"/>
              <a:gd name="connsiteX40" fmla="*/ 1727200 w 5600700"/>
              <a:gd name="connsiteY40" fmla="*/ 88900 h 273050"/>
              <a:gd name="connsiteX41" fmla="*/ 1765300 w 5600700"/>
              <a:gd name="connsiteY41" fmla="*/ 101600 h 273050"/>
              <a:gd name="connsiteX42" fmla="*/ 1784350 w 5600700"/>
              <a:gd name="connsiteY42" fmla="*/ 107950 h 273050"/>
              <a:gd name="connsiteX43" fmla="*/ 1828800 w 5600700"/>
              <a:gd name="connsiteY43" fmla="*/ 114300 h 273050"/>
              <a:gd name="connsiteX44" fmla="*/ 1866900 w 5600700"/>
              <a:gd name="connsiteY44" fmla="*/ 127000 h 273050"/>
              <a:gd name="connsiteX45" fmla="*/ 1924050 w 5600700"/>
              <a:gd name="connsiteY45" fmla="*/ 152400 h 273050"/>
              <a:gd name="connsiteX46" fmla="*/ 1962150 w 5600700"/>
              <a:gd name="connsiteY46" fmla="*/ 165100 h 273050"/>
              <a:gd name="connsiteX47" fmla="*/ 1981200 w 5600700"/>
              <a:gd name="connsiteY47" fmla="*/ 171450 h 273050"/>
              <a:gd name="connsiteX48" fmla="*/ 2019300 w 5600700"/>
              <a:gd name="connsiteY48" fmla="*/ 190500 h 273050"/>
              <a:gd name="connsiteX49" fmla="*/ 2038350 w 5600700"/>
              <a:gd name="connsiteY49" fmla="*/ 209550 h 273050"/>
              <a:gd name="connsiteX50" fmla="*/ 2076450 w 5600700"/>
              <a:gd name="connsiteY50" fmla="*/ 222250 h 273050"/>
              <a:gd name="connsiteX51" fmla="*/ 2120900 w 5600700"/>
              <a:gd name="connsiteY51" fmla="*/ 234950 h 273050"/>
              <a:gd name="connsiteX52" fmla="*/ 2159000 w 5600700"/>
              <a:gd name="connsiteY52" fmla="*/ 247650 h 273050"/>
              <a:gd name="connsiteX53" fmla="*/ 2178050 w 5600700"/>
              <a:gd name="connsiteY53" fmla="*/ 254000 h 273050"/>
              <a:gd name="connsiteX54" fmla="*/ 2197100 w 5600700"/>
              <a:gd name="connsiteY54" fmla="*/ 266700 h 273050"/>
              <a:gd name="connsiteX55" fmla="*/ 2273300 w 5600700"/>
              <a:gd name="connsiteY55" fmla="*/ 260350 h 273050"/>
              <a:gd name="connsiteX56" fmla="*/ 2292350 w 5600700"/>
              <a:gd name="connsiteY56" fmla="*/ 254000 h 273050"/>
              <a:gd name="connsiteX57" fmla="*/ 2336800 w 5600700"/>
              <a:gd name="connsiteY57" fmla="*/ 241300 h 273050"/>
              <a:gd name="connsiteX58" fmla="*/ 2355850 w 5600700"/>
              <a:gd name="connsiteY58" fmla="*/ 247650 h 273050"/>
              <a:gd name="connsiteX59" fmla="*/ 2419350 w 5600700"/>
              <a:gd name="connsiteY59" fmla="*/ 241300 h 273050"/>
              <a:gd name="connsiteX60" fmla="*/ 2476500 w 5600700"/>
              <a:gd name="connsiteY60" fmla="*/ 222250 h 273050"/>
              <a:gd name="connsiteX61" fmla="*/ 2501900 w 5600700"/>
              <a:gd name="connsiteY61" fmla="*/ 215900 h 273050"/>
              <a:gd name="connsiteX62" fmla="*/ 2540000 w 5600700"/>
              <a:gd name="connsiteY62" fmla="*/ 203200 h 273050"/>
              <a:gd name="connsiteX63" fmla="*/ 2578100 w 5600700"/>
              <a:gd name="connsiteY63" fmla="*/ 165100 h 273050"/>
              <a:gd name="connsiteX64" fmla="*/ 2616200 w 5600700"/>
              <a:gd name="connsiteY64" fmla="*/ 146050 h 273050"/>
              <a:gd name="connsiteX65" fmla="*/ 2667000 w 5600700"/>
              <a:gd name="connsiteY65" fmla="*/ 133350 h 273050"/>
              <a:gd name="connsiteX66" fmla="*/ 2705100 w 5600700"/>
              <a:gd name="connsiteY66" fmla="*/ 120650 h 273050"/>
              <a:gd name="connsiteX67" fmla="*/ 2724150 w 5600700"/>
              <a:gd name="connsiteY67" fmla="*/ 114300 h 273050"/>
              <a:gd name="connsiteX68" fmla="*/ 2806700 w 5600700"/>
              <a:gd name="connsiteY68" fmla="*/ 101600 h 273050"/>
              <a:gd name="connsiteX69" fmla="*/ 2825750 w 5600700"/>
              <a:gd name="connsiteY69" fmla="*/ 95250 h 273050"/>
              <a:gd name="connsiteX70" fmla="*/ 2940050 w 5600700"/>
              <a:gd name="connsiteY70" fmla="*/ 107950 h 273050"/>
              <a:gd name="connsiteX71" fmla="*/ 2990850 w 5600700"/>
              <a:gd name="connsiteY71" fmla="*/ 120650 h 273050"/>
              <a:gd name="connsiteX72" fmla="*/ 3009900 w 5600700"/>
              <a:gd name="connsiteY72" fmla="*/ 133350 h 273050"/>
              <a:gd name="connsiteX73" fmla="*/ 3028950 w 5600700"/>
              <a:gd name="connsiteY73" fmla="*/ 139700 h 273050"/>
              <a:gd name="connsiteX74" fmla="*/ 3041650 w 5600700"/>
              <a:gd name="connsiteY74" fmla="*/ 158750 h 273050"/>
              <a:gd name="connsiteX75" fmla="*/ 3073400 w 5600700"/>
              <a:gd name="connsiteY75" fmla="*/ 165100 h 273050"/>
              <a:gd name="connsiteX76" fmla="*/ 3092450 w 5600700"/>
              <a:gd name="connsiteY76" fmla="*/ 171450 h 273050"/>
              <a:gd name="connsiteX77" fmla="*/ 3117850 w 5600700"/>
              <a:gd name="connsiteY77" fmla="*/ 177800 h 273050"/>
              <a:gd name="connsiteX78" fmla="*/ 3155950 w 5600700"/>
              <a:gd name="connsiteY78" fmla="*/ 190500 h 273050"/>
              <a:gd name="connsiteX79" fmla="*/ 3194050 w 5600700"/>
              <a:gd name="connsiteY79" fmla="*/ 215900 h 273050"/>
              <a:gd name="connsiteX80" fmla="*/ 3238500 w 5600700"/>
              <a:gd name="connsiteY80" fmla="*/ 228600 h 273050"/>
              <a:gd name="connsiteX81" fmla="*/ 3257550 w 5600700"/>
              <a:gd name="connsiteY81" fmla="*/ 234950 h 273050"/>
              <a:gd name="connsiteX82" fmla="*/ 3352800 w 5600700"/>
              <a:gd name="connsiteY82" fmla="*/ 228600 h 273050"/>
              <a:gd name="connsiteX83" fmla="*/ 3371850 w 5600700"/>
              <a:gd name="connsiteY83" fmla="*/ 215900 h 273050"/>
              <a:gd name="connsiteX84" fmla="*/ 3390900 w 5600700"/>
              <a:gd name="connsiteY84" fmla="*/ 209550 h 273050"/>
              <a:gd name="connsiteX85" fmla="*/ 3429000 w 5600700"/>
              <a:gd name="connsiteY85" fmla="*/ 171450 h 273050"/>
              <a:gd name="connsiteX86" fmla="*/ 3448050 w 5600700"/>
              <a:gd name="connsiteY86" fmla="*/ 158750 h 273050"/>
              <a:gd name="connsiteX87" fmla="*/ 3492500 w 5600700"/>
              <a:gd name="connsiteY87" fmla="*/ 133350 h 273050"/>
              <a:gd name="connsiteX88" fmla="*/ 3511550 w 5600700"/>
              <a:gd name="connsiteY88" fmla="*/ 120650 h 273050"/>
              <a:gd name="connsiteX89" fmla="*/ 3530600 w 5600700"/>
              <a:gd name="connsiteY89" fmla="*/ 114300 h 273050"/>
              <a:gd name="connsiteX90" fmla="*/ 3556000 w 5600700"/>
              <a:gd name="connsiteY90" fmla="*/ 95250 h 273050"/>
              <a:gd name="connsiteX91" fmla="*/ 3594100 w 5600700"/>
              <a:gd name="connsiteY91" fmla="*/ 82550 h 273050"/>
              <a:gd name="connsiteX92" fmla="*/ 3740150 w 5600700"/>
              <a:gd name="connsiteY92" fmla="*/ 95250 h 273050"/>
              <a:gd name="connsiteX93" fmla="*/ 3797300 w 5600700"/>
              <a:gd name="connsiteY93" fmla="*/ 127000 h 273050"/>
              <a:gd name="connsiteX94" fmla="*/ 3835400 w 5600700"/>
              <a:gd name="connsiteY94" fmla="*/ 158750 h 273050"/>
              <a:gd name="connsiteX95" fmla="*/ 3854450 w 5600700"/>
              <a:gd name="connsiteY95" fmla="*/ 196850 h 273050"/>
              <a:gd name="connsiteX96" fmla="*/ 3873500 w 5600700"/>
              <a:gd name="connsiteY96" fmla="*/ 203200 h 273050"/>
              <a:gd name="connsiteX97" fmla="*/ 3892550 w 5600700"/>
              <a:gd name="connsiteY97" fmla="*/ 222250 h 273050"/>
              <a:gd name="connsiteX98" fmla="*/ 3930650 w 5600700"/>
              <a:gd name="connsiteY98" fmla="*/ 234950 h 273050"/>
              <a:gd name="connsiteX99" fmla="*/ 3981450 w 5600700"/>
              <a:gd name="connsiteY99" fmla="*/ 209550 h 273050"/>
              <a:gd name="connsiteX100" fmla="*/ 4019550 w 5600700"/>
              <a:gd name="connsiteY100" fmla="*/ 184150 h 273050"/>
              <a:gd name="connsiteX101" fmla="*/ 4051300 w 5600700"/>
              <a:gd name="connsiteY101" fmla="*/ 127000 h 273050"/>
              <a:gd name="connsiteX102" fmla="*/ 4089400 w 5600700"/>
              <a:gd name="connsiteY102" fmla="*/ 107950 h 273050"/>
              <a:gd name="connsiteX103" fmla="*/ 4121150 w 5600700"/>
              <a:gd name="connsiteY103" fmla="*/ 69850 h 273050"/>
              <a:gd name="connsiteX104" fmla="*/ 4159250 w 5600700"/>
              <a:gd name="connsiteY104" fmla="*/ 63500 h 273050"/>
              <a:gd name="connsiteX105" fmla="*/ 4178300 w 5600700"/>
              <a:gd name="connsiteY105" fmla="*/ 57150 h 273050"/>
              <a:gd name="connsiteX106" fmla="*/ 4203700 w 5600700"/>
              <a:gd name="connsiteY106" fmla="*/ 50800 h 273050"/>
              <a:gd name="connsiteX107" fmla="*/ 4298950 w 5600700"/>
              <a:gd name="connsiteY107" fmla="*/ 57150 h 273050"/>
              <a:gd name="connsiteX108" fmla="*/ 4330700 w 5600700"/>
              <a:gd name="connsiteY108" fmla="*/ 88900 h 273050"/>
              <a:gd name="connsiteX109" fmla="*/ 4349750 w 5600700"/>
              <a:gd name="connsiteY109" fmla="*/ 95250 h 273050"/>
              <a:gd name="connsiteX110" fmla="*/ 4375150 w 5600700"/>
              <a:gd name="connsiteY110" fmla="*/ 133350 h 273050"/>
              <a:gd name="connsiteX111" fmla="*/ 4387850 w 5600700"/>
              <a:gd name="connsiteY111" fmla="*/ 152400 h 273050"/>
              <a:gd name="connsiteX112" fmla="*/ 4406900 w 5600700"/>
              <a:gd name="connsiteY112" fmla="*/ 165100 h 273050"/>
              <a:gd name="connsiteX113" fmla="*/ 4413250 w 5600700"/>
              <a:gd name="connsiteY113" fmla="*/ 184150 h 273050"/>
              <a:gd name="connsiteX114" fmla="*/ 4451350 w 5600700"/>
              <a:gd name="connsiteY114" fmla="*/ 203200 h 273050"/>
              <a:gd name="connsiteX115" fmla="*/ 4457700 w 5600700"/>
              <a:gd name="connsiteY115" fmla="*/ 222250 h 273050"/>
              <a:gd name="connsiteX116" fmla="*/ 4495800 w 5600700"/>
              <a:gd name="connsiteY116" fmla="*/ 234950 h 273050"/>
              <a:gd name="connsiteX117" fmla="*/ 4521200 w 5600700"/>
              <a:gd name="connsiteY117" fmla="*/ 228600 h 273050"/>
              <a:gd name="connsiteX118" fmla="*/ 4559300 w 5600700"/>
              <a:gd name="connsiteY118" fmla="*/ 203200 h 273050"/>
              <a:gd name="connsiteX119" fmla="*/ 4584700 w 5600700"/>
              <a:gd name="connsiteY119" fmla="*/ 165100 h 273050"/>
              <a:gd name="connsiteX120" fmla="*/ 4591050 w 5600700"/>
              <a:gd name="connsiteY120" fmla="*/ 139700 h 273050"/>
              <a:gd name="connsiteX121" fmla="*/ 4603750 w 5600700"/>
              <a:gd name="connsiteY121" fmla="*/ 101600 h 273050"/>
              <a:gd name="connsiteX122" fmla="*/ 4610100 w 5600700"/>
              <a:gd name="connsiteY122" fmla="*/ 82550 h 273050"/>
              <a:gd name="connsiteX123" fmla="*/ 4629150 w 5600700"/>
              <a:gd name="connsiteY123" fmla="*/ 76200 h 273050"/>
              <a:gd name="connsiteX124" fmla="*/ 4667250 w 5600700"/>
              <a:gd name="connsiteY124" fmla="*/ 44450 h 273050"/>
              <a:gd name="connsiteX125" fmla="*/ 4679950 w 5600700"/>
              <a:gd name="connsiteY125" fmla="*/ 25400 h 273050"/>
              <a:gd name="connsiteX126" fmla="*/ 4699000 w 5600700"/>
              <a:gd name="connsiteY126" fmla="*/ 19050 h 273050"/>
              <a:gd name="connsiteX127" fmla="*/ 4737100 w 5600700"/>
              <a:gd name="connsiteY127" fmla="*/ 0 h 273050"/>
              <a:gd name="connsiteX128" fmla="*/ 4800600 w 5600700"/>
              <a:gd name="connsiteY128" fmla="*/ 6350 h 273050"/>
              <a:gd name="connsiteX129" fmla="*/ 4838700 w 5600700"/>
              <a:gd name="connsiteY129" fmla="*/ 19050 h 273050"/>
              <a:gd name="connsiteX130" fmla="*/ 4857750 w 5600700"/>
              <a:gd name="connsiteY130" fmla="*/ 25400 h 273050"/>
              <a:gd name="connsiteX131" fmla="*/ 4864100 w 5600700"/>
              <a:gd name="connsiteY131" fmla="*/ 50800 h 273050"/>
              <a:gd name="connsiteX132" fmla="*/ 4845050 w 5600700"/>
              <a:gd name="connsiteY132" fmla="*/ 63500 h 273050"/>
              <a:gd name="connsiteX133" fmla="*/ 4794250 w 5600700"/>
              <a:gd name="connsiteY133" fmla="*/ 69850 h 273050"/>
              <a:gd name="connsiteX134" fmla="*/ 4768850 w 5600700"/>
              <a:gd name="connsiteY134" fmla="*/ 76200 h 273050"/>
              <a:gd name="connsiteX135" fmla="*/ 4756150 w 5600700"/>
              <a:gd name="connsiteY135" fmla="*/ 95250 h 273050"/>
              <a:gd name="connsiteX136" fmla="*/ 4743450 w 5600700"/>
              <a:gd name="connsiteY136" fmla="*/ 133350 h 273050"/>
              <a:gd name="connsiteX137" fmla="*/ 4749800 w 5600700"/>
              <a:gd name="connsiteY137" fmla="*/ 152400 h 273050"/>
              <a:gd name="connsiteX138" fmla="*/ 4768850 w 5600700"/>
              <a:gd name="connsiteY138" fmla="*/ 165100 h 273050"/>
              <a:gd name="connsiteX139" fmla="*/ 4813300 w 5600700"/>
              <a:gd name="connsiteY139" fmla="*/ 177800 h 273050"/>
              <a:gd name="connsiteX140" fmla="*/ 4889500 w 5600700"/>
              <a:gd name="connsiteY140" fmla="*/ 171450 h 273050"/>
              <a:gd name="connsiteX141" fmla="*/ 4933950 w 5600700"/>
              <a:gd name="connsiteY141" fmla="*/ 165100 h 273050"/>
              <a:gd name="connsiteX142" fmla="*/ 4953000 w 5600700"/>
              <a:gd name="connsiteY142" fmla="*/ 146050 h 273050"/>
              <a:gd name="connsiteX143" fmla="*/ 4984750 w 5600700"/>
              <a:gd name="connsiteY143" fmla="*/ 139700 h 273050"/>
              <a:gd name="connsiteX144" fmla="*/ 5022850 w 5600700"/>
              <a:gd name="connsiteY144" fmla="*/ 127000 h 273050"/>
              <a:gd name="connsiteX145" fmla="*/ 5041900 w 5600700"/>
              <a:gd name="connsiteY145" fmla="*/ 114300 h 273050"/>
              <a:gd name="connsiteX146" fmla="*/ 5073650 w 5600700"/>
              <a:gd name="connsiteY146" fmla="*/ 107950 h 273050"/>
              <a:gd name="connsiteX147" fmla="*/ 5092700 w 5600700"/>
              <a:gd name="connsiteY147" fmla="*/ 95250 h 273050"/>
              <a:gd name="connsiteX148" fmla="*/ 5130800 w 5600700"/>
              <a:gd name="connsiteY148" fmla="*/ 82550 h 273050"/>
              <a:gd name="connsiteX149" fmla="*/ 5175250 w 5600700"/>
              <a:gd name="connsiteY149" fmla="*/ 63500 h 273050"/>
              <a:gd name="connsiteX150" fmla="*/ 5308600 w 5600700"/>
              <a:gd name="connsiteY150" fmla="*/ 44450 h 273050"/>
              <a:gd name="connsiteX151" fmla="*/ 5524500 w 5600700"/>
              <a:gd name="connsiteY151" fmla="*/ 44450 h 273050"/>
              <a:gd name="connsiteX152" fmla="*/ 5543550 w 5600700"/>
              <a:gd name="connsiteY152" fmla="*/ 50800 h 273050"/>
              <a:gd name="connsiteX153" fmla="*/ 5568950 w 5600700"/>
              <a:gd name="connsiteY153" fmla="*/ 57150 h 273050"/>
              <a:gd name="connsiteX154" fmla="*/ 5600700 w 5600700"/>
              <a:gd name="connsiteY154" fmla="*/ 63500 h 27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Lst>
            <a:rect l="l" t="t" r="r" b="b"/>
            <a:pathLst>
              <a:path w="5600700" h="273050">
                <a:moveTo>
                  <a:pt x="0" y="165100"/>
                </a:moveTo>
                <a:cubicBezTo>
                  <a:pt x="31750" y="162983"/>
                  <a:pt x="63862" y="163981"/>
                  <a:pt x="95250" y="158750"/>
                </a:cubicBezTo>
                <a:cubicBezTo>
                  <a:pt x="102778" y="157495"/>
                  <a:pt x="107474" y="149463"/>
                  <a:pt x="114300" y="146050"/>
                </a:cubicBezTo>
                <a:cubicBezTo>
                  <a:pt x="132033" y="137184"/>
                  <a:pt x="161419" y="135690"/>
                  <a:pt x="177800" y="133350"/>
                </a:cubicBezTo>
                <a:cubicBezTo>
                  <a:pt x="199014" y="126279"/>
                  <a:pt x="198330" y="125966"/>
                  <a:pt x="222250" y="120650"/>
                </a:cubicBezTo>
                <a:cubicBezTo>
                  <a:pt x="232786" y="118309"/>
                  <a:pt x="243529" y="116918"/>
                  <a:pt x="254000" y="114300"/>
                </a:cubicBezTo>
                <a:cubicBezTo>
                  <a:pt x="260494" y="112677"/>
                  <a:pt x="266614" y="109789"/>
                  <a:pt x="273050" y="107950"/>
                </a:cubicBezTo>
                <a:cubicBezTo>
                  <a:pt x="281441" y="105552"/>
                  <a:pt x="290091" y="104108"/>
                  <a:pt x="298450" y="101600"/>
                </a:cubicBezTo>
                <a:cubicBezTo>
                  <a:pt x="311272" y="97753"/>
                  <a:pt x="323850" y="93133"/>
                  <a:pt x="336550" y="88900"/>
                </a:cubicBezTo>
                <a:cubicBezTo>
                  <a:pt x="342900" y="86783"/>
                  <a:pt x="350031" y="86263"/>
                  <a:pt x="355600" y="82550"/>
                </a:cubicBezTo>
                <a:cubicBezTo>
                  <a:pt x="361950" y="78317"/>
                  <a:pt x="367504" y="72530"/>
                  <a:pt x="374650" y="69850"/>
                </a:cubicBezTo>
                <a:cubicBezTo>
                  <a:pt x="384756" y="66060"/>
                  <a:pt x="395929" y="66118"/>
                  <a:pt x="406400" y="63500"/>
                </a:cubicBezTo>
                <a:cubicBezTo>
                  <a:pt x="412894" y="61877"/>
                  <a:pt x="419100" y="59267"/>
                  <a:pt x="425450" y="57150"/>
                </a:cubicBezTo>
                <a:cubicBezTo>
                  <a:pt x="446617" y="59267"/>
                  <a:pt x="467892" y="60492"/>
                  <a:pt x="488950" y="63500"/>
                </a:cubicBezTo>
                <a:cubicBezTo>
                  <a:pt x="502903" y="65493"/>
                  <a:pt x="519830" y="71677"/>
                  <a:pt x="533400" y="76200"/>
                </a:cubicBezTo>
                <a:cubicBezTo>
                  <a:pt x="545457" y="112372"/>
                  <a:pt x="532173" y="85514"/>
                  <a:pt x="577850" y="120650"/>
                </a:cubicBezTo>
                <a:cubicBezTo>
                  <a:pt x="605367" y="141817"/>
                  <a:pt x="627466" y="173172"/>
                  <a:pt x="660400" y="184150"/>
                </a:cubicBezTo>
                <a:cubicBezTo>
                  <a:pt x="666750" y="186267"/>
                  <a:pt x="673463" y="187507"/>
                  <a:pt x="679450" y="190500"/>
                </a:cubicBezTo>
                <a:cubicBezTo>
                  <a:pt x="686276" y="193913"/>
                  <a:pt x="691485" y="200194"/>
                  <a:pt x="698500" y="203200"/>
                </a:cubicBezTo>
                <a:cubicBezTo>
                  <a:pt x="706347" y="206563"/>
                  <a:pt x="749999" y="214770"/>
                  <a:pt x="755650" y="215900"/>
                </a:cubicBezTo>
                <a:cubicBezTo>
                  <a:pt x="762000" y="220133"/>
                  <a:pt x="767460" y="226187"/>
                  <a:pt x="774700" y="228600"/>
                </a:cubicBezTo>
                <a:cubicBezTo>
                  <a:pt x="786914" y="232671"/>
                  <a:pt x="800175" y="232425"/>
                  <a:pt x="812800" y="234950"/>
                </a:cubicBezTo>
                <a:cubicBezTo>
                  <a:pt x="821358" y="236662"/>
                  <a:pt x="829841" y="238792"/>
                  <a:pt x="838200" y="241300"/>
                </a:cubicBezTo>
                <a:cubicBezTo>
                  <a:pt x="851022" y="245147"/>
                  <a:pt x="865161" y="246574"/>
                  <a:pt x="876300" y="254000"/>
                </a:cubicBezTo>
                <a:cubicBezTo>
                  <a:pt x="900919" y="270413"/>
                  <a:pt x="888110" y="264287"/>
                  <a:pt x="914400" y="273050"/>
                </a:cubicBezTo>
                <a:cubicBezTo>
                  <a:pt x="937683" y="270933"/>
                  <a:pt x="961051" y="269600"/>
                  <a:pt x="984250" y="266700"/>
                </a:cubicBezTo>
                <a:cubicBezTo>
                  <a:pt x="1024585" y="261658"/>
                  <a:pt x="1005507" y="260526"/>
                  <a:pt x="1041400" y="254000"/>
                </a:cubicBezTo>
                <a:cubicBezTo>
                  <a:pt x="1056126" y="251323"/>
                  <a:pt x="1071033" y="249767"/>
                  <a:pt x="1085850" y="247650"/>
                </a:cubicBezTo>
                <a:cubicBezTo>
                  <a:pt x="1108428" y="236361"/>
                  <a:pt x="1123194" y="227481"/>
                  <a:pt x="1149350" y="222250"/>
                </a:cubicBezTo>
                <a:cubicBezTo>
                  <a:pt x="1171174" y="217885"/>
                  <a:pt x="1185575" y="215528"/>
                  <a:pt x="1206500" y="209550"/>
                </a:cubicBezTo>
                <a:cubicBezTo>
                  <a:pt x="1212936" y="207711"/>
                  <a:pt x="1219114" y="205039"/>
                  <a:pt x="1225550" y="203200"/>
                </a:cubicBezTo>
                <a:cubicBezTo>
                  <a:pt x="1233941" y="200802"/>
                  <a:pt x="1242559" y="199248"/>
                  <a:pt x="1250950" y="196850"/>
                </a:cubicBezTo>
                <a:cubicBezTo>
                  <a:pt x="1314719" y="178630"/>
                  <a:pt x="1215995" y="204001"/>
                  <a:pt x="1295400" y="184150"/>
                </a:cubicBezTo>
                <a:cubicBezTo>
                  <a:pt x="1349995" y="147754"/>
                  <a:pt x="1280920" y="191390"/>
                  <a:pt x="1333500" y="165100"/>
                </a:cubicBezTo>
                <a:cubicBezTo>
                  <a:pt x="1340326" y="161687"/>
                  <a:pt x="1345724" y="155813"/>
                  <a:pt x="1352550" y="152400"/>
                </a:cubicBezTo>
                <a:cubicBezTo>
                  <a:pt x="1362700" y="147325"/>
                  <a:pt x="1387505" y="142413"/>
                  <a:pt x="1397000" y="139700"/>
                </a:cubicBezTo>
                <a:cubicBezTo>
                  <a:pt x="1403436" y="137861"/>
                  <a:pt x="1409898" y="135987"/>
                  <a:pt x="1416050" y="133350"/>
                </a:cubicBezTo>
                <a:cubicBezTo>
                  <a:pt x="1437049" y="124350"/>
                  <a:pt x="1455627" y="109944"/>
                  <a:pt x="1479550" y="107950"/>
                </a:cubicBezTo>
                <a:lnTo>
                  <a:pt x="1555750" y="101600"/>
                </a:lnTo>
                <a:cubicBezTo>
                  <a:pt x="1562100" y="97367"/>
                  <a:pt x="1567785" y="91906"/>
                  <a:pt x="1574800" y="88900"/>
                </a:cubicBezTo>
                <a:cubicBezTo>
                  <a:pt x="1616500" y="71029"/>
                  <a:pt x="1712034" y="88142"/>
                  <a:pt x="1727200" y="88900"/>
                </a:cubicBezTo>
                <a:lnTo>
                  <a:pt x="1765300" y="101600"/>
                </a:lnTo>
                <a:cubicBezTo>
                  <a:pt x="1771650" y="103717"/>
                  <a:pt x="1777724" y="107003"/>
                  <a:pt x="1784350" y="107950"/>
                </a:cubicBezTo>
                <a:lnTo>
                  <a:pt x="1828800" y="114300"/>
                </a:lnTo>
                <a:cubicBezTo>
                  <a:pt x="1841500" y="118533"/>
                  <a:pt x="1855761" y="119574"/>
                  <a:pt x="1866900" y="127000"/>
                </a:cubicBezTo>
                <a:cubicBezTo>
                  <a:pt x="1897089" y="147126"/>
                  <a:pt x="1878710" y="137287"/>
                  <a:pt x="1924050" y="152400"/>
                </a:cubicBezTo>
                <a:lnTo>
                  <a:pt x="1962150" y="165100"/>
                </a:lnTo>
                <a:cubicBezTo>
                  <a:pt x="1968500" y="167217"/>
                  <a:pt x="1975631" y="167737"/>
                  <a:pt x="1981200" y="171450"/>
                </a:cubicBezTo>
                <a:cubicBezTo>
                  <a:pt x="2005819" y="187863"/>
                  <a:pt x="1993010" y="181737"/>
                  <a:pt x="2019300" y="190500"/>
                </a:cubicBezTo>
                <a:cubicBezTo>
                  <a:pt x="2025650" y="196850"/>
                  <a:pt x="2030500" y="205189"/>
                  <a:pt x="2038350" y="209550"/>
                </a:cubicBezTo>
                <a:cubicBezTo>
                  <a:pt x="2050052" y="216051"/>
                  <a:pt x="2063750" y="218017"/>
                  <a:pt x="2076450" y="222250"/>
                </a:cubicBezTo>
                <a:cubicBezTo>
                  <a:pt x="2140471" y="243590"/>
                  <a:pt x="2041166" y="211030"/>
                  <a:pt x="2120900" y="234950"/>
                </a:cubicBezTo>
                <a:cubicBezTo>
                  <a:pt x="2133722" y="238797"/>
                  <a:pt x="2146300" y="243417"/>
                  <a:pt x="2159000" y="247650"/>
                </a:cubicBezTo>
                <a:cubicBezTo>
                  <a:pt x="2165350" y="249767"/>
                  <a:pt x="2172481" y="250287"/>
                  <a:pt x="2178050" y="254000"/>
                </a:cubicBezTo>
                <a:lnTo>
                  <a:pt x="2197100" y="266700"/>
                </a:lnTo>
                <a:cubicBezTo>
                  <a:pt x="2222500" y="264583"/>
                  <a:pt x="2248036" y="263719"/>
                  <a:pt x="2273300" y="260350"/>
                </a:cubicBezTo>
                <a:cubicBezTo>
                  <a:pt x="2279935" y="259465"/>
                  <a:pt x="2285914" y="255839"/>
                  <a:pt x="2292350" y="254000"/>
                </a:cubicBezTo>
                <a:cubicBezTo>
                  <a:pt x="2348164" y="238053"/>
                  <a:pt x="2291125" y="256525"/>
                  <a:pt x="2336800" y="241300"/>
                </a:cubicBezTo>
                <a:cubicBezTo>
                  <a:pt x="2343150" y="243417"/>
                  <a:pt x="2349157" y="247650"/>
                  <a:pt x="2355850" y="247650"/>
                </a:cubicBezTo>
                <a:cubicBezTo>
                  <a:pt x="2377122" y="247650"/>
                  <a:pt x="2398442" y="245220"/>
                  <a:pt x="2419350" y="241300"/>
                </a:cubicBezTo>
                <a:cubicBezTo>
                  <a:pt x="2444750" y="236538"/>
                  <a:pt x="2454275" y="227806"/>
                  <a:pt x="2476500" y="222250"/>
                </a:cubicBezTo>
                <a:cubicBezTo>
                  <a:pt x="2484967" y="220133"/>
                  <a:pt x="2493541" y="218408"/>
                  <a:pt x="2501900" y="215900"/>
                </a:cubicBezTo>
                <a:cubicBezTo>
                  <a:pt x="2514722" y="212053"/>
                  <a:pt x="2540000" y="203200"/>
                  <a:pt x="2540000" y="203200"/>
                </a:cubicBezTo>
                <a:cubicBezTo>
                  <a:pt x="2552700" y="190500"/>
                  <a:pt x="2561061" y="170780"/>
                  <a:pt x="2578100" y="165100"/>
                </a:cubicBezTo>
                <a:cubicBezTo>
                  <a:pt x="2625983" y="149139"/>
                  <a:pt x="2566961" y="170669"/>
                  <a:pt x="2616200" y="146050"/>
                </a:cubicBezTo>
                <a:cubicBezTo>
                  <a:pt x="2631614" y="138343"/>
                  <a:pt x="2651059" y="137697"/>
                  <a:pt x="2667000" y="133350"/>
                </a:cubicBezTo>
                <a:cubicBezTo>
                  <a:pt x="2679915" y="129828"/>
                  <a:pt x="2692400" y="124883"/>
                  <a:pt x="2705100" y="120650"/>
                </a:cubicBezTo>
                <a:cubicBezTo>
                  <a:pt x="2711450" y="118533"/>
                  <a:pt x="2717548" y="115400"/>
                  <a:pt x="2724150" y="114300"/>
                </a:cubicBezTo>
                <a:cubicBezTo>
                  <a:pt x="2777013" y="105489"/>
                  <a:pt x="2749504" y="109771"/>
                  <a:pt x="2806700" y="101600"/>
                </a:cubicBezTo>
                <a:cubicBezTo>
                  <a:pt x="2813050" y="99483"/>
                  <a:pt x="2819057" y="95250"/>
                  <a:pt x="2825750" y="95250"/>
                </a:cubicBezTo>
                <a:cubicBezTo>
                  <a:pt x="2954779" y="95250"/>
                  <a:pt x="2885112" y="92967"/>
                  <a:pt x="2940050" y="107950"/>
                </a:cubicBezTo>
                <a:cubicBezTo>
                  <a:pt x="2956889" y="112543"/>
                  <a:pt x="2990850" y="120650"/>
                  <a:pt x="2990850" y="120650"/>
                </a:cubicBezTo>
                <a:cubicBezTo>
                  <a:pt x="2997200" y="124883"/>
                  <a:pt x="3003074" y="129937"/>
                  <a:pt x="3009900" y="133350"/>
                </a:cubicBezTo>
                <a:cubicBezTo>
                  <a:pt x="3015887" y="136343"/>
                  <a:pt x="3023723" y="135519"/>
                  <a:pt x="3028950" y="139700"/>
                </a:cubicBezTo>
                <a:cubicBezTo>
                  <a:pt x="3034909" y="144468"/>
                  <a:pt x="3035024" y="154964"/>
                  <a:pt x="3041650" y="158750"/>
                </a:cubicBezTo>
                <a:cubicBezTo>
                  <a:pt x="3051021" y="164105"/>
                  <a:pt x="3062929" y="162482"/>
                  <a:pt x="3073400" y="165100"/>
                </a:cubicBezTo>
                <a:cubicBezTo>
                  <a:pt x="3079894" y="166723"/>
                  <a:pt x="3086014" y="169611"/>
                  <a:pt x="3092450" y="171450"/>
                </a:cubicBezTo>
                <a:cubicBezTo>
                  <a:pt x="3100841" y="173848"/>
                  <a:pt x="3109491" y="175292"/>
                  <a:pt x="3117850" y="177800"/>
                </a:cubicBezTo>
                <a:cubicBezTo>
                  <a:pt x="3130672" y="181647"/>
                  <a:pt x="3144811" y="183074"/>
                  <a:pt x="3155950" y="190500"/>
                </a:cubicBezTo>
                <a:cubicBezTo>
                  <a:pt x="3168650" y="198967"/>
                  <a:pt x="3179570" y="211073"/>
                  <a:pt x="3194050" y="215900"/>
                </a:cubicBezTo>
                <a:cubicBezTo>
                  <a:pt x="3239725" y="231125"/>
                  <a:pt x="3182686" y="212653"/>
                  <a:pt x="3238500" y="228600"/>
                </a:cubicBezTo>
                <a:cubicBezTo>
                  <a:pt x="3244936" y="230439"/>
                  <a:pt x="3251200" y="232833"/>
                  <a:pt x="3257550" y="234950"/>
                </a:cubicBezTo>
                <a:cubicBezTo>
                  <a:pt x="3289300" y="232833"/>
                  <a:pt x="3321412" y="233831"/>
                  <a:pt x="3352800" y="228600"/>
                </a:cubicBezTo>
                <a:cubicBezTo>
                  <a:pt x="3360328" y="227345"/>
                  <a:pt x="3365024" y="219313"/>
                  <a:pt x="3371850" y="215900"/>
                </a:cubicBezTo>
                <a:cubicBezTo>
                  <a:pt x="3377837" y="212907"/>
                  <a:pt x="3384913" y="212543"/>
                  <a:pt x="3390900" y="209550"/>
                </a:cubicBezTo>
                <a:cubicBezTo>
                  <a:pt x="3420830" y="194585"/>
                  <a:pt x="3402495" y="197955"/>
                  <a:pt x="3429000" y="171450"/>
                </a:cubicBezTo>
                <a:cubicBezTo>
                  <a:pt x="3434396" y="166054"/>
                  <a:pt x="3442187" y="163636"/>
                  <a:pt x="3448050" y="158750"/>
                </a:cubicBezTo>
                <a:cubicBezTo>
                  <a:pt x="3480477" y="131727"/>
                  <a:pt x="3451385" y="143629"/>
                  <a:pt x="3492500" y="133350"/>
                </a:cubicBezTo>
                <a:cubicBezTo>
                  <a:pt x="3498850" y="129117"/>
                  <a:pt x="3504724" y="124063"/>
                  <a:pt x="3511550" y="120650"/>
                </a:cubicBezTo>
                <a:cubicBezTo>
                  <a:pt x="3517537" y="117657"/>
                  <a:pt x="3524788" y="117621"/>
                  <a:pt x="3530600" y="114300"/>
                </a:cubicBezTo>
                <a:cubicBezTo>
                  <a:pt x="3539789" y="109049"/>
                  <a:pt x="3546534" y="99983"/>
                  <a:pt x="3556000" y="95250"/>
                </a:cubicBezTo>
                <a:cubicBezTo>
                  <a:pt x="3567974" y="89263"/>
                  <a:pt x="3594100" y="82550"/>
                  <a:pt x="3594100" y="82550"/>
                </a:cubicBezTo>
                <a:cubicBezTo>
                  <a:pt x="3676668" y="99064"/>
                  <a:pt x="3567696" y="78826"/>
                  <a:pt x="3740150" y="95250"/>
                </a:cubicBezTo>
                <a:cubicBezTo>
                  <a:pt x="3759709" y="97113"/>
                  <a:pt x="3785489" y="119126"/>
                  <a:pt x="3797300" y="127000"/>
                </a:cubicBezTo>
                <a:cubicBezTo>
                  <a:pt x="3823822" y="144681"/>
                  <a:pt x="3810954" y="134304"/>
                  <a:pt x="3835400" y="158750"/>
                </a:cubicBezTo>
                <a:cubicBezTo>
                  <a:pt x="3839583" y="171299"/>
                  <a:pt x="3843259" y="187898"/>
                  <a:pt x="3854450" y="196850"/>
                </a:cubicBezTo>
                <a:cubicBezTo>
                  <a:pt x="3859677" y="201031"/>
                  <a:pt x="3867150" y="201083"/>
                  <a:pt x="3873500" y="203200"/>
                </a:cubicBezTo>
                <a:cubicBezTo>
                  <a:pt x="3879850" y="209550"/>
                  <a:pt x="3884700" y="217889"/>
                  <a:pt x="3892550" y="222250"/>
                </a:cubicBezTo>
                <a:cubicBezTo>
                  <a:pt x="3904252" y="228751"/>
                  <a:pt x="3930650" y="234950"/>
                  <a:pt x="3930650" y="234950"/>
                </a:cubicBezTo>
                <a:cubicBezTo>
                  <a:pt x="3983540" y="224372"/>
                  <a:pt x="3944506" y="238284"/>
                  <a:pt x="3981450" y="209550"/>
                </a:cubicBezTo>
                <a:cubicBezTo>
                  <a:pt x="3993498" y="200179"/>
                  <a:pt x="4019550" y="184150"/>
                  <a:pt x="4019550" y="184150"/>
                </a:cubicBezTo>
                <a:cubicBezTo>
                  <a:pt x="4025141" y="167376"/>
                  <a:pt x="4034924" y="132459"/>
                  <a:pt x="4051300" y="127000"/>
                </a:cubicBezTo>
                <a:cubicBezTo>
                  <a:pt x="4077590" y="118237"/>
                  <a:pt x="4064781" y="124363"/>
                  <a:pt x="4089400" y="107950"/>
                </a:cubicBezTo>
                <a:cubicBezTo>
                  <a:pt x="4096147" y="97830"/>
                  <a:pt x="4109570" y="74997"/>
                  <a:pt x="4121150" y="69850"/>
                </a:cubicBezTo>
                <a:cubicBezTo>
                  <a:pt x="4132915" y="64621"/>
                  <a:pt x="4146681" y="66293"/>
                  <a:pt x="4159250" y="63500"/>
                </a:cubicBezTo>
                <a:cubicBezTo>
                  <a:pt x="4165784" y="62048"/>
                  <a:pt x="4171864" y="58989"/>
                  <a:pt x="4178300" y="57150"/>
                </a:cubicBezTo>
                <a:cubicBezTo>
                  <a:pt x="4186691" y="54752"/>
                  <a:pt x="4195233" y="52917"/>
                  <a:pt x="4203700" y="50800"/>
                </a:cubicBezTo>
                <a:cubicBezTo>
                  <a:pt x="4235450" y="52917"/>
                  <a:pt x="4267562" y="51919"/>
                  <a:pt x="4298950" y="57150"/>
                </a:cubicBezTo>
                <a:cubicBezTo>
                  <a:pt x="4323013" y="61161"/>
                  <a:pt x="4315104" y="76423"/>
                  <a:pt x="4330700" y="88900"/>
                </a:cubicBezTo>
                <a:cubicBezTo>
                  <a:pt x="4335927" y="93081"/>
                  <a:pt x="4343400" y="93133"/>
                  <a:pt x="4349750" y="95250"/>
                </a:cubicBezTo>
                <a:lnTo>
                  <a:pt x="4375150" y="133350"/>
                </a:lnTo>
                <a:cubicBezTo>
                  <a:pt x="4379383" y="139700"/>
                  <a:pt x="4381500" y="148167"/>
                  <a:pt x="4387850" y="152400"/>
                </a:cubicBezTo>
                <a:lnTo>
                  <a:pt x="4406900" y="165100"/>
                </a:lnTo>
                <a:cubicBezTo>
                  <a:pt x="4409017" y="171450"/>
                  <a:pt x="4409069" y="178923"/>
                  <a:pt x="4413250" y="184150"/>
                </a:cubicBezTo>
                <a:cubicBezTo>
                  <a:pt x="4422202" y="195341"/>
                  <a:pt x="4438801" y="199017"/>
                  <a:pt x="4451350" y="203200"/>
                </a:cubicBezTo>
                <a:cubicBezTo>
                  <a:pt x="4453467" y="209550"/>
                  <a:pt x="4452253" y="218359"/>
                  <a:pt x="4457700" y="222250"/>
                </a:cubicBezTo>
                <a:cubicBezTo>
                  <a:pt x="4468593" y="230031"/>
                  <a:pt x="4495800" y="234950"/>
                  <a:pt x="4495800" y="234950"/>
                </a:cubicBezTo>
                <a:cubicBezTo>
                  <a:pt x="4504267" y="232833"/>
                  <a:pt x="4513394" y="232503"/>
                  <a:pt x="4521200" y="228600"/>
                </a:cubicBezTo>
                <a:cubicBezTo>
                  <a:pt x="4534852" y="221774"/>
                  <a:pt x="4559300" y="203200"/>
                  <a:pt x="4559300" y="203200"/>
                </a:cubicBezTo>
                <a:cubicBezTo>
                  <a:pt x="4577530" y="130278"/>
                  <a:pt x="4549618" y="217723"/>
                  <a:pt x="4584700" y="165100"/>
                </a:cubicBezTo>
                <a:cubicBezTo>
                  <a:pt x="4589541" y="157838"/>
                  <a:pt x="4588542" y="148059"/>
                  <a:pt x="4591050" y="139700"/>
                </a:cubicBezTo>
                <a:cubicBezTo>
                  <a:pt x="4594897" y="126878"/>
                  <a:pt x="4599517" y="114300"/>
                  <a:pt x="4603750" y="101600"/>
                </a:cubicBezTo>
                <a:cubicBezTo>
                  <a:pt x="4605867" y="95250"/>
                  <a:pt x="4603750" y="84667"/>
                  <a:pt x="4610100" y="82550"/>
                </a:cubicBezTo>
                <a:cubicBezTo>
                  <a:pt x="4616450" y="80433"/>
                  <a:pt x="4623163" y="79193"/>
                  <a:pt x="4629150" y="76200"/>
                </a:cubicBezTo>
                <a:cubicBezTo>
                  <a:pt x="4643421" y="69064"/>
                  <a:pt x="4657219" y="56487"/>
                  <a:pt x="4667250" y="44450"/>
                </a:cubicBezTo>
                <a:cubicBezTo>
                  <a:pt x="4672136" y="38587"/>
                  <a:pt x="4673991" y="30168"/>
                  <a:pt x="4679950" y="25400"/>
                </a:cubicBezTo>
                <a:cubicBezTo>
                  <a:pt x="4685177" y="21219"/>
                  <a:pt x="4693013" y="22043"/>
                  <a:pt x="4699000" y="19050"/>
                </a:cubicBezTo>
                <a:cubicBezTo>
                  <a:pt x="4748239" y="-5569"/>
                  <a:pt x="4689217" y="15961"/>
                  <a:pt x="4737100" y="0"/>
                </a:cubicBezTo>
                <a:cubicBezTo>
                  <a:pt x="4758267" y="2117"/>
                  <a:pt x="4779692" y="2430"/>
                  <a:pt x="4800600" y="6350"/>
                </a:cubicBezTo>
                <a:cubicBezTo>
                  <a:pt x="4813758" y="8817"/>
                  <a:pt x="4826000" y="14817"/>
                  <a:pt x="4838700" y="19050"/>
                </a:cubicBezTo>
                <a:lnTo>
                  <a:pt x="4857750" y="25400"/>
                </a:lnTo>
                <a:cubicBezTo>
                  <a:pt x="4859867" y="33867"/>
                  <a:pt x="4866860" y="42521"/>
                  <a:pt x="4864100" y="50800"/>
                </a:cubicBezTo>
                <a:cubicBezTo>
                  <a:pt x="4861687" y="58040"/>
                  <a:pt x="4852413" y="61492"/>
                  <a:pt x="4845050" y="63500"/>
                </a:cubicBezTo>
                <a:cubicBezTo>
                  <a:pt x="4828586" y="67990"/>
                  <a:pt x="4811083" y="67045"/>
                  <a:pt x="4794250" y="69850"/>
                </a:cubicBezTo>
                <a:cubicBezTo>
                  <a:pt x="4785642" y="71285"/>
                  <a:pt x="4777317" y="74083"/>
                  <a:pt x="4768850" y="76200"/>
                </a:cubicBezTo>
                <a:cubicBezTo>
                  <a:pt x="4764617" y="82550"/>
                  <a:pt x="4759250" y="88276"/>
                  <a:pt x="4756150" y="95250"/>
                </a:cubicBezTo>
                <a:cubicBezTo>
                  <a:pt x="4750713" y="107483"/>
                  <a:pt x="4743450" y="133350"/>
                  <a:pt x="4743450" y="133350"/>
                </a:cubicBezTo>
                <a:cubicBezTo>
                  <a:pt x="4745567" y="139700"/>
                  <a:pt x="4745619" y="147173"/>
                  <a:pt x="4749800" y="152400"/>
                </a:cubicBezTo>
                <a:cubicBezTo>
                  <a:pt x="4754568" y="158359"/>
                  <a:pt x="4762024" y="161687"/>
                  <a:pt x="4768850" y="165100"/>
                </a:cubicBezTo>
                <a:cubicBezTo>
                  <a:pt x="4777960" y="169655"/>
                  <a:pt x="4805162" y="175765"/>
                  <a:pt x="4813300" y="177800"/>
                </a:cubicBezTo>
                <a:cubicBezTo>
                  <a:pt x="4838700" y="175683"/>
                  <a:pt x="4864152" y="174118"/>
                  <a:pt x="4889500" y="171450"/>
                </a:cubicBezTo>
                <a:cubicBezTo>
                  <a:pt x="4904385" y="169883"/>
                  <a:pt x="4920053" y="170659"/>
                  <a:pt x="4933950" y="165100"/>
                </a:cubicBezTo>
                <a:cubicBezTo>
                  <a:pt x="4942288" y="161765"/>
                  <a:pt x="4944968" y="150066"/>
                  <a:pt x="4953000" y="146050"/>
                </a:cubicBezTo>
                <a:cubicBezTo>
                  <a:pt x="4962653" y="141223"/>
                  <a:pt x="4974337" y="142540"/>
                  <a:pt x="4984750" y="139700"/>
                </a:cubicBezTo>
                <a:cubicBezTo>
                  <a:pt x="4997665" y="136178"/>
                  <a:pt x="5011711" y="134426"/>
                  <a:pt x="5022850" y="127000"/>
                </a:cubicBezTo>
                <a:cubicBezTo>
                  <a:pt x="5029200" y="122767"/>
                  <a:pt x="5034754" y="116980"/>
                  <a:pt x="5041900" y="114300"/>
                </a:cubicBezTo>
                <a:cubicBezTo>
                  <a:pt x="5052006" y="110510"/>
                  <a:pt x="5063067" y="110067"/>
                  <a:pt x="5073650" y="107950"/>
                </a:cubicBezTo>
                <a:cubicBezTo>
                  <a:pt x="5080000" y="103717"/>
                  <a:pt x="5085726" y="98350"/>
                  <a:pt x="5092700" y="95250"/>
                </a:cubicBezTo>
                <a:cubicBezTo>
                  <a:pt x="5104933" y="89813"/>
                  <a:pt x="5119661" y="89976"/>
                  <a:pt x="5130800" y="82550"/>
                </a:cubicBezTo>
                <a:cubicBezTo>
                  <a:pt x="5161023" y="62401"/>
                  <a:pt x="5137973" y="74683"/>
                  <a:pt x="5175250" y="63500"/>
                </a:cubicBezTo>
                <a:cubicBezTo>
                  <a:pt x="5253293" y="40087"/>
                  <a:pt x="5176804" y="53236"/>
                  <a:pt x="5308600" y="44450"/>
                </a:cubicBezTo>
                <a:cubicBezTo>
                  <a:pt x="5393235" y="23291"/>
                  <a:pt x="5342770" y="33436"/>
                  <a:pt x="5524500" y="44450"/>
                </a:cubicBezTo>
                <a:cubicBezTo>
                  <a:pt x="5531181" y="44855"/>
                  <a:pt x="5537114" y="48961"/>
                  <a:pt x="5543550" y="50800"/>
                </a:cubicBezTo>
                <a:cubicBezTo>
                  <a:pt x="5551941" y="53198"/>
                  <a:pt x="5560431" y="55257"/>
                  <a:pt x="5568950" y="57150"/>
                </a:cubicBezTo>
                <a:cubicBezTo>
                  <a:pt x="5579486" y="59491"/>
                  <a:pt x="5600700" y="63500"/>
                  <a:pt x="5600700" y="63500"/>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Freeform 48"/>
          <p:cNvSpPr/>
          <p:nvPr/>
        </p:nvSpPr>
        <p:spPr>
          <a:xfrm>
            <a:off x="562022" y="7103894"/>
            <a:ext cx="5549900" cy="273050"/>
          </a:xfrm>
          <a:custGeom>
            <a:avLst/>
            <a:gdLst>
              <a:gd name="connsiteX0" fmla="*/ 0 w 5549900"/>
              <a:gd name="connsiteY0" fmla="*/ 152400 h 273050"/>
              <a:gd name="connsiteX1" fmla="*/ 31750 w 5549900"/>
              <a:gd name="connsiteY1" fmla="*/ 158750 h 273050"/>
              <a:gd name="connsiteX2" fmla="*/ 76200 w 5549900"/>
              <a:gd name="connsiteY2" fmla="*/ 152400 h 273050"/>
              <a:gd name="connsiteX3" fmla="*/ 171450 w 5549900"/>
              <a:gd name="connsiteY3" fmla="*/ 139700 h 273050"/>
              <a:gd name="connsiteX4" fmla="*/ 209550 w 5549900"/>
              <a:gd name="connsiteY4" fmla="*/ 127000 h 273050"/>
              <a:gd name="connsiteX5" fmla="*/ 228600 w 5549900"/>
              <a:gd name="connsiteY5" fmla="*/ 120650 h 273050"/>
              <a:gd name="connsiteX6" fmla="*/ 266700 w 5549900"/>
              <a:gd name="connsiteY6" fmla="*/ 101600 h 273050"/>
              <a:gd name="connsiteX7" fmla="*/ 317500 w 5549900"/>
              <a:gd name="connsiteY7" fmla="*/ 95250 h 273050"/>
              <a:gd name="connsiteX8" fmla="*/ 336550 w 5549900"/>
              <a:gd name="connsiteY8" fmla="*/ 88900 h 273050"/>
              <a:gd name="connsiteX9" fmla="*/ 419100 w 5549900"/>
              <a:gd name="connsiteY9" fmla="*/ 76200 h 273050"/>
              <a:gd name="connsiteX10" fmla="*/ 476250 w 5549900"/>
              <a:gd name="connsiteY10" fmla="*/ 82550 h 273050"/>
              <a:gd name="connsiteX11" fmla="*/ 514350 w 5549900"/>
              <a:gd name="connsiteY11" fmla="*/ 95250 h 273050"/>
              <a:gd name="connsiteX12" fmla="*/ 552450 w 5549900"/>
              <a:gd name="connsiteY12" fmla="*/ 120650 h 273050"/>
              <a:gd name="connsiteX13" fmla="*/ 590550 w 5549900"/>
              <a:gd name="connsiteY13" fmla="*/ 152400 h 273050"/>
              <a:gd name="connsiteX14" fmla="*/ 641350 w 5549900"/>
              <a:gd name="connsiteY14" fmla="*/ 165100 h 273050"/>
              <a:gd name="connsiteX15" fmla="*/ 666750 w 5549900"/>
              <a:gd name="connsiteY15" fmla="*/ 177800 h 273050"/>
              <a:gd name="connsiteX16" fmla="*/ 685800 w 5549900"/>
              <a:gd name="connsiteY16" fmla="*/ 190500 h 273050"/>
              <a:gd name="connsiteX17" fmla="*/ 723900 w 5549900"/>
              <a:gd name="connsiteY17" fmla="*/ 203200 h 273050"/>
              <a:gd name="connsiteX18" fmla="*/ 742950 w 5549900"/>
              <a:gd name="connsiteY18" fmla="*/ 209550 h 273050"/>
              <a:gd name="connsiteX19" fmla="*/ 762000 w 5549900"/>
              <a:gd name="connsiteY19" fmla="*/ 215900 h 273050"/>
              <a:gd name="connsiteX20" fmla="*/ 819150 w 5549900"/>
              <a:gd name="connsiteY20" fmla="*/ 241300 h 273050"/>
              <a:gd name="connsiteX21" fmla="*/ 838200 w 5549900"/>
              <a:gd name="connsiteY21" fmla="*/ 247650 h 273050"/>
              <a:gd name="connsiteX22" fmla="*/ 971550 w 5549900"/>
              <a:gd name="connsiteY22" fmla="*/ 254000 h 273050"/>
              <a:gd name="connsiteX23" fmla="*/ 1104900 w 5549900"/>
              <a:gd name="connsiteY23" fmla="*/ 254000 h 273050"/>
              <a:gd name="connsiteX24" fmla="*/ 1130300 w 5549900"/>
              <a:gd name="connsiteY24" fmla="*/ 241300 h 273050"/>
              <a:gd name="connsiteX25" fmla="*/ 1155700 w 5549900"/>
              <a:gd name="connsiteY25" fmla="*/ 234950 h 273050"/>
              <a:gd name="connsiteX26" fmla="*/ 1212850 w 5549900"/>
              <a:gd name="connsiteY26" fmla="*/ 209550 h 273050"/>
              <a:gd name="connsiteX27" fmla="*/ 1231900 w 5549900"/>
              <a:gd name="connsiteY27" fmla="*/ 203200 h 273050"/>
              <a:gd name="connsiteX28" fmla="*/ 1250950 w 5549900"/>
              <a:gd name="connsiteY28" fmla="*/ 184150 h 273050"/>
              <a:gd name="connsiteX29" fmla="*/ 1295400 w 5549900"/>
              <a:gd name="connsiteY29" fmla="*/ 158750 h 273050"/>
              <a:gd name="connsiteX30" fmla="*/ 1320800 w 5549900"/>
              <a:gd name="connsiteY30" fmla="*/ 152400 h 273050"/>
              <a:gd name="connsiteX31" fmla="*/ 1358900 w 5549900"/>
              <a:gd name="connsiteY31" fmla="*/ 139700 h 273050"/>
              <a:gd name="connsiteX32" fmla="*/ 1435100 w 5549900"/>
              <a:gd name="connsiteY32" fmla="*/ 114300 h 273050"/>
              <a:gd name="connsiteX33" fmla="*/ 1479550 w 5549900"/>
              <a:gd name="connsiteY33" fmla="*/ 101600 h 273050"/>
              <a:gd name="connsiteX34" fmla="*/ 1555750 w 5549900"/>
              <a:gd name="connsiteY34" fmla="*/ 95250 h 273050"/>
              <a:gd name="connsiteX35" fmla="*/ 1593850 w 5549900"/>
              <a:gd name="connsiteY35" fmla="*/ 82550 h 273050"/>
              <a:gd name="connsiteX36" fmla="*/ 1612900 w 5549900"/>
              <a:gd name="connsiteY36" fmla="*/ 76200 h 273050"/>
              <a:gd name="connsiteX37" fmla="*/ 1708150 w 5549900"/>
              <a:gd name="connsiteY37" fmla="*/ 82550 h 273050"/>
              <a:gd name="connsiteX38" fmla="*/ 1746250 w 5549900"/>
              <a:gd name="connsiteY38" fmla="*/ 95250 h 273050"/>
              <a:gd name="connsiteX39" fmla="*/ 1765300 w 5549900"/>
              <a:gd name="connsiteY39" fmla="*/ 101600 h 273050"/>
              <a:gd name="connsiteX40" fmla="*/ 1784350 w 5549900"/>
              <a:gd name="connsiteY40" fmla="*/ 114300 h 273050"/>
              <a:gd name="connsiteX41" fmla="*/ 1822450 w 5549900"/>
              <a:gd name="connsiteY41" fmla="*/ 127000 h 273050"/>
              <a:gd name="connsiteX42" fmla="*/ 1841500 w 5549900"/>
              <a:gd name="connsiteY42" fmla="*/ 139700 h 273050"/>
              <a:gd name="connsiteX43" fmla="*/ 1898650 w 5549900"/>
              <a:gd name="connsiteY43" fmla="*/ 146050 h 273050"/>
              <a:gd name="connsiteX44" fmla="*/ 1924050 w 5549900"/>
              <a:gd name="connsiteY44" fmla="*/ 152400 h 273050"/>
              <a:gd name="connsiteX45" fmla="*/ 1955800 w 5549900"/>
              <a:gd name="connsiteY45" fmla="*/ 158750 h 273050"/>
              <a:gd name="connsiteX46" fmla="*/ 1993900 w 5549900"/>
              <a:gd name="connsiteY46" fmla="*/ 171450 h 273050"/>
              <a:gd name="connsiteX47" fmla="*/ 2012950 w 5549900"/>
              <a:gd name="connsiteY47" fmla="*/ 177800 h 273050"/>
              <a:gd name="connsiteX48" fmla="*/ 2032000 w 5549900"/>
              <a:gd name="connsiteY48" fmla="*/ 184150 h 273050"/>
              <a:gd name="connsiteX49" fmla="*/ 2120900 w 5549900"/>
              <a:gd name="connsiteY49" fmla="*/ 209550 h 273050"/>
              <a:gd name="connsiteX50" fmla="*/ 2139950 w 5549900"/>
              <a:gd name="connsiteY50" fmla="*/ 215900 h 273050"/>
              <a:gd name="connsiteX51" fmla="*/ 2159000 w 5549900"/>
              <a:gd name="connsiteY51" fmla="*/ 228600 h 273050"/>
              <a:gd name="connsiteX52" fmla="*/ 2209800 w 5549900"/>
              <a:gd name="connsiteY52" fmla="*/ 241300 h 273050"/>
              <a:gd name="connsiteX53" fmla="*/ 2286000 w 5549900"/>
              <a:gd name="connsiteY53" fmla="*/ 260350 h 273050"/>
              <a:gd name="connsiteX54" fmla="*/ 2305050 w 5549900"/>
              <a:gd name="connsiteY54" fmla="*/ 273050 h 273050"/>
              <a:gd name="connsiteX55" fmla="*/ 2343150 w 5549900"/>
              <a:gd name="connsiteY55" fmla="*/ 260350 h 273050"/>
              <a:gd name="connsiteX56" fmla="*/ 2362200 w 5549900"/>
              <a:gd name="connsiteY56" fmla="*/ 254000 h 273050"/>
              <a:gd name="connsiteX57" fmla="*/ 2381250 w 5549900"/>
              <a:gd name="connsiteY57" fmla="*/ 247650 h 273050"/>
              <a:gd name="connsiteX58" fmla="*/ 2425700 w 5549900"/>
              <a:gd name="connsiteY58" fmla="*/ 241300 h 273050"/>
              <a:gd name="connsiteX59" fmla="*/ 2470150 w 5549900"/>
              <a:gd name="connsiteY59" fmla="*/ 222250 h 273050"/>
              <a:gd name="connsiteX60" fmla="*/ 2508250 w 5549900"/>
              <a:gd name="connsiteY60" fmla="*/ 209550 h 273050"/>
              <a:gd name="connsiteX61" fmla="*/ 2546350 w 5549900"/>
              <a:gd name="connsiteY61" fmla="*/ 177800 h 273050"/>
              <a:gd name="connsiteX62" fmla="*/ 2584450 w 5549900"/>
              <a:gd name="connsiteY62" fmla="*/ 152400 h 273050"/>
              <a:gd name="connsiteX63" fmla="*/ 2603500 w 5549900"/>
              <a:gd name="connsiteY63" fmla="*/ 139700 h 273050"/>
              <a:gd name="connsiteX64" fmla="*/ 2647950 w 5549900"/>
              <a:gd name="connsiteY64" fmla="*/ 127000 h 273050"/>
              <a:gd name="connsiteX65" fmla="*/ 2686050 w 5549900"/>
              <a:gd name="connsiteY65" fmla="*/ 107950 h 273050"/>
              <a:gd name="connsiteX66" fmla="*/ 2724150 w 5549900"/>
              <a:gd name="connsiteY66" fmla="*/ 95250 h 273050"/>
              <a:gd name="connsiteX67" fmla="*/ 2781300 w 5549900"/>
              <a:gd name="connsiteY67" fmla="*/ 101600 h 273050"/>
              <a:gd name="connsiteX68" fmla="*/ 2813050 w 5549900"/>
              <a:gd name="connsiteY68" fmla="*/ 95250 h 273050"/>
              <a:gd name="connsiteX69" fmla="*/ 2908300 w 5549900"/>
              <a:gd name="connsiteY69" fmla="*/ 101600 h 273050"/>
              <a:gd name="connsiteX70" fmla="*/ 2940050 w 5549900"/>
              <a:gd name="connsiteY70" fmla="*/ 107950 h 273050"/>
              <a:gd name="connsiteX71" fmla="*/ 2965450 w 5549900"/>
              <a:gd name="connsiteY71" fmla="*/ 114300 h 273050"/>
              <a:gd name="connsiteX72" fmla="*/ 3022600 w 5549900"/>
              <a:gd name="connsiteY72" fmla="*/ 120650 h 273050"/>
              <a:gd name="connsiteX73" fmla="*/ 3060700 w 5549900"/>
              <a:gd name="connsiteY73" fmla="*/ 146050 h 273050"/>
              <a:gd name="connsiteX74" fmla="*/ 3105150 w 5549900"/>
              <a:gd name="connsiteY74" fmla="*/ 158750 h 273050"/>
              <a:gd name="connsiteX75" fmla="*/ 3162300 w 5549900"/>
              <a:gd name="connsiteY75" fmla="*/ 177800 h 273050"/>
              <a:gd name="connsiteX76" fmla="*/ 3181350 w 5549900"/>
              <a:gd name="connsiteY76" fmla="*/ 184150 h 273050"/>
              <a:gd name="connsiteX77" fmla="*/ 3200400 w 5549900"/>
              <a:gd name="connsiteY77" fmla="*/ 190500 h 273050"/>
              <a:gd name="connsiteX78" fmla="*/ 3219450 w 5549900"/>
              <a:gd name="connsiteY78" fmla="*/ 203200 h 273050"/>
              <a:gd name="connsiteX79" fmla="*/ 3276600 w 5549900"/>
              <a:gd name="connsiteY79" fmla="*/ 215900 h 273050"/>
              <a:gd name="connsiteX80" fmla="*/ 3359150 w 5549900"/>
              <a:gd name="connsiteY80" fmla="*/ 209550 h 273050"/>
              <a:gd name="connsiteX81" fmla="*/ 3378200 w 5549900"/>
              <a:gd name="connsiteY81" fmla="*/ 196850 h 273050"/>
              <a:gd name="connsiteX82" fmla="*/ 3416300 w 5549900"/>
              <a:gd name="connsiteY82" fmla="*/ 184150 h 273050"/>
              <a:gd name="connsiteX83" fmla="*/ 3454400 w 5549900"/>
              <a:gd name="connsiteY83" fmla="*/ 158750 h 273050"/>
              <a:gd name="connsiteX84" fmla="*/ 3492500 w 5549900"/>
              <a:gd name="connsiteY84" fmla="*/ 146050 h 273050"/>
              <a:gd name="connsiteX85" fmla="*/ 3543300 w 5549900"/>
              <a:gd name="connsiteY85" fmla="*/ 114300 h 273050"/>
              <a:gd name="connsiteX86" fmla="*/ 3562350 w 5549900"/>
              <a:gd name="connsiteY86" fmla="*/ 101600 h 273050"/>
              <a:gd name="connsiteX87" fmla="*/ 3600450 w 5549900"/>
              <a:gd name="connsiteY87" fmla="*/ 88900 h 273050"/>
              <a:gd name="connsiteX88" fmla="*/ 3619500 w 5549900"/>
              <a:gd name="connsiteY88" fmla="*/ 82550 h 273050"/>
              <a:gd name="connsiteX89" fmla="*/ 3695700 w 5549900"/>
              <a:gd name="connsiteY89" fmla="*/ 88900 h 273050"/>
              <a:gd name="connsiteX90" fmla="*/ 3733800 w 5549900"/>
              <a:gd name="connsiteY90" fmla="*/ 101600 h 273050"/>
              <a:gd name="connsiteX91" fmla="*/ 3759200 w 5549900"/>
              <a:gd name="connsiteY91" fmla="*/ 107950 h 273050"/>
              <a:gd name="connsiteX92" fmla="*/ 3797300 w 5549900"/>
              <a:gd name="connsiteY92" fmla="*/ 133350 h 273050"/>
              <a:gd name="connsiteX93" fmla="*/ 3829050 w 5549900"/>
              <a:gd name="connsiteY93" fmla="*/ 165100 h 273050"/>
              <a:gd name="connsiteX94" fmla="*/ 3841750 w 5549900"/>
              <a:gd name="connsiteY94" fmla="*/ 184150 h 273050"/>
              <a:gd name="connsiteX95" fmla="*/ 3860800 w 5549900"/>
              <a:gd name="connsiteY95" fmla="*/ 190500 h 273050"/>
              <a:gd name="connsiteX96" fmla="*/ 3898900 w 5549900"/>
              <a:gd name="connsiteY96" fmla="*/ 215900 h 273050"/>
              <a:gd name="connsiteX97" fmla="*/ 3917950 w 5549900"/>
              <a:gd name="connsiteY97" fmla="*/ 228600 h 273050"/>
              <a:gd name="connsiteX98" fmla="*/ 3937000 w 5549900"/>
              <a:gd name="connsiteY98" fmla="*/ 241300 h 273050"/>
              <a:gd name="connsiteX99" fmla="*/ 3975100 w 5549900"/>
              <a:gd name="connsiteY99" fmla="*/ 228600 h 273050"/>
              <a:gd name="connsiteX100" fmla="*/ 3994150 w 5549900"/>
              <a:gd name="connsiteY100" fmla="*/ 190500 h 273050"/>
              <a:gd name="connsiteX101" fmla="*/ 4013200 w 5549900"/>
              <a:gd name="connsiteY101" fmla="*/ 184150 h 273050"/>
              <a:gd name="connsiteX102" fmla="*/ 4038600 w 5549900"/>
              <a:gd name="connsiteY102" fmla="*/ 146050 h 273050"/>
              <a:gd name="connsiteX103" fmla="*/ 4051300 w 5549900"/>
              <a:gd name="connsiteY103" fmla="*/ 127000 h 273050"/>
              <a:gd name="connsiteX104" fmla="*/ 4057650 w 5549900"/>
              <a:gd name="connsiteY104" fmla="*/ 107950 h 273050"/>
              <a:gd name="connsiteX105" fmla="*/ 4095750 w 5549900"/>
              <a:gd name="connsiteY105" fmla="*/ 88900 h 273050"/>
              <a:gd name="connsiteX106" fmla="*/ 4114800 w 5549900"/>
              <a:gd name="connsiteY106" fmla="*/ 76200 h 273050"/>
              <a:gd name="connsiteX107" fmla="*/ 4152900 w 5549900"/>
              <a:gd name="connsiteY107" fmla="*/ 63500 h 273050"/>
              <a:gd name="connsiteX108" fmla="*/ 4197350 w 5549900"/>
              <a:gd name="connsiteY108" fmla="*/ 50800 h 273050"/>
              <a:gd name="connsiteX109" fmla="*/ 4279900 w 5549900"/>
              <a:gd name="connsiteY109" fmla="*/ 63500 h 273050"/>
              <a:gd name="connsiteX110" fmla="*/ 4318000 w 5549900"/>
              <a:gd name="connsiteY110" fmla="*/ 88900 h 273050"/>
              <a:gd name="connsiteX111" fmla="*/ 4337050 w 5549900"/>
              <a:gd name="connsiteY111" fmla="*/ 101600 h 273050"/>
              <a:gd name="connsiteX112" fmla="*/ 4356100 w 5549900"/>
              <a:gd name="connsiteY112" fmla="*/ 114300 h 273050"/>
              <a:gd name="connsiteX113" fmla="*/ 4400550 w 5549900"/>
              <a:gd name="connsiteY113" fmla="*/ 171450 h 273050"/>
              <a:gd name="connsiteX114" fmla="*/ 4419600 w 5549900"/>
              <a:gd name="connsiteY114" fmla="*/ 184150 h 273050"/>
              <a:gd name="connsiteX115" fmla="*/ 4438650 w 5549900"/>
              <a:gd name="connsiteY115" fmla="*/ 190500 h 273050"/>
              <a:gd name="connsiteX116" fmla="*/ 4419600 w 5549900"/>
              <a:gd name="connsiteY116" fmla="*/ 196850 h 273050"/>
              <a:gd name="connsiteX117" fmla="*/ 4445000 w 5549900"/>
              <a:gd name="connsiteY117" fmla="*/ 228600 h 273050"/>
              <a:gd name="connsiteX118" fmla="*/ 4495800 w 5549900"/>
              <a:gd name="connsiteY118" fmla="*/ 222250 h 273050"/>
              <a:gd name="connsiteX119" fmla="*/ 4521200 w 5549900"/>
              <a:gd name="connsiteY119" fmla="*/ 184150 h 273050"/>
              <a:gd name="connsiteX120" fmla="*/ 4559300 w 5549900"/>
              <a:gd name="connsiteY120" fmla="*/ 165100 h 273050"/>
              <a:gd name="connsiteX121" fmla="*/ 4572000 w 5549900"/>
              <a:gd name="connsiteY121" fmla="*/ 114300 h 273050"/>
              <a:gd name="connsiteX122" fmla="*/ 4622800 w 5549900"/>
              <a:gd name="connsiteY122" fmla="*/ 69850 h 273050"/>
              <a:gd name="connsiteX123" fmla="*/ 4660900 w 5549900"/>
              <a:gd name="connsiteY123" fmla="*/ 38100 h 273050"/>
              <a:gd name="connsiteX124" fmla="*/ 4686300 w 5549900"/>
              <a:gd name="connsiteY124" fmla="*/ 31750 h 273050"/>
              <a:gd name="connsiteX125" fmla="*/ 4724400 w 5549900"/>
              <a:gd name="connsiteY125" fmla="*/ 12700 h 273050"/>
              <a:gd name="connsiteX126" fmla="*/ 4743450 w 5549900"/>
              <a:gd name="connsiteY126" fmla="*/ 0 h 273050"/>
              <a:gd name="connsiteX127" fmla="*/ 4826000 w 5549900"/>
              <a:gd name="connsiteY127" fmla="*/ 6350 h 273050"/>
              <a:gd name="connsiteX128" fmla="*/ 4845050 w 5549900"/>
              <a:gd name="connsiteY128" fmla="*/ 12700 h 273050"/>
              <a:gd name="connsiteX129" fmla="*/ 4857750 w 5549900"/>
              <a:gd name="connsiteY129" fmla="*/ 31750 h 273050"/>
              <a:gd name="connsiteX130" fmla="*/ 4851400 w 5549900"/>
              <a:gd name="connsiteY130" fmla="*/ 57150 h 273050"/>
              <a:gd name="connsiteX131" fmla="*/ 4813300 w 5549900"/>
              <a:gd name="connsiteY131" fmla="*/ 63500 h 273050"/>
              <a:gd name="connsiteX132" fmla="*/ 4775200 w 5549900"/>
              <a:gd name="connsiteY132" fmla="*/ 76200 h 273050"/>
              <a:gd name="connsiteX133" fmla="*/ 4756150 w 5549900"/>
              <a:gd name="connsiteY133" fmla="*/ 82550 h 273050"/>
              <a:gd name="connsiteX134" fmla="*/ 4737100 w 5549900"/>
              <a:gd name="connsiteY134" fmla="*/ 95250 h 273050"/>
              <a:gd name="connsiteX135" fmla="*/ 4730750 w 5549900"/>
              <a:gd name="connsiteY135" fmla="*/ 158750 h 273050"/>
              <a:gd name="connsiteX136" fmla="*/ 4737100 w 5549900"/>
              <a:gd name="connsiteY136" fmla="*/ 177800 h 273050"/>
              <a:gd name="connsiteX137" fmla="*/ 4826000 w 5549900"/>
              <a:gd name="connsiteY137" fmla="*/ 184150 h 273050"/>
              <a:gd name="connsiteX138" fmla="*/ 4876800 w 5549900"/>
              <a:gd name="connsiteY138" fmla="*/ 190500 h 273050"/>
              <a:gd name="connsiteX139" fmla="*/ 4933950 w 5549900"/>
              <a:gd name="connsiteY139" fmla="*/ 177800 h 273050"/>
              <a:gd name="connsiteX140" fmla="*/ 4953000 w 5549900"/>
              <a:gd name="connsiteY140" fmla="*/ 165100 h 273050"/>
              <a:gd name="connsiteX141" fmla="*/ 5016500 w 5549900"/>
              <a:gd name="connsiteY141" fmla="*/ 146050 h 273050"/>
              <a:gd name="connsiteX142" fmla="*/ 5054600 w 5549900"/>
              <a:gd name="connsiteY142" fmla="*/ 120650 h 273050"/>
              <a:gd name="connsiteX143" fmla="*/ 5073650 w 5549900"/>
              <a:gd name="connsiteY143" fmla="*/ 107950 h 273050"/>
              <a:gd name="connsiteX144" fmla="*/ 5086350 w 5549900"/>
              <a:gd name="connsiteY144" fmla="*/ 88900 h 273050"/>
              <a:gd name="connsiteX145" fmla="*/ 5124450 w 5549900"/>
              <a:gd name="connsiteY145" fmla="*/ 63500 h 273050"/>
              <a:gd name="connsiteX146" fmla="*/ 5149850 w 5549900"/>
              <a:gd name="connsiteY146" fmla="*/ 57150 h 273050"/>
              <a:gd name="connsiteX147" fmla="*/ 5251450 w 5549900"/>
              <a:gd name="connsiteY147" fmla="*/ 44450 h 273050"/>
              <a:gd name="connsiteX148" fmla="*/ 5378450 w 5549900"/>
              <a:gd name="connsiteY148" fmla="*/ 50800 h 273050"/>
              <a:gd name="connsiteX149" fmla="*/ 5416550 w 5549900"/>
              <a:gd name="connsiteY149" fmla="*/ 38100 h 273050"/>
              <a:gd name="connsiteX150" fmla="*/ 5499100 w 5549900"/>
              <a:gd name="connsiteY150" fmla="*/ 44450 h 273050"/>
              <a:gd name="connsiteX151" fmla="*/ 5518150 w 5549900"/>
              <a:gd name="connsiteY151" fmla="*/ 50800 h 273050"/>
              <a:gd name="connsiteX152" fmla="*/ 5549900 w 5549900"/>
              <a:gd name="connsiteY152" fmla="*/ 57150 h 27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5549900" h="273050">
                <a:moveTo>
                  <a:pt x="0" y="152400"/>
                </a:moveTo>
                <a:cubicBezTo>
                  <a:pt x="10583" y="154517"/>
                  <a:pt x="20957" y="158750"/>
                  <a:pt x="31750" y="158750"/>
                </a:cubicBezTo>
                <a:cubicBezTo>
                  <a:pt x="46717" y="158750"/>
                  <a:pt x="61364" y="154378"/>
                  <a:pt x="76200" y="152400"/>
                </a:cubicBezTo>
                <a:cubicBezTo>
                  <a:pt x="199297" y="135987"/>
                  <a:pt x="59724" y="155661"/>
                  <a:pt x="171450" y="139700"/>
                </a:cubicBezTo>
                <a:lnTo>
                  <a:pt x="209550" y="127000"/>
                </a:lnTo>
                <a:cubicBezTo>
                  <a:pt x="215900" y="124883"/>
                  <a:pt x="223031" y="124363"/>
                  <a:pt x="228600" y="120650"/>
                </a:cubicBezTo>
                <a:cubicBezTo>
                  <a:pt x="243852" y="110482"/>
                  <a:pt x="248626" y="104886"/>
                  <a:pt x="266700" y="101600"/>
                </a:cubicBezTo>
                <a:cubicBezTo>
                  <a:pt x="283490" y="98547"/>
                  <a:pt x="300567" y="97367"/>
                  <a:pt x="317500" y="95250"/>
                </a:cubicBezTo>
                <a:cubicBezTo>
                  <a:pt x="323850" y="93133"/>
                  <a:pt x="330056" y="90523"/>
                  <a:pt x="336550" y="88900"/>
                </a:cubicBezTo>
                <a:cubicBezTo>
                  <a:pt x="365640" y="81627"/>
                  <a:pt x="388254" y="80056"/>
                  <a:pt x="419100" y="76200"/>
                </a:cubicBezTo>
                <a:cubicBezTo>
                  <a:pt x="438150" y="78317"/>
                  <a:pt x="457455" y="78791"/>
                  <a:pt x="476250" y="82550"/>
                </a:cubicBezTo>
                <a:cubicBezTo>
                  <a:pt x="489377" y="85175"/>
                  <a:pt x="514350" y="95250"/>
                  <a:pt x="514350" y="95250"/>
                </a:cubicBezTo>
                <a:cubicBezTo>
                  <a:pt x="575121" y="156021"/>
                  <a:pt x="497311" y="83891"/>
                  <a:pt x="552450" y="120650"/>
                </a:cubicBezTo>
                <a:cubicBezTo>
                  <a:pt x="572579" y="134069"/>
                  <a:pt x="567697" y="144090"/>
                  <a:pt x="590550" y="152400"/>
                </a:cubicBezTo>
                <a:cubicBezTo>
                  <a:pt x="606954" y="158365"/>
                  <a:pt x="625738" y="157294"/>
                  <a:pt x="641350" y="165100"/>
                </a:cubicBezTo>
                <a:cubicBezTo>
                  <a:pt x="649817" y="169333"/>
                  <a:pt x="658531" y="173104"/>
                  <a:pt x="666750" y="177800"/>
                </a:cubicBezTo>
                <a:cubicBezTo>
                  <a:pt x="673376" y="181586"/>
                  <a:pt x="678826" y="187400"/>
                  <a:pt x="685800" y="190500"/>
                </a:cubicBezTo>
                <a:cubicBezTo>
                  <a:pt x="698033" y="195937"/>
                  <a:pt x="711200" y="198967"/>
                  <a:pt x="723900" y="203200"/>
                </a:cubicBezTo>
                <a:lnTo>
                  <a:pt x="742950" y="209550"/>
                </a:lnTo>
                <a:cubicBezTo>
                  <a:pt x="749300" y="211667"/>
                  <a:pt x="756431" y="212187"/>
                  <a:pt x="762000" y="215900"/>
                </a:cubicBezTo>
                <a:cubicBezTo>
                  <a:pt x="792189" y="236026"/>
                  <a:pt x="773810" y="226187"/>
                  <a:pt x="819150" y="241300"/>
                </a:cubicBezTo>
                <a:cubicBezTo>
                  <a:pt x="825500" y="243417"/>
                  <a:pt x="831514" y="247332"/>
                  <a:pt x="838200" y="247650"/>
                </a:cubicBezTo>
                <a:lnTo>
                  <a:pt x="971550" y="254000"/>
                </a:lnTo>
                <a:cubicBezTo>
                  <a:pt x="1023149" y="271200"/>
                  <a:pt x="1004731" y="267659"/>
                  <a:pt x="1104900" y="254000"/>
                </a:cubicBezTo>
                <a:cubicBezTo>
                  <a:pt x="1114279" y="252721"/>
                  <a:pt x="1121437" y="244624"/>
                  <a:pt x="1130300" y="241300"/>
                </a:cubicBezTo>
                <a:cubicBezTo>
                  <a:pt x="1138472" y="238236"/>
                  <a:pt x="1147233" y="237067"/>
                  <a:pt x="1155700" y="234950"/>
                </a:cubicBezTo>
                <a:cubicBezTo>
                  <a:pt x="1185889" y="214824"/>
                  <a:pt x="1167510" y="224663"/>
                  <a:pt x="1212850" y="209550"/>
                </a:cubicBezTo>
                <a:lnTo>
                  <a:pt x="1231900" y="203200"/>
                </a:lnTo>
                <a:cubicBezTo>
                  <a:pt x="1238250" y="196850"/>
                  <a:pt x="1244051" y="189899"/>
                  <a:pt x="1250950" y="184150"/>
                </a:cubicBezTo>
                <a:cubicBezTo>
                  <a:pt x="1260999" y="175776"/>
                  <a:pt x="1284108" y="162985"/>
                  <a:pt x="1295400" y="158750"/>
                </a:cubicBezTo>
                <a:cubicBezTo>
                  <a:pt x="1303572" y="155686"/>
                  <a:pt x="1312441" y="154908"/>
                  <a:pt x="1320800" y="152400"/>
                </a:cubicBezTo>
                <a:cubicBezTo>
                  <a:pt x="1333622" y="148553"/>
                  <a:pt x="1346200" y="143933"/>
                  <a:pt x="1358900" y="139700"/>
                </a:cubicBezTo>
                <a:lnTo>
                  <a:pt x="1435100" y="114300"/>
                </a:lnTo>
                <a:cubicBezTo>
                  <a:pt x="1447753" y="110082"/>
                  <a:pt x="1466793" y="103195"/>
                  <a:pt x="1479550" y="101600"/>
                </a:cubicBezTo>
                <a:cubicBezTo>
                  <a:pt x="1504841" y="98439"/>
                  <a:pt x="1530350" y="97367"/>
                  <a:pt x="1555750" y="95250"/>
                </a:cubicBezTo>
                <a:lnTo>
                  <a:pt x="1593850" y="82550"/>
                </a:lnTo>
                <a:lnTo>
                  <a:pt x="1612900" y="76200"/>
                </a:lnTo>
                <a:cubicBezTo>
                  <a:pt x="1644650" y="78317"/>
                  <a:pt x="1676649" y="78050"/>
                  <a:pt x="1708150" y="82550"/>
                </a:cubicBezTo>
                <a:cubicBezTo>
                  <a:pt x="1721402" y="84443"/>
                  <a:pt x="1733550" y="91017"/>
                  <a:pt x="1746250" y="95250"/>
                </a:cubicBezTo>
                <a:cubicBezTo>
                  <a:pt x="1752600" y="97367"/>
                  <a:pt x="1759731" y="97887"/>
                  <a:pt x="1765300" y="101600"/>
                </a:cubicBezTo>
                <a:cubicBezTo>
                  <a:pt x="1771650" y="105833"/>
                  <a:pt x="1777376" y="111200"/>
                  <a:pt x="1784350" y="114300"/>
                </a:cubicBezTo>
                <a:cubicBezTo>
                  <a:pt x="1796583" y="119737"/>
                  <a:pt x="1811311" y="119574"/>
                  <a:pt x="1822450" y="127000"/>
                </a:cubicBezTo>
                <a:cubicBezTo>
                  <a:pt x="1828800" y="131233"/>
                  <a:pt x="1834096" y="137849"/>
                  <a:pt x="1841500" y="139700"/>
                </a:cubicBezTo>
                <a:cubicBezTo>
                  <a:pt x="1860095" y="144349"/>
                  <a:pt x="1879600" y="143933"/>
                  <a:pt x="1898650" y="146050"/>
                </a:cubicBezTo>
                <a:cubicBezTo>
                  <a:pt x="1907117" y="148167"/>
                  <a:pt x="1915531" y="150507"/>
                  <a:pt x="1924050" y="152400"/>
                </a:cubicBezTo>
                <a:cubicBezTo>
                  <a:pt x="1934586" y="154741"/>
                  <a:pt x="1945387" y="155910"/>
                  <a:pt x="1955800" y="158750"/>
                </a:cubicBezTo>
                <a:cubicBezTo>
                  <a:pt x="1968715" y="162272"/>
                  <a:pt x="1981200" y="167217"/>
                  <a:pt x="1993900" y="171450"/>
                </a:cubicBezTo>
                <a:lnTo>
                  <a:pt x="2012950" y="177800"/>
                </a:lnTo>
                <a:cubicBezTo>
                  <a:pt x="2019300" y="179917"/>
                  <a:pt x="2025506" y="182527"/>
                  <a:pt x="2032000" y="184150"/>
                </a:cubicBezTo>
                <a:cubicBezTo>
                  <a:pt x="2095787" y="200097"/>
                  <a:pt x="2066241" y="191330"/>
                  <a:pt x="2120900" y="209550"/>
                </a:cubicBezTo>
                <a:cubicBezTo>
                  <a:pt x="2127250" y="211667"/>
                  <a:pt x="2134381" y="212187"/>
                  <a:pt x="2139950" y="215900"/>
                </a:cubicBezTo>
                <a:cubicBezTo>
                  <a:pt x="2146300" y="220133"/>
                  <a:pt x="2151828" y="225992"/>
                  <a:pt x="2159000" y="228600"/>
                </a:cubicBezTo>
                <a:cubicBezTo>
                  <a:pt x="2175404" y="234565"/>
                  <a:pt x="2193241" y="235780"/>
                  <a:pt x="2209800" y="241300"/>
                </a:cubicBezTo>
                <a:cubicBezTo>
                  <a:pt x="2260114" y="258071"/>
                  <a:pt x="2234695" y="251799"/>
                  <a:pt x="2286000" y="260350"/>
                </a:cubicBezTo>
                <a:cubicBezTo>
                  <a:pt x="2292350" y="264583"/>
                  <a:pt x="2297418" y="273050"/>
                  <a:pt x="2305050" y="273050"/>
                </a:cubicBezTo>
                <a:cubicBezTo>
                  <a:pt x="2318437" y="273050"/>
                  <a:pt x="2330450" y="264583"/>
                  <a:pt x="2343150" y="260350"/>
                </a:cubicBezTo>
                <a:lnTo>
                  <a:pt x="2362200" y="254000"/>
                </a:lnTo>
                <a:cubicBezTo>
                  <a:pt x="2368550" y="251883"/>
                  <a:pt x="2374624" y="248597"/>
                  <a:pt x="2381250" y="247650"/>
                </a:cubicBezTo>
                <a:lnTo>
                  <a:pt x="2425700" y="241300"/>
                </a:lnTo>
                <a:cubicBezTo>
                  <a:pt x="2487021" y="220860"/>
                  <a:pt x="2391683" y="253637"/>
                  <a:pt x="2470150" y="222250"/>
                </a:cubicBezTo>
                <a:cubicBezTo>
                  <a:pt x="2482579" y="217278"/>
                  <a:pt x="2508250" y="209550"/>
                  <a:pt x="2508250" y="209550"/>
                </a:cubicBezTo>
                <a:cubicBezTo>
                  <a:pt x="2529088" y="178294"/>
                  <a:pt x="2510543" y="199284"/>
                  <a:pt x="2546350" y="177800"/>
                </a:cubicBezTo>
                <a:cubicBezTo>
                  <a:pt x="2559438" y="169947"/>
                  <a:pt x="2571750" y="160867"/>
                  <a:pt x="2584450" y="152400"/>
                </a:cubicBezTo>
                <a:cubicBezTo>
                  <a:pt x="2590800" y="148167"/>
                  <a:pt x="2596260" y="142113"/>
                  <a:pt x="2603500" y="139700"/>
                </a:cubicBezTo>
                <a:cubicBezTo>
                  <a:pt x="2649175" y="124475"/>
                  <a:pt x="2592136" y="142947"/>
                  <a:pt x="2647950" y="127000"/>
                </a:cubicBezTo>
                <a:cubicBezTo>
                  <a:pt x="2696583" y="113105"/>
                  <a:pt x="2635956" y="130214"/>
                  <a:pt x="2686050" y="107950"/>
                </a:cubicBezTo>
                <a:cubicBezTo>
                  <a:pt x="2698283" y="102513"/>
                  <a:pt x="2724150" y="95250"/>
                  <a:pt x="2724150" y="95250"/>
                </a:cubicBezTo>
                <a:cubicBezTo>
                  <a:pt x="2743200" y="97367"/>
                  <a:pt x="2762133" y="101600"/>
                  <a:pt x="2781300" y="101600"/>
                </a:cubicBezTo>
                <a:cubicBezTo>
                  <a:pt x="2792093" y="101600"/>
                  <a:pt x="2802257" y="95250"/>
                  <a:pt x="2813050" y="95250"/>
                </a:cubicBezTo>
                <a:cubicBezTo>
                  <a:pt x="2844870" y="95250"/>
                  <a:pt x="2876550" y="99483"/>
                  <a:pt x="2908300" y="101600"/>
                </a:cubicBezTo>
                <a:cubicBezTo>
                  <a:pt x="2918883" y="103717"/>
                  <a:pt x="2929514" y="105609"/>
                  <a:pt x="2940050" y="107950"/>
                </a:cubicBezTo>
                <a:cubicBezTo>
                  <a:pt x="2948569" y="109843"/>
                  <a:pt x="2956824" y="112973"/>
                  <a:pt x="2965450" y="114300"/>
                </a:cubicBezTo>
                <a:cubicBezTo>
                  <a:pt x="2984394" y="117215"/>
                  <a:pt x="3003550" y="118533"/>
                  <a:pt x="3022600" y="120650"/>
                </a:cubicBezTo>
                <a:cubicBezTo>
                  <a:pt x="3035300" y="129117"/>
                  <a:pt x="3046220" y="141223"/>
                  <a:pt x="3060700" y="146050"/>
                </a:cubicBezTo>
                <a:cubicBezTo>
                  <a:pt x="3124721" y="167390"/>
                  <a:pt x="3025416" y="134830"/>
                  <a:pt x="3105150" y="158750"/>
                </a:cubicBezTo>
                <a:cubicBezTo>
                  <a:pt x="3124384" y="164520"/>
                  <a:pt x="3143250" y="171450"/>
                  <a:pt x="3162300" y="177800"/>
                </a:cubicBezTo>
                <a:lnTo>
                  <a:pt x="3181350" y="184150"/>
                </a:lnTo>
                <a:cubicBezTo>
                  <a:pt x="3187700" y="186267"/>
                  <a:pt x="3194831" y="186787"/>
                  <a:pt x="3200400" y="190500"/>
                </a:cubicBezTo>
                <a:cubicBezTo>
                  <a:pt x="3206750" y="194733"/>
                  <a:pt x="3212435" y="200194"/>
                  <a:pt x="3219450" y="203200"/>
                </a:cubicBezTo>
                <a:cubicBezTo>
                  <a:pt x="3227297" y="206563"/>
                  <a:pt x="3270949" y="214770"/>
                  <a:pt x="3276600" y="215900"/>
                </a:cubicBezTo>
                <a:cubicBezTo>
                  <a:pt x="3304117" y="213783"/>
                  <a:pt x="3332025" y="214636"/>
                  <a:pt x="3359150" y="209550"/>
                </a:cubicBezTo>
                <a:cubicBezTo>
                  <a:pt x="3366651" y="208144"/>
                  <a:pt x="3371226" y="199950"/>
                  <a:pt x="3378200" y="196850"/>
                </a:cubicBezTo>
                <a:cubicBezTo>
                  <a:pt x="3390433" y="191413"/>
                  <a:pt x="3405161" y="191576"/>
                  <a:pt x="3416300" y="184150"/>
                </a:cubicBezTo>
                <a:cubicBezTo>
                  <a:pt x="3429000" y="175683"/>
                  <a:pt x="3439920" y="163577"/>
                  <a:pt x="3454400" y="158750"/>
                </a:cubicBezTo>
                <a:lnTo>
                  <a:pt x="3492500" y="146050"/>
                </a:lnTo>
                <a:cubicBezTo>
                  <a:pt x="3522965" y="100353"/>
                  <a:pt x="3479824" y="156617"/>
                  <a:pt x="3543300" y="114300"/>
                </a:cubicBezTo>
                <a:cubicBezTo>
                  <a:pt x="3549650" y="110067"/>
                  <a:pt x="3555376" y="104700"/>
                  <a:pt x="3562350" y="101600"/>
                </a:cubicBezTo>
                <a:cubicBezTo>
                  <a:pt x="3574583" y="96163"/>
                  <a:pt x="3587750" y="93133"/>
                  <a:pt x="3600450" y="88900"/>
                </a:cubicBezTo>
                <a:lnTo>
                  <a:pt x="3619500" y="82550"/>
                </a:lnTo>
                <a:cubicBezTo>
                  <a:pt x="3644900" y="84667"/>
                  <a:pt x="3670559" y="84710"/>
                  <a:pt x="3695700" y="88900"/>
                </a:cubicBezTo>
                <a:cubicBezTo>
                  <a:pt x="3708905" y="91101"/>
                  <a:pt x="3720813" y="98353"/>
                  <a:pt x="3733800" y="101600"/>
                </a:cubicBezTo>
                <a:lnTo>
                  <a:pt x="3759200" y="107950"/>
                </a:lnTo>
                <a:cubicBezTo>
                  <a:pt x="3771900" y="116417"/>
                  <a:pt x="3788833" y="120650"/>
                  <a:pt x="3797300" y="133350"/>
                </a:cubicBezTo>
                <a:cubicBezTo>
                  <a:pt x="3814233" y="158750"/>
                  <a:pt x="3803650" y="148167"/>
                  <a:pt x="3829050" y="165100"/>
                </a:cubicBezTo>
                <a:cubicBezTo>
                  <a:pt x="3833283" y="171450"/>
                  <a:pt x="3835791" y="179382"/>
                  <a:pt x="3841750" y="184150"/>
                </a:cubicBezTo>
                <a:cubicBezTo>
                  <a:pt x="3846977" y="188331"/>
                  <a:pt x="3854949" y="187249"/>
                  <a:pt x="3860800" y="190500"/>
                </a:cubicBezTo>
                <a:cubicBezTo>
                  <a:pt x="3874143" y="197913"/>
                  <a:pt x="3886200" y="207433"/>
                  <a:pt x="3898900" y="215900"/>
                </a:cubicBezTo>
                <a:lnTo>
                  <a:pt x="3917950" y="228600"/>
                </a:lnTo>
                <a:lnTo>
                  <a:pt x="3937000" y="241300"/>
                </a:lnTo>
                <a:cubicBezTo>
                  <a:pt x="3949700" y="237067"/>
                  <a:pt x="3970867" y="241300"/>
                  <a:pt x="3975100" y="228600"/>
                </a:cubicBezTo>
                <a:cubicBezTo>
                  <a:pt x="3979283" y="216051"/>
                  <a:pt x="3982959" y="199452"/>
                  <a:pt x="3994150" y="190500"/>
                </a:cubicBezTo>
                <a:cubicBezTo>
                  <a:pt x="3999377" y="186319"/>
                  <a:pt x="4006850" y="186267"/>
                  <a:pt x="4013200" y="184150"/>
                </a:cubicBezTo>
                <a:lnTo>
                  <a:pt x="4038600" y="146050"/>
                </a:lnTo>
                <a:cubicBezTo>
                  <a:pt x="4042833" y="139700"/>
                  <a:pt x="4048887" y="134240"/>
                  <a:pt x="4051300" y="127000"/>
                </a:cubicBezTo>
                <a:cubicBezTo>
                  <a:pt x="4053417" y="120650"/>
                  <a:pt x="4053469" y="113177"/>
                  <a:pt x="4057650" y="107950"/>
                </a:cubicBezTo>
                <a:cubicBezTo>
                  <a:pt x="4069782" y="92785"/>
                  <a:pt x="4080412" y="96569"/>
                  <a:pt x="4095750" y="88900"/>
                </a:cubicBezTo>
                <a:cubicBezTo>
                  <a:pt x="4102576" y="85487"/>
                  <a:pt x="4107826" y="79300"/>
                  <a:pt x="4114800" y="76200"/>
                </a:cubicBezTo>
                <a:cubicBezTo>
                  <a:pt x="4127033" y="70763"/>
                  <a:pt x="4140200" y="67733"/>
                  <a:pt x="4152900" y="63500"/>
                </a:cubicBezTo>
                <a:cubicBezTo>
                  <a:pt x="4180229" y="54390"/>
                  <a:pt x="4165456" y="58773"/>
                  <a:pt x="4197350" y="50800"/>
                </a:cubicBezTo>
                <a:cubicBezTo>
                  <a:pt x="4206692" y="51734"/>
                  <a:pt x="4259806" y="52337"/>
                  <a:pt x="4279900" y="63500"/>
                </a:cubicBezTo>
                <a:cubicBezTo>
                  <a:pt x="4293243" y="70913"/>
                  <a:pt x="4305300" y="80433"/>
                  <a:pt x="4318000" y="88900"/>
                </a:cubicBezTo>
                <a:lnTo>
                  <a:pt x="4337050" y="101600"/>
                </a:lnTo>
                <a:lnTo>
                  <a:pt x="4356100" y="114300"/>
                </a:lnTo>
                <a:cubicBezTo>
                  <a:pt x="4373801" y="140851"/>
                  <a:pt x="4378168" y="152798"/>
                  <a:pt x="4400550" y="171450"/>
                </a:cubicBezTo>
                <a:cubicBezTo>
                  <a:pt x="4406413" y="176336"/>
                  <a:pt x="4412774" y="180737"/>
                  <a:pt x="4419600" y="184150"/>
                </a:cubicBezTo>
                <a:cubicBezTo>
                  <a:pt x="4425587" y="187143"/>
                  <a:pt x="4432300" y="188383"/>
                  <a:pt x="4438650" y="190500"/>
                </a:cubicBezTo>
                <a:cubicBezTo>
                  <a:pt x="4432300" y="192617"/>
                  <a:pt x="4422593" y="190863"/>
                  <a:pt x="4419600" y="196850"/>
                </a:cubicBezTo>
                <a:cubicBezTo>
                  <a:pt x="4411932" y="212186"/>
                  <a:pt x="4439115" y="224677"/>
                  <a:pt x="4445000" y="228600"/>
                </a:cubicBezTo>
                <a:cubicBezTo>
                  <a:pt x="4461933" y="226483"/>
                  <a:pt x="4481060" y="230849"/>
                  <a:pt x="4495800" y="222250"/>
                </a:cubicBezTo>
                <a:cubicBezTo>
                  <a:pt x="4508984" y="214559"/>
                  <a:pt x="4506720" y="188977"/>
                  <a:pt x="4521200" y="184150"/>
                </a:cubicBezTo>
                <a:cubicBezTo>
                  <a:pt x="4547490" y="175387"/>
                  <a:pt x="4534681" y="181513"/>
                  <a:pt x="4559300" y="165100"/>
                </a:cubicBezTo>
                <a:cubicBezTo>
                  <a:pt x="4561715" y="153024"/>
                  <a:pt x="4565491" y="127317"/>
                  <a:pt x="4572000" y="114300"/>
                </a:cubicBezTo>
                <a:cubicBezTo>
                  <a:pt x="4589992" y="78317"/>
                  <a:pt x="4584700" y="107950"/>
                  <a:pt x="4622800" y="69850"/>
                </a:cubicBezTo>
                <a:cubicBezTo>
                  <a:pt x="4634243" y="58407"/>
                  <a:pt x="4645429" y="44731"/>
                  <a:pt x="4660900" y="38100"/>
                </a:cubicBezTo>
                <a:cubicBezTo>
                  <a:pt x="4668922" y="34662"/>
                  <a:pt x="4677833" y="33867"/>
                  <a:pt x="4686300" y="31750"/>
                </a:cubicBezTo>
                <a:cubicBezTo>
                  <a:pt x="4740895" y="-4646"/>
                  <a:pt x="4671820" y="38990"/>
                  <a:pt x="4724400" y="12700"/>
                </a:cubicBezTo>
                <a:cubicBezTo>
                  <a:pt x="4731226" y="9287"/>
                  <a:pt x="4737100" y="4233"/>
                  <a:pt x="4743450" y="0"/>
                </a:cubicBezTo>
                <a:cubicBezTo>
                  <a:pt x="4770967" y="2117"/>
                  <a:pt x="4798615" y="2927"/>
                  <a:pt x="4826000" y="6350"/>
                </a:cubicBezTo>
                <a:cubicBezTo>
                  <a:pt x="4832642" y="7180"/>
                  <a:pt x="4839823" y="8519"/>
                  <a:pt x="4845050" y="12700"/>
                </a:cubicBezTo>
                <a:cubicBezTo>
                  <a:pt x="4851009" y="17468"/>
                  <a:pt x="4853517" y="25400"/>
                  <a:pt x="4857750" y="31750"/>
                </a:cubicBezTo>
                <a:cubicBezTo>
                  <a:pt x="4855633" y="40217"/>
                  <a:pt x="4858502" y="52077"/>
                  <a:pt x="4851400" y="57150"/>
                </a:cubicBezTo>
                <a:cubicBezTo>
                  <a:pt x="4840923" y="64634"/>
                  <a:pt x="4825791" y="60377"/>
                  <a:pt x="4813300" y="63500"/>
                </a:cubicBezTo>
                <a:cubicBezTo>
                  <a:pt x="4800313" y="66747"/>
                  <a:pt x="4787900" y="71967"/>
                  <a:pt x="4775200" y="76200"/>
                </a:cubicBezTo>
                <a:cubicBezTo>
                  <a:pt x="4768850" y="78317"/>
                  <a:pt x="4761719" y="78837"/>
                  <a:pt x="4756150" y="82550"/>
                </a:cubicBezTo>
                <a:lnTo>
                  <a:pt x="4737100" y="95250"/>
                </a:lnTo>
                <a:cubicBezTo>
                  <a:pt x="4722773" y="138232"/>
                  <a:pt x="4720415" y="122577"/>
                  <a:pt x="4730750" y="158750"/>
                </a:cubicBezTo>
                <a:cubicBezTo>
                  <a:pt x="4732589" y="165186"/>
                  <a:pt x="4730633" y="176075"/>
                  <a:pt x="4737100" y="177800"/>
                </a:cubicBezTo>
                <a:cubicBezTo>
                  <a:pt x="4765806" y="185455"/>
                  <a:pt x="4796413" y="181460"/>
                  <a:pt x="4826000" y="184150"/>
                </a:cubicBezTo>
                <a:cubicBezTo>
                  <a:pt x="4842995" y="185695"/>
                  <a:pt x="4859867" y="188383"/>
                  <a:pt x="4876800" y="190500"/>
                </a:cubicBezTo>
                <a:cubicBezTo>
                  <a:pt x="4891433" y="188061"/>
                  <a:pt x="4918318" y="185616"/>
                  <a:pt x="4933950" y="177800"/>
                </a:cubicBezTo>
                <a:cubicBezTo>
                  <a:pt x="4940776" y="174387"/>
                  <a:pt x="4946026" y="168200"/>
                  <a:pt x="4953000" y="165100"/>
                </a:cubicBezTo>
                <a:cubicBezTo>
                  <a:pt x="4972877" y="156266"/>
                  <a:pt x="4995390" y="151327"/>
                  <a:pt x="5016500" y="146050"/>
                </a:cubicBezTo>
                <a:lnTo>
                  <a:pt x="5054600" y="120650"/>
                </a:lnTo>
                <a:lnTo>
                  <a:pt x="5073650" y="107950"/>
                </a:lnTo>
                <a:cubicBezTo>
                  <a:pt x="5077883" y="101600"/>
                  <a:pt x="5080607" y="93926"/>
                  <a:pt x="5086350" y="88900"/>
                </a:cubicBezTo>
                <a:cubicBezTo>
                  <a:pt x="5097837" y="78849"/>
                  <a:pt x="5109642" y="67202"/>
                  <a:pt x="5124450" y="63500"/>
                </a:cubicBezTo>
                <a:cubicBezTo>
                  <a:pt x="5132917" y="61383"/>
                  <a:pt x="5141264" y="58711"/>
                  <a:pt x="5149850" y="57150"/>
                </a:cubicBezTo>
                <a:cubicBezTo>
                  <a:pt x="5178326" y="51972"/>
                  <a:pt x="5224180" y="47480"/>
                  <a:pt x="5251450" y="44450"/>
                </a:cubicBezTo>
                <a:cubicBezTo>
                  <a:pt x="5293783" y="46567"/>
                  <a:pt x="5336095" y="52429"/>
                  <a:pt x="5378450" y="50800"/>
                </a:cubicBezTo>
                <a:cubicBezTo>
                  <a:pt x="5391827" y="50285"/>
                  <a:pt x="5416550" y="38100"/>
                  <a:pt x="5416550" y="38100"/>
                </a:cubicBezTo>
                <a:cubicBezTo>
                  <a:pt x="5444067" y="40217"/>
                  <a:pt x="5471715" y="41027"/>
                  <a:pt x="5499100" y="44450"/>
                </a:cubicBezTo>
                <a:cubicBezTo>
                  <a:pt x="5505742" y="45280"/>
                  <a:pt x="5511714" y="48961"/>
                  <a:pt x="5518150" y="50800"/>
                </a:cubicBezTo>
                <a:cubicBezTo>
                  <a:pt x="5542172" y="57663"/>
                  <a:pt x="5535655" y="57150"/>
                  <a:pt x="5549900" y="57150"/>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0" name="Oval 99"/>
          <p:cNvSpPr/>
          <p:nvPr/>
        </p:nvSpPr>
        <p:spPr>
          <a:xfrm>
            <a:off x="4369521" y="3396644"/>
            <a:ext cx="532269" cy="496722"/>
          </a:xfrm>
          <a:prstGeom prst="ellipse">
            <a:avLst/>
          </a:prstGeom>
          <a:solidFill>
            <a:schemeClr val="bg1">
              <a:lumMod val="8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01" name="Straight Arrow Connector 100"/>
          <p:cNvCxnSpPr/>
          <p:nvPr/>
        </p:nvCxnSpPr>
        <p:spPr>
          <a:xfrm>
            <a:off x="4629872" y="3396760"/>
            <a:ext cx="72808" cy="358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4637070" y="4519868"/>
            <a:ext cx="8028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H="1">
            <a:off x="5584893" y="4654112"/>
            <a:ext cx="5416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3212723" y="1005011"/>
            <a:ext cx="1235180"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Crest</a:t>
            </a:r>
          </a:p>
        </p:txBody>
      </p:sp>
      <p:sp>
        <p:nvSpPr>
          <p:cNvPr id="76" name="TextBox 75"/>
          <p:cNvSpPr txBox="1"/>
          <p:nvPr/>
        </p:nvSpPr>
        <p:spPr>
          <a:xfrm>
            <a:off x="5408863" y="986469"/>
            <a:ext cx="1235180"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Crest</a:t>
            </a:r>
          </a:p>
        </p:txBody>
      </p:sp>
      <p:sp>
        <p:nvSpPr>
          <p:cNvPr id="77" name="TextBox 76"/>
          <p:cNvSpPr txBox="1"/>
          <p:nvPr/>
        </p:nvSpPr>
        <p:spPr>
          <a:xfrm>
            <a:off x="4282052" y="1603565"/>
            <a:ext cx="1235180"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Trough</a:t>
            </a:r>
          </a:p>
        </p:txBody>
      </p:sp>
      <p:cxnSp>
        <p:nvCxnSpPr>
          <p:cNvPr id="13" name="Straight Connector 12"/>
          <p:cNvCxnSpPr/>
          <p:nvPr/>
        </p:nvCxnSpPr>
        <p:spPr>
          <a:xfrm>
            <a:off x="3505829" y="1214651"/>
            <a:ext cx="2197129" cy="0"/>
          </a:xfrm>
          <a:prstGeom prst="line">
            <a:avLst/>
          </a:prstGeom>
          <a:ln w="19050">
            <a:solidFill>
              <a:schemeClr val="bg1">
                <a:lumMod val="50000"/>
              </a:schemeClr>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8" name="TextBox 77"/>
          <p:cNvSpPr txBox="1"/>
          <p:nvPr/>
        </p:nvSpPr>
        <p:spPr>
          <a:xfrm>
            <a:off x="4101864" y="1010969"/>
            <a:ext cx="1235180" cy="27699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Wavelength</a:t>
            </a:r>
          </a:p>
        </p:txBody>
      </p:sp>
      <p:sp>
        <p:nvSpPr>
          <p:cNvPr id="86" name="TextBox 85"/>
          <p:cNvSpPr txBox="1"/>
          <p:nvPr/>
        </p:nvSpPr>
        <p:spPr>
          <a:xfrm>
            <a:off x="983128" y="7543797"/>
            <a:ext cx="610641" cy="430887"/>
          </a:xfrm>
          <a:prstGeom prst="rect">
            <a:avLst/>
          </a:prstGeom>
          <a:noFill/>
        </p:spPr>
        <p:txBody>
          <a:bodyPr wrap="square" rtlCol="0">
            <a:spAutoFit/>
          </a:bodyPr>
          <a:lstStyle/>
          <a:p>
            <a:r>
              <a:rPr lang="el-GR" sz="1400" b="1" dirty="0">
                <a:solidFill>
                  <a:schemeClr val="bg1">
                    <a:lumMod val="50000"/>
                  </a:schemeClr>
                </a:solidFill>
                <a:latin typeface="Arial Narrow" panose="020B0606020202030204" pitchFamily="34" charset="0"/>
              </a:rPr>
              <a:t>λ</a:t>
            </a:r>
            <a:r>
              <a:rPr lang="en-AU" sz="1400" b="1" dirty="0">
                <a:solidFill>
                  <a:schemeClr val="bg1">
                    <a:lumMod val="50000"/>
                  </a:schemeClr>
                </a:solidFill>
                <a:latin typeface="Arial Narrow" panose="020B0606020202030204" pitchFamily="34" charset="0"/>
              </a:rPr>
              <a:t> ⁄ </a:t>
            </a:r>
            <a:r>
              <a:rPr lang="en-AU" sz="1200" b="1" dirty="0">
                <a:solidFill>
                  <a:schemeClr val="bg1">
                    <a:lumMod val="50000"/>
                  </a:schemeClr>
                </a:solidFill>
                <a:latin typeface="Arial Narrow" panose="020B0606020202030204" pitchFamily="34" charset="0"/>
              </a:rPr>
              <a:t>2</a:t>
            </a:r>
            <a:endParaRPr lang="en-AU" sz="1200" dirty="0">
              <a:solidFill>
                <a:schemeClr val="bg1">
                  <a:lumMod val="50000"/>
                </a:schemeClr>
              </a:solidFill>
              <a:latin typeface="Arial Narrow" panose="020B0606020202030204" pitchFamily="34" charset="0"/>
            </a:endParaRPr>
          </a:p>
          <a:p>
            <a:endParaRPr lang="en-AU" sz="800" dirty="0">
              <a:latin typeface="Arial Narrow" panose="020B0606020202030204" pitchFamily="34" charset="0"/>
            </a:endParaRPr>
          </a:p>
        </p:txBody>
      </p:sp>
      <p:cxnSp>
        <p:nvCxnSpPr>
          <p:cNvPr id="14" name="Straight Connector 13"/>
          <p:cNvCxnSpPr/>
          <p:nvPr/>
        </p:nvCxnSpPr>
        <p:spPr>
          <a:xfrm>
            <a:off x="921375" y="7786810"/>
            <a:ext cx="563409" cy="0"/>
          </a:xfrm>
          <a:prstGeom prst="line">
            <a:avLst/>
          </a:prstGeom>
          <a:ln>
            <a:solidFill>
              <a:schemeClr val="tx1"/>
            </a:solidFill>
            <a:prstDash val="dashDot"/>
          </a:ln>
        </p:spPr>
        <p:style>
          <a:lnRef idx="1">
            <a:schemeClr val="accent1"/>
          </a:lnRef>
          <a:fillRef idx="0">
            <a:schemeClr val="accent1"/>
          </a:fillRef>
          <a:effectRef idx="0">
            <a:schemeClr val="accent1"/>
          </a:effectRef>
          <a:fontRef idx="minor">
            <a:schemeClr val="tx1"/>
          </a:fontRef>
        </p:style>
      </p:cxnSp>
      <p:sp>
        <p:nvSpPr>
          <p:cNvPr id="45" name="Freeform 44"/>
          <p:cNvSpPr/>
          <p:nvPr/>
        </p:nvSpPr>
        <p:spPr>
          <a:xfrm>
            <a:off x="552734" y="7151409"/>
            <a:ext cx="5704765" cy="866651"/>
          </a:xfrm>
          <a:custGeom>
            <a:avLst/>
            <a:gdLst>
              <a:gd name="connsiteX0" fmla="*/ 0 w 5704765"/>
              <a:gd name="connsiteY0" fmla="*/ 866651 h 866651"/>
              <a:gd name="connsiteX1" fmla="*/ 88711 w 5704765"/>
              <a:gd name="connsiteY1" fmla="*/ 846179 h 866651"/>
              <a:gd name="connsiteX2" fmla="*/ 109182 w 5704765"/>
              <a:gd name="connsiteY2" fmla="*/ 832531 h 866651"/>
              <a:gd name="connsiteX3" fmla="*/ 170597 w 5704765"/>
              <a:gd name="connsiteY3" fmla="*/ 818884 h 866651"/>
              <a:gd name="connsiteX4" fmla="*/ 327547 w 5704765"/>
              <a:gd name="connsiteY4" fmla="*/ 818884 h 866651"/>
              <a:gd name="connsiteX5" fmla="*/ 361666 w 5704765"/>
              <a:gd name="connsiteY5" fmla="*/ 812060 h 866651"/>
              <a:gd name="connsiteX6" fmla="*/ 423081 w 5704765"/>
              <a:gd name="connsiteY6" fmla="*/ 805236 h 866651"/>
              <a:gd name="connsiteX7" fmla="*/ 443553 w 5704765"/>
              <a:gd name="connsiteY7" fmla="*/ 798412 h 866651"/>
              <a:gd name="connsiteX8" fmla="*/ 620973 w 5704765"/>
              <a:gd name="connsiteY8" fmla="*/ 777940 h 866651"/>
              <a:gd name="connsiteX9" fmla="*/ 675565 w 5704765"/>
              <a:gd name="connsiteY9" fmla="*/ 771116 h 866651"/>
              <a:gd name="connsiteX10" fmla="*/ 798394 w 5704765"/>
              <a:gd name="connsiteY10" fmla="*/ 764292 h 866651"/>
              <a:gd name="connsiteX11" fmla="*/ 900753 w 5704765"/>
              <a:gd name="connsiteY11" fmla="*/ 757469 h 866651"/>
              <a:gd name="connsiteX12" fmla="*/ 921224 w 5704765"/>
              <a:gd name="connsiteY12" fmla="*/ 750645 h 866651"/>
              <a:gd name="connsiteX13" fmla="*/ 955344 w 5704765"/>
              <a:gd name="connsiteY13" fmla="*/ 743821 h 866651"/>
              <a:gd name="connsiteX14" fmla="*/ 975815 w 5704765"/>
              <a:gd name="connsiteY14" fmla="*/ 730173 h 866651"/>
              <a:gd name="connsiteX15" fmla="*/ 1009935 w 5704765"/>
              <a:gd name="connsiteY15" fmla="*/ 723349 h 866651"/>
              <a:gd name="connsiteX16" fmla="*/ 1030406 w 5704765"/>
              <a:gd name="connsiteY16" fmla="*/ 716525 h 866651"/>
              <a:gd name="connsiteX17" fmla="*/ 1112293 w 5704765"/>
              <a:gd name="connsiteY17" fmla="*/ 709701 h 866651"/>
              <a:gd name="connsiteX18" fmla="*/ 1187356 w 5704765"/>
              <a:gd name="connsiteY18" fmla="*/ 696054 h 866651"/>
              <a:gd name="connsiteX19" fmla="*/ 1303362 w 5704765"/>
              <a:gd name="connsiteY19" fmla="*/ 682406 h 866651"/>
              <a:gd name="connsiteX20" fmla="*/ 1323833 w 5704765"/>
              <a:gd name="connsiteY20" fmla="*/ 675582 h 866651"/>
              <a:gd name="connsiteX21" fmla="*/ 1364776 w 5704765"/>
              <a:gd name="connsiteY21" fmla="*/ 668758 h 866651"/>
              <a:gd name="connsiteX22" fmla="*/ 1487606 w 5704765"/>
              <a:gd name="connsiteY22" fmla="*/ 655110 h 866651"/>
              <a:gd name="connsiteX23" fmla="*/ 1528550 w 5704765"/>
              <a:gd name="connsiteY23" fmla="*/ 648287 h 866651"/>
              <a:gd name="connsiteX24" fmla="*/ 1624084 w 5704765"/>
              <a:gd name="connsiteY24" fmla="*/ 634639 h 866651"/>
              <a:gd name="connsiteX25" fmla="*/ 1651379 w 5704765"/>
              <a:gd name="connsiteY25" fmla="*/ 627815 h 866651"/>
              <a:gd name="connsiteX26" fmla="*/ 1972102 w 5704765"/>
              <a:gd name="connsiteY26" fmla="*/ 620991 h 866651"/>
              <a:gd name="connsiteX27" fmla="*/ 2490717 w 5704765"/>
              <a:gd name="connsiteY27" fmla="*/ 607343 h 866651"/>
              <a:gd name="connsiteX28" fmla="*/ 2613547 w 5704765"/>
              <a:gd name="connsiteY28" fmla="*/ 614167 h 866651"/>
              <a:gd name="connsiteX29" fmla="*/ 2681785 w 5704765"/>
              <a:gd name="connsiteY29" fmla="*/ 607343 h 866651"/>
              <a:gd name="connsiteX30" fmla="*/ 2982036 w 5704765"/>
              <a:gd name="connsiteY30" fmla="*/ 586872 h 866651"/>
              <a:gd name="connsiteX31" fmla="*/ 3077570 w 5704765"/>
              <a:gd name="connsiteY31" fmla="*/ 586872 h 866651"/>
              <a:gd name="connsiteX32" fmla="*/ 3186753 w 5704765"/>
              <a:gd name="connsiteY32" fmla="*/ 573224 h 866651"/>
              <a:gd name="connsiteX33" fmla="*/ 3207224 w 5704765"/>
              <a:gd name="connsiteY33" fmla="*/ 566400 h 866651"/>
              <a:gd name="connsiteX34" fmla="*/ 3623481 w 5704765"/>
              <a:gd name="connsiteY34" fmla="*/ 552752 h 866651"/>
              <a:gd name="connsiteX35" fmla="*/ 3739487 w 5704765"/>
              <a:gd name="connsiteY35" fmla="*/ 545928 h 866651"/>
              <a:gd name="connsiteX36" fmla="*/ 3814550 w 5704765"/>
              <a:gd name="connsiteY36" fmla="*/ 539104 h 866651"/>
              <a:gd name="connsiteX37" fmla="*/ 3855493 w 5704765"/>
              <a:gd name="connsiteY37" fmla="*/ 532281 h 866651"/>
              <a:gd name="connsiteX38" fmla="*/ 3964675 w 5704765"/>
              <a:gd name="connsiteY38" fmla="*/ 525457 h 866651"/>
              <a:gd name="connsiteX39" fmla="*/ 4142096 w 5704765"/>
              <a:gd name="connsiteY39" fmla="*/ 511809 h 866651"/>
              <a:gd name="connsiteX40" fmla="*/ 4169391 w 5704765"/>
              <a:gd name="connsiteY40" fmla="*/ 504985 h 866651"/>
              <a:gd name="connsiteX41" fmla="*/ 4237630 w 5704765"/>
              <a:gd name="connsiteY41" fmla="*/ 498161 h 866651"/>
              <a:gd name="connsiteX42" fmla="*/ 4333165 w 5704765"/>
              <a:gd name="connsiteY42" fmla="*/ 491337 h 866651"/>
              <a:gd name="connsiteX43" fmla="*/ 4449170 w 5704765"/>
              <a:gd name="connsiteY43" fmla="*/ 477690 h 866651"/>
              <a:gd name="connsiteX44" fmla="*/ 4558353 w 5704765"/>
              <a:gd name="connsiteY44" fmla="*/ 457218 h 866651"/>
              <a:gd name="connsiteX45" fmla="*/ 4585648 w 5704765"/>
              <a:gd name="connsiteY45" fmla="*/ 450394 h 866651"/>
              <a:gd name="connsiteX46" fmla="*/ 4626591 w 5704765"/>
              <a:gd name="connsiteY46" fmla="*/ 436746 h 866651"/>
              <a:gd name="connsiteX47" fmla="*/ 4667535 w 5704765"/>
              <a:gd name="connsiteY47" fmla="*/ 429922 h 866651"/>
              <a:gd name="connsiteX48" fmla="*/ 4783541 w 5704765"/>
              <a:gd name="connsiteY48" fmla="*/ 416275 h 866651"/>
              <a:gd name="connsiteX49" fmla="*/ 4824484 w 5704765"/>
              <a:gd name="connsiteY49" fmla="*/ 402627 h 866651"/>
              <a:gd name="connsiteX50" fmla="*/ 4844956 w 5704765"/>
              <a:gd name="connsiteY50" fmla="*/ 395803 h 866651"/>
              <a:gd name="connsiteX51" fmla="*/ 4872251 w 5704765"/>
              <a:gd name="connsiteY51" fmla="*/ 388979 h 866651"/>
              <a:gd name="connsiteX52" fmla="*/ 4892723 w 5704765"/>
              <a:gd name="connsiteY52" fmla="*/ 382155 h 866651"/>
              <a:gd name="connsiteX53" fmla="*/ 4960962 w 5704765"/>
              <a:gd name="connsiteY53" fmla="*/ 368507 h 866651"/>
              <a:gd name="connsiteX54" fmla="*/ 4995081 w 5704765"/>
              <a:gd name="connsiteY54" fmla="*/ 361684 h 866651"/>
              <a:gd name="connsiteX55" fmla="*/ 5042848 w 5704765"/>
              <a:gd name="connsiteY55" fmla="*/ 348036 h 866651"/>
              <a:gd name="connsiteX56" fmla="*/ 5083791 w 5704765"/>
              <a:gd name="connsiteY56" fmla="*/ 334388 h 866651"/>
              <a:gd name="connsiteX57" fmla="*/ 5104263 w 5704765"/>
              <a:gd name="connsiteY57" fmla="*/ 327564 h 866651"/>
              <a:gd name="connsiteX58" fmla="*/ 5124735 w 5704765"/>
              <a:gd name="connsiteY58" fmla="*/ 313916 h 866651"/>
              <a:gd name="connsiteX59" fmla="*/ 5165678 w 5704765"/>
              <a:gd name="connsiteY59" fmla="*/ 300269 h 866651"/>
              <a:gd name="connsiteX60" fmla="*/ 5206621 w 5704765"/>
              <a:gd name="connsiteY60" fmla="*/ 272973 h 866651"/>
              <a:gd name="connsiteX61" fmla="*/ 5233917 w 5704765"/>
              <a:gd name="connsiteY61" fmla="*/ 252501 h 866651"/>
              <a:gd name="connsiteX62" fmla="*/ 5254388 w 5704765"/>
              <a:gd name="connsiteY62" fmla="*/ 245678 h 866651"/>
              <a:gd name="connsiteX63" fmla="*/ 5274860 w 5704765"/>
              <a:gd name="connsiteY63" fmla="*/ 232030 h 866651"/>
              <a:gd name="connsiteX64" fmla="*/ 5315803 w 5704765"/>
              <a:gd name="connsiteY64" fmla="*/ 218382 h 866651"/>
              <a:gd name="connsiteX65" fmla="*/ 5336275 w 5704765"/>
              <a:gd name="connsiteY65" fmla="*/ 204734 h 866651"/>
              <a:gd name="connsiteX66" fmla="*/ 5370394 w 5704765"/>
              <a:gd name="connsiteY66" fmla="*/ 170615 h 866651"/>
              <a:gd name="connsiteX67" fmla="*/ 5452281 w 5704765"/>
              <a:gd name="connsiteY67" fmla="*/ 116024 h 866651"/>
              <a:gd name="connsiteX68" fmla="*/ 5472753 w 5704765"/>
              <a:gd name="connsiteY68" fmla="*/ 102376 h 866651"/>
              <a:gd name="connsiteX69" fmla="*/ 5513696 w 5704765"/>
              <a:gd name="connsiteY69" fmla="*/ 88728 h 866651"/>
              <a:gd name="connsiteX70" fmla="*/ 5534167 w 5704765"/>
              <a:gd name="connsiteY70" fmla="*/ 81904 h 866651"/>
              <a:gd name="connsiteX71" fmla="*/ 5581935 w 5704765"/>
              <a:gd name="connsiteY71" fmla="*/ 40961 h 866651"/>
              <a:gd name="connsiteX72" fmla="*/ 5602406 w 5704765"/>
              <a:gd name="connsiteY72" fmla="*/ 34137 h 866651"/>
              <a:gd name="connsiteX73" fmla="*/ 5622878 w 5704765"/>
              <a:gd name="connsiteY73" fmla="*/ 20490 h 866651"/>
              <a:gd name="connsiteX74" fmla="*/ 5677469 w 5704765"/>
              <a:gd name="connsiteY74" fmla="*/ 6842 h 866651"/>
              <a:gd name="connsiteX75" fmla="*/ 5704765 w 5704765"/>
              <a:gd name="connsiteY75" fmla="*/ 18 h 866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5704765" h="866651">
                <a:moveTo>
                  <a:pt x="0" y="866651"/>
                </a:moveTo>
                <a:cubicBezTo>
                  <a:pt x="24239" y="861803"/>
                  <a:pt x="68592" y="853495"/>
                  <a:pt x="88711" y="846179"/>
                </a:cubicBezTo>
                <a:cubicBezTo>
                  <a:pt x="96418" y="843376"/>
                  <a:pt x="101847" y="836199"/>
                  <a:pt x="109182" y="832531"/>
                </a:cubicBezTo>
                <a:cubicBezTo>
                  <a:pt x="125981" y="824131"/>
                  <a:pt x="154870" y="821505"/>
                  <a:pt x="170597" y="818884"/>
                </a:cubicBezTo>
                <a:cubicBezTo>
                  <a:pt x="237684" y="796522"/>
                  <a:pt x="162335" y="818884"/>
                  <a:pt x="327547" y="818884"/>
                </a:cubicBezTo>
                <a:cubicBezTo>
                  <a:pt x="339145" y="818884"/>
                  <a:pt x="350184" y="813700"/>
                  <a:pt x="361666" y="812060"/>
                </a:cubicBezTo>
                <a:cubicBezTo>
                  <a:pt x="382057" y="809147"/>
                  <a:pt x="402609" y="807511"/>
                  <a:pt x="423081" y="805236"/>
                </a:cubicBezTo>
                <a:cubicBezTo>
                  <a:pt x="429905" y="802961"/>
                  <a:pt x="436613" y="800305"/>
                  <a:pt x="443553" y="798412"/>
                </a:cubicBezTo>
                <a:cubicBezTo>
                  <a:pt x="528050" y="775367"/>
                  <a:pt x="501006" y="784605"/>
                  <a:pt x="620973" y="777940"/>
                </a:cubicBezTo>
                <a:cubicBezTo>
                  <a:pt x="639170" y="775665"/>
                  <a:pt x="657280" y="772523"/>
                  <a:pt x="675565" y="771116"/>
                </a:cubicBezTo>
                <a:cubicBezTo>
                  <a:pt x="716450" y="767971"/>
                  <a:pt x="757463" y="766773"/>
                  <a:pt x="798394" y="764292"/>
                </a:cubicBezTo>
                <a:lnTo>
                  <a:pt x="900753" y="757469"/>
                </a:lnTo>
                <a:cubicBezTo>
                  <a:pt x="907577" y="755194"/>
                  <a:pt x="914246" y="752390"/>
                  <a:pt x="921224" y="750645"/>
                </a:cubicBezTo>
                <a:cubicBezTo>
                  <a:pt x="932476" y="747832"/>
                  <a:pt x="944484" y="747894"/>
                  <a:pt x="955344" y="743821"/>
                </a:cubicBezTo>
                <a:cubicBezTo>
                  <a:pt x="963023" y="740941"/>
                  <a:pt x="968136" y="733053"/>
                  <a:pt x="975815" y="730173"/>
                </a:cubicBezTo>
                <a:cubicBezTo>
                  <a:pt x="986675" y="726100"/>
                  <a:pt x="998683" y="726162"/>
                  <a:pt x="1009935" y="723349"/>
                </a:cubicBezTo>
                <a:cubicBezTo>
                  <a:pt x="1016913" y="721604"/>
                  <a:pt x="1023276" y="717476"/>
                  <a:pt x="1030406" y="716525"/>
                </a:cubicBezTo>
                <a:cubicBezTo>
                  <a:pt x="1057556" y="712905"/>
                  <a:pt x="1084997" y="711976"/>
                  <a:pt x="1112293" y="709701"/>
                </a:cubicBezTo>
                <a:cubicBezTo>
                  <a:pt x="1148649" y="697584"/>
                  <a:pt x="1129486" y="702484"/>
                  <a:pt x="1187356" y="696054"/>
                </a:cubicBezTo>
                <a:cubicBezTo>
                  <a:pt x="1301085" y="683417"/>
                  <a:pt x="1212217" y="695427"/>
                  <a:pt x="1303362" y="682406"/>
                </a:cubicBezTo>
                <a:cubicBezTo>
                  <a:pt x="1310186" y="680131"/>
                  <a:pt x="1316811" y="677142"/>
                  <a:pt x="1323833" y="675582"/>
                </a:cubicBezTo>
                <a:cubicBezTo>
                  <a:pt x="1337339" y="672580"/>
                  <a:pt x="1351079" y="670715"/>
                  <a:pt x="1364776" y="668758"/>
                </a:cubicBezTo>
                <a:cubicBezTo>
                  <a:pt x="1461858" y="654889"/>
                  <a:pt x="1376428" y="669006"/>
                  <a:pt x="1487606" y="655110"/>
                </a:cubicBezTo>
                <a:cubicBezTo>
                  <a:pt x="1501335" y="653394"/>
                  <a:pt x="1514853" y="650244"/>
                  <a:pt x="1528550" y="648287"/>
                </a:cubicBezTo>
                <a:cubicBezTo>
                  <a:pt x="1572569" y="641999"/>
                  <a:pt x="1583387" y="642779"/>
                  <a:pt x="1624084" y="634639"/>
                </a:cubicBezTo>
                <a:cubicBezTo>
                  <a:pt x="1633280" y="632800"/>
                  <a:pt x="1642008" y="628183"/>
                  <a:pt x="1651379" y="627815"/>
                </a:cubicBezTo>
                <a:cubicBezTo>
                  <a:pt x="1758229" y="623625"/>
                  <a:pt x="1865194" y="623266"/>
                  <a:pt x="1972102" y="620991"/>
                </a:cubicBezTo>
                <a:cubicBezTo>
                  <a:pt x="2178642" y="611156"/>
                  <a:pt x="2229147" y="607343"/>
                  <a:pt x="2490717" y="607343"/>
                </a:cubicBezTo>
                <a:cubicBezTo>
                  <a:pt x="2531723" y="607343"/>
                  <a:pt x="2572604" y="611892"/>
                  <a:pt x="2613547" y="614167"/>
                </a:cubicBezTo>
                <a:cubicBezTo>
                  <a:pt x="2636293" y="611892"/>
                  <a:pt x="2658978" y="608898"/>
                  <a:pt x="2681785" y="607343"/>
                </a:cubicBezTo>
                <a:cubicBezTo>
                  <a:pt x="3011605" y="584855"/>
                  <a:pt x="2814583" y="603615"/>
                  <a:pt x="2982036" y="586872"/>
                </a:cubicBezTo>
                <a:cubicBezTo>
                  <a:pt x="3025849" y="601474"/>
                  <a:pt x="2997071" y="594922"/>
                  <a:pt x="3077570" y="586872"/>
                </a:cubicBezTo>
                <a:cubicBezTo>
                  <a:pt x="3134894" y="581140"/>
                  <a:pt x="3134272" y="580721"/>
                  <a:pt x="3186753" y="573224"/>
                </a:cubicBezTo>
                <a:cubicBezTo>
                  <a:pt x="3193577" y="570949"/>
                  <a:pt x="3200052" y="566952"/>
                  <a:pt x="3207224" y="566400"/>
                </a:cubicBezTo>
                <a:cubicBezTo>
                  <a:pt x="3289746" y="560052"/>
                  <a:pt x="3577356" y="553966"/>
                  <a:pt x="3623481" y="552752"/>
                </a:cubicBezTo>
                <a:lnTo>
                  <a:pt x="3739487" y="545928"/>
                </a:lnTo>
                <a:cubicBezTo>
                  <a:pt x="3764547" y="544138"/>
                  <a:pt x="3789598" y="542039"/>
                  <a:pt x="3814550" y="539104"/>
                </a:cubicBezTo>
                <a:cubicBezTo>
                  <a:pt x="3828291" y="537487"/>
                  <a:pt x="3841714" y="533534"/>
                  <a:pt x="3855493" y="532281"/>
                </a:cubicBezTo>
                <a:cubicBezTo>
                  <a:pt x="3891808" y="528980"/>
                  <a:pt x="3928281" y="527732"/>
                  <a:pt x="3964675" y="525457"/>
                </a:cubicBezTo>
                <a:cubicBezTo>
                  <a:pt x="4055823" y="507227"/>
                  <a:pt x="3945415" y="527544"/>
                  <a:pt x="4142096" y="511809"/>
                </a:cubicBezTo>
                <a:cubicBezTo>
                  <a:pt x="4151444" y="511061"/>
                  <a:pt x="4160107" y="506311"/>
                  <a:pt x="4169391" y="504985"/>
                </a:cubicBezTo>
                <a:cubicBezTo>
                  <a:pt x="4192021" y="501752"/>
                  <a:pt x="4214849" y="500059"/>
                  <a:pt x="4237630" y="498161"/>
                </a:cubicBezTo>
                <a:cubicBezTo>
                  <a:pt x="4269446" y="495510"/>
                  <a:pt x="4301359" y="494103"/>
                  <a:pt x="4333165" y="491337"/>
                </a:cubicBezTo>
                <a:cubicBezTo>
                  <a:pt x="4362212" y="488811"/>
                  <a:pt x="4419186" y="481438"/>
                  <a:pt x="4449170" y="477690"/>
                </a:cubicBezTo>
                <a:cubicBezTo>
                  <a:pt x="4511801" y="456813"/>
                  <a:pt x="4475799" y="465474"/>
                  <a:pt x="4558353" y="457218"/>
                </a:cubicBezTo>
                <a:cubicBezTo>
                  <a:pt x="4567451" y="454943"/>
                  <a:pt x="4576665" y="453089"/>
                  <a:pt x="4585648" y="450394"/>
                </a:cubicBezTo>
                <a:cubicBezTo>
                  <a:pt x="4599427" y="446260"/>
                  <a:pt x="4612401" y="439111"/>
                  <a:pt x="4626591" y="436746"/>
                </a:cubicBezTo>
                <a:cubicBezTo>
                  <a:pt x="4640239" y="434471"/>
                  <a:pt x="4653838" y="431879"/>
                  <a:pt x="4667535" y="429922"/>
                </a:cubicBezTo>
                <a:cubicBezTo>
                  <a:pt x="4700384" y="425229"/>
                  <a:pt x="4751277" y="419859"/>
                  <a:pt x="4783541" y="416275"/>
                </a:cubicBezTo>
                <a:lnTo>
                  <a:pt x="4824484" y="402627"/>
                </a:lnTo>
                <a:cubicBezTo>
                  <a:pt x="4831308" y="400352"/>
                  <a:pt x="4837978" y="397548"/>
                  <a:pt x="4844956" y="395803"/>
                </a:cubicBezTo>
                <a:cubicBezTo>
                  <a:pt x="4854054" y="393528"/>
                  <a:pt x="4863233" y="391555"/>
                  <a:pt x="4872251" y="388979"/>
                </a:cubicBezTo>
                <a:cubicBezTo>
                  <a:pt x="4879167" y="387003"/>
                  <a:pt x="4885714" y="383772"/>
                  <a:pt x="4892723" y="382155"/>
                </a:cubicBezTo>
                <a:cubicBezTo>
                  <a:pt x="4915326" y="376939"/>
                  <a:pt x="4938216" y="373056"/>
                  <a:pt x="4960962" y="368507"/>
                </a:cubicBezTo>
                <a:cubicBezTo>
                  <a:pt x="4972335" y="366232"/>
                  <a:pt x="4984078" y="365352"/>
                  <a:pt x="4995081" y="361684"/>
                </a:cubicBezTo>
                <a:cubicBezTo>
                  <a:pt x="5063891" y="338747"/>
                  <a:pt x="4957151" y="373746"/>
                  <a:pt x="5042848" y="348036"/>
                </a:cubicBezTo>
                <a:cubicBezTo>
                  <a:pt x="5056627" y="343902"/>
                  <a:pt x="5070143" y="338937"/>
                  <a:pt x="5083791" y="334388"/>
                </a:cubicBezTo>
                <a:cubicBezTo>
                  <a:pt x="5090615" y="332113"/>
                  <a:pt x="5098278" y="331554"/>
                  <a:pt x="5104263" y="327564"/>
                </a:cubicBezTo>
                <a:cubicBezTo>
                  <a:pt x="5111087" y="323015"/>
                  <a:pt x="5117240" y="317247"/>
                  <a:pt x="5124735" y="313916"/>
                </a:cubicBezTo>
                <a:cubicBezTo>
                  <a:pt x="5137881" y="308073"/>
                  <a:pt x="5165678" y="300269"/>
                  <a:pt x="5165678" y="300269"/>
                </a:cubicBezTo>
                <a:cubicBezTo>
                  <a:pt x="5179326" y="291170"/>
                  <a:pt x="5193499" y="282815"/>
                  <a:pt x="5206621" y="272973"/>
                </a:cubicBezTo>
                <a:cubicBezTo>
                  <a:pt x="5215720" y="266149"/>
                  <a:pt x="5224042" y="258144"/>
                  <a:pt x="5233917" y="252501"/>
                </a:cubicBezTo>
                <a:cubicBezTo>
                  <a:pt x="5240162" y="248932"/>
                  <a:pt x="5247564" y="247952"/>
                  <a:pt x="5254388" y="245678"/>
                </a:cubicBezTo>
                <a:cubicBezTo>
                  <a:pt x="5261212" y="241129"/>
                  <a:pt x="5267365" y="235361"/>
                  <a:pt x="5274860" y="232030"/>
                </a:cubicBezTo>
                <a:cubicBezTo>
                  <a:pt x="5288006" y="226187"/>
                  <a:pt x="5303833" y="226362"/>
                  <a:pt x="5315803" y="218382"/>
                </a:cubicBezTo>
                <a:lnTo>
                  <a:pt x="5336275" y="204734"/>
                </a:lnTo>
                <a:cubicBezTo>
                  <a:pt x="5356612" y="174229"/>
                  <a:pt x="5340959" y="192022"/>
                  <a:pt x="5370394" y="170615"/>
                </a:cubicBezTo>
                <a:cubicBezTo>
                  <a:pt x="5491089" y="82836"/>
                  <a:pt x="5378717" y="158061"/>
                  <a:pt x="5452281" y="116024"/>
                </a:cubicBezTo>
                <a:cubicBezTo>
                  <a:pt x="5459402" y="111955"/>
                  <a:pt x="5465258" y="105707"/>
                  <a:pt x="5472753" y="102376"/>
                </a:cubicBezTo>
                <a:cubicBezTo>
                  <a:pt x="5485899" y="96533"/>
                  <a:pt x="5500048" y="93277"/>
                  <a:pt x="5513696" y="88728"/>
                </a:cubicBezTo>
                <a:lnTo>
                  <a:pt x="5534167" y="81904"/>
                </a:lnTo>
                <a:cubicBezTo>
                  <a:pt x="5550957" y="65115"/>
                  <a:pt x="5561150" y="51354"/>
                  <a:pt x="5581935" y="40961"/>
                </a:cubicBezTo>
                <a:cubicBezTo>
                  <a:pt x="5588368" y="37744"/>
                  <a:pt x="5595973" y="37354"/>
                  <a:pt x="5602406" y="34137"/>
                </a:cubicBezTo>
                <a:cubicBezTo>
                  <a:pt x="5609741" y="30469"/>
                  <a:pt x="5615543" y="24158"/>
                  <a:pt x="5622878" y="20490"/>
                </a:cubicBezTo>
                <a:cubicBezTo>
                  <a:pt x="5638478" y="12691"/>
                  <a:pt x="5661894" y="10736"/>
                  <a:pt x="5677469" y="6842"/>
                </a:cubicBezTo>
                <a:cubicBezTo>
                  <a:pt x="5707642" y="-701"/>
                  <a:pt x="5688363" y="18"/>
                  <a:pt x="5704765" y="1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82" name="Straight Connector 81">
            <a:extLst>
              <a:ext uri="{FF2B5EF4-FFF2-40B4-BE49-F238E27FC236}">
                <a16:creationId xmlns:a16="http://schemas.microsoft.com/office/drawing/2014/main" id="{F918F370-9CCC-497F-9D2B-AB09C1DA3810}"/>
              </a:ext>
            </a:extLst>
          </p:cNvPr>
          <p:cNvCxnSpPr/>
          <p:nvPr/>
        </p:nvCxnSpPr>
        <p:spPr>
          <a:xfrm flipH="1" flipV="1">
            <a:off x="546846" y="985446"/>
            <a:ext cx="574739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TextBox 92">
            <a:extLst>
              <a:ext uri="{FF2B5EF4-FFF2-40B4-BE49-F238E27FC236}">
                <a16:creationId xmlns:a16="http://schemas.microsoft.com/office/drawing/2014/main" id="{7515BC5B-8840-4C10-92D5-B3BC2952103B}"/>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94" name="TextBox 93">
            <a:extLst>
              <a:ext uri="{FF2B5EF4-FFF2-40B4-BE49-F238E27FC236}">
                <a16:creationId xmlns:a16="http://schemas.microsoft.com/office/drawing/2014/main" id="{FE4C7CC2-8C93-4E31-8C3C-E6E998021268}"/>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97" name="Rectangle 96">
            <a:extLst>
              <a:ext uri="{FF2B5EF4-FFF2-40B4-BE49-F238E27FC236}">
                <a16:creationId xmlns:a16="http://schemas.microsoft.com/office/drawing/2014/main" id="{B83E9EED-D50E-442F-92A3-E79DF4B14D1E}"/>
              </a:ext>
            </a:extLst>
          </p:cNvPr>
          <p:cNvSpPr/>
          <p:nvPr/>
        </p:nvSpPr>
        <p:spPr>
          <a:xfrm>
            <a:off x="555417" y="8446416"/>
            <a:ext cx="5715729" cy="282254"/>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bg1"/>
                </a:solidFill>
                <a:latin typeface="Arial Narrow" panose="020B0606020202030204" pitchFamily="34" charset="0"/>
              </a:rPr>
              <a:t>Suggested </a:t>
            </a:r>
            <a:r>
              <a:rPr lang="en-AU" sz="1200" b="1" dirty="0" err="1">
                <a:solidFill>
                  <a:schemeClr val="bg1"/>
                </a:solidFill>
                <a:latin typeface="Arial Narrow" panose="020B0606020202030204" pitchFamily="34" charset="0"/>
              </a:rPr>
              <a:t>Prac</a:t>
            </a:r>
            <a:r>
              <a:rPr lang="en-AU" sz="1200" b="1" dirty="0">
                <a:solidFill>
                  <a:schemeClr val="bg1"/>
                </a:solidFill>
                <a:latin typeface="Arial Narrow" panose="020B0606020202030204" pitchFamily="34" charset="0"/>
              </a:rPr>
              <a:t>: </a:t>
            </a:r>
            <a:r>
              <a:rPr lang="en-AU" sz="1200" dirty="0">
                <a:solidFill>
                  <a:schemeClr val="bg1"/>
                </a:solidFill>
                <a:latin typeface="Arial Narrow" panose="020B0606020202030204" pitchFamily="34" charset="0"/>
              </a:rPr>
              <a:t>Conduct a wave tank experiment. Add sand, change depths, increase energy etc</a:t>
            </a:r>
            <a:r>
              <a:rPr lang="en-AU" sz="1200" dirty="0">
                <a:solidFill>
                  <a:schemeClr val="tx1"/>
                </a:solidFill>
                <a:latin typeface="Arial Narrow" panose="020B0606020202030204" pitchFamily="34" charset="0"/>
              </a:rPr>
              <a:t>.</a:t>
            </a:r>
          </a:p>
        </p:txBody>
      </p:sp>
      <p:sp>
        <p:nvSpPr>
          <p:cNvPr id="103" name="TextBox 102">
            <a:extLst>
              <a:ext uri="{FF2B5EF4-FFF2-40B4-BE49-F238E27FC236}">
                <a16:creationId xmlns:a16="http://schemas.microsoft.com/office/drawing/2014/main" id="{00D6FB7D-0C88-40C3-80B7-071160B6F6A0}"/>
              </a:ext>
            </a:extLst>
          </p:cNvPr>
          <p:cNvSpPr txBox="1"/>
          <p:nvPr/>
        </p:nvSpPr>
        <p:spPr>
          <a:xfrm>
            <a:off x="1957188" y="7808777"/>
            <a:ext cx="2402512" cy="584775"/>
          </a:xfrm>
          <a:prstGeom prst="rect">
            <a:avLst/>
          </a:prstGeom>
          <a:noFill/>
        </p:spPr>
        <p:txBody>
          <a:bodyPr wrap="square" rtlCol="0">
            <a:spAutoFit/>
          </a:bodyPr>
          <a:lstStyle/>
          <a:p>
            <a:r>
              <a:rPr lang="en-AU" sz="800" dirty="0">
                <a:latin typeface="Arial Narrow" panose="020B0606020202030204" pitchFamily="34" charset="0"/>
              </a:rPr>
              <a:t>At a depth </a:t>
            </a:r>
            <a:r>
              <a:rPr lang="en-AU" sz="800" i="1" dirty="0">
                <a:latin typeface="Arial Narrow" panose="020B0606020202030204" pitchFamily="34" charset="0"/>
              </a:rPr>
              <a:t>less than </a:t>
            </a:r>
            <a:r>
              <a:rPr lang="en-AU" sz="800" dirty="0">
                <a:latin typeface="Arial Narrow" panose="020B0606020202030204" pitchFamily="34" charset="0"/>
              </a:rPr>
              <a:t>half the wavelength, </a:t>
            </a:r>
          </a:p>
          <a:p>
            <a:r>
              <a:rPr lang="en-AU" sz="800" dirty="0">
                <a:latin typeface="Arial Narrow" panose="020B0606020202030204" pitchFamily="34" charset="0"/>
              </a:rPr>
              <a:t>orbitals </a:t>
            </a:r>
            <a:r>
              <a:rPr lang="en-AU" sz="800" i="1" dirty="0">
                <a:latin typeface="Arial Narrow" panose="020B0606020202030204" pitchFamily="34" charset="0"/>
              </a:rPr>
              <a:t>do</a:t>
            </a:r>
            <a:r>
              <a:rPr lang="en-AU" sz="800" dirty="0">
                <a:latin typeface="Arial Narrow" panose="020B0606020202030204" pitchFamily="34" charset="0"/>
              </a:rPr>
              <a:t> contact the seafloor</a:t>
            </a:r>
          </a:p>
          <a:p>
            <a:r>
              <a:rPr lang="en-AU" sz="800" dirty="0">
                <a:latin typeface="Arial Narrow" panose="020B0606020202030204" pitchFamily="34" charset="0"/>
              </a:rPr>
              <a:t>and become squashed </a:t>
            </a:r>
          </a:p>
          <a:p>
            <a:r>
              <a:rPr lang="en-AU" sz="800" dirty="0">
                <a:latin typeface="Arial Narrow" panose="020B0606020202030204" pitchFamily="34" charset="0"/>
              </a:rPr>
              <a:t>(called a ‘shallow water wave’)</a:t>
            </a:r>
          </a:p>
        </p:txBody>
      </p:sp>
      <p:sp>
        <p:nvSpPr>
          <p:cNvPr id="104" name="TextBox 103">
            <a:extLst>
              <a:ext uri="{FF2B5EF4-FFF2-40B4-BE49-F238E27FC236}">
                <a16:creationId xmlns:a16="http://schemas.microsoft.com/office/drawing/2014/main" id="{D228E73E-38B0-4AB7-8FDB-17D8F2C81ED9}"/>
              </a:ext>
            </a:extLst>
          </p:cNvPr>
          <p:cNvSpPr txBox="1"/>
          <p:nvPr/>
        </p:nvSpPr>
        <p:spPr>
          <a:xfrm>
            <a:off x="592271" y="7935419"/>
            <a:ext cx="1467315" cy="461665"/>
          </a:xfrm>
          <a:prstGeom prst="rect">
            <a:avLst/>
          </a:prstGeom>
          <a:noFill/>
        </p:spPr>
        <p:txBody>
          <a:bodyPr wrap="square" rtlCol="0">
            <a:spAutoFit/>
          </a:bodyPr>
          <a:lstStyle/>
          <a:p>
            <a:r>
              <a:rPr lang="en-AU" sz="800" dirty="0">
                <a:latin typeface="Arial Narrow" panose="020B0606020202030204" pitchFamily="34" charset="0"/>
              </a:rPr>
              <a:t>At a depth half the wavelength, orbitals do </a:t>
            </a:r>
            <a:r>
              <a:rPr lang="en-AU" sz="800" i="1" dirty="0">
                <a:latin typeface="Arial Narrow" panose="020B0606020202030204" pitchFamily="34" charset="0"/>
              </a:rPr>
              <a:t>not</a:t>
            </a:r>
            <a:r>
              <a:rPr lang="en-AU" sz="800" dirty="0">
                <a:latin typeface="Arial Narrow" panose="020B0606020202030204" pitchFamily="34" charset="0"/>
              </a:rPr>
              <a:t> contact the seafloor</a:t>
            </a:r>
          </a:p>
          <a:p>
            <a:r>
              <a:rPr lang="en-AU" sz="800" dirty="0">
                <a:latin typeface="Arial Narrow" panose="020B0606020202030204" pitchFamily="34" charset="0"/>
              </a:rPr>
              <a:t>(called a ‘deep water wave’)</a:t>
            </a:r>
          </a:p>
        </p:txBody>
      </p:sp>
      <p:sp>
        <p:nvSpPr>
          <p:cNvPr id="11" name="TextBox 10">
            <a:extLst>
              <a:ext uri="{FF2B5EF4-FFF2-40B4-BE49-F238E27FC236}">
                <a16:creationId xmlns:a16="http://schemas.microsoft.com/office/drawing/2014/main" id="{C659B423-3510-52E3-4C41-4B370260C4D1}"/>
              </a:ext>
            </a:extLst>
          </p:cNvPr>
          <p:cNvSpPr txBox="1"/>
          <p:nvPr/>
        </p:nvSpPr>
        <p:spPr>
          <a:xfrm>
            <a:off x="1428761" y="157818"/>
            <a:ext cx="3951164" cy="738664"/>
          </a:xfrm>
          <a:prstGeom prst="rect">
            <a:avLst/>
          </a:prstGeom>
          <a:noFill/>
        </p:spPr>
        <p:txBody>
          <a:bodyPr wrap="square" rtlCol="0">
            <a:spAutoFit/>
          </a:bodyPr>
          <a:lstStyle/>
          <a:p>
            <a:r>
              <a:rPr lang="en-US" b="1" dirty="0">
                <a:latin typeface="Arial Narrow" pitchFamily="34" charset="0"/>
              </a:rPr>
              <a:t>8. Surf’s Up – </a:t>
            </a:r>
            <a:r>
              <a:rPr lang="en-US" sz="1200" dirty="0">
                <a:latin typeface="Arial Narrow" pitchFamily="34" charset="0"/>
              </a:rPr>
              <a:t>Describe the processes of wave formation, e.g. fetch, relationship of wave height and type to water depth and wave celerity.</a:t>
            </a:r>
            <a:endParaRPr lang="en-US" sz="1100" i="1" dirty="0">
              <a:latin typeface="Arial Narrow" pitchFamily="34" charset="0"/>
            </a:endParaRPr>
          </a:p>
        </p:txBody>
      </p:sp>
      <p:sp>
        <p:nvSpPr>
          <p:cNvPr id="12" name="TextBox 17">
            <a:extLst>
              <a:ext uri="{FF2B5EF4-FFF2-40B4-BE49-F238E27FC236}">
                <a16:creationId xmlns:a16="http://schemas.microsoft.com/office/drawing/2014/main" id="{FC3F48F4-2D71-CDCA-5FCD-99053C72DCFA}"/>
              </a:ext>
            </a:extLst>
          </p:cNvPr>
          <p:cNvSpPr txBox="1"/>
          <p:nvPr/>
        </p:nvSpPr>
        <p:spPr>
          <a:xfrm>
            <a:off x="5379925" y="22587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cxnSp>
        <p:nvCxnSpPr>
          <p:cNvPr id="15" name="Straight Connector 14">
            <a:extLst>
              <a:ext uri="{FF2B5EF4-FFF2-40B4-BE49-F238E27FC236}">
                <a16:creationId xmlns:a16="http://schemas.microsoft.com/office/drawing/2014/main" id="{8F46BB4C-C788-9F81-431B-7842C784ABC8}"/>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36">
            <a:extLst>
              <a:ext uri="{FF2B5EF4-FFF2-40B4-BE49-F238E27FC236}">
                <a16:creationId xmlns:a16="http://schemas.microsoft.com/office/drawing/2014/main" id="{38CF3391-2931-D934-E483-DCBB03BE7580}"/>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17" name="TextBox 36">
            <a:extLst>
              <a:ext uri="{FF2B5EF4-FFF2-40B4-BE49-F238E27FC236}">
                <a16:creationId xmlns:a16="http://schemas.microsoft.com/office/drawing/2014/main" id="{CD5C5197-4573-35BC-A8D9-A449A17CDAE8}"/>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8" name="TextBox 17">
            <a:extLst>
              <a:ext uri="{FF2B5EF4-FFF2-40B4-BE49-F238E27FC236}">
                <a16:creationId xmlns:a16="http://schemas.microsoft.com/office/drawing/2014/main" id="{1E7C55D4-61F2-027C-01CC-DD7C06906FEB}"/>
              </a:ext>
            </a:extLst>
          </p:cNvPr>
          <p:cNvSpPr txBox="1"/>
          <p:nvPr/>
        </p:nvSpPr>
        <p:spPr>
          <a:xfrm>
            <a:off x="6133113" y="8831505"/>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15</a:t>
            </a:r>
          </a:p>
        </p:txBody>
      </p:sp>
    </p:spTree>
    <p:extLst>
      <p:ext uri="{BB962C8B-B14F-4D97-AF65-F5344CB8AC3E}">
        <p14:creationId xmlns:p14="http://schemas.microsoft.com/office/powerpoint/2010/main" val="31030891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2" name="TextBox 1">
            <a:extLst>
              <a:ext uri="{FF2B5EF4-FFF2-40B4-BE49-F238E27FC236}">
                <a16:creationId xmlns:a16="http://schemas.microsoft.com/office/drawing/2014/main" id="{B589D83E-655F-9441-503E-7362A3838329}"/>
              </a:ext>
            </a:extLst>
          </p:cNvPr>
          <p:cNvSpPr txBox="1"/>
          <p:nvPr/>
        </p:nvSpPr>
        <p:spPr>
          <a:xfrm>
            <a:off x="1428761" y="157818"/>
            <a:ext cx="3951164" cy="738664"/>
          </a:xfrm>
          <a:prstGeom prst="rect">
            <a:avLst/>
          </a:prstGeom>
          <a:noFill/>
        </p:spPr>
        <p:txBody>
          <a:bodyPr wrap="square" rtlCol="0">
            <a:spAutoFit/>
          </a:bodyPr>
          <a:lstStyle/>
          <a:p>
            <a:r>
              <a:rPr lang="en-US" b="1" dirty="0">
                <a:latin typeface="Arial Narrow" pitchFamily="34" charset="0"/>
              </a:rPr>
              <a:t>Describe </a:t>
            </a:r>
            <a:r>
              <a:rPr lang="en-US" sz="1200" dirty="0">
                <a:latin typeface="Arial Narrow" pitchFamily="34" charset="0"/>
              </a:rPr>
              <a:t>the processes of wave formation, e.g. fetch, relationship of wave height and type to water depth and wave celerity.</a:t>
            </a:r>
            <a:endParaRPr lang="en-US" sz="1100" i="1" dirty="0">
              <a:latin typeface="Arial Narrow" pitchFamily="34" charset="0"/>
            </a:endParaRPr>
          </a:p>
        </p:txBody>
      </p:sp>
      <p:sp>
        <p:nvSpPr>
          <p:cNvPr id="7" name="TextBox 17">
            <a:extLst>
              <a:ext uri="{FF2B5EF4-FFF2-40B4-BE49-F238E27FC236}">
                <a16:creationId xmlns:a16="http://schemas.microsoft.com/office/drawing/2014/main" id="{A92EED21-6B36-B3F3-9F70-CBC8BC98A6D7}"/>
              </a:ext>
            </a:extLst>
          </p:cNvPr>
          <p:cNvSpPr txBox="1"/>
          <p:nvPr/>
        </p:nvSpPr>
        <p:spPr>
          <a:xfrm>
            <a:off x="5379925" y="22587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9" name="TextBox 36">
            <a:extLst>
              <a:ext uri="{FF2B5EF4-FFF2-40B4-BE49-F238E27FC236}">
                <a16:creationId xmlns:a16="http://schemas.microsoft.com/office/drawing/2014/main" id="{F3EF7FDC-5AA1-C1EE-EDBC-C4DBBF28A7E5}"/>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11" name="TextBox 36">
            <a:extLst>
              <a:ext uri="{FF2B5EF4-FFF2-40B4-BE49-F238E27FC236}">
                <a16:creationId xmlns:a16="http://schemas.microsoft.com/office/drawing/2014/main" id="{04DD5D1C-E768-4D52-E135-7E5842F7DD5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6DC703DE-BEFB-ED92-D872-A4161025D689}"/>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16</a:t>
            </a:r>
          </a:p>
        </p:txBody>
      </p:sp>
    </p:spTree>
    <p:extLst>
      <p:ext uri="{BB962C8B-B14F-4D97-AF65-F5344CB8AC3E}">
        <p14:creationId xmlns:p14="http://schemas.microsoft.com/office/powerpoint/2010/main" val="20658797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491440" y="983348"/>
            <a:ext cx="5867460" cy="1200329"/>
          </a:xfrm>
          <a:prstGeom prst="rect">
            <a:avLst/>
          </a:prstGeom>
          <a:noFill/>
        </p:spPr>
        <p:txBody>
          <a:bodyPr wrap="square" rtlCol="0">
            <a:spAutoFit/>
          </a:bodyPr>
          <a:lstStyle/>
          <a:p>
            <a:r>
              <a:rPr lang="en-AU" sz="1600" b="1" dirty="0">
                <a:latin typeface="Arial Narrow" panose="020B0606020202030204" pitchFamily="34" charset="0"/>
              </a:rPr>
              <a:t>Wave Size</a:t>
            </a:r>
          </a:p>
          <a:p>
            <a:r>
              <a:rPr lang="en-AU" sz="1200" dirty="0">
                <a:latin typeface="Arial Narrow" panose="020B0606020202030204" pitchFamily="34" charset="0"/>
              </a:rPr>
              <a:t>Waves grow in size depending on 3 factors about the wind:</a:t>
            </a:r>
          </a:p>
          <a:p>
            <a:pPr marL="228600" indent="-228600" algn="just">
              <a:buAutoNum type="arabicParenBoth"/>
            </a:pPr>
            <a:r>
              <a:rPr lang="en-AU" sz="1200" b="1" dirty="0">
                <a:latin typeface="Arial Narrow" panose="020B0606020202030204" pitchFamily="34" charset="0"/>
              </a:rPr>
              <a:t>Strength. </a:t>
            </a:r>
            <a:r>
              <a:rPr lang="en-AU" sz="1200" dirty="0">
                <a:latin typeface="Arial Narrow" panose="020B0606020202030204" pitchFamily="34" charset="0"/>
              </a:rPr>
              <a:t>How strong is the wind? The stronger the wind, the bigger the wave. </a:t>
            </a:r>
          </a:p>
          <a:p>
            <a:pPr marL="228600" indent="-228600">
              <a:buAutoNum type="arabicParenBoth"/>
            </a:pPr>
            <a:r>
              <a:rPr lang="en-AU" sz="1200" b="1" dirty="0">
                <a:latin typeface="Arial Narrow" panose="020B0606020202030204" pitchFamily="34" charset="0"/>
              </a:rPr>
              <a:t>Duration. </a:t>
            </a:r>
            <a:r>
              <a:rPr lang="en-AU" sz="1200" dirty="0">
                <a:latin typeface="Arial Narrow" panose="020B0606020202030204" pitchFamily="34" charset="0"/>
              </a:rPr>
              <a:t>How long has the wind been blowing for? The longer the time, the bigger the wave.</a:t>
            </a:r>
          </a:p>
          <a:p>
            <a:pPr marL="228600" indent="-228600">
              <a:buAutoNum type="arabicParenBoth"/>
            </a:pPr>
            <a:r>
              <a:rPr lang="en-AU" sz="1200" b="1" dirty="0">
                <a:latin typeface="Arial Narrow" panose="020B0606020202030204" pitchFamily="34" charset="0"/>
              </a:rPr>
              <a:t>Fetch. </a:t>
            </a:r>
            <a:r>
              <a:rPr lang="en-AU" sz="1200" dirty="0">
                <a:latin typeface="Arial Narrow" panose="020B0606020202030204" pitchFamily="34" charset="0"/>
              </a:rPr>
              <a:t>How far does the wind blow? The longer the distance, the bigger the wave.</a:t>
            </a:r>
            <a:br>
              <a:rPr lang="en-AU" sz="1200" dirty="0">
                <a:latin typeface="Arial Narrow" panose="020B0606020202030204" pitchFamily="34" charset="0"/>
              </a:rPr>
            </a:br>
            <a:r>
              <a:rPr lang="en-AU" sz="800" i="1" dirty="0">
                <a:latin typeface="Arial Narrow" panose="020B0606020202030204" pitchFamily="34" charset="0"/>
              </a:rPr>
              <a:t>Note: </a:t>
            </a:r>
            <a:r>
              <a:rPr lang="en-AU" sz="800" dirty="0">
                <a:latin typeface="Arial Narrow" panose="020B0606020202030204" pitchFamily="34" charset="0"/>
              </a:rPr>
              <a:t>If the fetch is small (i.e. your pool) the waves will never, ever, grow big. </a:t>
            </a:r>
          </a:p>
        </p:txBody>
      </p:sp>
      <p:cxnSp>
        <p:nvCxnSpPr>
          <p:cNvPr id="17" name="Straight Connector 16"/>
          <p:cNvCxnSpPr/>
          <p:nvPr/>
        </p:nvCxnSpPr>
        <p:spPr>
          <a:xfrm flipH="1" flipV="1">
            <a:off x="564258" y="5126899"/>
            <a:ext cx="574739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570712" y="2144968"/>
            <a:ext cx="5729980" cy="1324410"/>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  Activity: </a:t>
            </a:r>
            <a:r>
              <a:rPr lang="en-AU" sz="1200" dirty="0">
                <a:solidFill>
                  <a:schemeClr val="tx1"/>
                </a:solidFill>
                <a:latin typeface="Arial Narrow" panose="020B0606020202030204" pitchFamily="34" charset="0"/>
              </a:rPr>
              <a:t>Go to </a:t>
            </a:r>
            <a:r>
              <a:rPr lang="en-AU" sz="1200" b="1" dirty="0">
                <a:solidFill>
                  <a:schemeClr val="tx1"/>
                </a:solidFill>
                <a:latin typeface="Arial Narrow" panose="020B0606020202030204" pitchFamily="34" charset="0"/>
              </a:rPr>
              <a:t>windy.com </a:t>
            </a:r>
            <a:r>
              <a:rPr lang="en-AU" sz="1200" dirty="0">
                <a:solidFill>
                  <a:schemeClr val="tx1"/>
                </a:solidFill>
                <a:latin typeface="Arial Narrow" panose="020B0606020202030204" pitchFamily="34" charset="0"/>
              </a:rPr>
              <a:t>and compare the ‘wind’ data to the ‘waves’ data. </a:t>
            </a:r>
            <a:br>
              <a:rPr lang="en-AU" sz="1200" b="1" dirty="0">
                <a:solidFill>
                  <a:schemeClr val="tx1"/>
                </a:solidFill>
                <a:latin typeface="Arial Narrow" panose="020B0606020202030204" pitchFamily="34" charset="0"/>
              </a:rPr>
            </a:br>
            <a:r>
              <a:rPr lang="en-AU" sz="1200" b="1" dirty="0">
                <a:solidFill>
                  <a:schemeClr val="tx1"/>
                </a:solidFill>
                <a:latin typeface="Arial Narrow" panose="020B0606020202030204" pitchFamily="34" charset="0"/>
              </a:rPr>
              <a:t>                 </a:t>
            </a:r>
            <a:r>
              <a:rPr lang="en-AU" sz="1200" dirty="0">
                <a:solidFill>
                  <a:schemeClr val="tx1"/>
                </a:solidFill>
                <a:latin typeface="Arial Narrow" panose="020B0606020202030204" pitchFamily="34" charset="0"/>
              </a:rPr>
              <a:t>Go to </a:t>
            </a:r>
            <a:r>
              <a:rPr lang="en-AU" sz="1200" b="1" dirty="0">
                <a:solidFill>
                  <a:schemeClr val="tx1"/>
                </a:solidFill>
                <a:latin typeface="Arial Narrow" panose="020B0606020202030204" pitchFamily="34" charset="0"/>
              </a:rPr>
              <a:t>bom.gov.au </a:t>
            </a:r>
            <a:r>
              <a:rPr lang="en-AU" sz="1200" dirty="0">
                <a:solidFill>
                  <a:schemeClr val="tx1"/>
                </a:solidFill>
                <a:latin typeface="Arial Narrow" panose="020B0606020202030204" pitchFamily="34" charset="0"/>
              </a:rPr>
              <a:t>and compare the</a:t>
            </a:r>
            <a:r>
              <a:rPr lang="en-AU" sz="1200" i="1" dirty="0">
                <a:solidFill>
                  <a:schemeClr val="tx1"/>
                </a:solidFill>
                <a:latin typeface="Arial Narrow" panose="020B0606020202030204" pitchFamily="34" charset="0"/>
              </a:rPr>
              <a:t> synoptic charts </a:t>
            </a:r>
            <a:r>
              <a:rPr lang="en-AU" sz="1200" dirty="0">
                <a:solidFill>
                  <a:schemeClr val="tx1"/>
                </a:solidFill>
                <a:latin typeface="Arial Narrow" panose="020B0606020202030204" pitchFamily="34" charset="0"/>
              </a:rPr>
              <a:t>to the </a:t>
            </a:r>
            <a:r>
              <a:rPr lang="en-AU" sz="1200" i="1" dirty="0">
                <a:solidFill>
                  <a:schemeClr val="tx1"/>
                </a:solidFill>
                <a:latin typeface="Arial Narrow" panose="020B0606020202030204" pitchFamily="34" charset="0"/>
              </a:rPr>
              <a:t>wave maps </a:t>
            </a:r>
            <a:r>
              <a:rPr lang="en-AU" sz="1200" dirty="0">
                <a:solidFill>
                  <a:schemeClr val="tx1"/>
                </a:solidFill>
                <a:latin typeface="Arial Narrow" panose="020B0606020202030204" pitchFamily="34" charset="0"/>
              </a:rPr>
              <a:t>(</a:t>
            </a:r>
            <a:r>
              <a:rPr lang="en-AU" sz="1200" i="1" dirty="0">
                <a:solidFill>
                  <a:schemeClr val="tx1"/>
                </a:solidFill>
                <a:latin typeface="Arial Narrow" panose="020B0606020202030204" pitchFamily="34" charset="0"/>
              </a:rPr>
              <a:t>marine &amp; ocean)</a:t>
            </a:r>
            <a:endParaRPr lang="en-AU" sz="1200" b="1" dirty="0">
              <a:solidFill>
                <a:schemeClr val="tx1"/>
              </a:solidFill>
              <a:latin typeface="Arial Narrow" panose="020B0606020202030204" pitchFamily="34" charset="0"/>
            </a:endParaRPr>
          </a:p>
          <a:p>
            <a:pPr algn="ctr"/>
            <a:r>
              <a:rPr lang="en-AU" sz="1200" dirty="0">
                <a:solidFill>
                  <a:schemeClr val="tx1"/>
                </a:solidFill>
                <a:latin typeface="Arial Narrow" panose="020B0606020202030204" pitchFamily="34" charset="0"/>
              </a:rPr>
              <a:t> </a:t>
            </a:r>
          </a:p>
        </p:txBody>
      </p:sp>
      <p:sp>
        <p:nvSpPr>
          <p:cNvPr id="20" name="TextBox 19"/>
          <p:cNvSpPr txBox="1"/>
          <p:nvPr/>
        </p:nvSpPr>
        <p:spPr>
          <a:xfrm>
            <a:off x="636096" y="2556258"/>
            <a:ext cx="5616624" cy="830997"/>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AU" sz="1200" b="1" dirty="0">
                <a:latin typeface="Arial Narrow" panose="020B0606020202030204" pitchFamily="34" charset="0"/>
              </a:rPr>
              <a:t>Q. Why does the Southern Ocean have such big waves?</a:t>
            </a:r>
            <a:r>
              <a:rPr lang="en-AU" sz="1200" dirty="0">
                <a:latin typeface="Arial Narrow" panose="020B0606020202030204" pitchFamily="34" charset="0"/>
              </a:rPr>
              <a:t> (address all 3 factors above) </a:t>
            </a:r>
            <a:r>
              <a:rPr lang="en-AU" sz="1200" b="1" dirty="0">
                <a:latin typeface="Arial Narrow" panose="020B0606020202030204" pitchFamily="34" charset="0"/>
              </a:rPr>
              <a:t>Ans.</a:t>
            </a:r>
            <a:endParaRPr lang="en-AU" sz="1000" dirty="0">
              <a:latin typeface="Arial Narrow" panose="020B0606020202030204" pitchFamily="34" charset="0"/>
            </a:endParaRPr>
          </a:p>
          <a:p>
            <a:r>
              <a:rPr lang="en-AU" sz="1200" dirty="0">
                <a:solidFill>
                  <a:schemeClr val="bg1">
                    <a:lumMod val="50000"/>
                  </a:schemeClr>
                </a:solidFill>
                <a:latin typeface="Comic Sans MS" panose="030F0702030302020204" pitchFamily="66" charset="0"/>
              </a:rPr>
              <a:t>(1) The wind is strong (isobars close together), (2) the wind blows for a long time (influence of Ferrel and Polar Cells), and (3) the fetch is very big (the Southern Ocean circles all the way around Antarctica without stopping).</a:t>
            </a:r>
            <a:endParaRPr lang="en-AU" sz="800" dirty="0">
              <a:solidFill>
                <a:schemeClr val="bg1">
                  <a:lumMod val="50000"/>
                </a:schemeClr>
              </a:solidFill>
              <a:latin typeface="Arial Narrow" panose="020B0606020202030204" pitchFamily="34" charset="0"/>
            </a:endParaRPr>
          </a:p>
        </p:txBody>
      </p:sp>
      <p:sp>
        <p:nvSpPr>
          <p:cNvPr id="21" name="TextBox 20"/>
          <p:cNvSpPr txBox="1"/>
          <p:nvPr/>
        </p:nvSpPr>
        <p:spPr>
          <a:xfrm>
            <a:off x="500086" y="5121601"/>
            <a:ext cx="5880524" cy="1261884"/>
          </a:xfrm>
          <a:prstGeom prst="rect">
            <a:avLst/>
          </a:prstGeom>
          <a:noFill/>
        </p:spPr>
        <p:txBody>
          <a:bodyPr wrap="square" rtlCol="0">
            <a:spAutoFit/>
          </a:bodyPr>
          <a:lstStyle/>
          <a:p>
            <a:pPr algn="just"/>
            <a:r>
              <a:rPr lang="en-AU" sz="1600" b="1" dirty="0">
                <a:latin typeface="Arial Narrow" panose="020B0606020202030204" pitchFamily="34" charset="0"/>
              </a:rPr>
              <a:t>Swell’s rolling in! </a:t>
            </a:r>
          </a:p>
          <a:p>
            <a:pPr algn="just"/>
            <a:r>
              <a:rPr lang="en-AU" sz="1200" dirty="0">
                <a:latin typeface="Arial Narrow" panose="020B0606020202030204" pitchFamily="34" charset="0"/>
              </a:rPr>
              <a:t>Ever noticed how big waves can turn up on days with no wind? How does that happen? Waves can travel long distances. E.g. a cyclone at Fiji can generate massive waves that travel all the way to Queensland, far away from the cyclone. These waves are known as </a:t>
            </a:r>
            <a:r>
              <a:rPr lang="en-AU" sz="1200" i="1" dirty="0">
                <a:latin typeface="Arial Narrow" panose="020B0606020202030204" pitchFamily="34" charset="0"/>
              </a:rPr>
              <a:t>swell </a:t>
            </a:r>
            <a:r>
              <a:rPr lang="en-AU" sz="1200" dirty="0">
                <a:latin typeface="Arial Narrow" panose="020B0606020202030204" pitchFamily="34" charset="0"/>
              </a:rPr>
              <a:t>or </a:t>
            </a:r>
            <a:r>
              <a:rPr lang="en-AU" sz="1200" i="1" dirty="0">
                <a:latin typeface="Arial Narrow" panose="020B0606020202030204" pitchFamily="34" charset="0"/>
              </a:rPr>
              <a:t>groundswell and</a:t>
            </a:r>
            <a:r>
              <a:rPr lang="en-AU" sz="1200" dirty="0">
                <a:latin typeface="Arial Narrow" panose="020B0606020202030204" pitchFamily="34" charset="0"/>
              </a:rPr>
              <a:t> have a wave period of &gt;10sec., creating the slow up-and-down movement of the sea (causing sea-sickness!).</a:t>
            </a:r>
          </a:p>
          <a:p>
            <a:pPr algn="just"/>
            <a:r>
              <a:rPr lang="en-AU" sz="1200" b="1" dirty="0">
                <a:latin typeface="Arial Narrow" panose="020B0606020202030204" pitchFamily="34" charset="0"/>
              </a:rPr>
              <a:t>Q. True or False? Swell direction is the direction the wave is coming from (not going to). Ans. </a:t>
            </a:r>
            <a:r>
              <a:rPr lang="en-AU" sz="1200" dirty="0">
                <a:solidFill>
                  <a:schemeClr val="tx1">
                    <a:lumMod val="50000"/>
                    <a:lumOff val="50000"/>
                  </a:schemeClr>
                </a:solidFill>
                <a:latin typeface="Comic Sans MS" panose="030F0702030302020204" pitchFamily="66" charset="0"/>
              </a:rPr>
              <a:t>T</a:t>
            </a:r>
            <a:r>
              <a:rPr lang="en-AU" sz="1200" b="1" dirty="0">
                <a:latin typeface="Arial Narrow" panose="020B0606020202030204" pitchFamily="34" charset="0"/>
              </a:rPr>
              <a:t> </a:t>
            </a:r>
          </a:p>
        </p:txBody>
      </p:sp>
      <p:sp>
        <p:nvSpPr>
          <p:cNvPr id="23" name="Rectangle 22"/>
          <p:cNvSpPr/>
          <p:nvPr/>
        </p:nvSpPr>
        <p:spPr>
          <a:xfrm>
            <a:off x="570685" y="3539157"/>
            <a:ext cx="5729980" cy="152150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a:t>
            </a:r>
            <a:r>
              <a:rPr lang="en-AU" sz="1200" dirty="0">
                <a:solidFill>
                  <a:schemeClr val="tx1"/>
                </a:solidFill>
                <a:latin typeface="Arial Narrow" panose="020B0606020202030204" pitchFamily="34" charset="0"/>
              </a:rPr>
              <a:t>: Find a surf cam online (live video feed of surf conditions). Go to </a:t>
            </a:r>
            <a:r>
              <a:rPr lang="en-AU" sz="1200" b="1" dirty="0">
                <a:solidFill>
                  <a:schemeClr val="tx1"/>
                </a:solidFill>
                <a:latin typeface="Arial Narrow" panose="020B0606020202030204" pitchFamily="34" charset="0"/>
              </a:rPr>
              <a:t>bom.gov.au</a:t>
            </a:r>
            <a:r>
              <a:rPr lang="en-AU" sz="1200" dirty="0">
                <a:solidFill>
                  <a:schemeClr val="tx1"/>
                </a:solidFill>
                <a:latin typeface="Arial Narrow" panose="020B0606020202030204" pitchFamily="34" charset="0"/>
              </a:rPr>
              <a:t> and find the current wind speed </a:t>
            </a:r>
            <a:r>
              <a:rPr lang="en-AU" sz="1200" i="1" dirty="0">
                <a:solidFill>
                  <a:schemeClr val="tx1"/>
                </a:solidFill>
                <a:latin typeface="Arial Narrow" panose="020B0606020202030204" pitchFamily="34" charset="0"/>
              </a:rPr>
              <a:t>in knots </a:t>
            </a:r>
            <a:r>
              <a:rPr lang="en-AU" sz="1200" dirty="0">
                <a:solidFill>
                  <a:schemeClr val="tx1"/>
                </a:solidFill>
                <a:latin typeface="Arial Narrow" panose="020B0606020202030204" pitchFamily="34" charset="0"/>
              </a:rPr>
              <a:t>for that location (Qld…Observations…). Record your findings below:</a:t>
            </a:r>
          </a:p>
          <a:p>
            <a:r>
              <a:rPr lang="en-AU" sz="400" dirty="0">
                <a:solidFill>
                  <a:schemeClr val="tx1"/>
                </a:solidFill>
                <a:latin typeface="Arial Narrow" panose="020B0606020202030204" pitchFamily="34" charset="0"/>
              </a:rPr>
              <a:t> </a:t>
            </a:r>
          </a:p>
          <a:p>
            <a:r>
              <a:rPr lang="en-AU" sz="1200" b="1" dirty="0">
                <a:solidFill>
                  <a:schemeClr val="tx1"/>
                </a:solidFill>
                <a:latin typeface="Arial Narrow" panose="020B0606020202030204" pitchFamily="34" charset="0"/>
              </a:rPr>
              <a:t>Location: </a:t>
            </a:r>
            <a:r>
              <a:rPr lang="en-AU" sz="1200" dirty="0">
                <a:solidFill>
                  <a:schemeClr val="tx1"/>
                </a:solidFill>
                <a:latin typeface="Arial Narrow" panose="020B0606020202030204" pitchFamily="34" charset="0"/>
              </a:rPr>
              <a:t>			       </a:t>
            </a:r>
            <a:r>
              <a:rPr lang="en-AU" sz="1200" b="1" dirty="0">
                <a:solidFill>
                  <a:schemeClr val="tx1"/>
                </a:solidFill>
                <a:latin typeface="Arial Narrow" panose="020B0606020202030204" pitchFamily="34" charset="0"/>
              </a:rPr>
              <a:t>Wind Speed in knots:</a:t>
            </a:r>
          </a:p>
          <a:p>
            <a:endParaRPr lang="en-AU" sz="400" b="1" dirty="0">
              <a:solidFill>
                <a:schemeClr val="tx1"/>
              </a:solidFill>
              <a:latin typeface="Arial Narrow" panose="020B0606020202030204" pitchFamily="34" charset="0"/>
            </a:endParaRPr>
          </a:p>
          <a:p>
            <a:r>
              <a:rPr lang="en-AU" sz="1200" dirty="0">
                <a:solidFill>
                  <a:schemeClr val="tx1"/>
                </a:solidFill>
                <a:latin typeface="Arial Narrow" panose="020B0606020202030204" pitchFamily="34" charset="0"/>
              </a:rPr>
              <a:t>Find a</a:t>
            </a:r>
            <a:r>
              <a:rPr lang="en-AU" sz="1200" i="1" dirty="0">
                <a:solidFill>
                  <a:schemeClr val="tx1"/>
                </a:solidFill>
                <a:latin typeface="Arial Narrow" panose="020B0606020202030204" pitchFamily="34" charset="0"/>
              </a:rPr>
              <a:t> marine </a:t>
            </a:r>
            <a:r>
              <a:rPr lang="en-AU" sz="1200" b="1" dirty="0">
                <a:solidFill>
                  <a:schemeClr val="tx1"/>
                </a:solidFill>
                <a:latin typeface="Arial Narrow" panose="020B0606020202030204" pitchFamily="34" charset="0"/>
              </a:rPr>
              <a:t>Beaufort Scale</a:t>
            </a:r>
            <a:r>
              <a:rPr lang="en-AU" sz="1200" dirty="0">
                <a:solidFill>
                  <a:schemeClr val="tx1"/>
                </a:solidFill>
                <a:latin typeface="Arial Narrow" panose="020B0606020202030204" pitchFamily="34" charset="0"/>
              </a:rPr>
              <a:t>. </a:t>
            </a:r>
            <a:r>
              <a:rPr lang="en-AU" sz="1200" b="1" dirty="0">
                <a:solidFill>
                  <a:schemeClr val="tx1"/>
                </a:solidFill>
                <a:latin typeface="Arial Narrow" panose="020B0606020202030204" pitchFamily="34" charset="0"/>
              </a:rPr>
              <a:t>Q. </a:t>
            </a:r>
            <a:r>
              <a:rPr lang="en-AU" sz="1200" dirty="0">
                <a:solidFill>
                  <a:schemeClr val="tx1"/>
                </a:solidFill>
                <a:latin typeface="Arial Narrow" panose="020B0606020202030204" pitchFamily="34" charset="0"/>
              </a:rPr>
              <a:t>What </a:t>
            </a:r>
            <a:r>
              <a:rPr lang="en-AU" sz="1200" i="1" dirty="0">
                <a:solidFill>
                  <a:schemeClr val="tx1"/>
                </a:solidFill>
                <a:latin typeface="Arial Narrow" panose="020B0606020202030204" pitchFamily="34" charset="0"/>
              </a:rPr>
              <a:t>should </a:t>
            </a:r>
            <a:r>
              <a:rPr lang="en-AU" sz="1200" dirty="0">
                <a:solidFill>
                  <a:schemeClr val="tx1"/>
                </a:solidFill>
                <a:latin typeface="Arial Narrow" panose="020B0606020202030204" pitchFamily="34" charset="0"/>
              </a:rPr>
              <a:t>waves look like for that wind speed? </a:t>
            </a:r>
            <a:r>
              <a:rPr lang="en-AU" sz="1200" b="1" dirty="0">
                <a:solidFill>
                  <a:schemeClr val="tx1"/>
                </a:solidFill>
                <a:latin typeface="Arial Narrow" panose="020B0606020202030204" pitchFamily="34" charset="0"/>
              </a:rPr>
              <a:t>Ans. </a:t>
            </a:r>
          </a:p>
          <a:p>
            <a:endParaRPr lang="en-AU" sz="1200" b="1" dirty="0">
              <a:solidFill>
                <a:schemeClr val="tx1"/>
              </a:solidFill>
              <a:latin typeface="Arial Narrow" panose="020B0606020202030204" pitchFamily="34" charset="0"/>
            </a:endParaRPr>
          </a:p>
          <a:p>
            <a:endParaRPr lang="en-AU" sz="1200" dirty="0">
              <a:solidFill>
                <a:schemeClr val="tx1"/>
              </a:solidFill>
              <a:latin typeface="Arial Narrow" panose="020B0606020202030204" pitchFamily="34" charset="0"/>
            </a:endParaRPr>
          </a:p>
          <a:p>
            <a:r>
              <a:rPr lang="en-AU" sz="1200" b="1" dirty="0">
                <a:solidFill>
                  <a:schemeClr val="tx1"/>
                </a:solidFill>
                <a:latin typeface="Arial Narrow" panose="020B0606020202030204" pitchFamily="34" charset="0"/>
              </a:rPr>
              <a:t>Q. Are the waves on the surf cam the same as on the Beaufort Scale? Ans.                  …Why? </a:t>
            </a:r>
          </a:p>
        </p:txBody>
      </p:sp>
      <p:sp>
        <p:nvSpPr>
          <p:cNvPr id="24" name="TextBox 23"/>
          <p:cNvSpPr txBox="1"/>
          <p:nvPr/>
        </p:nvSpPr>
        <p:spPr>
          <a:xfrm>
            <a:off x="636096" y="4471749"/>
            <a:ext cx="5616624" cy="276999"/>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AU" sz="1200" dirty="0">
                <a:solidFill>
                  <a:schemeClr val="bg1">
                    <a:lumMod val="50000"/>
                  </a:schemeClr>
                </a:solidFill>
                <a:latin typeface="Comic Sans MS" panose="030F0702030302020204" pitchFamily="66" charset="0"/>
              </a:rPr>
              <a:t>E.g. large wavelets, crests begin to break, scattered whitecaps</a:t>
            </a:r>
          </a:p>
        </p:txBody>
      </p:sp>
      <p:cxnSp>
        <p:nvCxnSpPr>
          <p:cNvPr id="37" name="Straight Connector 36"/>
          <p:cNvCxnSpPr/>
          <p:nvPr/>
        </p:nvCxnSpPr>
        <p:spPr>
          <a:xfrm flipH="1" flipV="1">
            <a:off x="570712" y="6376973"/>
            <a:ext cx="574739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500086" y="6381024"/>
            <a:ext cx="2894452" cy="2185214"/>
          </a:xfrm>
          <a:prstGeom prst="rect">
            <a:avLst/>
          </a:prstGeom>
          <a:noFill/>
        </p:spPr>
        <p:txBody>
          <a:bodyPr wrap="square" rtlCol="0">
            <a:spAutoFit/>
          </a:bodyPr>
          <a:lstStyle/>
          <a:p>
            <a:pPr algn="just"/>
            <a:r>
              <a:rPr lang="en-AU" sz="1600" b="1" dirty="0">
                <a:latin typeface="Arial Narrow" panose="020B0606020202030204" pitchFamily="34" charset="0"/>
              </a:rPr>
              <a:t>Wave Interference Patterns </a:t>
            </a:r>
          </a:p>
          <a:p>
            <a:pPr algn="just"/>
            <a:r>
              <a:rPr lang="en-AU" sz="1200" dirty="0">
                <a:latin typeface="Arial Narrow" panose="020B0606020202030204" pitchFamily="34" charset="0"/>
              </a:rPr>
              <a:t>This diagram represents what happens to the water when two waves are travelling in the same direction, but at slightly different speeds.  When the crests and troughs overlap each other, the water rises high (constructive interference).  When the crests and troughs alternate, one cancels out the other, and the water does not rise (destructive interference).  Constructive interference causes wave sets, and destructive interference causes gaps between wave sets.  </a:t>
            </a:r>
            <a:endParaRPr lang="en-AU" sz="1200" b="1" dirty="0">
              <a:latin typeface="Arial Narrow" panose="020B0606020202030204" pitchFamily="34" charset="0"/>
            </a:endParaRPr>
          </a:p>
        </p:txBody>
      </p:sp>
      <p:sp>
        <p:nvSpPr>
          <p:cNvPr id="2" name="TextBox 1"/>
          <p:cNvSpPr txBox="1"/>
          <p:nvPr/>
        </p:nvSpPr>
        <p:spPr>
          <a:xfrm>
            <a:off x="500086" y="8422835"/>
            <a:ext cx="6357914" cy="369332"/>
          </a:xfrm>
          <a:prstGeom prst="rect">
            <a:avLst/>
          </a:prstGeom>
          <a:noFill/>
        </p:spPr>
        <p:txBody>
          <a:bodyPr wrap="square" rtlCol="0">
            <a:spAutoFit/>
          </a:bodyPr>
          <a:lstStyle/>
          <a:p>
            <a:r>
              <a:rPr lang="en-AU" sz="1200" b="1" dirty="0">
                <a:latin typeface="Arial Narrow" panose="020B0606020202030204" pitchFamily="34" charset="0"/>
              </a:rPr>
              <a:t>Q. What are two types of wave interference?  Ans</a:t>
            </a:r>
            <a:r>
              <a:rPr lang="en-AU" b="1" dirty="0">
                <a:latin typeface="Arial Narrow" panose="020B0606020202030204" pitchFamily="34" charset="0"/>
              </a:rPr>
              <a:t>. </a:t>
            </a:r>
            <a:r>
              <a:rPr lang="en-AU" sz="1200" b="1" dirty="0">
                <a:latin typeface="Arial Narrow" panose="020B0606020202030204" pitchFamily="34" charset="0"/>
              </a:rPr>
              <a:t>C </a:t>
            </a:r>
            <a:r>
              <a:rPr lang="en-AU" sz="1200" b="1" u="sng" dirty="0">
                <a:solidFill>
                  <a:schemeClr val="bg1">
                    <a:lumMod val="50000"/>
                  </a:schemeClr>
                </a:solidFill>
                <a:latin typeface="Arial Narrow" panose="020B0606020202030204" pitchFamily="34" charset="0"/>
              </a:rPr>
              <a:t>o</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n</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s</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t</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r</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u</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c</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t</a:t>
            </a:r>
            <a:r>
              <a:rPr lang="en-AU" sz="1200" b="1" dirty="0">
                <a:solidFill>
                  <a:schemeClr val="bg1">
                    <a:lumMod val="50000"/>
                  </a:schemeClr>
                </a:solidFill>
                <a:latin typeface="Arial Narrow" panose="020B0606020202030204" pitchFamily="34" charset="0"/>
              </a:rPr>
              <a:t> </a:t>
            </a:r>
            <a:r>
              <a:rPr lang="en-AU" sz="1200" b="1" u="sng" dirty="0" err="1">
                <a:solidFill>
                  <a:schemeClr val="bg1">
                    <a:lumMod val="50000"/>
                  </a:schemeClr>
                </a:solidFill>
                <a:latin typeface="Arial Narrow" panose="020B0606020202030204" pitchFamily="34" charset="0"/>
              </a:rPr>
              <a:t>i</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v</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e</a:t>
            </a:r>
            <a:r>
              <a:rPr lang="en-AU" sz="1200" b="1" dirty="0">
                <a:solidFill>
                  <a:schemeClr val="bg1">
                    <a:lumMod val="50000"/>
                  </a:schemeClr>
                </a:solidFill>
                <a:latin typeface="Arial Narrow" panose="020B0606020202030204" pitchFamily="34" charset="0"/>
              </a:rPr>
              <a:t>  </a:t>
            </a:r>
            <a:r>
              <a:rPr lang="en-AU" sz="1200" b="1" dirty="0">
                <a:latin typeface="Arial Narrow" panose="020B0606020202030204" pitchFamily="34" charset="0"/>
              </a:rPr>
              <a:t>&amp;  D </a:t>
            </a:r>
            <a:r>
              <a:rPr lang="en-AU" sz="1200" b="1" u="sng" dirty="0">
                <a:solidFill>
                  <a:schemeClr val="bg1">
                    <a:lumMod val="50000"/>
                  </a:schemeClr>
                </a:solidFill>
                <a:latin typeface="Arial Narrow" panose="020B0606020202030204" pitchFamily="34" charset="0"/>
              </a:rPr>
              <a:t>e</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s</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t</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r</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u</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c</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t</a:t>
            </a:r>
            <a:r>
              <a:rPr lang="en-AU" sz="1200" b="1" dirty="0">
                <a:solidFill>
                  <a:schemeClr val="bg1">
                    <a:lumMod val="50000"/>
                  </a:schemeClr>
                </a:solidFill>
                <a:latin typeface="Arial Narrow" panose="020B0606020202030204" pitchFamily="34" charset="0"/>
              </a:rPr>
              <a:t> </a:t>
            </a:r>
            <a:r>
              <a:rPr lang="en-AU" sz="1200" b="1" u="sng" dirty="0" err="1">
                <a:solidFill>
                  <a:schemeClr val="bg1">
                    <a:lumMod val="50000"/>
                  </a:schemeClr>
                </a:solidFill>
                <a:latin typeface="Arial Narrow" panose="020B0606020202030204" pitchFamily="34" charset="0"/>
              </a:rPr>
              <a:t>i</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v</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e</a:t>
            </a:r>
            <a:endParaRPr lang="en-AU" b="1" u="sng" dirty="0">
              <a:solidFill>
                <a:schemeClr val="bg1">
                  <a:lumMod val="50000"/>
                </a:schemeClr>
              </a:solidFill>
              <a:latin typeface="Arial Narrow" panose="020B0606020202030204" pitchFamily="34" charset="0"/>
            </a:endParaRPr>
          </a:p>
        </p:txBody>
      </p:sp>
      <p:pic>
        <p:nvPicPr>
          <p:cNvPr id="27" name="Picture 26" descr="a_18"/>
          <p:cNvPicPr/>
          <p:nvPr/>
        </p:nvPicPr>
        <p:blipFill rotWithShape="1">
          <a:blip r:embed="rId3" cstate="print">
            <a:extLst>
              <a:ext uri="{28A0092B-C50C-407E-A947-70E740481C1C}">
                <a14:useLocalDpi xmlns:a14="http://schemas.microsoft.com/office/drawing/2010/main" val="0"/>
              </a:ext>
            </a:extLst>
          </a:blip>
          <a:srcRect t="1" b="60841"/>
          <a:stretch/>
        </p:blipFill>
        <p:spPr bwMode="auto">
          <a:xfrm>
            <a:off x="3364081" y="6918900"/>
            <a:ext cx="3089255" cy="431314"/>
          </a:xfrm>
          <a:prstGeom prst="rect">
            <a:avLst/>
          </a:prstGeom>
          <a:noFill/>
          <a:ln>
            <a:noFill/>
          </a:ln>
        </p:spPr>
      </p:pic>
      <p:sp>
        <p:nvSpPr>
          <p:cNvPr id="28" name="TextBox 27"/>
          <p:cNvSpPr txBox="1"/>
          <p:nvPr/>
        </p:nvSpPr>
        <p:spPr>
          <a:xfrm>
            <a:off x="4144650" y="7325574"/>
            <a:ext cx="633304" cy="338554"/>
          </a:xfrm>
          <a:prstGeom prst="rect">
            <a:avLst/>
          </a:prstGeom>
          <a:solidFill>
            <a:schemeClr val="bg1">
              <a:lumMod val="85000"/>
            </a:schemeClr>
          </a:solidFill>
        </p:spPr>
        <p:txBody>
          <a:bodyPr wrap="square" rtlCol="0">
            <a:spAutoFit/>
          </a:bodyPr>
          <a:lstStyle/>
          <a:p>
            <a:pPr algn="ctr"/>
            <a:r>
              <a:rPr lang="en-AU" sz="800" dirty="0">
                <a:latin typeface="Arial Narrow" panose="020B0606020202030204" pitchFamily="34" charset="0"/>
              </a:rPr>
              <a:t>Destructive </a:t>
            </a:r>
          </a:p>
          <a:p>
            <a:pPr algn="ctr"/>
            <a:r>
              <a:rPr lang="en-AU" sz="800" dirty="0">
                <a:latin typeface="Arial Narrow" panose="020B0606020202030204" pitchFamily="34" charset="0"/>
              </a:rPr>
              <a:t>Interference</a:t>
            </a:r>
          </a:p>
        </p:txBody>
      </p:sp>
      <p:sp>
        <p:nvSpPr>
          <p:cNvPr id="4" name="TextBox 3"/>
          <p:cNvSpPr txBox="1"/>
          <p:nvPr/>
        </p:nvSpPr>
        <p:spPr>
          <a:xfrm>
            <a:off x="5008181" y="7319985"/>
            <a:ext cx="697709" cy="338554"/>
          </a:xfrm>
          <a:prstGeom prst="rect">
            <a:avLst/>
          </a:prstGeom>
          <a:solidFill>
            <a:schemeClr val="bg1">
              <a:lumMod val="85000"/>
            </a:schemeClr>
          </a:solidFill>
          <a:ln>
            <a:noFill/>
          </a:ln>
        </p:spPr>
        <p:txBody>
          <a:bodyPr wrap="square" rtlCol="0">
            <a:spAutoFit/>
          </a:bodyPr>
          <a:lstStyle/>
          <a:p>
            <a:pPr algn="ctr"/>
            <a:r>
              <a:rPr lang="en-AU" sz="800" dirty="0">
                <a:latin typeface="Arial Narrow" panose="020B0606020202030204" pitchFamily="34" charset="0"/>
              </a:rPr>
              <a:t>Constructive </a:t>
            </a:r>
          </a:p>
          <a:p>
            <a:pPr algn="ctr"/>
            <a:r>
              <a:rPr lang="en-AU" sz="800" dirty="0">
                <a:latin typeface="Arial Narrow" panose="020B0606020202030204" pitchFamily="34" charset="0"/>
              </a:rPr>
              <a:t>Interference</a:t>
            </a:r>
          </a:p>
        </p:txBody>
      </p:sp>
      <p:pic>
        <p:nvPicPr>
          <p:cNvPr id="60" name="Picture 59" descr="a_18"/>
          <p:cNvPicPr/>
          <p:nvPr/>
        </p:nvPicPr>
        <p:blipFill rotWithShape="1">
          <a:blip r:embed="rId3" cstate="print">
            <a:extLst>
              <a:ext uri="{28A0092B-C50C-407E-A947-70E740481C1C}">
                <a14:useLocalDpi xmlns:a14="http://schemas.microsoft.com/office/drawing/2010/main" val="0"/>
              </a:ext>
            </a:extLst>
          </a:blip>
          <a:srcRect t="39041" b="21735"/>
          <a:stretch/>
        </p:blipFill>
        <p:spPr bwMode="auto">
          <a:xfrm>
            <a:off x="3367421" y="7710130"/>
            <a:ext cx="3089255" cy="432048"/>
          </a:xfrm>
          <a:prstGeom prst="rect">
            <a:avLst/>
          </a:prstGeom>
          <a:noFill/>
          <a:ln>
            <a:noFill/>
          </a:ln>
        </p:spPr>
      </p:pic>
      <p:sp>
        <p:nvSpPr>
          <p:cNvPr id="43" name="TextBox 42"/>
          <p:cNvSpPr txBox="1"/>
          <p:nvPr/>
        </p:nvSpPr>
        <p:spPr>
          <a:xfrm>
            <a:off x="3479033" y="6694638"/>
            <a:ext cx="2835709" cy="215444"/>
          </a:xfrm>
          <a:prstGeom prst="rect">
            <a:avLst/>
          </a:prstGeom>
          <a:solidFill>
            <a:schemeClr val="bg1">
              <a:lumMod val="85000"/>
            </a:schemeClr>
          </a:solidFill>
        </p:spPr>
        <p:txBody>
          <a:bodyPr wrap="square" rtlCol="0">
            <a:spAutoFit/>
          </a:bodyPr>
          <a:lstStyle/>
          <a:p>
            <a:pPr algn="ctr"/>
            <a:r>
              <a:rPr lang="en-AU" sz="800" dirty="0">
                <a:latin typeface="Arial Narrow" panose="020B0606020202030204" pitchFamily="34" charset="0"/>
              </a:rPr>
              <a:t>2 waves travelling in the same direction, but at slightly different speeds</a:t>
            </a:r>
          </a:p>
        </p:txBody>
      </p:sp>
      <p:sp>
        <p:nvSpPr>
          <p:cNvPr id="63" name="TextBox 62"/>
          <p:cNvSpPr txBox="1"/>
          <p:nvPr/>
        </p:nvSpPr>
        <p:spPr>
          <a:xfrm>
            <a:off x="3503387" y="8245053"/>
            <a:ext cx="2810642" cy="215444"/>
          </a:xfrm>
          <a:prstGeom prst="rect">
            <a:avLst/>
          </a:prstGeom>
          <a:solidFill>
            <a:schemeClr val="bg1">
              <a:lumMod val="85000"/>
            </a:schemeClr>
          </a:solidFill>
        </p:spPr>
        <p:txBody>
          <a:bodyPr wrap="square" rtlCol="0">
            <a:spAutoFit/>
          </a:bodyPr>
          <a:lstStyle/>
          <a:p>
            <a:pPr algn="ctr"/>
            <a:r>
              <a:rPr lang="en-AU" sz="800" dirty="0">
                <a:latin typeface="Arial Narrow" panose="020B0606020202030204" pitchFamily="34" charset="0"/>
              </a:rPr>
              <a:t>The end result….what we see….are the wave sets!</a:t>
            </a:r>
          </a:p>
        </p:txBody>
      </p:sp>
      <p:cxnSp>
        <p:nvCxnSpPr>
          <p:cNvPr id="22" name="Straight Arrow Connector 21"/>
          <p:cNvCxnSpPr/>
          <p:nvPr/>
        </p:nvCxnSpPr>
        <p:spPr>
          <a:xfrm flipH="1" flipV="1">
            <a:off x="5517232" y="8142179"/>
            <a:ext cx="188658" cy="149746"/>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1325055" y="3967213"/>
            <a:ext cx="2238673" cy="26942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bg1">
                    <a:lumMod val="50000"/>
                  </a:schemeClr>
                </a:solidFill>
                <a:latin typeface="Comic Sans MS" panose="030F0702030302020204" pitchFamily="66" charset="0"/>
              </a:rPr>
              <a:t>E.g. Noosa Heads</a:t>
            </a:r>
          </a:p>
        </p:txBody>
      </p:sp>
      <p:sp>
        <p:nvSpPr>
          <p:cNvPr id="41" name="Rectangle 40"/>
          <p:cNvSpPr/>
          <p:nvPr/>
        </p:nvSpPr>
        <p:spPr>
          <a:xfrm>
            <a:off x="4991087" y="3957108"/>
            <a:ext cx="1240948" cy="26942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bg1">
                    <a:lumMod val="50000"/>
                  </a:schemeClr>
                </a:solidFill>
                <a:latin typeface="Comic Sans MS" panose="030F0702030302020204" pitchFamily="66" charset="0"/>
              </a:rPr>
              <a:t>E.g. 10 knots</a:t>
            </a:r>
          </a:p>
        </p:txBody>
      </p:sp>
      <p:sp>
        <p:nvSpPr>
          <p:cNvPr id="8" name="Rectangle 7"/>
          <p:cNvSpPr/>
          <p:nvPr/>
        </p:nvSpPr>
        <p:spPr>
          <a:xfrm>
            <a:off x="5115659" y="4799993"/>
            <a:ext cx="590261" cy="18128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 name="TextBox 8"/>
          <p:cNvSpPr txBox="1"/>
          <p:nvPr/>
        </p:nvSpPr>
        <p:spPr>
          <a:xfrm>
            <a:off x="5036537" y="4747025"/>
            <a:ext cx="961389" cy="276999"/>
          </a:xfrm>
          <a:prstGeom prst="rect">
            <a:avLst/>
          </a:prstGeom>
          <a:noFill/>
        </p:spPr>
        <p:txBody>
          <a:bodyPr wrap="square" rtlCol="0">
            <a:spAutoFit/>
          </a:bodyPr>
          <a:lstStyle/>
          <a:p>
            <a:r>
              <a:rPr lang="en-AU" sz="1200" b="1" dirty="0">
                <a:latin typeface="Arial Narrow" panose="020B0606020202030204" pitchFamily="34" charset="0"/>
              </a:rPr>
              <a:t>[Yes] [No]</a:t>
            </a:r>
          </a:p>
        </p:txBody>
      </p:sp>
      <p:sp>
        <p:nvSpPr>
          <p:cNvPr id="5" name="Oval Callout 4"/>
          <p:cNvSpPr/>
          <p:nvPr/>
        </p:nvSpPr>
        <p:spPr>
          <a:xfrm>
            <a:off x="5301208" y="4459876"/>
            <a:ext cx="956385" cy="273306"/>
          </a:xfrm>
          <a:prstGeom prst="wedgeEllipseCallout">
            <a:avLst>
              <a:gd name="adj1" fmla="val 19905"/>
              <a:gd name="adj2" fmla="val 82865"/>
            </a:avLst>
          </a:prstGeom>
          <a:solidFill>
            <a:schemeClr val="bg1">
              <a:lumMod val="85000"/>
            </a:schemeClr>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dirty="0">
                <a:solidFill>
                  <a:schemeClr val="tx1"/>
                </a:solidFill>
                <a:latin typeface="Comic Sans MS" panose="030F0702030302020204" pitchFamily="66" charset="0"/>
              </a:rPr>
              <a:t>Revisit 3 factors</a:t>
            </a:r>
          </a:p>
        </p:txBody>
      </p:sp>
      <p:cxnSp>
        <p:nvCxnSpPr>
          <p:cNvPr id="35" name="Straight Connector 34">
            <a:extLst>
              <a:ext uri="{FF2B5EF4-FFF2-40B4-BE49-F238E27FC236}">
                <a16:creationId xmlns:a16="http://schemas.microsoft.com/office/drawing/2014/main" id="{B37AE447-C731-4378-9167-E7FCEFFF214C}"/>
              </a:ext>
            </a:extLst>
          </p:cNvPr>
          <p:cNvCxnSpPr/>
          <p:nvPr/>
        </p:nvCxnSpPr>
        <p:spPr>
          <a:xfrm flipH="1" flipV="1">
            <a:off x="546846" y="985446"/>
            <a:ext cx="574739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746E172E-9DAF-4523-9639-58950FC5D2C2}"/>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46" name="TextBox 45">
            <a:extLst>
              <a:ext uri="{FF2B5EF4-FFF2-40B4-BE49-F238E27FC236}">
                <a16:creationId xmlns:a16="http://schemas.microsoft.com/office/drawing/2014/main" id="{37208794-1FB2-4D2D-8194-05DC204CB34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6" name="TextBox 5">
            <a:extLst>
              <a:ext uri="{FF2B5EF4-FFF2-40B4-BE49-F238E27FC236}">
                <a16:creationId xmlns:a16="http://schemas.microsoft.com/office/drawing/2014/main" id="{C79D6324-1859-3B69-F619-A6678F04D716}"/>
              </a:ext>
            </a:extLst>
          </p:cNvPr>
          <p:cNvSpPr txBox="1"/>
          <p:nvPr/>
        </p:nvSpPr>
        <p:spPr>
          <a:xfrm>
            <a:off x="1410717" y="160928"/>
            <a:ext cx="4106515" cy="738664"/>
          </a:xfrm>
          <a:prstGeom prst="rect">
            <a:avLst/>
          </a:prstGeom>
          <a:noFill/>
        </p:spPr>
        <p:txBody>
          <a:bodyPr wrap="square" rtlCol="0">
            <a:spAutoFit/>
          </a:bodyPr>
          <a:lstStyle/>
          <a:p>
            <a:r>
              <a:rPr lang="en-US" b="1" dirty="0">
                <a:latin typeface="Arial Narrow" pitchFamily="34" charset="0"/>
              </a:rPr>
              <a:t>9. That’s just Swell –</a:t>
            </a:r>
            <a:r>
              <a:rPr lang="en-US" sz="1200" dirty="0">
                <a:latin typeface="Arial Narrow" pitchFamily="34" charset="0"/>
              </a:rPr>
              <a:t> Explain how the properties of waves are shaped by weather patterns, natural formations and artificial structures, e.g. interference patterns, fetch, wave sets.</a:t>
            </a:r>
            <a:endParaRPr lang="en-US" sz="1100" i="1" dirty="0">
              <a:latin typeface="Arial Narrow" pitchFamily="34" charset="0"/>
            </a:endParaRPr>
          </a:p>
        </p:txBody>
      </p:sp>
      <p:sp>
        <p:nvSpPr>
          <p:cNvPr id="7" name="TextBox 17">
            <a:extLst>
              <a:ext uri="{FF2B5EF4-FFF2-40B4-BE49-F238E27FC236}">
                <a16:creationId xmlns:a16="http://schemas.microsoft.com/office/drawing/2014/main" id="{B78B9FFC-8D1A-8EAB-8581-4E539FF75806}"/>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cxnSp>
        <p:nvCxnSpPr>
          <p:cNvPr id="10" name="Straight Connector 9">
            <a:extLst>
              <a:ext uri="{FF2B5EF4-FFF2-40B4-BE49-F238E27FC236}">
                <a16:creationId xmlns:a16="http://schemas.microsoft.com/office/drawing/2014/main" id="{8DB4CBFC-E96D-204C-FD5E-726C09A95A0B}"/>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36">
            <a:extLst>
              <a:ext uri="{FF2B5EF4-FFF2-40B4-BE49-F238E27FC236}">
                <a16:creationId xmlns:a16="http://schemas.microsoft.com/office/drawing/2014/main" id="{A17FF07F-A447-E593-2253-248575BE7E57}"/>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13" name="TextBox 36">
            <a:extLst>
              <a:ext uri="{FF2B5EF4-FFF2-40B4-BE49-F238E27FC236}">
                <a16:creationId xmlns:a16="http://schemas.microsoft.com/office/drawing/2014/main" id="{3597C34F-13BA-6310-8A2A-769B9F88AAFF}"/>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4" name="TextBox 13">
            <a:extLst>
              <a:ext uri="{FF2B5EF4-FFF2-40B4-BE49-F238E27FC236}">
                <a16:creationId xmlns:a16="http://schemas.microsoft.com/office/drawing/2014/main" id="{66E17034-CA1C-1B60-F3CC-4F8E69085EC1}"/>
              </a:ext>
            </a:extLst>
          </p:cNvPr>
          <p:cNvSpPr txBox="1"/>
          <p:nvPr/>
        </p:nvSpPr>
        <p:spPr>
          <a:xfrm>
            <a:off x="6133113" y="8831505"/>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17</a:t>
            </a:r>
          </a:p>
        </p:txBody>
      </p:sp>
    </p:spTree>
    <p:extLst>
      <p:ext uri="{BB962C8B-B14F-4D97-AF65-F5344CB8AC3E}">
        <p14:creationId xmlns:p14="http://schemas.microsoft.com/office/powerpoint/2010/main" val="13402145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9" name="TextBox 36">
            <a:extLst>
              <a:ext uri="{FF2B5EF4-FFF2-40B4-BE49-F238E27FC236}">
                <a16:creationId xmlns:a16="http://schemas.microsoft.com/office/drawing/2014/main" id="{F3EF7FDC-5AA1-C1EE-EDBC-C4DBBF28A7E5}"/>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11" name="TextBox 36">
            <a:extLst>
              <a:ext uri="{FF2B5EF4-FFF2-40B4-BE49-F238E27FC236}">
                <a16:creationId xmlns:a16="http://schemas.microsoft.com/office/drawing/2014/main" id="{04DD5D1C-E768-4D52-E135-7E5842F7DD5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6DC703DE-BEFB-ED92-D872-A4161025D689}"/>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18</a:t>
            </a:r>
          </a:p>
        </p:txBody>
      </p:sp>
      <p:sp>
        <p:nvSpPr>
          <p:cNvPr id="3" name="TextBox 2">
            <a:extLst>
              <a:ext uri="{FF2B5EF4-FFF2-40B4-BE49-F238E27FC236}">
                <a16:creationId xmlns:a16="http://schemas.microsoft.com/office/drawing/2014/main" id="{8EC0B987-9E60-2CDF-4C8A-E95DA1502F73}"/>
              </a:ext>
            </a:extLst>
          </p:cNvPr>
          <p:cNvSpPr txBox="1"/>
          <p:nvPr/>
        </p:nvSpPr>
        <p:spPr>
          <a:xfrm>
            <a:off x="1410717" y="160928"/>
            <a:ext cx="4106515" cy="738664"/>
          </a:xfrm>
          <a:prstGeom prst="rect">
            <a:avLst/>
          </a:prstGeom>
          <a:noFill/>
        </p:spPr>
        <p:txBody>
          <a:bodyPr wrap="square" rtlCol="0">
            <a:spAutoFit/>
          </a:bodyPr>
          <a:lstStyle/>
          <a:p>
            <a:r>
              <a:rPr lang="en-US" b="1" dirty="0">
                <a:latin typeface="Arial Narrow" pitchFamily="34" charset="0"/>
              </a:rPr>
              <a:t>Explain</a:t>
            </a:r>
            <a:r>
              <a:rPr lang="en-US" sz="1200" dirty="0">
                <a:latin typeface="Arial Narrow" pitchFamily="34" charset="0"/>
              </a:rPr>
              <a:t> how the properties of waves are shaped by weather patterns, natural formations and artificial structures, e.g. interference patterns, fetch, wave sets.</a:t>
            </a:r>
            <a:endParaRPr lang="en-US" sz="1100" i="1" dirty="0">
              <a:latin typeface="Arial Narrow" pitchFamily="34" charset="0"/>
            </a:endParaRPr>
          </a:p>
        </p:txBody>
      </p:sp>
      <p:sp>
        <p:nvSpPr>
          <p:cNvPr id="4" name="TextBox 17">
            <a:extLst>
              <a:ext uri="{FF2B5EF4-FFF2-40B4-BE49-F238E27FC236}">
                <a16:creationId xmlns:a16="http://schemas.microsoft.com/office/drawing/2014/main" id="{A6AC4B19-60B4-9527-C6C7-9C42DFF578A0}"/>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13018677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63774" y="3084569"/>
            <a:ext cx="3600400" cy="28803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Arial Narrow" panose="020B0606020202030204" pitchFamily="34" charset="0"/>
              </a:rPr>
              <a:t>Current strategies for combatting Beach Erosion</a:t>
            </a:r>
          </a:p>
        </p:txBody>
      </p:sp>
      <p:sp>
        <p:nvSpPr>
          <p:cNvPr id="36" name="Rectangle 35"/>
          <p:cNvSpPr/>
          <p:nvPr/>
        </p:nvSpPr>
        <p:spPr>
          <a:xfrm>
            <a:off x="514278" y="3617915"/>
            <a:ext cx="2314809" cy="50405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Arial Narrow" panose="020B0606020202030204" pitchFamily="34" charset="0"/>
              </a:rPr>
              <a:t> Engineer Structures</a:t>
            </a:r>
          </a:p>
        </p:txBody>
      </p:sp>
      <p:sp>
        <p:nvSpPr>
          <p:cNvPr id="39" name="Rectangle 38"/>
          <p:cNvSpPr/>
          <p:nvPr/>
        </p:nvSpPr>
        <p:spPr>
          <a:xfrm>
            <a:off x="4559347" y="3617915"/>
            <a:ext cx="1602657" cy="50405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Arial Narrow" panose="020B0606020202030204" pitchFamily="34" charset="0"/>
              </a:rPr>
              <a:t> Do Nothing. </a:t>
            </a:r>
          </a:p>
          <a:p>
            <a:pPr algn="ctr"/>
            <a:r>
              <a:rPr lang="en-AU" sz="1200" b="1" dirty="0">
                <a:solidFill>
                  <a:schemeClr val="tx1"/>
                </a:solidFill>
                <a:latin typeface="Arial Narrow" panose="020B0606020202030204" pitchFamily="34" charset="0"/>
              </a:rPr>
              <a:t>Let it erode</a:t>
            </a:r>
            <a:r>
              <a:rPr lang="en-AU" sz="1200" dirty="0">
                <a:solidFill>
                  <a:schemeClr val="tx1"/>
                </a:solidFill>
                <a:latin typeface="Arial Narrow" panose="020B0606020202030204" pitchFamily="34" charset="0"/>
              </a:rPr>
              <a:t>.</a:t>
            </a:r>
          </a:p>
        </p:txBody>
      </p:sp>
      <p:sp>
        <p:nvSpPr>
          <p:cNvPr id="40" name="Rectangle 39"/>
          <p:cNvSpPr/>
          <p:nvPr/>
        </p:nvSpPr>
        <p:spPr>
          <a:xfrm>
            <a:off x="2890930" y="3617915"/>
            <a:ext cx="1606202" cy="50405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b="1" dirty="0">
                <a:solidFill>
                  <a:schemeClr val="tx1"/>
                </a:solidFill>
                <a:latin typeface="Arial Narrow" panose="020B0606020202030204" pitchFamily="34" charset="0"/>
              </a:rPr>
              <a:t> Move the sand </a:t>
            </a:r>
            <a:br>
              <a:rPr lang="en-AU" sz="1200" b="1" dirty="0">
                <a:solidFill>
                  <a:schemeClr val="tx1"/>
                </a:solidFill>
                <a:latin typeface="Arial Narrow" panose="020B0606020202030204" pitchFamily="34" charset="0"/>
              </a:rPr>
            </a:br>
            <a:r>
              <a:rPr lang="en-AU" sz="1200" b="1" dirty="0">
                <a:solidFill>
                  <a:schemeClr val="tx1"/>
                </a:solidFill>
                <a:latin typeface="Arial Narrow" panose="020B0606020202030204" pitchFamily="34" charset="0"/>
              </a:rPr>
              <a:t>from here to there.</a:t>
            </a:r>
          </a:p>
        </p:txBody>
      </p:sp>
      <p:cxnSp>
        <p:nvCxnSpPr>
          <p:cNvPr id="8" name="Straight Connector 7"/>
          <p:cNvCxnSpPr/>
          <p:nvPr/>
        </p:nvCxnSpPr>
        <p:spPr>
          <a:xfrm flipH="1">
            <a:off x="1671682" y="3368131"/>
            <a:ext cx="680693" cy="228061"/>
          </a:xfrm>
          <a:prstGeom prst="line">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4661093" y="3372844"/>
            <a:ext cx="695267" cy="213515"/>
          </a:xfrm>
          <a:prstGeom prst="line">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617491" y="3369416"/>
            <a:ext cx="0" cy="248499"/>
          </a:xfrm>
          <a:prstGeom prst="line">
            <a:avLst/>
          </a:prstGeom>
          <a:ln w="28575">
            <a:solidFill>
              <a:schemeClr val="tx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451691" y="4184742"/>
            <a:ext cx="2664297" cy="1015663"/>
          </a:xfrm>
          <a:prstGeom prst="rect">
            <a:avLst/>
          </a:prstGeom>
          <a:noFill/>
        </p:spPr>
        <p:txBody>
          <a:bodyPr wrap="square" rtlCol="0">
            <a:spAutoFit/>
          </a:bodyPr>
          <a:lstStyle/>
          <a:p>
            <a:pPr marL="171450" indent="-171450">
              <a:buFont typeface="Courier New" panose="02070309020205020404" pitchFamily="49" charset="0"/>
              <a:buChar char="o"/>
            </a:pPr>
            <a:r>
              <a:rPr lang="en-AU" sz="1200" b="1" dirty="0">
                <a:latin typeface="Arial Narrow" panose="020B0606020202030204" pitchFamily="34" charset="0"/>
              </a:rPr>
              <a:t>Groyne </a:t>
            </a:r>
            <a:r>
              <a:rPr lang="en-AU" sz="1200" dirty="0">
                <a:latin typeface="Arial Narrow" panose="020B0606020202030204" pitchFamily="34" charset="0"/>
              </a:rPr>
              <a:t>(wall perpendicular to shore)</a:t>
            </a:r>
          </a:p>
          <a:p>
            <a:pPr marL="171450" indent="-171450">
              <a:buFont typeface="Courier New" panose="02070309020205020404" pitchFamily="49" charset="0"/>
              <a:buChar char="o"/>
            </a:pPr>
            <a:r>
              <a:rPr lang="en-AU" sz="1200" b="1" dirty="0">
                <a:latin typeface="Arial Narrow" panose="020B0606020202030204" pitchFamily="34" charset="0"/>
              </a:rPr>
              <a:t>Rock Wall </a:t>
            </a:r>
            <a:r>
              <a:rPr lang="en-AU" sz="1200" dirty="0">
                <a:latin typeface="Arial Narrow" panose="020B0606020202030204" pitchFamily="34" charset="0"/>
              </a:rPr>
              <a:t>(parallel, on the shore)</a:t>
            </a:r>
          </a:p>
          <a:p>
            <a:pPr marL="171450" indent="-171450">
              <a:buFont typeface="Courier New" panose="02070309020205020404" pitchFamily="49" charset="0"/>
              <a:buChar char="o"/>
            </a:pPr>
            <a:r>
              <a:rPr lang="en-AU" sz="1200" b="1" dirty="0">
                <a:latin typeface="Arial Narrow" panose="020B0606020202030204" pitchFamily="34" charset="0"/>
              </a:rPr>
              <a:t>River Training Wall </a:t>
            </a:r>
            <a:r>
              <a:rPr lang="en-AU" sz="1200" dirty="0">
                <a:latin typeface="Arial Narrow" panose="020B0606020202030204" pitchFamily="34" charset="0"/>
              </a:rPr>
              <a:t>(river mouth)</a:t>
            </a:r>
          </a:p>
          <a:p>
            <a:pPr marL="171450" indent="-171450">
              <a:buFont typeface="Courier New" panose="02070309020205020404" pitchFamily="49" charset="0"/>
              <a:buChar char="o"/>
            </a:pPr>
            <a:r>
              <a:rPr lang="en-AU" sz="1200" b="1" dirty="0">
                <a:latin typeface="Arial Narrow" panose="020B0606020202030204" pitchFamily="34" charset="0"/>
              </a:rPr>
              <a:t>Artificial Reef </a:t>
            </a:r>
            <a:r>
              <a:rPr lang="en-AU" sz="1200" dirty="0">
                <a:latin typeface="Arial Narrow" panose="020B0606020202030204" pitchFamily="34" charset="0"/>
              </a:rPr>
              <a:t>(acts as a barrier)</a:t>
            </a:r>
          </a:p>
          <a:p>
            <a:pPr marL="171450" indent="-171450">
              <a:buFont typeface="Courier New" panose="02070309020205020404" pitchFamily="49" charset="0"/>
              <a:buChar char="o"/>
            </a:pPr>
            <a:r>
              <a:rPr lang="en-AU" sz="1200" b="1" dirty="0">
                <a:latin typeface="Arial Narrow" panose="020B0606020202030204" pitchFamily="34" charset="0"/>
              </a:rPr>
              <a:t>Breakwaters</a:t>
            </a:r>
          </a:p>
        </p:txBody>
      </p:sp>
      <p:sp>
        <p:nvSpPr>
          <p:cNvPr id="50" name="TextBox 49"/>
          <p:cNvSpPr txBox="1"/>
          <p:nvPr/>
        </p:nvSpPr>
        <p:spPr>
          <a:xfrm>
            <a:off x="2798960" y="4187129"/>
            <a:ext cx="1790141" cy="830997"/>
          </a:xfrm>
          <a:prstGeom prst="rect">
            <a:avLst/>
          </a:prstGeom>
          <a:noFill/>
        </p:spPr>
        <p:txBody>
          <a:bodyPr wrap="square" rtlCol="0">
            <a:spAutoFit/>
          </a:bodyPr>
          <a:lstStyle/>
          <a:p>
            <a:pPr marL="171450" indent="-171450">
              <a:buFont typeface="Courier New" panose="02070309020205020404" pitchFamily="49" charset="0"/>
              <a:buChar char="o"/>
            </a:pPr>
            <a:r>
              <a:rPr lang="en-AU" sz="1200" b="1" dirty="0">
                <a:latin typeface="Arial Narrow" panose="020B0606020202030204" pitchFamily="34" charset="0"/>
              </a:rPr>
              <a:t>Sand bypass system</a:t>
            </a:r>
          </a:p>
          <a:p>
            <a:r>
              <a:rPr lang="en-AU" sz="1200" dirty="0">
                <a:latin typeface="Arial Narrow" panose="020B0606020202030204" pitchFamily="34" charset="0"/>
              </a:rPr>
              <a:t>     (suck here, dump there)</a:t>
            </a:r>
          </a:p>
          <a:p>
            <a:pPr marL="171450" indent="-171450">
              <a:buFont typeface="Courier New" panose="02070309020205020404" pitchFamily="49" charset="0"/>
              <a:buChar char="o"/>
            </a:pPr>
            <a:r>
              <a:rPr lang="en-AU" sz="1200" b="1" dirty="0">
                <a:latin typeface="Arial Narrow" panose="020B0606020202030204" pitchFamily="34" charset="0"/>
              </a:rPr>
              <a:t>Beach nourishment </a:t>
            </a:r>
            <a:r>
              <a:rPr lang="en-AU" sz="1200" dirty="0">
                <a:latin typeface="Arial Narrow" panose="020B0606020202030204" pitchFamily="34" charset="0"/>
              </a:rPr>
              <a:t>(tractor in sand to beach)</a:t>
            </a:r>
          </a:p>
        </p:txBody>
      </p:sp>
      <p:sp>
        <p:nvSpPr>
          <p:cNvPr id="53" name="TextBox 52"/>
          <p:cNvSpPr txBox="1"/>
          <p:nvPr/>
        </p:nvSpPr>
        <p:spPr>
          <a:xfrm>
            <a:off x="4451693" y="4188129"/>
            <a:ext cx="1880788" cy="1200329"/>
          </a:xfrm>
          <a:prstGeom prst="rect">
            <a:avLst/>
          </a:prstGeom>
          <a:noFill/>
        </p:spPr>
        <p:txBody>
          <a:bodyPr wrap="square" rtlCol="0">
            <a:spAutoFit/>
          </a:bodyPr>
          <a:lstStyle/>
          <a:p>
            <a:pPr marL="171450" indent="-171450">
              <a:buFont typeface="Courier New" panose="02070309020205020404" pitchFamily="49" charset="0"/>
              <a:buChar char="o"/>
            </a:pPr>
            <a:r>
              <a:rPr lang="en-AU" sz="1200" b="1" dirty="0">
                <a:latin typeface="Arial Narrow" panose="020B0606020202030204" pitchFamily="34" charset="0"/>
              </a:rPr>
              <a:t>Plan a ‘Retreat’ Policy</a:t>
            </a:r>
            <a:br>
              <a:rPr lang="en-AU" sz="1200" dirty="0">
                <a:latin typeface="Arial Narrow" panose="020B0606020202030204" pitchFamily="34" charset="0"/>
              </a:rPr>
            </a:br>
            <a:r>
              <a:rPr lang="en-AU" sz="1200" dirty="0">
                <a:latin typeface="Arial Narrow" panose="020B0606020202030204" pitchFamily="34" charset="0"/>
              </a:rPr>
              <a:t>People are not allowed to protect their property – people must retreat along with the sand. Often ends up in court. E.g. Byron Bay</a:t>
            </a:r>
          </a:p>
        </p:txBody>
      </p:sp>
      <p:sp>
        <p:nvSpPr>
          <p:cNvPr id="26" name="TextBox 25"/>
          <p:cNvSpPr txBox="1"/>
          <p:nvPr/>
        </p:nvSpPr>
        <p:spPr>
          <a:xfrm>
            <a:off x="400461" y="970134"/>
            <a:ext cx="5868792" cy="2000548"/>
          </a:xfrm>
          <a:prstGeom prst="rect">
            <a:avLst/>
          </a:prstGeom>
          <a:noFill/>
        </p:spPr>
        <p:txBody>
          <a:bodyPr wrap="square" rtlCol="0">
            <a:spAutoFit/>
          </a:bodyPr>
          <a:lstStyle/>
          <a:p>
            <a:r>
              <a:rPr lang="en-AU" sz="1600" b="1" dirty="0">
                <a:latin typeface="Arial Narrow" panose="020B0606020202030204" pitchFamily="34" charset="0"/>
              </a:rPr>
              <a:t>The Issue of Beach Erosion</a:t>
            </a:r>
          </a:p>
          <a:p>
            <a:pPr algn="just"/>
            <a:r>
              <a:rPr lang="en-AU" sz="1200" dirty="0">
                <a:latin typeface="Arial Narrow" panose="020B0606020202030204" pitchFamily="34" charset="0"/>
              </a:rPr>
              <a:t>Beach erosion would not be an issue if there were no people living along the coastline. River mouths would shift from left to right along the coastline. Sand would shift from offshore to onshore with the seasons and storms. Sand would cross river mouths and hug coastlines on its northbound longshore drift. Sandbars would appear and disappear. Bars would change location. Vegetation would be left to trap sand and build dunes. Over longer time scales, sea levels would rise and fall. However, given their beauty, productivity and roar energy, it’s no mystery why people have flocked to live at the beach – maybe a little too close. </a:t>
            </a:r>
            <a:r>
              <a:rPr lang="en-AU" sz="1200" b="1" dirty="0">
                <a:latin typeface="Arial Narrow" panose="020B0606020202030204" pitchFamily="34" charset="0"/>
              </a:rPr>
              <a:t>Coastal engineering </a:t>
            </a:r>
            <a:r>
              <a:rPr lang="en-AU" sz="1200" dirty="0">
                <a:latin typeface="Arial Narrow" panose="020B0606020202030204" pitchFamily="34" charset="0"/>
              </a:rPr>
              <a:t>is designed to protect property and infrastructure by regulating water and sediment flow. Pictured below are 3 broad categories of current strategies used to combat the </a:t>
            </a:r>
            <a:r>
              <a:rPr lang="en-AU" sz="1200" i="1" dirty="0">
                <a:latin typeface="Arial Narrow" panose="020B0606020202030204" pitchFamily="34" charset="0"/>
              </a:rPr>
              <a:t>issue</a:t>
            </a:r>
            <a:r>
              <a:rPr lang="en-AU" sz="1200" dirty="0">
                <a:latin typeface="Arial Narrow" panose="020B0606020202030204" pitchFamily="34" charset="0"/>
              </a:rPr>
              <a:t> of beach erosion. </a:t>
            </a:r>
            <a:endParaRPr lang="en-AU" sz="1200" b="1" dirty="0">
              <a:latin typeface="Arial Narrow" panose="020B0606020202030204" pitchFamily="34" charset="0"/>
            </a:endParaRPr>
          </a:p>
        </p:txBody>
      </p:sp>
      <p:sp>
        <p:nvSpPr>
          <p:cNvPr id="5" name="Rectangle 4"/>
          <p:cNvSpPr/>
          <p:nvPr/>
        </p:nvSpPr>
        <p:spPr>
          <a:xfrm>
            <a:off x="504304" y="7349670"/>
            <a:ext cx="2648718" cy="135801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latin typeface="Arial Narrow" panose="020B0606020202030204" pitchFamily="34" charset="0"/>
            </a:endParaRPr>
          </a:p>
        </p:txBody>
      </p:sp>
      <p:sp>
        <p:nvSpPr>
          <p:cNvPr id="13" name="Rectangle 12"/>
          <p:cNvSpPr/>
          <p:nvPr/>
        </p:nvSpPr>
        <p:spPr>
          <a:xfrm>
            <a:off x="526996" y="7381469"/>
            <a:ext cx="2600307" cy="8640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solidFill>
              <a:latin typeface="Arial Narrow" panose="020B0606020202030204" pitchFamily="34" charset="0"/>
            </a:endParaRPr>
          </a:p>
        </p:txBody>
      </p:sp>
      <p:sp>
        <p:nvSpPr>
          <p:cNvPr id="37" name="Rectangle 36"/>
          <p:cNvSpPr/>
          <p:nvPr/>
        </p:nvSpPr>
        <p:spPr>
          <a:xfrm>
            <a:off x="3584040" y="7349670"/>
            <a:ext cx="2648718" cy="135801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Rectangle 37"/>
          <p:cNvSpPr/>
          <p:nvPr/>
        </p:nvSpPr>
        <p:spPr>
          <a:xfrm>
            <a:off x="3617491" y="7381469"/>
            <a:ext cx="2602211" cy="86409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TextBox 15"/>
          <p:cNvSpPr txBox="1"/>
          <p:nvPr/>
        </p:nvSpPr>
        <p:spPr>
          <a:xfrm>
            <a:off x="1531195" y="7327568"/>
            <a:ext cx="1008112" cy="276999"/>
          </a:xfrm>
          <a:prstGeom prst="rect">
            <a:avLst/>
          </a:prstGeom>
          <a:noFill/>
        </p:spPr>
        <p:txBody>
          <a:bodyPr wrap="square" rtlCol="0">
            <a:spAutoFit/>
          </a:bodyPr>
          <a:lstStyle/>
          <a:p>
            <a:r>
              <a:rPr lang="en-AU" sz="1200" b="1" dirty="0">
                <a:latin typeface="Arial Narrow" panose="020B0606020202030204" pitchFamily="34" charset="0"/>
              </a:rPr>
              <a:t>Before</a:t>
            </a:r>
          </a:p>
        </p:txBody>
      </p:sp>
      <p:sp>
        <p:nvSpPr>
          <p:cNvPr id="41" name="TextBox 40"/>
          <p:cNvSpPr txBox="1"/>
          <p:nvPr/>
        </p:nvSpPr>
        <p:spPr>
          <a:xfrm>
            <a:off x="4625133" y="7332360"/>
            <a:ext cx="1008112" cy="276999"/>
          </a:xfrm>
          <a:prstGeom prst="rect">
            <a:avLst/>
          </a:prstGeom>
          <a:noFill/>
        </p:spPr>
        <p:txBody>
          <a:bodyPr wrap="square" rtlCol="0">
            <a:spAutoFit/>
          </a:bodyPr>
          <a:lstStyle/>
          <a:p>
            <a:r>
              <a:rPr lang="en-AU" sz="1200" b="1" dirty="0">
                <a:latin typeface="Arial Narrow" panose="020B0606020202030204" pitchFamily="34" charset="0"/>
              </a:rPr>
              <a:t>After</a:t>
            </a:r>
          </a:p>
        </p:txBody>
      </p:sp>
      <p:sp>
        <p:nvSpPr>
          <p:cNvPr id="21" name="Right Arrow 20"/>
          <p:cNvSpPr/>
          <p:nvPr/>
        </p:nvSpPr>
        <p:spPr>
          <a:xfrm>
            <a:off x="669911" y="7934067"/>
            <a:ext cx="1674469" cy="606217"/>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1200" dirty="0">
                <a:solidFill>
                  <a:schemeClr val="bg1"/>
                </a:solidFill>
                <a:latin typeface="Arial Narrow" panose="020B0606020202030204" pitchFamily="34" charset="0"/>
              </a:rPr>
              <a:t>Longshore Drift</a:t>
            </a:r>
          </a:p>
        </p:txBody>
      </p:sp>
      <p:sp>
        <p:nvSpPr>
          <p:cNvPr id="23" name="TextBox 22"/>
          <p:cNvSpPr txBox="1"/>
          <p:nvPr/>
        </p:nvSpPr>
        <p:spPr>
          <a:xfrm>
            <a:off x="485290" y="8455845"/>
            <a:ext cx="1253928" cy="276999"/>
          </a:xfrm>
          <a:prstGeom prst="rect">
            <a:avLst/>
          </a:prstGeom>
          <a:noFill/>
        </p:spPr>
        <p:txBody>
          <a:bodyPr wrap="square" rtlCol="0">
            <a:spAutoFit/>
          </a:bodyPr>
          <a:lstStyle/>
          <a:p>
            <a:r>
              <a:rPr lang="en-AU" sz="1200" dirty="0">
                <a:latin typeface="Arial Narrow" panose="020B0606020202030204" pitchFamily="34" charset="0"/>
              </a:rPr>
              <a:t>Beach (sand)</a:t>
            </a:r>
          </a:p>
        </p:txBody>
      </p:sp>
      <p:sp>
        <p:nvSpPr>
          <p:cNvPr id="46" name="TextBox 45"/>
          <p:cNvSpPr txBox="1"/>
          <p:nvPr/>
        </p:nvSpPr>
        <p:spPr>
          <a:xfrm>
            <a:off x="501950" y="7346311"/>
            <a:ext cx="858395" cy="276999"/>
          </a:xfrm>
          <a:prstGeom prst="rect">
            <a:avLst/>
          </a:prstGeom>
          <a:noFill/>
        </p:spPr>
        <p:txBody>
          <a:bodyPr wrap="square" rtlCol="0">
            <a:spAutoFit/>
          </a:bodyPr>
          <a:lstStyle/>
          <a:p>
            <a:r>
              <a:rPr lang="en-AU" sz="1200" dirty="0">
                <a:latin typeface="Arial Narrow" panose="020B0606020202030204" pitchFamily="34" charset="0"/>
              </a:rPr>
              <a:t>Ocean</a:t>
            </a:r>
          </a:p>
        </p:txBody>
      </p:sp>
      <p:sp>
        <p:nvSpPr>
          <p:cNvPr id="24" name="Freeform 23"/>
          <p:cNvSpPr/>
          <p:nvPr/>
        </p:nvSpPr>
        <p:spPr>
          <a:xfrm>
            <a:off x="3874751" y="7715083"/>
            <a:ext cx="885825" cy="700007"/>
          </a:xfrm>
          <a:custGeom>
            <a:avLst/>
            <a:gdLst>
              <a:gd name="connsiteX0" fmla="*/ 0 w 885825"/>
              <a:gd name="connsiteY0" fmla="*/ 547607 h 700007"/>
              <a:gd name="connsiteX1" fmla="*/ 47625 w 885825"/>
              <a:gd name="connsiteY1" fmla="*/ 538082 h 700007"/>
              <a:gd name="connsiteX2" fmla="*/ 133350 w 885825"/>
              <a:gd name="connsiteY2" fmla="*/ 528557 h 700007"/>
              <a:gd name="connsiteX3" fmla="*/ 219075 w 885825"/>
              <a:gd name="connsiteY3" fmla="*/ 480932 h 700007"/>
              <a:gd name="connsiteX4" fmla="*/ 304800 w 885825"/>
              <a:gd name="connsiteY4" fmla="*/ 442832 h 700007"/>
              <a:gd name="connsiteX5" fmla="*/ 323850 w 885825"/>
              <a:gd name="connsiteY5" fmla="*/ 414257 h 700007"/>
              <a:gd name="connsiteX6" fmla="*/ 419100 w 885825"/>
              <a:gd name="connsiteY6" fmla="*/ 366632 h 700007"/>
              <a:gd name="connsiteX7" fmla="*/ 466725 w 885825"/>
              <a:gd name="connsiteY7" fmla="*/ 357107 h 700007"/>
              <a:gd name="connsiteX8" fmla="*/ 495300 w 885825"/>
              <a:gd name="connsiteY8" fmla="*/ 328532 h 700007"/>
              <a:gd name="connsiteX9" fmla="*/ 523875 w 885825"/>
              <a:gd name="connsiteY9" fmla="*/ 309482 h 700007"/>
              <a:gd name="connsiteX10" fmla="*/ 552450 w 885825"/>
              <a:gd name="connsiteY10" fmla="*/ 271382 h 700007"/>
              <a:gd name="connsiteX11" fmla="*/ 609600 w 885825"/>
              <a:gd name="connsiteY11" fmla="*/ 242807 h 700007"/>
              <a:gd name="connsiteX12" fmla="*/ 628650 w 885825"/>
              <a:gd name="connsiteY12" fmla="*/ 214232 h 700007"/>
              <a:gd name="connsiteX13" fmla="*/ 695325 w 885825"/>
              <a:gd name="connsiteY13" fmla="*/ 166607 h 700007"/>
              <a:gd name="connsiteX14" fmla="*/ 771525 w 885825"/>
              <a:gd name="connsiteY14" fmla="*/ 80882 h 700007"/>
              <a:gd name="connsiteX15" fmla="*/ 828675 w 885825"/>
              <a:gd name="connsiteY15" fmla="*/ 61832 h 700007"/>
              <a:gd name="connsiteX16" fmla="*/ 866775 w 885825"/>
              <a:gd name="connsiteY16" fmla="*/ 4682 h 700007"/>
              <a:gd name="connsiteX17" fmla="*/ 885825 w 885825"/>
              <a:gd name="connsiteY17" fmla="*/ 61832 h 700007"/>
              <a:gd name="connsiteX18" fmla="*/ 857250 w 885825"/>
              <a:gd name="connsiteY18" fmla="*/ 604757 h 700007"/>
              <a:gd name="connsiteX19" fmla="*/ 809625 w 885825"/>
              <a:gd name="connsiteY19" fmla="*/ 623807 h 700007"/>
              <a:gd name="connsiteX20" fmla="*/ 781050 w 885825"/>
              <a:gd name="connsiteY20" fmla="*/ 642857 h 700007"/>
              <a:gd name="connsiteX21" fmla="*/ 647700 w 885825"/>
              <a:gd name="connsiteY21" fmla="*/ 671432 h 700007"/>
              <a:gd name="connsiteX22" fmla="*/ 514350 w 885825"/>
              <a:gd name="connsiteY22" fmla="*/ 700007 h 700007"/>
              <a:gd name="connsiteX23" fmla="*/ 180975 w 885825"/>
              <a:gd name="connsiteY23" fmla="*/ 690482 h 700007"/>
              <a:gd name="connsiteX24" fmla="*/ 152400 w 885825"/>
              <a:gd name="connsiteY24" fmla="*/ 680957 h 700007"/>
              <a:gd name="connsiteX25" fmla="*/ 95250 w 885825"/>
              <a:gd name="connsiteY25" fmla="*/ 642857 h 700007"/>
              <a:gd name="connsiteX26" fmla="*/ 85725 w 885825"/>
              <a:gd name="connsiteY26" fmla="*/ 614282 h 700007"/>
              <a:gd name="connsiteX27" fmla="*/ 28575 w 885825"/>
              <a:gd name="connsiteY27" fmla="*/ 595232 h 700007"/>
              <a:gd name="connsiteX28" fmla="*/ 0 w 885825"/>
              <a:gd name="connsiteY28" fmla="*/ 547607 h 70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85825" h="700007">
                <a:moveTo>
                  <a:pt x="0" y="547607"/>
                </a:moveTo>
                <a:cubicBezTo>
                  <a:pt x="15875" y="544432"/>
                  <a:pt x="31598" y="540372"/>
                  <a:pt x="47625" y="538082"/>
                </a:cubicBezTo>
                <a:cubicBezTo>
                  <a:pt x="76087" y="534016"/>
                  <a:pt x="104990" y="533284"/>
                  <a:pt x="133350" y="528557"/>
                </a:cubicBezTo>
                <a:cubicBezTo>
                  <a:pt x="190801" y="518982"/>
                  <a:pt x="137254" y="508206"/>
                  <a:pt x="219075" y="480932"/>
                </a:cubicBezTo>
                <a:cubicBezTo>
                  <a:pt x="287085" y="458262"/>
                  <a:pt x="259517" y="473021"/>
                  <a:pt x="304800" y="442832"/>
                </a:cubicBezTo>
                <a:cubicBezTo>
                  <a:pt x="311150" y="433307"/>
                  <a:pt x="315158" y="421707"/>
                  <a:pt x="323850" y="414257"/>
                </a:cubicBezTo>
                <a:cubicBezTo>
                  <a:pt x="344792" y="396306"/>
                  <a:pt x="392469" y="374621"/>
                  <a:pt x="419100" y="366632"/>
                </a:cubicBezTo>
                <a:cubicBezTo>
                  <a:pt x="434607" y="361980"/>
                  <a:pt x="450850" y="360282"/>
                  <a:pt x="466725" y="357107"/>
                </a:cubicBezTo>
                <a:cubicBezTo>
                  <a:pt x="476250" y="347582"/>
                  <a:pt x="484952" y="337156"/>
                  <a:pt x="495300" y="328532"/>
                </a:cubicBezTo>
                <a:cubicBezTo>
                  <a:pt x="504094" y="321203"/>
                  <a:pt x="515780" y="317577"/>
                  <a:pt x="523875" y="309482"/>
                </a:cubicBezTo>
                <a:cubicBezTo>
                  <a:pt x="535100" y="298257"/>
                  <a:pt x="541225" y="282607"/>
                  <a:pt x="552450" y="271382"/>
                </a:cubicBezTo>
                <a:cubicBezTo>
                  <a:pt x="570914" y="252918"/>
                  <a:pt x="586359" y="250554"/>
                  <a:pt x="609600" y="242807"/>
                </a:cubicBezTo>
                <a:cubicBezTo>
                  <a:pt x="615950" y="233282"/>
                  <a:pt x="620555" y="222327"/>
                  <a:pt x="628650" y="214232"/>
                </a:cubicBezTo>
                <a:cubicBezTo>
                  <a:pt x="640465" y="202417"/>
                  <a:pt x="679100" y="177424"/>
                  <a:pt x="695325" y="166607"/>
                </a:cubicBezTo>
                <a:cubicBezTo>
                  <a:pt x="713477" y="139379"/>
                  <a:pt x="743563" y="90203"/>
                  <a:pt x="771525" y="80882"/>
                </a:cubicBezTo>
                <a:lnTo>
                  <a:pt x="828675" y="61832"/>
                </a:lnTo>
                <a:cubicBezTo>
                  <a:pt x="841375" y="42782"/>
                  <a:pt x="859535" y="-17038"/>
                  <a:pt x="866775" y="4682"/>
                </a:cubicBezTo>
                <a:lnTo>
                  <a:pt x="885825" y="61832"/>
                </a:lnTo>
                <a:cubicBezTo>
                  <a:pt x="884459" y="105545"/>
                  <a:pt x="876066" y="532180"/>
                  <a:pt x="857250" y="604757"/>
                </a:cubicBezTo>
                <a:cubicBezTo>
                  <a:pt x="852959" y="621308"/>
                  <a:pt x="824918" y="616161"/>
                  <a:pt x="809625" y="623807"/>
                </a:cubicBezTo>
                <a:cubicBezTo>
                  <a:pt x="799386" y="628927"/>
                  <a:pt x="791808" y="638945"/>
                  <a:pt x="781050" y="642857"/>
                </a:cubicBezTo>
                <a:cubicBezTo>
                  <a:pt x="698559" y="672854"/>
                  <a:pt x="721495" y="652983"/>
                  <a:pt x="647700" y="671432"/>
                </a:cubicBezTo>
                <a:cubicBezTo>
                  <a:pt x="511977" y="705363"/>
                  <a:pt x="679681" y="679341"/>
                  <a:pt x="514350" y="700007"/>
                </a:cubicBezTo>
                <a:cubicBezTo>
                  <a:pt x="403225" y="696832"/>
                  <a:pt x="291992" y="696325"/>
                  <a:pt x="180975" y="690482"/>
                </a:cubicBezTo>
                <a:cubicBezTo>
                  <a:pt x="170949" y="689954"/>
                  <a:pt x="161177" y="685833"/>
                  <a:pt x="152400" y="680957"/>
                </a:cubicBezTo>
                <a:cubicBezTo>
                  <a:pt x="132386" y="669838"/>
                  <a:pt x="95250" y="642857"/>
                  <a:pt x="95250" y="642857"/>
                </a:cubicBezTo>
                <a:cubicBezTo>
                  <a:pt x="92075" y="633332"/>
                  <a:pt x="93895" y="620118"/>
                  <a:pt x="85725" y="614282"/>
                </a:cubicBezTo>
                <a:cubicBezTo>
                  <a:pt x="69385" y="602610"/>
                  <a:pt x="42774" y="609431"/>
                  <a:pt x="28575" y="595232"/>
                </a:cubicBezTo>
                <a:lnTo>
                  <a:pt x="0" y="547607"/>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Rectangle 24"/>
          <p:cNvSpPr/>
          <p:nvPr/>
        </p:nvSpPr>
        <p:spPr>
          <a:xfrm>
            <a:off x="5056582" y="8245565"/>
            <a:ext cx="1163243" cy="27633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Rectangle 26"/>
          <p:cNvSpPr/>
          <p:nvPr/>
        </p:nvSpPr>
        <p:spPr>
          <a:xfrm>
            <a:off x="499701" y="5455096"/>
            <a:ext cx="5720001" cy="179509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Apply your knowledge of longshore drift to explain the </a:t>
            </a:r>
            <a:r>
              <a:rPr lang="en-AU" sz="1200" b="1" i="1" dirty="0">
                <a:solidFill>
                  <a:schemeClr val="tx1"/>
                </a:solidFill>
                <a:latin typeface="Arial Narrow" panose="020B0606020202030204" pitchFamily="34" charset="0"/>
              </a:rPr>
              <a:t>before &amp; after </a:t>
            </a:r>
            <a:r>
              <a:rPr lang="en-AU" sz="1200" b="1" dirty="0">
                <a:solidFill>
                  <a:schemeClr val="tx1"/>
                </a:solidFill>
                <a:latin typeface="Arial Narrow" panose="020B0606020202030204" pitchFamily="34" charset="0"/>
              </a:rPr>
              <a:t>scenes below</a:t>
            </a:r>
            <a:endParaRPr lang="en-AU" sz="1200" dirty="0">
              <a:solidFill>
                <a:schemeClr val="tx1"/>
              </a:solidFill>
              <a:latin typeface="Arial Narrow" panose="020B0606020202030204" pitchFamily="34" charset="0"/>
            </a:endParaRPr>
          </a:p>
        </p:txBody>
      </p:sp>
      <p:sp>
        <p:nvSpPr>
          <p:cNvPr id="28" name="Rectangle 27"/>
          <p:cNvSpPr/>
          <p:nvPr/>
        </p:nvSpPr>
        <p:spPr>
          <a:xfrm>
            <a:off x="4732296" y="7623310"/>
            <a:ext cx="313731" cy="1084370"/>
          </a:xfrm>
          <a:prstGeom prst="rect">
            <a:avLst/>
          </a:prstGeom>
        </p:spPr>
        <p:style>
          <a:lnRef idx="2">
            <a:schemeClr val="dk1">
              <a:shade val="50000"/>
            </a:schemeClr>
          </a:lnRef>
          <a:fillRef idx="1">
            <a:schemeClr val="dk1"/>
          </a:fillRef>
          <a:effectRef idx="0">
            <a:schemeClr val="dk1"/>
          </a:effectRef>
          <a:fontRef idx="minor">
            <a:schemeClr val="lt1"/>
          </a:fontRef>
        </p:style>
        <p:txBody>
          <a:bodyPr vert="vert270" rtlCol="0" anchor="ctr"/>
          <a:lstStyle/>
          <a:p>
            <a:pPr algn="ctr"/>
            <a:r>
              <a:rPr lang="en-AU" sz="1200" dirty="0">
                <a:latin typeface="Arial Narrow" panose="020B0606020202030204" pitchFamily="34" charset="0"/>
              </a:rPr>
              <a:t>Groyne</a:t>
            </a:r>
          </a:p>
        </p:txBody>
      </p:sp>
      <p:sp>
        <p:nvSpPr>
          <p:cNvPr id="42" name="Rectangle 41"/>
          <p:cNvSpPr/>
          <p:nvPr/>
        </p:nvSpPr>
        <p:spPr>
          <a:xfrm>
            <a:off x="669911" y="5740925"/>
            <a:ext cx="5423385" cy="138585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i="1" dirty="0">
                <a:solidFill>
                  <a:schemeClr val="bg1">
                    <a:lumMod val="50000"/>
                  </a:schemeClr>
                </a:solidFill>
                <a:latin typeface="Comic Sans MS" panose="030F0702030302020204" pitchFamily="66" charset="0"/>
              </a:rPr>
              <a:t>Before</a:t>
            </a:r>
            <a:r>
              <a:rPr lang="en-AU" sz="1200" dirty="0">
                <a:solidFill>
                  <a:schemeClr val="bg1">
                    <a:lumMod val="50000"/>
                  </a:schemeClr>
                </a:solidFill>
                <a:latin typeface="Comic Sans MS" panose="030F0702030302020204" pitchFamily="66" charset="0"/>
              </a:rPr>
              <a:t> the groyne, sand moved freely from left to right of the picture.</a:t>
            </a:r>
          </a:p>
          <a:p>
            <a:r>
              <a:rPr lang="en-AU" sz="1200" i="1" dirty="0">
                <a:solidFill>
                  <a:schemeClr val="bg1">
                    <a:lumMod val="50000"/>
                  </a:schemeClr>
                </a:solidFill>
                <a:latin typeface="Comic Sans MS" panose="030F0702030302020204" pitchFamily="66" charset="0"/>
              </a:rPr>
              <a:t>After</a:t>
            </a:r>
            <a:r>
              <a:rPr lang="en-AU" sz="1200" dirty="0">
                <a:solidFill>
                  <a:schemeClr val="bg1">
                    <a:lumMod val="50000"/>
                  </a:schemeClr>
                </a:solidFill>
                <a:latin typeface="Comic Sans MS" panose="030F0702030302020204" pitchFamily="66" charset="0"/>
              </a:rPr>
              <a:t> the groyne was installed, sand became trapped on the windward side of the groyne and accretion occurred. The lee side of the groyne was consequently deprived of sand and erosion occurred.</a:t>
            </a:r>
          </a:p>
          <a:p>
            <a:endParaRPr lang="en-AU" sz="300" dirty="0">
              <a:solidFill>
                <a:schemeClr val="bg1">
                  <a:lumMod val="50000"/>
                </a:schemeClr>
              </a:solidFill>
              <a:latin typeface="Comic Sans MS" panose="030F0702030302020204" pitchFamily="66" charset="0"/>
            </a:endParaRPr>
          </a:p>
          <a:p>
            <a:r>
              <a:rPr lang="en-AU" sz="1200" i="1" dirty="0">
                <a:solidFill>
                  <a:schemeClr val="bg1">
                    <a:lumMod val="50000"/>
                  </a:schemeClr>
                </a:solidFill>
                <a:latin typeface="Comic Sans MS" panose="030F0702030302020204" pitchFamily="66" charset="0"/>
              </a:rPr>
              <a:t>Topics of discussion: </a:t>
            </a:r>
            <a:r>
              <a:rPr lang="en-AU" sz="1200" dirty="0">
                <a:solidFill>
                  <a:schemeClr val="bg1">
                    <a:lumMod val="50000"/>
                  </a:schemeClr>
                </a:solidFill>
                <a:latin typeface="Comic Sans MS" panose="030F0702030302020204" pitchFamily="66" charset="0"/>
              </a:rPr>
              <a:t>What about people who have property on the lee side? Is sand pumping an option for them? What if more groynes were installed? Are they allowed to protect their property? Who pays? </a:t>
            </a:r>
          </a:p>
          <a:p>
            <a:endParaRPr lang="en-AU" sz="1200" dirty="0">
              <a:solidFill>
                <a:schemeClr val="tx1"/>
              </a:solidFill>
              <a:latin typeface="Comic Sans MS" panose="030F0702030302020204" pitchFamily="66" charset="0"/>
            </a:endParaRPr>
          </a:p>
          <a:p>
            <a:endParaRPr lang="en-AU" sz="1200" dirty="0">
              <a:solidFill>
                <a:schemeClr val="tx1"/>
              </a:solidFill>
              <a:latin typeface="Comic Sans MS" panose="030F0702030302020204" pitchFamily="66" charset="0"/>
            </a:endParaRPr>
          </a:p>
          <a:p>
            <a:endParaRPr lang="en-AU" sz="1200" dirty="0">
              <a:solidFill>
                <a:schemeClr val="tx1"/>
              </a:solidFill>
              <a:latin typeface="Comic Sans MS" panose="030F0702030302020204" pitchFamily="66" charset="0"/>
            </a:endParaRPr>
          </a:p>
          <a:p>
            <a:endParaRPr lang="en-AU" sz="1200" dirty="0">
              <a:solidFill>
                <a:schemeClr val="tx1"/>
              </a:solidFill>
              <a:latin typeface="Comic Sans MS" panose="030F0702030302020204" pitchFamily="66" charset="0"/>
            </a:endParaRPr>
          </a:p>
        </p:txBody>
      </p:sp>
      <p:cxnSp>
        <p:nvCxnSpPr>
          <p:cNvPr id="44" name="Straight Connector 43">
            <a:extLst>
              <a:ext uri="{FF2B5EF4-FFF2-40B4-BE49-F238E27FC236}">
                <a16:creationId xmlns:a16="http://schemas.microsoft.com/office/drawing/2014/main" id="{842D6F7F-7495-4240-92A8-A34DDD4B5724}"/>
              </a:ext>
            </a:extLst>
          </p:cNvPr>
          <p:cNvCxnSpPr/>
          <p:nvPr/>
        </p:nvCxnSpPr>
        <p:spPr>
          <a:xfrm flipH="1">
            <a:off x="476672" y="971600"/>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CA6A58C3-16C3-4971-B59F-10A0525E4BF4}"/>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6" name="TextBox 55">
            <a:extLst>
              <a:ext uri="{FF2B5EF4-FFF2-40B4-BE49-F238E27FC236}">
                <a16:creationId xmlns:a16="http://schemas.microsoft.com/office/drawing/2014/main" id="{636F842E-7367-45D1-A4E4-52B2042CF00A}"/>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2" name="TextBox 17">
            <a:extLst>
              <a:ext uri="{FF2B5EF4-FFF2-40B4-BE49-F238E27FC236}">
                <a16:creationId xmlns:a16="http://schemas.microsoft.com/office/drawing/2014/main" id="{0F82EDAE-62DF-BD49-24D6-C8A300CEA459}"/>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 name="TextBox 2">
            <a:extLst>
              <a:ext uri="{FF2B5EF4-FFF2-40B4-BE49-F238E27FC236}">
                <a16:creationId xmlns:a16="http://schemas.microsoft.com/office/drawing/2014/main" id="{BA615F93-861C-D27F-13DE-9984C3F15430}"/>
              </a:ext>
            </a:extLst>
          </p:cNvPr>
          <p:cNvSpPr txBox="1"/>
          <p:nvPr/>
        </p:nvSpPr>
        <p:spPr>
          <a:xfrm>
            <a:off x="1410717" y="160928"/>
            <a:ext cx="4222528" cy="738664"/>
          </a:xfrm>
          <a:prstGeom prst="rect">
            <a:avLst/>
          </a:prstGeom>
          <a:noFill/>
        </p:spPr>
        <p:txBody>
          <a:bodyPr wrap="square" rtlCol="0">
            <a:spAutoFit/>
          </a:bodyPr>
          <a:lstStyle/>
          <a:p>
            <a:r>
              <a:rPr lang="en-US" b="1" dirty="0">
                <a:latin typeface="Arial Narrow" pitchFamily="34" charset="0"/>
              </a:rPr>
              <a:t>10. Engineering Marvels or Mayhem? – </a:t>
            </a:r>
            <a:r>
              <a:rPr lang="en-US" sz="1200" dirty="0">
                <a:latin typeface="Arial Narrow" pitchFamily="34" charset="0"/>
              </a:rPr>
              <a:t>Explain how coastal engineering regulates water or sediment flow, affects currents and impacts the coastline, including marine ecosystems.</a:t>
            </a:r>
            <a:endParaRPr lang="en-US" sz="1100" i="1" dirty="0">
              <a:latin typeface="Arial Narrow" pitchFamily="34" charset="0"/>
            </a:endParaRPr>
          </a:p>
        </p:txBody>
      </p:sp>
      <p:cxnSp>
        <p:nvCxnSpPr>
          <p:cNvPr id="6" name="Straight Connector 5">
            <a:extLst>
              <a:ext uri="{FF2B5EF4-FFF2-40B4-BE49-F238E27FC236}">
                <a16:creationId xmlns:a16="http://schemas.microsoft.com/office/drawing/2014/main" id="{4ED3DF5D-380D-314F-CB48-76A0BD64695F}"/>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36">
            <a:extLst>
              <a:ext uri="{FF2B5EF4-FFF2-40B4-BE49-F238E27FC236}">
                <a16:creationId xmlns:a16="http://schemas.microsoft.com/office/drawing/2014/main" id="{15DDB875-49C6-3B4F-0A27-D3C59445D6B3}"/>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9" name="TextBox 36">
            <a:extLst>
              <a:ext uri="{FF2B5EF4-FFF2-40B4-BE49-F238E27FC236}">
                <a16:creationId xmlns:a16="http://schemas.microsoft.com/office/drawing/2014/main" id="{02CF6B38-E8F3-8A6C-51A9-60F6B5B6DC77}"/>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0" name="TextBox 9">
            <a:extLst>
              <a:ext uri="{FF2B5EF4-FFF2-40B4-BE49-F238E27FC236}">
                <a16:creationId xmlns:a16="http://schemas.microsoft.com/office/drawing/2014/main" id="{C562D471-C66C-70E4-44E2-22F69B568D38}"/>
              </a:ext>
            </a:extLst>
          </p:cNvPr>
          <p:cNvSpPr txBox="1"/>
          <p:nvPr/>
        </p:nvSpPr>
        <p:spPr>
          <a:xfrm>
            <a:off x="6073179" y="8831505"/>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19</a:t>
            </a:r>
          </a:p>
        </p:txBody>
      </p:sp>
    </p:spTree>
    <p:extLst>
      <p:ext uri="{BB962C8B-B14F-4D97-AF65-F5344CB8AC3E}">
        <p14:creationId xmlns:p14="http://schemas.microsoft.com/office/powerpoint/2010/main" val="35916785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9" name="TextBox 36">
            <a:extLst>
              <a:ext uri="{FF2B5EF4-FFF2-40B4-BE49-F238E27FC236}">
                <a16:creationId xmlns:a16="http://schemas.microsoft.com/office/drawing/2014/main" id="{F3EF7FDC-5AA1-C1EE-EDBC-C4DBBF28A7E5}"/>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11" name="TextBox 36">
            <a:extLst>
              <a:ext uri="{FF2B5EF4-FFF2-40B4-BE49-F238E27FC236}">
                <a16:creationId xmlns:a16="http://schemas.microsoft.com/office/drawing/2014/main" id="{04DD5D1C-E768-4D52-E135-7E5842F7DD5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6DC703DE-BEFB-ED92-D872-A4161025D689}"/>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20</a:t>
            </a:r>
          </a:p>
        </p:txBody>
      </p:sp>
      <p:sp>
        <p:nvSpPr>
          <p:cNvPr id="2" name="TextBox 17">
            <a:extLst>
              <a:ext uri="{FF2B5EF4-FFF2-40B4-BE49-F238E27FC236}">
                <a16:creationId xmlns:a16="http://schemas.microsoft.com/office/drawing/2014/main" id="{C3F94B64-F271-0A1C-4F60-01E5ABF368C8}"/>
              </a:ext>
            </a:extLst>
          </p:cNvPr>
          <p:cNvSpPr txBox="1"/>
          <p:nvPr/>
        </p:nvSpPr>
        <p:spPr>
          <a:xfrm>
            <a:off x="564252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5" name="TextBox 4">
            <a:extLst>
              <a:ext uri="{FF2B5EF4-FFF2-40B4-BE49-F238E27FC236}">
                <a16:creationId xmlns:a16="http://schemas.microsoft.com/office/drawing/2014/main" id="{93C44191-A05B-D6B1-8578-43698E3B98E6}"/>
              </a:ext>
            </a:extLst>
          </p:cNvPr>
          <p:cNvSpPr txBox="1"/>
          <p:nvPr/>
        </p:nvSpPr>
        <p:spPr>
          <a:xfrm>
            <a:off x="1410717" y="273586"/>
            <a:ext cx="4222528" cy="553998"/>
          </a:xfrm>
          <a:prstGeom prst="rect">
            <a:avLst/>
          </a:prstGeom>
          <a:noFill/>
        </p:spPr>
        <p:txBody>
          <a:bodyPr wrap="square" rtlCol="0">
            <a:spAutoFit/>
          </a:bodyPr>
          <a:lstStyle/>
          <a:p>
            <a:r>
              <a:rPr lang="en-US" b="1" dirty="0">
                <a:latin typeface="Arial Narrow" pitchFamily="34" charset="0"/>
              </a:rPr>
              <a:t>Explain</a:t>
            </a:r>
            <a:r>
              <a:rPr lang="en-US" sz="1200" dirty="0">
                <a:latin typeface="Arial Narrow" pitchFamily="34" charset="0"/>
              </a:rPr>
              <a:t> how coastal engineering regulates water or sediment flow, affects currents and impacts the coastline, including marine ecosystems.</a:t>
            </a:r>
            <a:endParaRPr lang="en-US" sz="1100" i="1" dirty="0">
              <a:latin typeface="Arial Narrow" pitchFamily="34" charset="0"/>
            </a:endParaRPr>
          </a:p>
        </p:txBody>
      </p:sp>
    </p:spTree>
    <p:extLst>
      <p:ext uri="{BB962C8B-B14F-4D97-AF65-F5344CB8AC3E}">
        <p14:creationId xmlns:p14="http://schemas.microsoft.com/office/powerpoint/2010/main" val="40754137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268760" y="216714"/>
            <a:ext cx="4176464" cy="523220"/>
          </a:xfrm>
          <a:prstGeom prst="rect">
            <a:avLst/>
          </a:prstGeom>
          <a:noFill/>
        </p:spPr>
        <p:txBody>
          <a:bodyPr wrap="square" rtlCol="0">
            <a:spAutoFit/>
          </a:bodyPr>
          <a:lstStyle/>
          <a:p>
            <a:pPr algn="ctr"/>
            <a:r>
              <a:rPr lang="en-US" sz="2800" b="1" dirty="0">
                <a:latin typeface="Arial Narrow" pitchFamily="34" charset="0"/>
              </a:rPr>
              <a:t>Course Overview</a:t>
            </a:r>
          </a:p>
        </p:txBody>
      </p: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6" name="Rectangle 5"/>
          <p:cNvSpPr/>
          <p:nvPr/>
        </p:nvSpPr>
        <p:spPr>
          <a:xfrm>
            <a:off x="2280824" y="1199267"/>
            <a:ext cx="2304256" cy="504056"/>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600" b="1" dirty="0">
                <a:solidFill>
                  <a:schemeClr val="tx1"/>
                </a:solidFill>
                <a:latin typeface="Arial Narrow" panose="020B0606020202030204" pitchFamily="34" charset="0"/>
              </a:rPr>
              <a:t>Marine Science</a:t>
            </a:r>
          </a:p>
        </p:txBody>
      </p:sp>
      <p:sp>
        <p:nvSpPr>
          <p:cNvPr id="7" name="Rectangle 6"/>
          <p:cNvSpPr/>
          <p:nvPr/>
        </p:nvSpPr>
        <p:spPr>
          <a:xfrm>
            <a:off x="508863" y="2051654"/>
            <a:ext cx="2924089" cy="375568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600" b="1" dirty="0">
                <a:solidFill>
                  <a:schemeClr val="tx1"/>
                </a:solidFill>
                <a:latin typeface="Arial Narrow" panose="020B0606020202030204" pitchFamily="34" charset="0"/>
              </a:rPr>
              <a:t>Year 11 (this booklet)</a:t>
            </a: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endParaRPr lang="en-AU" sz="1600" b="1" dirty="0">
              <a:solidFill>
                <a:schemeClr val="tx1"/>
              </a:solidFill>
              <a:latin typeface="Arial Narrow" panose="020B0606020202030204" pitchFamily="34" charset="0"/>
            </a:endParaRPr>
          </a:p>
          <a:p>
            <a:r>
              <a:rPr lang="en-AU" sz="1600" b="1" dirty="0">
                <a:solidFill>
                  <a:schemeClr val="tx1"/>
                </a:solidFill>
                <a:latin typeface="Arial Narrow" panose="020B0606020202030204" pitchFamily="34" charset="0"/>
              </a:rPr>
              <a:t>Assessment </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Data Test 10%  </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Student Experiment 20%</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Research Investigation 20%</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Exam 50% (</a:t>
            </a:r>
            <a:r>
              <a:rPr lang="en-AU" sz="1200" b="1" i="1" dirty="0">
                <a:solidFill>
                  <a:schemeClr val="tx1"/>
                </a:solidFill>
                <a:latin typeface="Arial Narrow" panose="020B0606020202030204" pitchFamily="34" charset="0"/>
              </a:rPr>
              <a:t>only</a:t>
            </a:r>
            <a:r>
              <a:rPr lang="en-AU" sz="1200" b="1" dirty="0">
                <a:solidFill>
                  <a:schemeClr val="tx1"/>
                </a:solidFill>
                <a:latin typeface="Arial Narrow" panose="020B0606020202030204" pitchFamily="34" charset="0"/>
              </a:rPr>
              <a:t> examines SU dot points)</a:t>
            </a:r>
          </a:p>
        </p:txBody>
      </p:sp>
      <p:sp>
        <p:nvSpPr>
          <p:cNvPr id="8" name="Rectangle 7"/>
          <p:cNvSpPr/>
          <p:nvPr/>
        </p:nvSpPr>
        <p:spPr>
          <a:xfrm>
            <a:off x="595588" y="2458269"/>
            <a:ext cx="1355438" cy="22546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Unit 1</a:t>
            </a:r>
          </a:p>
          <a:p>
            <a:pPr algn="ctr"/>
            <a:r>
              <a:rPr lang="en-AU" sz="1200" b="1" dirty="0">
                <a:solidFill>
                  <a:schemeClr val="tx1"/>
                </a:solidFill>
                <a:latin typeface="Arial Narrow" panose="020B0606020202030204" pitchFamily="34" charset="0"/>
              </a:rPr>
              <a:t>Oceanography</a:t>
            </a:r>
          </a:p>
          <a:p>
            <a:pPr algn="ctr"/>
            <a:endParaRPr lang="en-AU" sz="1200" dirty="0">
              <a:solidFill>
                <a:schemeClr val="tx1"/>
              </a:solidFill>
              <a:latin typeface="Arial Narrow" panose="020B0606020202030204" pitchFamily="34" charset="0"/>
            </a:endParaRPr>
          </a:p>
          <a:p>
            <a:pPr algn="ctr"/>
            <a:endParaRPr lang="en-AU" sz="1200" dirty="0">
              <a:solidFill>
                <a:schemeClr val="tx1"/>
              </a:solidFill>
              <a:latin typeface="Arial Narrow" panose="020B0606020202030204" pitchFamily="34" charset="0"/>
            </a:endParaRPr>
          </a:p>
          <a:p>
            <a:pPr algn="ctr"/>
            <a:endParaRPr lang="en-AU" sz="1200" dirty="0">
              <a:solidFill>
                <a:schemeClr val="tx1"/>
              </a:solidFill>
              <a:latin typeface="Arial Narrow" panose="020B0606020202030204" pitchFamily="34" charset="0"/>
            </a:endParaRP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1: An ocean planet</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2: The dynamic shore</a:t>
            </a:r>
          </a:p>
        </p:txBody>
      </p:sp>
      <p:sp>
        <p:nvSpPr>
          <p:cNvPr id="16" name="Rectangle 15"/>
          <p:cNvSpPr/>
          <p:nvPr/>
        </p:nvSpPr>
        <p:spPr>
          <a:xfrm>
            <a:off x="3455061" y="2051655"/>
            <a:ext cx="2924089" cy="375568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600" b="1" dirty="0">
                <a:solidFill>
                  <a:schemeClr val="tx1"/>
                </a:solidFill>
                <a:latin typeface="Arial Narrow" panose="020B0606020202030204" pitchFamily="34" charset="0"/>
              </a:rPr>
              <a:t>Year 12 (next booklet)</a:t>
            </a: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pPr algn="ctr"/>
            <a:endParaRPr lang="en-AU" sz="1600" b="1" dirty="0">
              <a:solidFill>
                <a:schemeClr val="tx1"/>
              </a:solidFill>
              <a:latin typeface="Arial Narrow" panose="020B0606020202030204" pitchFamily="34" charset="0"/>
            </a:endParaRPr>
          </a:p>
          <a:p>
            <a:endParaRPr lang="en-AU" sz="1600" b="1" dirty="0">
              <a:solidFill>
                <a:schemeClr val="tx1"/>
              </a:solidFill>
              <a:latin typeface="Arial Narrow" panose="020B0606020202030204" pitchFamily="34" charset="0"/>
            </a:endParaRPr>
          </a:p>
          <a:p>
            <a:r>
              <a:rPr lang="en-AU" sz="1600" b="1" dirty="0">
                <a:solidFill>
                  <a:schemeClr val="tx1"/>
                </a:solidFill>
                <a:latin typeface="Arial Narrow" panose="020B0606020202030204" pitchFamily="34" charset="0"/>
              </a:rPr>
              <a:t>Assessment </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Data Test 10%</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Student Experiment 20%</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Research Investigation 20%</a:t>
            </a:r>
          </a:p>
          <a:p>
            <a:pPr marL="285750" indent="-285750">
              <a:buFont typeface="Arial" panose="020B0604020202020204" pitchFamily="34" charset="0"/>
              <a:buChar char="•"/>
            </a:pPr>
            <a:r>
              <a:rPr lang="en-AU" sz="1200" b="1" dirty="0">
                <a:solidFill>
                  <a:schemeClr val="tx1"/>
                </a:solidFill>
                <a:latin typeface="Arial Narrow" panose="020B0606020202030204" pitchFamily="34" charset="0"/>
              </a:rPr>
              <a:t>Exam 50% (</a:t>
            </a:r>
            <a:r>
              <a:rPr lang="en-AU" sz="1200" b="1" i="1" dirty="0">
                <a:solidFill>
                  <a:schemeClr val="tx1"/>
                </a:solidFill>
                <a:latin typeface="Arial Narrow" panose="020B0606020202030204" pitchFamily="34" charset="0"/>
              </a:rPr>
              <a:t>only </a:t>
            </a:r>
            <a:r>
              <a:rPr lang="en-AU" sz="1200" b="1" dirty="0">
                <a:solidFill>
                  <a:schemeClr val="tx1"/>
                </a:solidFill>
                <a:latin typeface="Arial Narrow" panose="020B0606020202030204" pitchFamily="34" charset="0"/>
              </a:rPr>
              <a:t>examines SU dot points)</a:t>
            </a:r>
          </a:p>
          <a:p>
            <a:endParaRPr lang="en-AU" sz="1600" b="1" dirty="0">
              <a:solidFill>
                <a:schemeClr val="tx1"/>
              </a:solidFill>
              <a:latin typeface="Arial Narrow" panose="020B0606020202030204" pitchFamily="34" charset="0"/>
            </a:endParaRPr>
          </a:p>
        </p:txBody>
      </p:sp>
      <p:sp>
        <p:nvSpPr>
          <p:cNvPr id="18" name="Rectangle 17"/>
          <p:cNvSpPr/>
          <p:nvPr/>
        </p:nvSpPr>
        <p:spPr>
          <a:xfrm>
            <a:off x="2011211" y="2453855"/>
            <a:ext cx="1355438" cy="22546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Unit 2</a:t>
            </a:r>
          </a:p>
          <a:p>
            <a:pPr algn="ctr"/>
            <a:r>
              <a:rPr lang="en-AU" sz="1200" b="1" dirty="0">
                <a:solidFill>
                  <a:schemeClr val="tx1"/>
                </a:solidFill>
                <a:latin typeface="Arial Narrow" panose="020B0606020202030204" pitchFamily="34" charset="0"/>
              </a:rPr>
              <a:t>Marine Biology</a:t>
            </a:r>
          </a:p>
          <a:p>
            <a:pPr algn="ctr"/>
            <a:endParaRPr lang="en-AU" sz="1200" dirty="0">
              <a:solidFill>
                <a:schemeClr val="tx1"/>
              </a:solidFill>
              <a:latin typeface="Arial Narrow" panose="020B0606020202030204" pitchFamily="34" charset="0"/>
            </a:endParaRPr>
          </a:p>
          <a:p>
            <a:pPr algn="ctr"/>
            <a:endParaRPr lang="en-AU" sz="1200" dirty="0">
              <a:solidFill>
                <a:schemeClr val="tx1"/>
              </a:solidFill>
              <a:latin typeface="Arial Narrow" panose="020B0606020202030204" pitchFamily="34" charset="0"/>
            </a:endParaRPr>
          </a:p>
          <a:p>
            <a:pPr algn="ctr"/>
            <a:endParaRPr lang="en-AU" sz="1200" dirty="0">
              <a:solidFill>
                <a:schemeClr val="tx1"/>
              </a:solidFill>
              <a:latin typeface="Arial Narrow" panose="020B0606020202030204" pitchFamily="34" charset="0"/>
            </a:endParaRP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1: Marine ecology and biodiversity</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2: Marine environmental management</a:t>
            </a:r>
          </a:p>
        </p:txBody>
      </p:sp>
      <p:sp>
        <p:nvSpPr>
          <p:cNvPr id="19" name="Rectangle 18"/>
          <p:cNvSpPr/>
          <p:nvPr/>
        </p:nvSpPr>
        <p:spPr>
          <a:xfrm>
            <a:off x="3538351" y="2453855"/>
            <a:ext cx="1355438" cy="22546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Unit 3</a:t>
            </a:r>
          </a:p>
          <a:p>
            <a:pPr algn="ctr"/>
            <a:r>
              <a:rPr lang="en-AU" sz="1200" b="1" dirty="0">
                <a:solidFill>
                  <a:schemeClr val="tx1"/>
                </a:solidFill>
                <a:latin typeface="Arial Narrow" panose="020B0606020202030204" pitchFamily="34" charset="0"/>
              </a:rPr>
              <a:t>Marine systems – connections and change</a:t>
            </a:r>
          </a:p>
          <a:p>
            <a:pPr algn="ctr"/>
            <a:endParaRPr lang="en-AU" sz="1200" dirty="0">
              <a:solidFill>
                <a:schemeClr val="tx1"/>
              </a:solidFill>
              <a:latin typeface="Arial Narrow" panose="020B0606020202030204" pitchFamily="34" charset="0"/>
            </a:endParaRP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1: The reef and beyond</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2: Changes on the reef</a:t>
            </a:r>
          </a:p>
        </p:txBody>
      </p:sp>
      <p:sp>
        <p:nvSpPr>
          <p:cNvPr id="20" name="Rectangle 19"/>
          <p:cNvSpPr/>
          <p:nvPr/>
        </p:nvSpPr>
        <p:spPr>
          <a:xfrm>
            <a:off x="4959429" y="2453855"/>
            <a:ext cx="1355438" cy="225462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Unit 4</a:t>
            </a:r>
          </a:p>
          <a:p>
            <a:pPr algn="ctr"/>
            <a:r>
              <a:rPr lang="en-AU" sz="1200" b="1" dirty="0">
                <a:solidFill>
                  <a:schemeClr val="tx1"/>
                </a:solidFill>
                <a:latin typeface="Arial Narrow" panose="020B0606020202030204" pitchFamily="34" charset="0"/>
              </a:rPr>
              <a:t>Ocean issues and resource management</a:t>
            </a:r>
          </a:p>
          <a:p>
            <a:pPr algn="ctr"/>
            <a:endParaRPr lang="en-AU" sz="1200" dirty="0">
              <a:solidFill>
                <a:schemeClr val="tx1"/>
              </a:solidFill>
              <a:latin typeface="Arial Narrow" panose="020B0606020202030204" pitchFamily="34" charset="0"/>
            </a:endParaRP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1: Oceans of the future</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Topic 2 Managing fisheries</a:t>
            </a:r>
          </a:p>
        </p:txBody>
      </p:sp>
      <p:cxnSp>
        <p:nvCxnSpPr>
          <p:cNvPr id="22" name="Straight Connector 21"/>
          <p:cNvCxnSpPr/>
          <p:nvPr/>
        </p:nvCxnSpPr>
        <p:spPr>
          <a:xfrm>
            <a:off x="1356346" y="1939882"/>
            <a:ext cx="4274089"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356346" y="1939882"/>
            <a:ext cx="0" cy="1117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630435" y="1939882"/>
            <a:ext cx="0" cy="1117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688930" y="1939882"/>
            <a:ext cx="0" cy="1117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4293096" y="1939882"/>
            <a:ext cx="0" cy="1117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a:stCxn id="6" idx="2"/>
          </p:cNvCxnSpPr>
          <p:nvPr/>
        </p:nvCxnSpPr>
        <p:spPr>
          <a:xfrm>
            <a:off x="3432952" y="1703323"/>
            <a:ext cx="0" cy="2365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08863" y="6011868"/>
            <a:ext cx="5870287" cy="1446550"/>
          </a:xfrm>
          <a:prstGeom prst="rect">
            <a:avLst/>
          </a:prstGeom>
          <a:solidFill>
            <a:schemeClr val="bg1">
              <a:lumMod val="85000"/>
            </a:schemeClr>
          </a:solidFill>
        </p:spPr>
        <p:txBody>
          <a:bodyPr wrap="square" rtlCol="0">
            <a:spAutoFit/>
          </a:bodyPr>
          <a:lstStyle/>
          <a:p>
            <a:r>
              <a:rPr lang="en-AU" sz="1600" b="1" dirty="0">
                <a:latin typeface="Arial Narrow" panose="020B0606020202030204" pitchFamily="34" charset="0"/>
              </a:rPr>
              <a:t>Syllabus Objectives</a:t>
            </a:r>
          </a:p>
          <a:p>
            <a:pPr marL="228600" indent="-228600">
              <a:buAutoNum type="arabicPeriod"/>
            </a:pPr>
            <a:r>
              <a:rPr lang="en-AU" sz="1200" dirty="0">
                <a:latin typeface="Arial Narrow" panose="020B0606020202030204" pitchFamily="34" charset="0"/>
              </a:rPr>
              <a:t>Describe ideas and findings</a:t>
            </a:r>
          </a:p>
          <a:p>
            <a:pPr marL="228600" indent="-228600">
              <a:buAutoNum type="arabicPeriod"/>
            </a:pPr>
            <a:r>
              <a:rPr lang="en-AU" sz="1200" dirty="0">
                <a:latin typeface="Arial Narrow" panose="020B0606020202030204" pitchFamily="34" charset="0"/>
              </a:rPr>
              <a:t>Apply understanding</a:t>
            </a:r>
          </a:p>
          <a:p>
            <a:pPr marL="228600" indent="-228600">
              <a:buAutoNum type="arabicPeriod"/>
            </a:pPr>
            <a:r>
              <a:rPr lang="en-AU" sz="1200" dirty="0">
                <a:latin typeface="Arial Narrow" panose="020B0606020202030204" pitchFamily="34" charset="0"/>
              </a:rPr>
              <a:t>Analyse data</a:t>
            </a:r>
          </a:p>
          <a:p>
            <a:pPr marL="228600" indent="-228600">
              <a:buAutoNum type="arabicPeriod"/>
            </a:pPr>
            <a:r>
              <a:rPr lang="en-AU" sz="1200" dirty="0">
                <a:latin typeface="Arial Narrow" panose="020B0606020202030204" pitchFamily="34" charset="0"/>
              </a:rPr>
              <a:t>Interpret evidence</a:t>
            </a:r>
          </a:p>
          <a:p>
            <a:pPr marL="228600" indent="-228600">
              <a:buAutoNum type="arabicPeriod"/>
            </a:pPr>
            <a:r>
              <a:rPr lang="en-AU" sz="1200" dirty="0">
                <a:latin typeface="Arial Narrow" panose="020B0606020202030204" pitchFamily="34" charset="0"/>
              </a:rPr>
              <a:t>Evaluate conclusions, claims and processes</a:t>
            </a:r>
          </a:p>
          <a:p>
            <a:pPr marL="228600" indent="-228600">
              <a:buAutoNum type="arabicPeriod"/>
            </a:pPr>
            <a:r>
              <a:rPr lang="en-AU" sz="1200" dirty="0">
                <a:latin typeface="Arial Narrow" panose="020B0606020202030204" pitchFamily="34" charset="0"/>
              </a:rPr>
              <a:t>Investigate phenomena</a:t>
            </a:r>
          </a:p>
        </p:txBody>
      </p:sp>
      <p:sp>
        <p:nvSpPr>
          <p:cNvPr id="36" name="TextBox 35"/>
          <p:cNvSpPr txBox="1"/>
          <p:nvPr/>
        </p:nvSpPr>
        <p:spPr>
          <a:xfrm>
            <a:off x="482868" y="7662947"/>
            <a:ext cx="5870287" cy="892552"/>
          </a:xfrm>
          <a:prstGeom prst="rect">
            <a:avLst/>
          </a:prstGeom>
          <a:solidFill>
            <a:schemeClr val="bg1">
              <a:lumMod val="85000"/>
            </a:schemeClr>
          </a:solidFill>
        </p:spPr>
        <p:txBody>
          <a:bodyPr wrap="square" rtlCol="0">
            <a:spAutoFit/>
          </a:bodyPr>
          <a:lstStyle/>
          <a:p>
            <a:r>
              <a:rPr lang="en-AU" sz="1600" b="1" dirty="0">
                <a:latin typeface="Arial Narrow" panose="020B0606020202030204" pitchFamily="34" charset="0"/>
              </a:rPr>
              <a:t>Science Strands</a:t>
            </a:r>
          </a:p>
          <a:p>
            <a:pPr marL="228600" indent="-228600">
              <a:buAutoNum type="arabicPeriod"/>
            </a:pPr>
            <a:r>
              <a:rPr lang="en-AU" sz="1200" dirty="0">
                <a:latin typeface="Arial Narrow" panose="020B0606020202030204" pitchFamily="34" charset="0"/>
              </a:rPr>
              <a:t>Science understanding (SU) - this is the ONLY Strand that is assessed in the (50%) exam</a:t>
            </a:r>
          </a:p>
          <a:p>
            <a:pPr marL="228600" indent="-228600">
              <a:buAutoNum type="arabicPeriod"/>
            </a:pPr>
            <a:r>
              <a:rPr lang="en-AU" sz="1200" dirty="0">
                <a:latin typeface="Arial Narrow" panose="020B0606020202030204" pitchFamily="34" charset="0"/>
              </a:rPr>
              <a:t>Science as a human endeavour (SHE)</a:t>
            </a:r>
          </a:p>
          <a:p>
            <a:pPr marL="228600" indent="-228600">
              <a:buAutoNum type="arabicPeriod"/>
            </a:pPr>
            <a:r>
              <a:rPr lang="en-AU" sz="1200" dirty="0">
                <a:latin typeface="Arial Narrow" panose="020B0606020202030204" pitchFamily="34" charset="0"/>
              </a:rPr>
              <a:t>Science inquiry skills (SIS) </a:t>
            </a:r>
          </a:p>
        </p:txBody>
      </p:sp>
      <p:sp>
        <p:nvSpPr>
          <p:cNvPr id="25" name="TextBox 24">
            <a:extLst>
              <a:ext uri="{FF2B5EF4-FFF2-40B4-BE49-F238E27FC236}">
                <a16:creationId xmlns:a16="http://schemas.microsoft.com/office/drawing/2014/main" id="{51D5EFAE-5D7C-440E-BBC1-DCA18A285270}"/>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F37AE972-0174-9D67-2868-C041FF0BA294}"/>
              </a:ext>
            </a:extLst>
          </p:cNvPr>
          <p:cNvCxnSpPr>
            <a:cxnSpLocks/>
          </p:cNvCxnSpPr>
          <p:nvPr/>
        </p:nvCxnSpPr>
        <p:spPr>
          <a:xfrm flipH="1">
            <a:off x="554222" y="884923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36">
            <a:extLst>
              <a:ext uri="{FF2B5EF4-FFF2-40B4-BE49-F238E27FC236}">
                <a16:creationId xmlns:a16="http://schemas.microsoft.com/office/drawing/2014/main" id="{E2D839FD-7463-5E4E-75FE-C3B0F38BD468}"/>
              </a:ext>
            </a:extLst>
          </p:cNvPr>
          <p:cNvSpPr txBox="1"/>
          <p:nvPr/>
        </p:nvSpPr>
        <p:spPr>
          <a:xfrm>
            <a:off x="3017343" y="8856655"/>
            <a:ext cx="1275753"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Course Overview	                                               </a:t>
            </a:r>
            <a:endParaRPr lang="en-AU" sz="1100" b="1" dirty="0">
              <a:latin typeface="Arial Narrow" pitchFamily="34" charset="0"/>
            </a:endParaRPr>
          </a:p>
        </p:txBody>
      </p:sp>
      <p:sp>
        <p:nvSpPr>
          <p:cNvPr id="13" name="TextBox 36">
            <a:extLst>
              <a:ext uri="{FF2B5EF4-FFF2-40B4-BE49-F238E27FC236}">
                <a16:creationId xmlns:a16="http://schemas.microsoft.com/office/drawing/2014/main" id="{B7F7DE4F-F82C-6BC6-17C5-90FE27640043}"/>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pic>
        <p:nvPicPr>
          <p:cNvPr id="10" name="Picture 2" descr="Premium Vector | A black and white drawing of a sea turtle.">
            <a:extLst>
              <a:ext uri="{FF2B5EF4-FFF2-40B4-BE49-F238E27FC236}">
                <a16:creationId xmlns:a16="http://schemas.microsoft.com/office/drawing/2014/main" id="{1A671077-CCE7-2C8F-44E4-EF5E781B60DF}"/>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55018" y="173834"/>
            <a:ext cx="1024499" cy="727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70045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04663" y="978519"/>
            <a:ext cx="5927818" cy="1446550"/>
          </a:xfrm>
          <a:prstGeom prst="rect">
            <a:avLst/>
          </a:prstGeom>
          <a:noFill/>
        </p:spPr>
        <p:txBody>
          <a:bodyPr wrap="square" rtlCol="0">
            <a:spAutoFit/>
          </a:bodyPr>
          <a:lstStyle/>
          <a:p>
            <a:pPr algn="just"/>
            <a:r>
              <a:rPr lang="en-AU" sz="1600" b="1" dirty="0">
                <a:latin typeface="Arial Narrow" panose="020B0606020202030204" pitchFamily="34" charset="0"/>
              </a:rPr>
              <a:t>Maxed out Maps</a:t>
            </a:r>
          </a:p>
          <a:p>
            <a:pPr algn="just"/>
            <a:r>
              <a:rPr lang="en-AU" sz="1200" dirty="0">
                <a:latin typeface="Arial Narrow" panose="020B0606020202030204" pitchFamily="34" charset="0"/>
              </a:rPr>
              <a:t>We all know that maps have been around for a very long time. People have been using maps for navigation and linking map objects together to derive information since the Middle Ages. However, recent developments, such as powerful computers, satellites, web-based development and internet map servers, have turned the humble old map into a powerful analytic tool. For example, satellite images capture and document changes to a landscape over time. Scientists use this information to </a:t>
            </a:r>
            <a:r>
              <a:rPr lang="en-AU" sz="1200" i="1" dirty="0">
                <a:latin typeface="Arial Narrow" panose="020B0606020202030204" pitchFamily="34" charset="0"/>
              </a:rPr>
              <a:t>model </a:t>
            </a:r>
            <a:r>
              <a:rPr lang="en-AU" sz="1200" dirty="0">
                <a:latin typeface="Arial Narrow" panose="020B0606020202030204" pitchFamily="34" charset="0"/>
              </a:rPr>
              <a:t>and predict what the future will bring, to inform management when making important decisions.</a:t>
            </a:r>
          </a:p>
        </p:txBody>
      </p:sp>
      <p:sp>
        <p:nvSpPr>
          <p:cNvPr id="16" name="TextBox 15"/>
          <p:cNvSpPr txBox="1"/>
          <p:nvPr/>
        </p:nvSpPr>
        <p:spPr>
          <a:xfrm>
            <a:off x="459952" y="6073262"/>
            <a:ext cx="5993384" cy="1077218"/>
          </a:xfrm>
          <a:prstGeom prst="rect">
            <a:avLst/>
          </a:prstGeom>
          <a:noFill/>
        </p:spPr>
        <p:txBody>
          <a:bodyPr wrap="square" rtlCol="0">
            <a:spAutoFit/>
          </a:bodyPr>
          <a:lstStyle/>
          <a:p>
            <a:pPr algn="just"/>
            <a:r>
              <a:rPr lang="en-AU" sz="1600" b="1" dirty="0">
                <a:latin typeface="Arial Narrow" panose="020B0606020202030204" pitchFamily="34" charset="0"/>
              </a:rPr>
              <a:t>What is the meaning of this?!</a:t>
            </a:r>
          </a:p>
          <a:p>
            <a:pPr algn="just"/>
            <a:r>
              <a:rPr lang="en-AU" sz="1200" b="1" dirty="0">
                <a:latin typeface="Arial Narrow" panose="020B0606020202030204" pitchFamily="34" charset="0"/>
              </a:rPr>
              <a:t>GIS </a:t>
            </a:r>
            <a:r>
              <a:rPr lang="en-AU" sz="1200" dirty="0">
                <a:latin typeface="Arial Narrow" panose="020B0606020202030204" pitchFamily="34" charset="0"/>
              </a:rPr>
              <a:t>or Geographic Information System is a computer software program that many researchers use to visualise, question, analyse and interpret mapping data to understand relationships, trends and patterns. </a:t>
            </a:r>
            <a:br>
              <a:rPr lang="en-AU" sz="1200" dirty="0">
                <a:latin typeface="Arial Narrow" panose="020B0606020202030204" pitchFamily="34" charset="0"/>
              </a:rPr>
            </a:br>
            <a:r>
              <a:rPr lang="en-AU" sz="1200" dirty="0">
                <a:latin typeface="Arial Narrow" panose="020B0606020202030204" pitchFamily="34" charset="0"/>
              </a:rPr>
              <a:t>GIS is also used to model future events, such as what would happen if the sea level rose by one metre.</a:t>
            </a:r>
            <a:endParaRPr lang="en-AU" sz="1200" b="1" dirty="0">
              <a:latin typeface="Arial Narrow" panose="020B0606020202030204" pitchFamily="34" charset="0"/>
            </a:endParaRPr>
          </a:p>
          <a:p>
            <a:pPr algn="just"/>
            <a:r>
              <a:rPr lang="en-AU" sz="1200" b="1" dirty="0">
                <a:latin typeface="Arial Narrow" panose="020B0606020202030204" pitchFamily="34" charset="0"/>
              </a:rPr>
              <a:t>Q. What computer software program is commonly used by researchers into mapping? Ans.</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G</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I</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S</a:t>
            </a:r>
          </a:p>
        </p:txBody>
      </p:sp>
      <p:sp>
        <p:nvSpPr>
          <p:cNvPr id="4" name="Right Arrow 3"/>
          <p:cNvSpPr/>
          <p:nvPr/>
        </p:nvSpPr>
        <p:spPr>
          <a:xfrm>
            <a:off x="2092683" y="2604505"/>
            <a:ext cx="576064" cy="11589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 name="Rectangle 4"/>
          <p:cNvSpPr/>
          <p:nvPr/>
        </p:nvSpPr>
        <p:spPr>
          <a:xfrm>
            <a:off x="447672" y="4076978"/>
            <a:ext cx="5927817" cy="1261884"/>
          </a:xfrm>
          <a:prstGeom prst="rect">
            <a:avLst/>
          </a:prstGeom>
        </p:spPr>
        <p:txBody>
          <a:bodyPr wrap="square">
            <a:spAutoFit/>
          </a:bodyPr>
          <a:lstStyle/>
          <a:p>
            <a:pPr algn="just"/>
            <a:r>
              <a:rPr lang="en-AU" sz="1600" b="1" dirty="0">
                <a:latin typeface="Arial Narrow" panose="020B0606020202030204" pitchFamily="34" charset="0"/>
              </a:rPr>
              <a:t>The Beauty of Photographs</a:t>
            </a:r>
          </a:p>
          <a:p>
            <a:pPr algn="just"/>
            <a:r>
              <a:rPr lang="en-AU" sz="1200" dirty="0">
                <a:latin typeface="Arial Narrow" panose="020B0606020202030204" pitchFamily="34" charset="0"/>
              </a:rPr>
              <a:t>Photographs give maps so much more detail and information to work with. Photographs can be taken by satellites, drones and aircraft (aerial photography) or manually with a camera (during field research) to provide some great information. Particularly if taken repeatedly over time. For example, a </a:t>
            </a:r>
            <a:r>
              <a:rPr lang="en-AU" sz="1200" b="1" dirty="0">
                <a:latin typeface="Arial Narrow" panose="020B0606020202030204" pitchFamily="34" charset="0"/>
              </a:rPr>
              <a:t>longitudinal study </a:t>
            </a:r>
            <a:r>
              <a:rPr lang="en-AU" sz="1200" dirty="0">
                <a:latin typeface="Arial Narrow" panose="020B0606020202030204" pitchFamily="34" charset="0"/>
              </a:rPr>
              <a:t>is a research design method that observes the same subjects repeatedly over long periods of time, sometimes decades. Only then can you get a real sense of what’s going on.</a:t>
            </a:r>
          </a:p>
        </p:txBody>
      </p:sp>
      <p:sp>
        <p:nvSpPr>
          <p:cNvPr id="6" name="Rectangle 5"/>
          <p:cNvSpPr/>
          <p:nvPr/>
        </p:nvSpPr>
        <p:spPr>
          <a:xfrm>
            <a:off x="540706" y="3044779"/>
            <a:ext cx="5701372" cy="95558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Find a mapping project on the Great Barrier Reef. Describe their methods below: </a:t>
            </a:r>
          </a:p>
        </p:txBody>
      </p:sp>
      <p:sp>
        <p:nvSpPr>
          <p:cNvPr id="24" name="Rectangle 23"/>
          <p:cNvSpPr/>
          <p:nvPr/>
        </p:nvSpPr>
        <p:spPr>
          <a:xfrm>
            <a:off x="552995" y="7164000"/>
            <a:ext cx="5751513" cy="30154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event is documented in the images below? Ans.</a:t>
            </a:r>
            <a:endParaRPr lang="en-AU" sz="1200" dirty="0">
              <a:solidFill>
                <a:schemeClr val="tx1"/>
              </a:solidFill>
              <a:latin typeface="Arial Narrow" panose="020B0606020202030204" pitchFamily="34" charset="0"/>
            </a:endParaRPr>
          </a:p>
        </p:txBody>
      </p:sp>
      <p:sp>
        <p:nvSpPr>
          <p:cNvPr id="7" name="Rectangle 6"/>
          <p:cNvSpPr/>
          <p:nvPr/>
        </p:nvSpPr>
        <p:spPr>
          <a:xfrm>
            <a:off x="560464" y="7511454"/>
            <a:ext cx="1860424" cy="1235730"/>
          </a:xfrm>
          <a:prstGeom prst="rect">
            <a:avLst/>
          </a:prstGeom>
          <a:solidFill>
            <a:schemeClr val="bg1">
              <a:lumMod val="7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2" name="Rectangle 1"/>
          <p:cNvSpPr/>
          <p:nvPr/>
        </p:nvSpPr>
        <p:spPr>
          <a:xfrm>
            <a:off x="560464" y="2426032"/>
            <a:ext cx="504056" cy="2586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dirty="0">
                <a:solidFill>
                  <a:schemeClr val="tx1"/>
                </a:solidFill>
                <a:latin typeface="Arial Narrow" panose="020B0606020202030204" pitchFamily="34" charset="0"/>
              </a:rPr>
              <a:t>Image 1</a:t>
            </a:r>
          </a:p>
        </p:txBody>
      </p:sp>
      <p:sp>
        <p:nvSpPr>
          <p:cNvPr id="28" name="Rectangle 27"/>
          <p:cNvSpPr/>
          <p:nvPr/>
        </p:nvSpPr>
        <p:spPr>
          <a:xfrm>
            <a:off x="1006998" y="2576549"/>
            <a:ext cx="504056" cy="2586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dirty="0">
                <a:solidFill>
                  <a:schemeClr val="tx1"/>
                </a:solidFill>
                <a:latin typeface="Arial Narrow" panose="020B0606020202030204" pitchFamily="34" charset="0"/>
              </a:rPr>
              <a:t>image 2</a:t>
            </a:r>
          </a:p>
        </p:txBody>
      </p:sp>
      <p:sp>
        <p:nvSpPr>
          <p:cNvPr id="30" name="Rectangle 29"/>
          <p:cNvSpPr/>
          <p:nvPr/>
        </p:nvSpPr>
        <p:spPr>
          <a:xfrm>
            <a:off x="1461119" y="2722619"/>
            <a:ext cx="504056" cy="25868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dirty="0">
                <a:solidFill>
                  <a:schemeClr val="tx1"/>
                </a:solidFill>
                <a:latin typeface="Arial Narrow" panose="020B0606020202030204" pitchFamily="34" charset="0"/>
              </a:rPr>
              <a:t>Image 3</a:t>
            </a:r>
          </a:p>
        </p:txBody>
      </p:sp>
      <p:sp>
        <p:nvSpPr>
          <p:cNvPr id="9" name="Cloud Callout 8"/>
          <p:cNvSpPr/>
          <p:nvPr/>
        </p:nvSpPr>
        <p:spPr>
          <a:xfrm>
            <a:off x="3661565" y="2414742"/>
            <a:ext cx="372870" cy="294686"/>
          </a:xfrm>
          <a:prstGeom prst="cloudCallout">
            <a:avLst>
              <a:gd name="adj1" fmla="val -68298"/>
              <a:gd name="adj2" fmla="val 34974"/>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Arial Narrow" panose="020B0606020202030204" pitchFamily="34" charset="0"/>
              </a:rPr>
              <a:t>?</a:t>
            </a:r>
          </a:p>
        </p:txBody>
      </p:sp>
      <p:sp>
        <p:nvSpPr>
          <p:cNvPr id="33" name="Rectangle 32"/>
          <p:cNvSpPr/>
          <p:nvPr/>
        </p:nvSpPr>
        <p:spPr>
          <a:xfrm>
            <a:off x="2914912" y="2528872"/>
            <a:ext cx="698562" cy="4162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dirty="0">
                <a:solidFill>
                  <a:schemeClr val="tx1"/>
                </a:solidFill>
                <a:latin typeface="Arial Narrow" panose="020B0606020202030204" pitchFamily="34" charset="0"/>
              </a:rPr>
              <a:t>Computer models and predictions</a:t>
            </a:r>
          </a:p>
        </p:txBody>
      </p:sp>
      <p:sp>
        <p:nvSpPr>
          <p:cNvPr id="35" name="Rectangle 34"/>
          <p:cNvSpPr/>
          <p:nvPr/>
        </p:nvSpPr>
        <p:spPr>
          <a:xfrm>
            <a:off x="5051194" y="2498187"/>
            <a:ext cx="698562" cy="416249"/>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dirty="0">
                <a:solidFill>
                  <a:schemeClr val="tx1"/>
                </a:solidFill>
                <a:latin typeface="Arial Narrow" panose="020B0606020202030204" pitchFamily="34" charset="0"/>
              </a:rPr>
              <a:t>Decision-making</a:t>
            </a:r>
          </a:p>
        </p:txBody>
      </p:sp>
      <p:cxnSp>
        <p:nvCxnSpPr>
          <p:cNvPr id="32" name="Straight Arrow Connector 31"/>
          <p:cNvCxnSpPr/>
          <p:nvPr/>
        </p:nvCxnSpPr>
        <p:spPr>
          <a:xfrm>
            <a:off x="663298" y="2795628"/>
            <a:ext cx="570761" cy="14607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rot="891211">
            <a:off x="700737" y="2706942"/>
            <a:ext cx="495882" cy="215444"/>
          </a:xfrm>
          <a:prstGeom prst="rect">
            <a:avLst/>
          </a:prstGeom>
          <a:noFill/>
        </p:spPr>
        <p:txBody>
          <a:bodyPr wrap="square" rtlCol="0">
            <a:spAutoFit/>
          </a:bodyPr>
          <a:lstStyle/>
          <a:p>
            <a:r>
              <a:rPr lang="en-AU" sz="800" dirty="0">
                <a:latin typeface="Arial Narrow" panose="020B0606020202030204" pitchFamily="34" charset="0"/>
              </a:rPr>
              <a:t>time</a:t>
            </a:r>
          </a:p>
        </p:txBody>
      </p:sp>
      <p:sp>
        <p:nvSpPr>
          <p:cNvPr id="38" name="Right Arrow 37"/>
          <p:cNvSpPr/>
          <p:nvPr/>
        </p:nvSpPr>
        <p:spPr>
          <a:xfrm>
            <a:off x="4274188" y="2604505"/>
            <a:ext cx="576064" cy="115896"/>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 name="Oval 2"/>
          <p:cNvSpPr/>
          <p:nvPr/>
        </p:nvSpPr>
        <p:spPr>
          <a:xfrm>
            <a:off x="6021288" y="2576549"/>
            <a:ext cx="72008" cy="7043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19" name="Straight Connector 18"/>
          <p:cNvCxnSpPr>
            <a:stCxn id="3" idx="4"/>
          </p:cNvCxnSpPr>
          <p:nvPr/>
        </p:nvCxnSpPr>
        <p:spPr>
          <a:xfrm>
            <a:off x="6057292" y="2646982"/>
            <a:ext cx="0" cy="1581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984091" y="2719807"/>
            <a:ext cx="1440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5984091" y="2805141"/>
            <a:ext cx="72008" cy="635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056099" y="2795628"/>
            <a:ext cx="72008" cy="730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Oval 46"/>
          <p:cNvSpPr/>
          <p:nvPr/>
        </p:nvSpPr>
        <p:spPr>
          <a:xfrm>
            <a:off x="6189939" y="2577542"/>
            <a:ext cx="72008" cy="7043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48" name="Straight Connector 47"/>
          <p:cNvCxnSpPr/>
          <p:nvPr/>
        </p:nvCxnSpPr>
        <p:spPr>
          <a:xfrm>
            <a:off x="6152742" y="2719807"/>
            <a:ext cx="1440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6152742" y="2805141"/>
            <a:ext cx="72008" cy="635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6224750" y="2795628"/>
            <a:ext cx="72008" cy="730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6224750" y="2641720"/>
            <a:ext cx="0" cy="1581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Oval 51"/>
          <p:cNvSpPr/>
          <p:nvPr/>
        </p:nvSpPr>
        <p:spPr>
          <a:xfrm>
            <a:off x="5807295" y="2656223"/>
            <a:ext cx="72008" cy="7043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53" name="Straight Connector 52"/>
          <p:cNvCxnSpPr/>
          <p:nvPr/>
        </p:nvCxnSpPr>
        <p:spPr>
          <a:xfrm>
            <a:off x="5770098" y="2798488"/>
            <a:ext cx="1440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5770098" y="2883822"/>
            <a:ext cx="72008" cy="635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5842106" y="2874309"/>
            <a:ext cx="72008" cy="730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842106" y="2720401"/>
            <a:ext cx="0" cy="1581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5905924" y="2493826"/>
            <a:ext cx="72008" cy="7043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58" name="Straight Connector 57"/>
          <p:cNvCxnSpPr/>
          <p:nvPr/>
        </p:nvCxnSpPr>
        <p:spPr>
          <a:xfrm>
            <a:off x="5868727" y="2636091"/>
            <a:ext cx="144016"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5868727" y="2721425"/>
            <a:ext cx="72008" cy="6352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940735" y="2711912"/>
            <a:ext cx="72008" cy="730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5940735" y="2558004"/>
            <a:ext cx="0" cy="158159"/>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Rectangle 45"/>
          <p:cNvSpPr/>
          <p:nvPr/>
        </p:nvSpPr>
        <p:spPr>
          <a:xfrm>
            <a:off x="615691" y="3289318"/>
            <a:ext cx="5562755" cy="64728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n-AU" sz="900" b="1" dirty="0">
                <a:solidFill>
                  <a:schemeClr val="bg1">
                    <a:lumMod val="50000"/>
                  </a:schemeClr>
                </a:solidFill>
                <a:latin typeface="Comic Sans MS" panose="030F0702030302020204" pitchFamily="66" charset="0"/>
              </a:rPr>
              <a:t>Catlin Seaview Survey</a:t>
            </a:r>
            <a:r>
              <a:rPr lang="en-AU" sz="900" dirty="0">
                <a:solidFill>
                  <a:schemeClr val="bg1">
                    <a:lumMod val="50000"/>
                  </a:schemeClr>
                </a:solidFill>
                <a:latin typeface="Comic Sans MS" panose="030F0702030302020204" pitchFamily="66" charset="0"/>
              </a:rPr>
              <a:t>: High resolution 360° images from a hand-held camera of reefs </a:t>
            </a:r>
            <a:br>
              <a:rPr lang="en-AU" sz="900" dirty="0">
                <a:solidFill>
                  <a:schemeClr val="bg1">
                    <a:lumMod val="50000"/>
                  </a:schemeClr>
                </a:solidFill>
                <a:latin typeface="Comic Sans MS" panose="030F0702030302020204" pitchFamily="66" charset="0"/>
              </a:rPr>
            </a:br>
            <a:r>
              <a:rPr lang="en-AU" sz="900" dirty="0">
                <a:solidFill>
                  <a:schemeClr val="bg1">
                    <a:lumMod val="50000"/>
                  </a:schemeClr>
                </a:solidFill>
                <a:latin typeface="Comic Sans MS" panose="030F0702030302020204" pitchFamily="66" charset="0"/>
              </a:rPr>
              <a:t>(students can go on a ‘virtual dive’).  Features at start of documentary ‘Chasing Coral’.</a:t>
            </a:r>
          </a:p>
          <a:p>
            <a:pPr marL="171450" indent="-171450">
              <a:buFont typeface="Arial" panose="020B0604020202020204" pitchFamily="34" charset="0"/>
              <a:buChar char="•"/>
            </a:pPr>
            <a:r>
              <a:rPr lang="en-AU" sz="900" b="1" dirty="0">
                <a:solidFill>
                  <a:schemeClr val="bg1">
                    <a:lumMod val="50000"/>
                  </a:schemeClr>
                </a:solidFill>
                <a:latin typeface="Comic Sans MS" panose="030F0702030302020204" pitchFamily="66" charset="0"/>
              </a:rPr>
              <a:t>EOMAP: </a:t>
            </a:r>
            <a:r>
              <a:rPr lang="en-AU" sz="900" dirty="0">
                <a:solidFill>
                  <a:schemeClr val="bg1">
                    <a:lumMod val="50000"/>
                  </a:schemeClr>
                </a:solidFill>
                <a:latin typeface="Comic Sans MS" panose="030F0702030302020204" pitchFamily="66" charset="0"/>
              </a:rPr>
              <a:t>satellite-derived bathymetry.    </a:t>
            </a:r>
          </a:p>
          <a:p>
            <a:pPr marL="171450" indent="-171450">
              <a:buFont typeface="Arial" panose="020B0604020202020204" pitchFamily="34" charset="0"/>
              <a:buChar char="•"/>
            </a:pPr>
            <a:r>
              <a:rPr lang="en-AU" sz="900" b="1" dirty="0" err="1">
                <a:solidFill>
                  <a:schemeClr val="bg1">
                    <a:lumMod val="50000"/>
                  </a:schemeClr>
                </a:solidFill>
                <a:latin typeface="Comic Sans MS" panose="030F0702030302020204" pitchFamily="66" charset="0"/>
              </a:rPr>
              <a:t>Deepreef</a:t>
            </a:r>
            <a:r>
              <a:rPr lang="en-AU" sz="900" b="1" dirty="0">
                <a:solidFill>
                  <a:schemeClr val="bg1">
                    <a:lumMod val="50000"/>
                  </a:schemeClr>
                </a:solidFill>
                <a:latin typeface="Comic Sans MS" panose="030F0702030302020204" pitchFamily="66" charset="0"/>
              </a:rPr>
              <a:t> explorer</a:t>
            </a:r>
            <a:r>
              <a:rPr lang="en-AU" sz="900" dirty="0">
                <a:solidFill>
                  <a:schemeClr val="bg1">
                    <a:lumMod val="50000"/>
                  </a:schemeClr>
                </a:solidFill>
                <a:latin typeface="Comic Sans MS" panose="030F0702030302020204" pitchFamily="66" charset="0"/>
              </a:rPr>
              <a:t>: many different methods.   *  </a:t>
            </a:r>
            <a:r>
              <a:rPr lang="en-AU" sz="900" b="1" dirty="0">
                <a:solidFill>
                  <a:schemeClr val="bg1">
                    <a:lumMod val="50000"/>
                  </a:schemeClr>
                </a:solidFill>
                <a:latin typeface="Comic Sans MS" panose="030F0702030302020204" pitchFamily="66" charset="0"/>
              </a:rPr>
              <a:t>Geoscience Australia</a:t>
            </a:r>
            <a:r>
              <a:rPr lang="en-AU" sz="900" dirty="0">
                <a:solidFill>
                  <a:schemeClr val="bg1">
                    <a:lumMod val="50000"/>
                  </a:schemeClr>
                </a:solidFill>
                <a:latin typeface="Comic Sans MS" panose="030F0702030302020204" pitchFamily="66" charset="0"/>
              </a:rPr>
              <a:t>: Digital Earth Australia</a:t>
            </a:r>
          </a:p>
        </p:txBody>
      </p:sp>
      <p:sp>
        <p:nvSpPr>
          <p:cNvPr id="63" name="Freeform 62"/>
          <p:cNvSpPr/>
          <p:nvPr/>
        </p:nvSpPr>
        <p:spPr>
          <a:xfrm>
            <a:off x="740008" y="7756703"/>
            <a:ext cx="1445802" cy="937099"/>
          </a:xfrm>
          <a:custGeom>
            <a:avLst/>
            <a:gdLst>
              <a:gd name="connsiteX0" fmla="*/ 553295 w 1445802"/>
              <a:gd name="connsiteY0" fmla="*/ 862780 h 937099"/>
              <a:gd name="connsiteX1" fmla="*/ 545920 w 1445802"/>
              <a:gd name="connsiteY1" fmla="*/ 818535 h 937099"/>
              <a:gd name="connsiteX2" fmla="*/ 531172 w 1445802"/>
              <a:gd name="connsiteY2" fmla="*/ 766916 h 937099"/>
              <a:gd name="connsiteX3" fmla="*/ 509049 w 1445802"/>
              <a:gd name="connsiteY3" fmla="*/ 715296 h 937099"/>
              <a:gd name="connsiteX4" fmla="*/ 479553 w 1445802"/>
              <a:gd name="connsiteY4" fmla="*/ 700548 h 937099"/>
              <a:gd name="connsiteX5" fmla="*/ 450056 w 1445802"/>
              <a:gd name="connsiteY5" fmla="*/ 656303 h 937099"/>
              <a:gd name="connsiteX6" fmla="*/ 427933 w 1445802"/>
              <a:gd name="connsiteY6" fmla="*/ 612058 h 937099"/>
              <a:gd name="connsiteX7" fmla="*/ 413185 w 1445802"/>
              <a:gd name="connsiteY7" fmla="*/ 597309 h 937099"/>
              <a:gd name="connsiteX8" fmla="*/ 391062 w 1445802"/>
              <a:gd name="connsiteY8" fmla="*/ 589935 h 937099"/>
              <a:gd name="connsiteX9" fmla="*/ 361566 w 1445802"/>
              <a:gd name="connsiteY9" fmla="*/ 575187 h 937099"/>
              <a:gd name="connsiteX10" fmla="*/ 287824 w 1445802"/>
              <a:gd name="connsiteY10" fmla="*/ 560438 h 937099"/>
              <a:gd name="connsiteX11" fmla="*/ 228830 w 1445802"/>
              <a:gd name="connsiteY11" fmla="*/ 530942 h 937099"/>
              <a:gd name="connsiteX12" fmla="*/ 184585 w 1445802"/>
              <a:gd name="connsiteY12" fmla="*/ 516193 h 937099"/>
              <a:gd name="connsiteX13" fmla="*/ 140340 w 1445802"/>
              <a:gd name="connsiteY13" fmla="*/ 494071 h 937099"/>
              <a:gd name="connsiteX14" fmla="*/ 125591 w 1445802"/>
              <a:gd name="connsiteY14" fmla="*/ 479322 h 937099"/>
              <a:gd name="connsiteX15" fmla="*/ 96095 w 1445802"/>
              <a:gd name="connsiteY15" fmla="*/ 427703 h 937099"/>
              <a:gd name="connsiteX16" fmla="*/ 81346 w 1445802"/>
              <a:gd name="connsiteY16" fmla="*/ 390832 h 937099"/>
              <a:gd name="connsiteX17" fmla="*/ 73972 w 1445802"/>
              <a:gd name="connsiteY17" fmla="*/ 368709 h 937099"/>
              <a:gd name="connsiteX18" fmla="*/ 37101 w 1445802"/>
              <a:gd name="connsiteY18" fmla="*/ 331838 h 937099"/>
              <a:gd name="connsiteX19" fmla="*/ 7604 w 1445802"/>
              <a:gd name="connsiteY19" fmla="*/ 287593 h 937099"/>
              <a:gd name="connsiteX20" fmla="*/ 230 w 1445802"/>
              <a:gd name="connsiteY20" fmla="*/ 265471 h 937099"/>
              <a:gd name="connsiteX21" fmla="*/ 51849 w 1445802"/>
              <a:gd name="connsiteY21" fmla="*/ 258096 h 937099"/>
              <a:gd name="connsiteX22" fmla="*/ 66598 w 1445802"/>
              <a:gd name="connsiteY22" fmla="*/ 272845 h 937099"/>
              <a:gd name="connsiteX23" fmla="*/ 73972 w 1445802"/>
              <a:gd name="connsiteY23" fmla="*/ 228600 h 937099"/>
              <a:gd name="connsiteX24" fmla="*/ 81346 w 1445802"/>
              <a:gd name="connsiteY24" fmla="*/ 176980 h 937099"/>
              <a:gd name="connsiteX25" fmla="*/ 132966 w 1445802"/>
              <a:gd name="connsiteY25" fmla="*/ 184355 h 937099"/>
              <a:gd name="connsiteX26" fmla="*/ 147714 w 1445802"/>
              <a:gd name="connsiteY26" fmla="*/ 206477 h 937099"/>
              <a:gd name="connsiteX27" fmla="*/ 184585 w 1445802"/>
              <a:gd name="connsiteY27" fmla="*/ 228600 h 937099"/>
              <a:gd name="connsiteX28" fmla="*/ 199333 w 1445802"/>
              <a:gd name="connsiteY28" fmla="*/ 184355 h 937099"/>
              <a:gd name="connsiteX29" fmla="*/ 214082 w 1445802"/>
              <a:gd name="connsiteY29" fmla="*/ 103238 h 937099"/>
              <a:gd name="connsiteX30" fmla="*/ 236204 w 1445802"/>
              <a:gd name="connsiteY30" fmla="*/ 110613 h 937099"/>
              <a:gd name="connsiteX31" fmla="*/ 250953 w 1445802"/>
              <a:gd name="connsiteY31" fmla="*/ 125361 h 937099"/>
              <a:gd name="connsiteX32" fmla="*/ 295198 w 1445802"/>
              <a:gd name="connsiteY32" fmla="*/ 147484 h 937099"/>
              <a:gd name="connsiteX33" fmla="*/ 317320 w 1445802"/>
              <a:gd name="connsiteY33" fmla="*/ 95864 h 937099"/>
              <a:gd name="connsiteX34" fmla="*/ 339443 w 1445802"/>
              <a:gd name="connsiteY34" fmla="*/ 81116 h 937099"/>
              <a:gd name="connsiteX35" fmla="*/ 427933 w 1445802"/>
              <a:gd name="connsiteY35" fmla="*/ 103238 h 937099"/>
              <a:gd name="connsiteX36" fmla="*/ 435307 w 1445802"/>
              <a:gd name="connsiteY36" fmla="*/ 125361 h 937099"/>
              <a:gd name="connsiteX37" fmla="*/ 457430 w 1445802"/>
              <a:gd name="connsiteY37" fmla="*/ 81116 h 937099"/>
              <a:gd name="connsiteX38" fmla="*/ 479553 w 1445802"/>
              <a:gd name="connsiteY38" fmla="*/ 36871 h 937099"/>
              <a:gd name="connsiteX39" fmla="*/ 501675 w 1445802"/>
              <a:gd name="connsiteY39" fmla="*/ 29496 h 937099"/>
              <a:gd name="connsiteX40" fmla="*/ 531172 w 1445802"/>
              <a:gd name="connsiteY40" fmla="*/ 36871 h 937099"/>
              <a:gd name="connsiteX41" fmla="*/ 560669 w 1445802"/>
              <a:gd name="connsiteY41" fmla="*/ 81116 h 937099"/>
              <a:gd name="connsiteX42" fmla="*/ 553295 w 1445802"/>
              <a:gd name="connsiteY42" fmla="*/ 103238 h 937099"/>
              <a:gd name="connsiteX43" fmla="*/ 627037 w 1445802"/>
              <a:gd name="connsiteY43" fmla="*/ 81116 h 937099"/>
              <a:gd name="connsiteX44" fmla="*/ 649159 w 1445802"/>
              <a:gd name="connsiteY44" fmla="*/ 36871 h 937099"/>
              <a:gd name="connsiteX45" fmla="*/ 656533 w 1445802"/>
              <a:gd name="connsiteY45" fmla="*/ 14748 h 937099"/>
              <a:gd name="connsiteX46" fmla="*/ 700778 w 1445802"/>
              <a:gd name="connsiteY46" fmla="*/ 0 h 937099"/>
              <a:gd name="connsiteX47" fmla="*/ 722901 w 1445802"/>
              <a:gd name="connsiteY47" fmla="*/ 36871 h 937099"/>
              <a:gd name="connsiteX48" fmla="*/ 737649 w 1445802"/>
              <a:gd name="connsiteY48" fmla="*/ 58993 h 937099"/>
              <a:gd name="connsiteX49" fmla="*/ 745024 w 1445802"/>
              <a:gd name="connsiteY49" fmla="*/ 81116 h 937099"/>
              <a:gd name="connsiteX50" fmla="*/ 767146 w 1445802"/>
              <a:gd name="connsiteY50" fmla="*/ 88490 h 937099"/>
              <a:gd name="connsiteX51" fmla="*/ 781895 w 1445802"/>
              <a:gd name="connsiteY51" fmla="*/ 73742 h 937099"/>
              <a:gd name="connsiteX52" fmla="*/ 826140 w 1445802"/>
              <a:gd name="connsiteY52" fmla="*/ 14748 h 937099"/>
              <a:gd name="connsiteX53" fmla="*/ 877759 w 1445802"/>
              <a:gd name="connsiteY53" fmla="*/ 51619 h 937099"/>
              <a:gd name="connsiteX54" fmla="*/ 885133 w 1445802"/>
              <a:gd name="connsiteY54" fmla="*/ 117987 h 937099"/>
              <a:gd name="connsiteX55" fmla="*/ 907256 w 1445802"/>
              <a:gd name="connsiteY55" fmla="*/ 110613 h 937099"/>
              <a:gd name="connsiteX56" fmla="*/ 936753 w 1445802"/>
              <a:gd name="connsiteY56" fmla="*/ 81116 h 937099"/>
              <a:gd name="connsiteX57" fmla="*/ 973624 w 1445802"/>
              <a:gd name="connsiteY57" fmla="*/ 51619 h 937099"/>
              <a:gd name="connsiteX58" fmla="*/ 1017869 w 1445802"/>
              <a:gd name="connsiteY58" fmla="*/ 22122 h 937099"/>
              <a:gd name="connsiteX59" fmla="*/ 1069488 w 1445802"/>
              <a:gd name="connsiteY59" fmla="*/ 51619 h 937099"/>
              <a:gd name="connsiteX60" fmla="*/ 1062114 w 1445802"/>
              <a:gd name="connsiteY60" fmla="*/ 73742 h 937099"/>
              <a:gd name="connsiteX61" fmla="*/ 1039991 w 1445802"/>
              <a:gd name="connsiteY61" fmla="*/ 66367 h 937099"/>
              <a:gd name="connsiteX62" fmla="*/ 1069488 w 1445802"/>
              <a:gd name="connsiteY62" fmla="*/ 117987 h 937099"/>
              <a:gd name="connsiteX63" fmla="*/ 1106359 w 1445802"/>
              <a:gd name="connsiteY63" fmla="*/ 88490 h 937099"/>
              <a:gd name="connsiteX64" fmla="*/ 1150604 w 1445802"/>
              <a:gd name="connsiteY64" fmla="*/ 44245 h 937099"/>
              <a:gd name="connsiteX65" fmla="*/ 1187475 w 1445802"/>
              <a:gd name="connsiteY65" fmla="*/ 51619 h 937099"/>
              <a:gd name="connsiteX66" fmla="*/ 1224346 w 1445802"/>
              <a:gd name="connsiteY66" fmla="*/ 110613 h 937099"/>
              <a:gd name="connsiteX67" fmla="*/ 1239095 w 1445802"/>
              <a:gd name="connsiteY67" fmla="*/ 95864 h 937099"/>
              <a:gd name="connsiteX68" fmla="*/ 1290714 w 1445802"/>
              <a:gd name="connsiteY68" fmla="*/ 95864 h 937099"/>
              <a:gd name="connsiteX69" fmla="*/ 1298088 w 1445802"/>
              <a:gd name="connsiteY69" fmla="*/ 117987 h 937099"/>
              <a:gd name="connsiteX70" fmla="*/ 1268591 w 1445802"/>
              <a:gd name="connsiteY70" fmla="*/ 154858 h 937099"/>
              <a:gd name="connsiteX71" fmla="*/ 1320211 w 1445802"/>
              <a:gd name="connsiteY71" fmla="*/ 191729 h 937099"/>
              <a:gd name="connsiteX72" fmla="*/ 1342333 w 1445802"/>
              <a:gd name="connsiteY72" fmla="*/ 199103 h 937099"/>
              <a:gd name="connsiteX73" fmla="*/ 1379204 w 1445802"/>
              <a:gd name="connsiteY73" fmla="*/ 176980 h 937099"/>
              <a:gd name="connsiteX74" fmla="*/ 1401327 w 1445802"/>
              <a:gd name="connsiteY74" fmla="*/ 191729 h 937099"/>
              <a:gd name="connsiteX75" fmla="*/ 1416075 w 1445802"/>
              <a:gd name="connsiteY75" fmla="*/ 213851 h 937099"/>
              <a:gd name="connsiteX76" fmla="*/ 1393953 w 1445802"/>
              <a:gd name="connsiteY76" fmla="*/ 265471 h 937099"/>
              <a:gd name="connsiteX77" fmla="*/ 1379204 w 1445802"/>
              <a:gd name="connsiteY77" fmla="*/ 287593 h 937099"/>
              <a:gd name="connsiteX78" fmla="*/ 1393953 w 1445802"/>
              <a:gd name="connsiteY78" fmla="*/ 331838 h 937099"/>
              <a:gd name="connsiteX79" fmla="*/ 1438198 w 1445802"/>
              <a:gd name="connsiteY79" fmla="*/ 346587 h 937099"/>
              <a:gd name="connsiteX80" fmla="*/ 1445572 w 1445802"/>
              <a:gd name="connsiteY80" fmla="*/ 368709 h 937099"/>
              <a:gd name="connsiteX81" fmla="*/ 1408701 w 1445802"/>
              <a:gd name="connsiteY81" fmla="*/ 390832 h 937099"/>
              <a:gd name="connsiteX82" fmla="*/ 1349707 w 1445802"/>
              <a:gd name="connsiteY82" fmla="*/ 383458 h 937099"/>
              <a:gd name="connsiteX83" fmla="*/ 1327585 w 1445802"/>
              <a:gd name="connsiteY83" fmla="*/ 390832 h 937099"/>
              <a:gd name="connsiteX84" fmla="*/ 1275966 w 1445802"/>
              <a:gd name="connsiteY84" fmla="*/ 398206 h 937099"/>
              <a:gd name="connsiteX85" fmla="*/ 1231720 w 1445802"/>
              <a:gd name="connsiteY85" fmla="*/ 405580 h 937099"/>
              <a:gd name="connsiteX86" fmla="*/ 1209598 w 1445802"/>
              <a:gd name="connsiteY86" fmla="*/ 412955 h 937099"/>
              <a:gd name="connsiteX87" fmla="*/ 1180101 w 1445802"/>
              <a:gd name="connsiteY87" fmla="*/ 420329 h 937099"/>
              <a:gd name="connsiteX88" fmla="*/ 1150604 w 1445802"/>
              <a:gd name="connsiteY88" fmla="*/ 435077 h 937099"/>
              <a:gd name="connsiteX89" fmla="*/ 1098985 w 1445802"/>
              <a:gd name="connsiteY89" fmla="*/ 442451 h 937099"/>
              <a:gd name="connsiteX90" fmla="*/ 1003120 w 1445802"/>
              <a:gd name="connsiteY90" fmla="*/ 457200 h 937099"/>
              <a:gd name="connsiteX91" fmla="*/ 944127 w 1445802"/>
              <a:gd name="connsiteY91" fmla="*/ 471948 h 937099"/>
              <a:gd name="connsiteX92" fmla="*/ 907256 w 1445802"/>
              <a:gd name="connsiteY92" fmla="*/ 479322 h 937099"/>
              <a:gd name="connsiteX93" fmla="*/ 885133 w 1445802"/>
              <a:gd name="connsiteY93" fmla="*/ 494071 h 937099"/>
              <a:gd name="connsiteX94" fmla="*/ 863011 w 1445802"/>
              <a:gd name="connsiteY94" fmla="*/ 501445 h 937099"/>
              <a:gd name="connsiteX95" fmla="*/ 848262 w 1445802"/>
              <a:gd name="connsiteY95" fmla="*/ 523567 h 937099"/>
              <a:gd name="connsiteX96" fmla="*/ 804017 w 1445802"/>
              <a:gd name="connsiteY96" fmla="*/ 538316 h 937099"/>
              <a:gd name="connsiteX97" fmla="*/ 759772 w 1445802"/>
              <a:gd name="connsiteY97" fmla="*/ 560438 h 937099"/>
              <a:gd name="connsiteX98" fmla="*/ 715527 w 1445802"/>
              <a:gd name="connsiteY98" fmla="*/ 612058 h 937099"/>
              <a:gd name="connsiteX99" fmla="*/ 686030 w 1445802"/>
              <a:gd name="connsiteY99" fmla="*/ 641555 h 937099"/>
              <a:gd name="connsiteX100" fmla="*/ 678656 w 1445802"/>
              <a:gd name="connsiteY100" fmla="*/ 663677 h 937099"/>
              <a:gd name="connsiteX101" fmla="*/ 663907 w 1445802"/>
              <a:gd name="connsiteY101" fmla="*/ 685800 h 937099"/>
              <a:gd name="connsiteX102" fmla="*/ 649159 w 1445802"/>
              <a:gd name="connsiteY102" fmla="*/ 811161 h 937099"/>
              <a:gd name="connsiteX103" fmla="*/ 656533 w 1445802"/>
              <a:gd name="connsiteY103" fmla="*/ 892277 h 937099"/>
              <a:gd name="connsiteX104" fmla="*/ 663907 w 1445802"/>
              <a:gd name="connsiteY104" fmla="*/ 914400 h 937099"/>
              <a:gd name="connsiteX105" fmla="*/ 708153 w 1445802"/>
              <a:gd name="connsiteY105" fmla="*/ 929148 h 937099"/>
              <a:gd name="connsiteX106" fmla="*/ 686030 w 1445802"/>
              <a:gd name="connsiteY106" fmla="*/ 929148 h 937099"/>
              <a:gd name="connsiteX107" fmla="*/ 457430 w 1445802"/>
              <a:gd name="connsiteY107" fmla="*/ 936522 h 937099"/>
              <a:gd name="connsiteX108" fmla="*/ 479553 w 1445802"/>
              <a:gd name="connsiteY108" fmla="*/ 921774 h 937099"/>
              <a:gd name="connsiteX109" fmla="*/ 501675 w 1445802"/>
              <a:gd name="connsiteY109" fmla="*/ 877529 h 937099"/>
              <a:gd name="connsiteX110" fmla="*/ 553295 w 1445802"/>
              <a:gd name="connsiteY110" fmla="*/ 862780 h 93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445802" h="937099">
                <a:moveTo>
                  <a:pt x="553295" y="862780"/>
                </a:moveTo>
                <a:cubicBezTo>
                  <a:pt x="560669" y="852948"/>
                  <a:pt x="548852" y="833196"/>
                  <a:pt x="545920" y="818535"/>
                </a:cubicBezTo>
                <a:cubicBezTo>
                  <a:pt x="538233" y="780103"/>
                  <a:pt x="540545" y="799722"/>
                  <a:pt x="531172" y="766916"/>
                </a:cubicBezTo>
                <a:cubicBezTo>
                  <a:pt x="525686" y="747714"/>
                  <a:pt x="525889" y="729330"/>
                  <a:pt x="509049" y="715296"/>
                </a:cubicBezTo>
                <a:cubicBezTo>
                  <a:pt x="500604" y="708259"/>
                  <a:pt x="489385" y="705464"/>
                  <a:pt x="479553" y="700548"/>
                </a:cubicBezTo>
                <a:cubicBezTo>
                  <a:pt x="469721" y="685800"/>
                  <a:pt x="455661" y="673119"/>
                  <a:pt x="450056" y="656303"/>
                </a:cubicBezTo>
                <a:cubicBezTo>
                  <a:pt x="442267" y="632934"/>
                  <a:pt x="444272" y="632482"/>
                  <a:pt x="427933" y="612058"/>
                </a:cubicBezTo>
                <a:cubicBezTo>
                  <a:pt x="423590" y="606629"/>
                  <a:pt x="419147" y="600886"/>
                  <a:pt x="413185" y="597309"/>
                </a:cubicBezTo>
                <a:cubicBezTo>
                  <a:pt x="406520" y="593310"/>
                  <a:pt x="398207" y="592997"/>
                  <a:pt x="391062" y="589935"/>
                </a:cubicBezTo>
                <a:cubicBezTo>
                  <a:pt x="380958" y="585605"/>
                  <a:pt x="372136" y="578207"/>
                  <a:pt x="361566" y="575187"/>
                </a:cubicBezTo>
                <a:cubicBezTo>
                  <a:pt x="337463" y="568300"/>
                  <a:pt x="312045" y="566897"/>
                  <a:pt x="287824" y="560438"/>
                </a:cubicBezTo>
                <a:cubicBezTo>
                  <a:pt x="214689" y="540935"/>
                  <a:pt x="280737" y="554012"/>
                  <a:pt x="228830" y="530942"/>
                </a:cubicBezTo>
                <a:cubicBezTo>
                  <a:pt x="214624" y="524628"/>
                  <a:pt x="197520" y="524816"/>
                  <a:pt x="184585" y="516193"/>
                </a:cubicBezTo>
                <a:cubicBezTo>
                  <a:pt x="155994" y="497134"/>
                  <a:pt x="170870" y="504248"/>
                  <a:pt x="140340" y="494071"/>
                </a:cubicBezTo>
                <a:cubicBezTo>
                  <a:pt x="135424" y="489155"/>
                  <a:pt x="129934" y="484751"/>
                  <a:pt x="125591" y="479322"/>
                </a:cubicBezTo>
                <a:cubicBezTo>
                  <a:pt x="113727" y="464492"/>
                  <a:pt x="103666" y="444737"/>
                  <a:pt x="96095" y="427703"/>
                </a:cubicBezTo>
                <a:cubicBezTo>
                  <a:pt x="90719" y="415607"/>
                  <a:pt x="85994" y="403226"/>
                  <a:pt x="81346" y="390832"/>
                </a:cubicBezTo>
                <a:cubicBezTo>
                  <a:pt x="78617" y="383554"/>
                  <a:pt x="78636" y="374928"/>
                  <a:pt x="73972" y="368709"/>
                </a:cubicBezTo>
                <a:cubicBezTo>
                  <a:pt x="63543" y="354804"/>
                  <a:pt x="46742" y="346300"/>
                  <a:pt x="37101" y="331838"/>
                </a:cubicBezTo>
                <a:lnTo>
                  <a:pt x="7604" y="287593"/>
                </a:lnTo>
                <a:cubicBezTo>
                  <a:pt x="5146" y="280219"/>
                  <a:pt x="-1294" y="273093"/>
                  <a:pt x="230" y="265471"/>
                </a:cubicBezTo>
                <a:cubicBezTo>
                  <a:pt x="5679" y="238227"/>
                  <a:pt x="40902" y="255907"/>
                  <a:pt x="51849" y="258096"/>
                </a:cubicBezTo>
                <a:cubicBezTo>
                  <a:pt x="56765" y="263012"/>
                  <a:pt x="59645" y="272845"/>
                  <a:pt x="66598" y="272845"/>
                </a:cubicBezTo>
                <a:cubicBezTo>
                  <a:pt x="93991" y="272845"/>
                  <a:pt x="75046" y="232895"/>
                  <a:pt x="73972" y="228600"/>
                </a:cubicBezTo>
                <a:cubicBezTo>
                  <a:pt x="76430" y="211393"/>
                  <a:pt x="67441" y="187409"/>
                  <a:pt x="81346" y="176980"/>
                </a:cubicBezTo>
                <a:cubicBezTo>
                  <a:pt x="95251" y="166551"/>
                  <a:pt x="117083" y="177296"/>
                  <a:pt x="132966" y="184355"/>
                </a:cubicBezTo>
                <a:cubicBezTo>
                  <a:pt x="141065" y="187954"/>
                  <a:pt x="142178" y="199557"/>
                  <a:pt x="147714" y="206477"/>
                </a:cubicBezTo>
                <a:cubicBezTo>
                  <a:pt x="162438" y="224883"/>
                  <a:pt x="162038" y="221085"/>
                  <a:pt x="184585" y="228600"/>
                </a:cubicBezTo>
                <a:cubicBezTo>
                  <a:pt x="189501" y="213852"/>
                  <a:pt x="196284" y="199599"/>
                  <a:pt x="199333" y="184355"/>
                </a:cubicBezTo>
                <a:cubicBezTo>
                  <a:pt x="209639" y="132822"/>
                  <a:pt x="204646" y="159847"/>
                  <a:pt x="214082" y="103238"/>
                </a:cubicBezTo>
                <a:cubicBezTo>
                  <a:pt x="221456" y="105696"/>
                  <a:pt x="229539" y="106614"/>
                  <a:pt x="236204" y="110613"/>
                </a:cubicBezTo>
                <a:cubicBezTo>
                  <a:pt x="242166" y="114190"/>
                  <a:pt x="245524" y="121018"/>
                  <a:pt x="250953" y="125361"/>
                </a:cubicBezTo>
                <a:cubicBezTo>
                  <a:pt x="271375" y="141698"/>
                  <a:pt x="271832" y="139695"/>
                  <a:pt x="295198" y="147484"/>
                </a:cubicBezTo>
                <a:cubicBezTo>
                  <a:pt x="339814" y="102865"/>
                  <a:pt x="270714" y="177424"/>
                  <a:pt x="317320" y="95864"/>
                </a:cubicBezTo>
                <a:cubicBezTo>
                  <a:pt x="321717" y="88169"/>
                  <a:pt x="332069" y="86032"/>
                  <a:pt x="339443" y="81116"/>
                </a:cubicBezTo>
                <a:cubicBezTo>
                  <a:pt x="362335" y="83659"/>
                  <a:pt x="408108" y="78456"/>
                  <a:pt x="427933" y="103238"/>
                </a:cubicBezTo>
                <a:cubicBezTo>
                  <a:pt x="432789" y="109308"/>
                  <a:pt x="432849" y="117987"/>
                  <a:pt x="435307" y="125361"/>
                </a:cubicBezTo>
                <a:cubicBezTo>
                  <a:pt x="453847" y="69746"/>
                  <a:pt x="428836" y="138305"/>
                  <a:pt x="457430" y="81116"/>
                </a:cubicBezTo>
                <a:cubicBezTo>
                  <a:pt x="466337" y="63301"/>
                  <a:pt x="461939" y="50962"/>
                  <a:pt x="479553" y="36871"/>
                </a:cubicBezTo>
                <a:cubicBezTo>
                  <a:pt x="485623" y="32015"/>
                  <a:pt x="494301" y="31954"/>
                  <a:pt x="501675" y="29496"/>
                </a:cubicBezTo>
                <a:cubicBezTo>
                  <a:pt x="511507" y="31954"/>
                  <a:pt x="522372" y="31843"/>
                  <a:pt x="531172" y="36871"/>
                </a:cubicBezTo>
                <a:cubicBezTo>
                  <a:pt x="553918" y="49869"/>
                  <a:pt x="553630" y="59997"/>
                  <a:pt x="560669" y="81116"/>
                </a:cubicBezTo>
                <a:cubicBezTo>
                  <a:pt x="558211" y="88490"/>
                  <a:pt x="545821" y="101103"/>
                  <a:pt x="553295" y="103238"/>
                </a:cubicBezTo>
                <a:cubicBezTo>
                  <a:pt x="598137" y="116050"/>
                  <a:pt x="605659" y="102492"/>
                  <a:pt x="627037" y="81116"/>
                </a:cubicBezTo>
                <a:cubicBezTo>
                  <a:pt x="645572" y="25508"/>
                  <a:pt x="620569" y="94052"/>
                  <a:pt x="649159" y="36871"/>
                </a:cubicBezTo>
                <a:cubicBezTo>
                  <a:pt x="652635" y="29918"/>
                  <a:pt x="650208" y="19266"/>
                  <a:pt x="656533" y="14748"/>
                </a:cubicBezTo>
                <a:cubicBezTo>
                  <a:pt x="669183" y="5712"/>
                  <a:pt x="700778" y="0"/>
                  <a:pt x="700778" y="0"/>
                </a:cubicBezTo>
                <a:cubicBezTo>
                  <a:pt x="729585" y="28805"/>
                  <a:pt x="703756" y="-1419"/>
                  <a:pt x="722901" y="36871"/>
                </a:cubicBezTo>
                <a:cubicBezTo>
                  <a:pt x="726864" y="44798"/>
                  <a:pt x="733686" y="51066"/>
                  <a:pt x="737649" y="58993"/>
                </a:cubicBezTo>
                <a:cubicBezTo>
                  <a:pt x="741125" y="65946"/>
                  <a:pt x="739527" y="75619"/>
                  <a:pt x="745024" y="81116"/>
                </a:cubicBezTo>
                <a:cubicBezTo>
                  <a:pt x="750520" y="86612"/>
                  <a:pt x="759772" y="86032"/>
                  <a:pt x="767146" y="88490"/>
                </a:cubicBezTo>
                <a:cubicBezTo>
                  <a:pt x="772062" y="83574"/>
                  <a:pt x="777724" y="79304"/>
                  <a:pt x="781895" y="73742"/>
                </a:cubicBezTo>
                <a:cubicBezTo>
                  <a:pt x="831925" y="7035"/>
                  <a:pt x="792315" y="48570"/>
                  <a:pt x="826140" y="14748"/>
                </a:cubicBezTo>
                <a:cubicBezTo>
                  <a:pt x="877759" y="31954"/>
                  <a:pt x="865469" y="14748"/>
                  <a:pt x="877759" y="51619"/>
                </a:cubicBezTo>
                <a:cubicBezTo>
                  <a:pt x="880217" y="73742"/>
                  <a:pt x="875179" y="98078"/>
                  <a:pt x="885133" y="117987"/>
                </a:cubicBezTo>
                <a:cubicBezTo>
                  <a:pt x="888609" y="124940"/>
                  <a:pt x="900931" y="115131"/>
                  <a:pt x="907256" y="110613"/>
                </a:cubicBezTo>
                <a:cubicBezTo>
                  <a:pt x="918571" y="102531"/>
                  <a:pt x="926921" y="90948"/>
                  <a:pt x="936753" y="81116"/>
                </a:cubicBezTo>
                <a:cubicBezTo>
                  <a:pt x="979668" y="38200"/>
                  <a:pt x="917798" y="98141"/>
                  <a:pt x="973624" y="51619"/>
                </a:cubicBezTo>
                <a:cubicBezTo>
                  <a:pt x="1010450" y="20930"/>
                  <a:pt x="978989" y="35081"/>
                  <a:pt x="1017869" y="22122"/>
                </a:cubicBezTo>
                <a:cubicBezTo>
                  <a:pt x="1046503" y="26894"/>
                  <a:pt x="1069488" y="17328"/>
                  <a:pt x="1069488" y="51619"/>
                </a:cubicBezTo>
                <a:cubicBezTo>
                  <a:pt x="1069488" y="59392"/>
                  <a:pt x="1064572" y="66368"/>
                  <a:pt x="1062114" y="73742"/>
                </a:cubicBezTo>
                <a:cubicBezTo>
                  <a:pt x="1054740" y="71284"/>
                  <a:pt x="1042878" y="59150"/>
                  <a:pt x="1039991" y="66367"/>
                </a:cubicBezTo>
                <a:cubicBezTo>
                  <a:pt x="1022687" y="109628"/>
                  <a:pt x="1046675" y="110383"/>
                  <a:pt x="1069488" y="117987"/>
                </a:cubicBezTo>
                <a:cubicBezTo>
                  <a:pt x="1107938" y="105171"/>
                  <a:pt x="1078270" y="120090"/>
                  <a:pt x="1106359" y="88490"/>
                </a:cubicBezTo>
                <a:cubicBezTo>
                  <a:pt x="1120216" y="72901"/>
                  <a:pt x="1150604" y="44245"/>
                  <a:pt x="1150604" y="44245"/>
                </a:cubicBezTo>
                <a:cubicBezTo>
                  <a:pt x="1162894" y="46703"/>
                  <a:pt x="1181026" y="40871"/>
                  <a:pt x="1187475" y="51619"/>
                </a:cubicBezTo>
                <a:cubicBezTo>
                  <a:pt x="1228465" y="119936"/>
                  <a:pt x="1158458" y="127084"/>
                  <a:pt x="1224346" y="110613"/>
                </a:cubicBezTo>
                <a:cubicBezTo>
                  <a:pt x="1229262" y="105697"/>
                  <a:pt x="1233133" y="99441"/>
                  <a:pt x="1239095" y="95864"/>
                </a:cubicBezTo>
                <a:cubicBezTo>
                  <a:pt x="1260875" y="82796"/>
                  <a:pt x="1266659" y="89850"/>
                  <a:pt x="1290714" y="95864"/>
                </a:cubicBezTo>
                <a:cubicBezTo>
                  <a:pt x="1293172" y="103238"/>
                  <a:pt x="1299366" y="110320"/>
                  <a:pt x="1298088" y="117987"/>
                </a:cubicBezTo>
                <a:cubicBezTo>
                  <a:pt x="1296228" y="129150"/>
                  <a:pt x="1276471" y="146978"/>
                  <a:pt x="1268591" y="154858"/>
                </a:cubicBezTo>
                <a:cubicBezTo>
                  <a:pt x="1280883" y="191728"/>
                  <a:pt x="1268592" y="174522"/>
                  <a:pt x="1320211" y="191729"/>
                </a:cubicBezTo>
                <a:lnTo>
                  <a:pt x="1342333" y="199103"/>
                </a:lnTo>
                <a:cubicBezTo>
                  <a:pt x="1351568" y="189868"/>
                  <a:pt x="1362796" y="174245"/>
                  <a:pt x="1379204" y="176980"/>
                </a:cubicBezTo>
                <a:cubicBezTo>
                  <a:pt x="1387946" y="178437"/>
                  <a:pt x="1393953" y="186813"/>
                  <a:pt x="1401327" y="191729"/>
                </a:cubicBezTo>
                <a:cubicBezTo>
                  <a:pt x="1406243" y="199103"/>
                  <a:pt x="1414976" y="205057"/>
                  <a:pt x="1416075" y="213851"/>
                </a:cubicBezTo>
                <a:cubicBezTo>
                  <a:pt x="1420767" y="251390"/>
                  <a:pt x="1410114" y="245270"/>
                  <a:pt x="1393953" y="265471"/>
                </a:cubicBezTo>
                <a:cubicBezTo>
                  <a:pt x="1388417" y="272392"/>
                  <a:pt x="1384120" y="280219"/>
                  <a:pt x="1379204" y="287593"/>
                </a:cubicBezTo>
                <a:cubicBezTo>
                  <a:pt x="1371105" y="311890"/>
                  <a:pt x="1362881" y="314576"/>
                  <a:pt x="1393953" y="331838"/>
                </a:cubicBezTo>
                <a:cubicBezTo>
                  <a:pt x="1407543" y="339388"/>
                  <a:pt x="1438198" y="346587"/>
                  <a:pt x="1438198" y="346587"/>
                </a:cubicBezTo>
                <a:cubicBezTo>
                  <a:pt x="1440656" y="353961"/>
                  <a:pt x="1447096" y="361087"/>
                  <a:pt x="1445572" y="368709"/>
                </a:cubicBezTo>
                <a:cubicBezTo>
                  <a:pt x="1442680" y="383171"/>
                  <a:pt x="1418020" y="387726"/>
                  <a:pt x="1408701" y="390832"/>
                </a:cubicBezTo>
                <a:cubicBezTo>
                  <a:pt x="1389036" y="388374"/>
                  <a:pt x="1369525" y="383458"/>
                  <a:pt x="1349707" y="383458"/>
                </a:cubicBezTo>
                <a:cubicBezTo>
                  <a:pt x="1341934" y="383458"/>
                  <a:pt x="1335207" y="389308"/>
                  <a:pt x="1327585" y="390832"/>
                </a:cubicBezTo>
                <a:cubicBezTo>
                  <a:pt x="1310542" y="394241"/>
                  <a:pt x="1293145" y="395563"/>
                  <a:pt x="1275966" y="398206"/>
                </a:cubicBezTo>
                <a:cubicBezTo>
                  <a:pt x="1261188" y="400480"/>
                  <a:pt x="1246469" y="403122"/>
                  <a:pt x="1231720" y="405580"/>
                </a:cubicBezTo>
                <a:cubicBezTo>
                  <a:pt x="1224346" y="408038"/>
                  <a:pt x="1217072" y="410820"/>
                  <a:pt x="1209598" y="412955"/>
                </a:cubicBezTo>
                <a:cubicBezTo>
                  <a:pt x="1199853" y="415739"/>
                  <a:pt x="1189591" y="416770"/>
                  <a:pt x="1180101" y="420329"/>
                </a:cubicBezTo>
                <a:cubicBezTo>
                  <a:pt x="1169808" y="424189"/>
                  <a:pt x="1161209" y="432185"/>
                  <a:pt x="1150604" y="435077"/>
                </a:cubicBezTo>
                <a:cubicBezTo>
                  <a:pt x="1133835" y="439650"/>
                  <a:pt x="1116191" y="439993"/>
                  <a:pt x="1098985" y="442451"/>
                </a:cubicBezTo>
                <a:cubicBezTo>
                  <a:pt x="1043174" y="461056"/>
                  <a:pt x="1117180" y="438190"/>
                  <a:pt x="1003120" y="457200"/>
                </a:cubicBezTo>
                <a:cubicBezTo>
                  <a:pt x="983126" y="460532"/>
                  <a:pt x="964003" y="467973"/>
                  <a:pt x="944127" y="471948"/>
                </a:cubicBezTo>
                <a:lnTo>
                  <a:pt x="907256" y="479322"/>
                </a:lnTo>
                <a:cubicBezTo>
                  <a:pt x="899882" y="484238"/>
                  <a:pt x="893060" y="490107"/>
                  <a:pt x="885133" y="494071"/>
                </a:cubicBezTo>
                <a:cubicBezTo>
                  <a:pt x="878181" y="497547"/>
                  <a:pt x="869081" y="496589"/>
                  <a:pt x="863011" y="501445"/>
                </a:cubicBezTo>
                <a:cubicBezTo>
                  <a:pt x="856090" y="506981"/>
                  <a:pt x="855778" y="518870"/>
                  <a:pt x="848262" y="523567"/>
                </a:cubicBezTo>
                <a:cubicBezTo>
                  <a:pt x="835079" y="531806"/>
                  <a:pt x="818765" y="533400"/>
                  <a:pt x="804017" y="538316"/>
                </a:cubicBezTo>
                <a:cubicBezTo>
                  <a:pt x="782606" y="545453"/>
                  <a:pt x="777965" y="544844"/>
                  <a:pt x="759772" y="560438"/>
                </a:cubicBezTo>
                <a:cubicBezTo>
                  <a:pt x="702562" y="609474"/>
                  <a:pt x="751657" y="569906"/>
                  <a:pt x="715527" y="612058"/>
                </a:cubicBezTo>
                <a:cubicBezTo>
                  <a:pt x="706478" y="622616"/>
                  <a:pt x="686030" y="641555"/>
                  <a:pt x="686030" y="641555"/>
                </a:cubicBezTo>
                <a:cubicBezTo>
                  <a:pt x="683572" y="648929"/>
                  <a:pt x="682132" y="656725"/>
                  <a:pt x="678656" y="663677"/>
                </a:cubicBezTo>
                <a:cubicBezTo>
                  <a:pt x="674692" y="671604"/>
                  <a:pt x="666710" y="677392"/>
                  <a:pt x="663907" y="685800"/>
                </a:cubicBezTo>
                <a:cubicBezTo>
                  <a:pt x="656509" y="707994"/>
                  <a:pt x="649826" y="803825"/>
                  <a:pt x="649159" y="811161"/>
                </a:cubicBezTo>
                <a:cubicBezTo>
                  <a:pt x="651617" y="838200"/>
                  <a:pt x="652693" y="865400"/>
                  <a:pt x="656533" y="892277"/>
                </a:cubicBezTo>
                <a:cubicBezTo>
                  <a:pt x="657632" y="899972"/>
                  <a:pt x="657582" y="909882"/>
                  <a:pt x="663907" y="914400"/>
                </a:cubicBezTo>
                <a:cubicBezTo>
                  <a:pt x="676558" y="923436"/>
                  <a:pt x="693404" y="924232"/>
                  <a:pt x="708153" y="929148"/>
                </a:cubicBezTo>
                <a:cubicBezTo>
                  <a:pt x="744462" y="941251"/>
                  <a:pt x="737938" y="937799"/>
                  <a:pt x="686030" y="929148"/>
                </a:cubicBezTo>
                <a:cubicBezTo>
                  <a:pt x="609830" y="931606"/>
                  <a:pt x="533621" y="939243"/>
                  <a:pt x="457430" y="936522"/>
                </a:cubicBezTo>
                <a:cubicBezTo>
                  <a:pt x="448573" y="936206"/>
                  <a:pt x="473286" y="928041"/>
                  <a:pt x="479553" y="921774"/>
                </a:cubicBezTo>
                <a:cubicBezTo>
                  <a:pt x="507524" y="893803"/>
                  <a:pt x="483683" y="907515"/>
                  <a:pt x="501675" y="877529"/>
                </a:cubicBezTo>
                <a:cubicBezTo>
                  <a:pt x="509662" y="864218"/>
                  <a:pt x="545921" y="872612"/>
                  <a:pt x="553295" y="862780"/>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Rectangle 63"/>
          <p:cNvSpPr/>
          <p:nvPr/>
        </p:nvSpPr>
        <p:spPr>
          <a:xfrm>
            <a:off x="2498941" y="7519271"/>
            <a:ext cx="1860424" cy="1233472"/>
          </a:xfrm>
          <a:prstGeom prst="rect">
            <a:avLst/>
          </a:prstGeom>
          <a:solidFill>
            <a:schemeClr val="bg1">
              <a:lumMod val="7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65" name="Freeform 64"/>
          <p:cNvSpPr/>
          <p:nvPr/>
        </p:nvSpPr>
        <p:spPr>
          <a:xfrm>
            <a:off x="2696140" y="7775102"/>
            <a:ext cx="1445802" cy="937099"/>
          </a:xfrm>
          <a:custGeom>
            <a:avLst/>
            <a:gdLst>
              <a:gd name="connsiteX0" fmla="*/ 553295 w 1445802"/>
              <a:gd name="connsiteY0" fmla="*/ 862780 h 937099"/>
              <a:gd name="connsiteX1" fmla="*/ 545920 w 1445802"/>
              <a:gd name="connsiteY1" fmla="*/ 818535 h 937099"/>
              <a:gd name="connsiteX2" fmla="*/ 531172 w 1445802"/>
              <a:gd name="connsiteY2" fmla="*/ 766916 h 937099"/>
              <a:gd name="connsiteX3" fmla="*/ 509049 w 1445802"/>
              <a:gd name="connsiteY3" fmla="*/ 715296 h 937099"/>
              <a:gd name="connsiteX4" fmla="*/ 479553 w 1445802"/>
              <a:gd name="connsiteY4" fmla="*/ 700548 h 937099"/>
              <a:gd name="connsiteX5" fmla="*/ 450056 w 1445802"/>
              <a:gd name="connsiteY5" fmla="*/ 656303 h 937099"/>
              <a:gd name="connsiteX6" fmla="*/ 427933 w 1445802"/>
              <a:gd name="connsiteY6" fmla="*/ 612058 h 937099"/>
              <a:gd name="connsiteX7" fmla="*/ 413185 w 1445802"/>
              <a:gd name="connsiteY7" fmla="*/ 597309 h 937099"/>
              <a:gd name="connsiteX8" fmla="*/ 391062 w 1445802"/>
              <a:gd name="connsiteY8" fmla="*/ 589935 h 937099"/>
              <a:gd name="connsiteX9" fmla="*/ 361566 w 1445802"/>
              <a:gd name="connsiteY9" fmla="*/ 575187 h 937099"/>
              <a:gd name="connsiteX10" fmla="*/ 287824 w 1445802"/>
              <a:gd name="connsiteY10" fmla="*/ 560438 h 937099"/>
              <a:gd name="connsiteX11" fmla="*/ 228830 w 1445802"/>
              <a:gd name="connsiteY11" fmla="*/ 530942 h 937099"/>
              <a:gd name="connsiteX12" fmla="*/ 184585 w 1445802"/>
              <a:gd name="connsiteY12" fmla="*/ 516193 h 937099"/>
              <a:gd name="connsiteX13" fmla="*/ 140340 w 1445802"/>
              <a:gd name="connsiteY13" fmla="*/ 494071 h 937099"/>
              <a:gd name="connsiteX14" fmla="*/ 125591 w 1445802"/>
              <a:gd name="connsiteY14" fmla="*/ 479322 h 937099"/>
              <a:gd name="connsiteX15" fmla="*/ 96095 w 1445802"/>
              <a:gd name="connsiteY15" fmla="*/ 427703 h 937099"/>
              <a:gd name="connsiteX16" fmla="*/ 81346 w 1445802"/>
              <a:gd name="connsiteY16" fmla="*/ 390832 h 937099"/>
              <a:gd name="connsiteX17" fmla="*/ 73972 w 1445802"/>
              <a:gd name="connsiteY17" fmla="*/ 368709 h 937099"/>
              <a:gd name="connsiteX18" fmla="*/ 37101 w 1445802"/>
              <a:gd name="connsiteY18" fmla="*/ 331838 h 937099"/>
              <a:gd name="connsiteX19" fmla="*/ 7604 w 1445802"/>
              <a:gd name="connsiteY19" fmla="*/ 287593 h 937099"/>
              <a:gd name="connsiteX20" fmla="*/ 230 w 1445802"/>
              <a:gd name="connsiteY20" fmla="*/ 265471 h 937099"/>
              <a:gd name="connsiteX21" fmla="*/ 51849 w 1445802"/>
              <a:gd name="connsiteY21" fmla="*/ 258096 h 937099"/>
              <a:gd name="connsiteX22" fmla="*/ 66598 w 1445802"/>
              <a:gd name="connsiteY22" fmla="*/ 272845 h 937099"/>
              <a:gd name="connsiteX23" fmla="*/ 73972 w 1445802"/>
              <a:gd name="connsiteY23" fmla="*/ 228600 h 937099"/>
              <a:gd name="connsiteX24" fmla="*/ 81346 w 1445802"/>
              <a:gd name="connsiteY24" fmla="*/ 176980 h 937099"/>
              <a:gd name="connsiteX25" fmla="*/ 132966 w 1445802"/>
              <a:gd name="connsiteY25" fmla="*/ 184355 h 937099"/>
              <a:gd name="connsiteX26" fmla="*/ 147714 w 1445802"/>
              <a:gd name="connsiteY26" fmla="*/ 206477 h 937099"/>
              <a:gd name="connsiteX27" fmla="*/ 184585 w 1445802"/>
              <a:gd name="connsiteY27" fmla="*/ 228600 h 937099"/>
              <a:gd name="connsiteX28" fmla="*/ 199333 w 1445802"/>
              <a:gd name="connsiteY28" fmla="*/ 184355 h 937099"/>
              <a:gd name="connsiteX29" fmla="*/ 214082 w 1445802"/>
              <a:gd name="connsiteY29" fmla="*/ 103238 h 937099"/>
              <a:gd name="connsiteX30" fmla="*/ 236204 w 1445802"/>
              <a:gd name="connsiteY30" fmla="*/ 110613 h 937099"/>
              <a:gd name="connsiteX31" fmla="*/ 250953 w 1445802"/>
              <a:gd name="connsiteY31" fmla="*/ 125361 h 937099"/>
              <a:gd name="connsiteX32" fmla="*/ 295198 w 1445802"/>
              <a:gd name="connsiteY32" fmla="*/ 147484 h 937099"/>
              <a:gd name="connsiteX33" fmla="*/ 317320 w 1445802"/>
              <a:gd name="connsiteY33" fmla="*/ 95864 h 937099"/>
              <a:gd name="connsiteX34" fmla="*/ 339443 w 1445802"/>
              <a:gd name="connsiteY34" fmla="*/ 81116 h 937099"/>
              <a:gd name="connsiteX35" fmla="*/ 427933 w 1445802"/>
              <a:gd name="connsiteY35" fmla="*/ 103238 h 937099"/>
              <a:gd name="connsiteX36" fmla="*/ 435307 w 1445802"/>
              <a:gd name="connsiteY36" fmla="*/ 125361 h 937099"/>
              <a:gd name="connsiteX37" fmla="*/ 457430 w 1445802"/>
              <a:gd name="connsiteY37" fmla="*/ 81116 h 937099"/>
              <a:gd name="connsiteX38" fmla="*/ 479553 w 1445802"/>
              <a:gd name="connsiteY38" fmla="*/ 36871 h 937099"/>
              <a:gd name="connsiteX39" fmla="*/ 501675 w 1445802"/>
              <a:gd name="connsiteY39" fmla="*/ 29496 h 937099"/>
              <a:gd name="connsiteX40" fmla="*/ 531172 w 1445802"/>
              <a:gd name="connsiteY40" fmla="*/ 36871 h 937099"/>
              <a:gd name="connsiteX41" fmla="*/ 560669 w 1445802"/>
              <a:gd name="connsiteY41" fmla="*/ 81116 h 937099"/>
              <a:gd name="connsiteX42" fmla="*/ 553295 w 1445802"/>
              <a:gd name="connsiteY42" fmla="*/ 103238 h 937099"/>
              <a:gd name="connsiteX43" fmla="*/ 627037 w 1445802"/>
              <a:gd name="connsiteY43" fmla="*/ 81116 h 937099"/>
              <a:gd name="connsiteX44" fmla="*/ 649159 w 1445802"/>
              <a:gd name="connsiteY44" fmla="*/ 36871 h 937099"/>
              <a:gd name="connsiteX45" fmla="*/ 656533 w 1445802"/>
              <a:gd name="connsiteY45" fmla="*/ 14748 h 937099"/>
              <a:gd name="connsiteX46" fmla="*/ 700778 w 1445802"/>
              <a:gd name="connsiteY46" fmla="*/ 0 h 937099"/>
              <a:gd name="connsiteX47" fmla="*/ 722901 w 1445802"/>
              <a:gd name="connsiteY47" fmla="*/ 36871 h 937099"/>
              <a:gd name="connsiteX48" fmla="*/ 737649 w 1445802"/>
              <a:gd name="connsiteY48" fmla="*/ 58993 h 937099"/>
              <a:gd name="connsiteX49" fmla="*/ 745024 w 1445802"/>
              <a:gd name="connsiteY49" fmla="*/ 81116 h 937099"/>
              <a:gd name="connsiteX50" fmla="*/ 767146 w 1445802"/>
              <a:gd name="connsiteY50" fmla="*/ 88490 h 937099"/>
              <a:gd name="connsiteX51" fmla="*/ 781895 w 1445802"/>
              <a:gd name="connsiteY51" fmla="*/ 73742 h 937099"/>
              <a:gd name="connsiteX52" fmla="*/ 826140 w 1445802"/>
              <a:gd name="connsiteY52" fmla="*/ 14748 h 937099"/>
              <a:gd name="connsiteX53" fmla="*/ 877759 w 1445802"/>
              <a:gd name="connsiteY53" fmla="*/ 51619 h 937099"/>
              <a:gd name="connsiteX54" fmla="*/ 885133 w 1445802"/>
              <a:gd name="connsiteY54" fmla="*/ 117987 h 937099"/>
              <a:gd name="connsiteX55" fmla="*/ 907256 w 1445802"/>
              <a:gd name="connsiteY55" fmla="*/ 110613 h 937099"/>
              <a:gd name="connsiteX56" fmla="*/ 936753 w 1445802"/>
              <a:gd name="connsiteY56" fmla="*/ 81116 h 937099"/>
              <a:gd name="connsiteX57" fmla="*/ 973624 w 1445802"/>
              <a:gd name="connsiteY57" fmla="*/ 51619 h 937099"/>
              <a:gd name="connsiteX58" fmla="*/ 1017869 w 1445802"/>
              <a:gd name="connsiteY58" fmla="*/ 22122 h 937099"/>
              <a:gd name="connsiteX59" fmla="*/ 1069488 w 1445802"/>
              <a:gd name="connsiteY59" fmla="*/ 51619 h 937099"/>
              <a:gd name="connsiteX60" fmla="*/ 1062114 w 1445802"/>
              <a:gd name="connsiteY60" fmla="*/ 73742 h 937099"/>
              <a:gd name="connsiteX61" fmla="*/ 1039991 w 1445802"/>
              <a:gd name="connsiteY61" fmla="*/ 66367 h 937099"/>
              <a:gd name="connsiteX62" fmla="*/ 1069488 w 1445802"/>
              <a:gd name="connsiteY62" fmla="*/ 117987 h 937099"/>
              <a:gd name="connsiteX63" fmla="*/ 1106359 w 1445802"/>
              <a:gd name="connsiteY63" fmla="*/ 88490 h 937099"/>
              <a:gd name="connsiteX64" fmla="*/ 1150604 w 1445802"/>
              <a:gd name="connsiteY64" fmla="*/ 44245 h 937099"/>
              <a:gd name="connsiteX65" fmla="*/ 1187475 w 1445802"/>
              <a:gd name="connsiteY65" fmla="*/ 51619 h 937099"/>
              <a:gd name="connsiteX66" fmla="*/ 1224346 w 1445802"/>
              <a:gd name="connsiteY66" fmla="*/ 110613 h 937099"/>
              <a:gd name="connsiteX67" fmla="*/ 1239095 w 1445802"/>
              <a:gd name="connsiteY67" fmla="*/ 95864 h 937099"/>
              <a:gd name="connsiteX68" fmla="*/ 1290714 w 1445802"/>
              <a:gd name="connsiteY68" fmla="*/ 95864 h 937099"/>
              <a:gd name="connsiteX69" fmla="*/ 1298088 w 1445802"/>
              <a:gd name="connsiteY69" fmla="*/ 117987 h 937099"/>
              <a:gd name="connsiteX70" fmla="*/ 1268591 w 1445802"/>
              <a:gd name="connsiteY70" fmla="*/ 154858 h 937099"/>
              <a:gd name="connsiteX71" fmla="*/ 1320211 w 1445802"/>
              <a:gd name="connsiteY71" fmla="*/ 191729 h 937099"/>
              <a:gd name="connsiteX72" fmla="*/ 1342333 w 1445802"/>
              <a:gd name="connsiteY72" fmla="*/ 199103 h 937099"/>
              <a:gd name="connsiteX73" fmla="*/ 1379204 w 1445802"/>
              <a:gd name="connsiteY73" fmla="*/ 176980 h 937099"/>
              <a:gd name="connsiteX74" fmla="*/ 1401327 w 1445802"/>
              <a:gd name="connsiteY74" fmla="*/ 191729 h 937099"/>
              <a:gd name="connsiteX75" fmla="*/ 1416075 w 1445802"/>
              <a:gd name="connsiteY75" fmla="*/ 213851 h 937099"/>
              <a:gd name="connsiteX76" fmla="*/ 1393953 w 1445802"/>
              <a:gd name="connsiteY76" fmla="*/ 265471 h 937099"/>
              <a:gd name="connsiteX77" fmla="*/ 1379204 w 1445802"/>
              <a:gd name="connsiteY77" fmla="*/ 287593 h 937099"/>
              <a:gd name="connsiteX78" fmla="*/ 1393953 w 1445802"/>
              <a:gd name="connsiteY78" fmla="*/ 331838 h 937099"/>
              <a:gd name="connsiteX79" fmla="*/ 1438198 w 1445802"/>
              <a:gd name="connsiteY79" fmla="*/ 346587 h 937099"/>
              <a:gd name="connsiteX80" fmla="*/ 1445572 w 1445802"/>
              <a:gd name="connsiteY80" fmla="*/ 368709 h 937099"/>
              <a:gd name="connsiteX81" fmla="*/ 1408701 w 1445802"/>
              <a:gd name="connsiteY81" fmla="*/ 390832 h 937099"/>
              <a:gd name="connsiteX82" fmla="*/ 1349707 w 1445802"/>
              <a:gd name="connsiteY82" fmla="*/ 383458 h 937099"/>
              <a:gd name="connsiteX83" fmla="*/ 1327585 w 1445802"/>
              <a:gd name="connsiteY83" fmla="*/ 390832 h 937099"/>
              <a:gd name="connsiteX84" fmla="*/ 1275966 w 1445802"/>
              <a:gd name="connsiteY84" fmla="*/ 398206 h 937099"/>
              <a:gd name="connsiteX85" fmla="*/ 1231720 w 1445802"/>
              <a:gd name="connsiteY85" fmla="*/ 405580 h 937099"/>
              <a:gd name="connsiteX86" fmla="*/ 1209598 w 1445802"/>
              <a:gd name="connsiteY86" fmla="*/ 412955 h 937099"/>
              <a:gd name="connsiteX87" fmla="*/ 1180101 w 1445802"/>
              <a:gd name="connsiteY87" fmla="*/ 420329 h 937099"/>
              <a:gd name="connsiteX88" fmla="*/ 1150604 w 1445802"/>
              <a:gd name="connsiteY88" fmla="*/ 435077 h 937099"/>
              <a:gd name="connsiteX89" fmla="*/ 1098985 w 1445802"/>
              <a:gd name="connsiteY89" fmla="*/ 442451 h 937099"/>
              <a:gd name="connsiteX90" fmla="*/ 1003120 w 1445802"/>
              <a:gd name="connsiteY90" fmla="*/ 457200 h 937099"/>
              <a:gd name="connsiteX91" fmla="*/ 944127 w 1445802"/>
              <a:gd name="connsiteY91" fmla="*/ 471948 h 937099"/>
              <a:gd name="connsiteX92" fmla="*/ 907256 w 1445802"/>
              <a:gd name="connsiteY92" fmla="*/ 479322 h 937099"/>
              <a:gd name="connsiteX93" fmla="*/ 885133 w 1445802"/>
              <a:gd name="connsiteY93" fmla="*/ 494071 h 937099"/>
              <a:gd name="connsiteX94" fmla="*/ 863011 w 1445802"/>
              <a:gd name="connsiteY94" fmla="*/ 501445 h 937099"/>
              <a:gd name="connsiteX95" fmla="*/ 848262 w 1445802"/>
              <a:gd name="connsiteY95" fmla="*/ 523567 h 937099"/>
              <a:gd name="connsiteX96" fmla="*/ 804017 w 1445802"/>
              <a:gd name="connsiteY96" fmla="*/ 538316 h 937099"/>
              <a:gd name="connsiteX97" fmla="*/ 759772 w 1445802"/>
              <a:gd name="connsiteY97" fmla="*/ 560438 h 937099"/>
              <a:gd name="connsiteX98" fmla="*/ 715527 w 1445802"/>
              <a:gd name="connsiteY98" fmla="*/ 612058 h 937099"/>
              <a:gd name="connsiteX99" fmla="*/ 686030 w 1445802"/>
              <a:gd name="connsiteY99" fmla="*/ 641555 h 937099"/>
              <a:gd name="connsiteX100" fmla="*/ 678656 w 1445802"/>
              <a:gd name="connsiteY100" fmla="*/ 663677 h 937099"/>
              <a:gd name="connsiteX101" fmla="*/ 663907 w 1445802"/>
              <a:gd name="connsiteY101" fmla="*/ 685800 h 937099"/>
              <a:gd name="connsiteX102" fmla="*/ 649159 w 1445802"/>
              <a:gd name="connsiteY102" fmla="*/ 811161 h 937099"/>
              <a:gd name="connsiteX103" fmla="*/ 656533 w 1445802"/>
              <a:gd name="connsiteY103" fmla="*/ 892277 h 937099"/>
              <a:gd name="connsiteX104" fmla="*/ 663907 w 1445802"/>
              <a:gd name="connsiteY104" fmla="*/ 914400 h 937099"/>
              <a:gd name="connsiteX105" fmla="*/ 708153 w 1445802"/>
              <a:gd name="connsiteY105" fmla="*/ 929148 h 937099"/>
              <a:gd name="connsiteX106" fmla="*/ 686030 w 1445802"/>
              <a:gd name="connsiteY106" fmla="*/ 929148 h 937099"/>
              <a:gd name="connsiteX107" fmla="*/ 457430 w 1445802"/>
              <a:gd name="connsiteY107" fmla="*/ 936522 h 937099"/>
              <a:gd name="connsiteX108" fmla="*/ 479553 w 1445802"/>
              <a:gd name="connsiteY108" fmla="*/ 921774 h 937099"/>
              <a:gd name="connsiteX109" fmla="*/ 501675 w 1445802"/>
              <a:gd name="connsiteY109" fmla="*/ 877529 h 937099"/>
              <a:gd name="connsiteX110" fmla="*/ 553295 w 1445802"/>
              <a:gd name="connsiteY110" fmla="*/ 862780 h 93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445802" h="937099">
                <a:moveTo>
                  <a:pt x="553295" y="862780"/>
                </a:moveTo>
                <a:cubicBezTo>
                  <a:pt x="560669" y="852948"/>
                  <a:pt x="548852" y="833196"/>
                  <a:pt x="545920" y="818535"/>
                </a:cubicBezTo>
                <a:cubicBezTo>
                  <a:pt x="538233" y="780103"/>
                  <a:pt x="540545" y="799722"/>
                  <a:pt x="531172" y="766916"/>
                </a:cubicBezTo>
                <a:cubicBezTo>
                  <a:pt x="525686" y="747714"/>
                  <a:pt x="525889" y="729330"/>
                  <a:pt x="509049" y="715296"/>
                </a:cubicBezTo>
                <a:cubicBezTo>
                  <a:pt x="500604" y="708259"/>
                  <a:pt x="489385" y="705464"/>
                  <a:pt x="479553" y="700548"/>
                </a:cubicBezTo>
                <a:cubicBezTo>
                  <a:pt x="469721" y="685800"/>
                  <a:pt x="455661" y="673119"/>
                  <a:pt x="450056" y="656303"/>
                </a:cubicBezTo>
                <a:cubicBezTo>
                  <a:pt x="442267" y="632934"/>
                  <a:pt x="444272" y="632482"/>
                  <a:pt x="427933" y="612058"/>
                </a:cubicBezTo>
                <a:cubicBezTo>
                  <a:pt x="423590" y="606629"/>
                  <a:pt x="419147" y="600886"/>
                  <a:pt x="413185" y="597309"/>
                </a:cubicBezTo>
                <a:cubicBezTo>
                  <a:pt x="406520" y="593310"/>
                  <a:pt x="398207" y="592997"/>
                  <a:pt x="391062" y="589935"/>
                </a:cubicBezTo>
                <a:cubicBezTo>
                  <a:pt x="380958" y="585605"/>
                  <a:pt x="372136" y="578207"/>
                  <a:pt x="361566" y="575187"/>
                </a:cubicBezTo>
                <a:cubicBezTo>
                  <a:pt x="337463" y="568300"/>
                  <a:pt x="312045" y="566897"/>
                  <a:pt x="287824" y="560438"/>
                </a:cubicBezTo>
                <a:cubicBezTo>
                  <a:pt x="214689" y="540935"/>
                  <a:pt x="280737" y="554012"/>
                  <a:pt x="228830" y="530942"/>
                </a:cubicBezTo>
                <a:cubicBezTo>
                  <a:pt x="214624" y="524628"/>
                  <a:pt x="197520" y="524816"/>
                  <a:pt x="184585" y="516193"/>
                </a:cubicBezTo>
                <a:cubicBezTo>
                  <a:pt x="155994" y="497134"/>
                  <a:pt x="170870" y="504248"/>
                  <a:pt x="140340" y="494071"/>
                </a:cubicBezTo>
                <a:cubicBezTo>
                  <a:pt x="135424" y="489155"/>
                  <a:pt x="129934" y="484751"/>
                  <a:pt x="125591" y="479322"/>
                </a:cubicBezTo>
                <a:cubicBezTo>
                  <a:pt x="113727" y="464492"/>
                  <a:pt x="103666" y="444737"/>
                  <a:pt x="96095" y="427703"/>
                </a:cubicBezTo>
                <a:cubicBezTo>
                  <a:pt x="90719" y="415607"/>
                  <a:pt x="85994" y="403226"/>
                  <a:pt x="81346" y="390832"/>
                </a:cubicBezTo>
                <a:cubicBezTo>
                  <a:pt x="78617" y="383554"/>
                  <a:pt x="78636" y="374928"/>
                  <a:pt x="73972" y="368709"/>
                </a:cubicBezTo>
                <a:cubicBezTo>
                  <a:pt x="63543" y="354804"/>
                  <a:pt x="46742" y="346300"/>
                  <a:pt x="37101" y="331838"/>
                </a:cubicBezTo>
                <a:lnTo>
                  <a:pt x="7604" y="287593"/>
                </a:lnTo>
                <a:cubicBezTo>
                  <a:pt x="5146" y="280219"/>
                  <a:pt x="-1294" y="273093"/>
                  <a:pt x="230" y="265471"/>
                </a:cubicBezTo>
                <a:cubicBezTo>
                  <a:pt x="5679" y="238227"/>
                  <a:pt x="40902" y="255907"/>
                  <a:pt x="51849" y="258096"/>
                </a:cubicBezTo>
                <a:cubicBezTo>
                  <a:pt x="56765" y="263012"/>
                  <a:pt x="59645" y="272845"/>
                  <a:pt x="66598" y="272845"/>
                </a:cubicBezTo>
                <a:cubicBezTo>
                  <a:pt x="93991" y="272845"/>
                  <a:pt x="75046" y="232895"/>
                  <a:pt x="73972" y="228600"/>
                </a:cubicBezTo>
                <a:cubicBezTo>
                  <a:pt x="76430" y="211393"/>
                  <a:pt x="67441" y="187409"/>
                  <a:pt x="81346" y="176980"/>
                </a:cubicBezTo>
                <a:cubicBezTo>
                  <a:pt x="95251" y="166551"/>
                  <a:pt x="117083" y="177296"/>
                  <a:pt x="132966" y="184355"/>
                </a:cubicBezTo>
                <a:cubicBezTo>
                  <a:pt x="141065" y="187954"/>
                  <a:pt x="142178" y="199557"/>
                  <a:pt x="147714" y="206477"/>
                </a:cubicBezTo>
                <a:cubicBezTo>
                  <a:pt x="162438" y="224883"/>
                  <a:pt x="162038" y="221085"/>
                  <a:pt x="184585" y="228600"/>
                </a:cubicBezTo>
                <a:cubicBezTo>
                  <a:pt x="189501" y="213852"/>
                  <a:pt x="196284" y="199599"/>
                  <a:pt x="199333" y="184355"/>
                </a:cubicBezTo>
                <a:cubicBezTo>
                  <a:pt x="209639" y="132822"/>
                  <a:pt x="204646" y="159847"/>
                  <a:pt x="214082" y="103238"/>
                </a:cubicBezTo>
                <a:cubicBezTo>
                  <a:pt x="221456" y="105696"/>
                  <a:pt x="229539" y="106614"/>
                  <a:pt x="236204" y="110613"/>
                </a:cubicBezTo>
                <a:cubicBezTo>
                  <a:pt x="242166" y="114190"/>
                  <a:pt x="245524" y="121018"/>
                  <a:pt x="250953" y="125361"/>
                </a:cubicBezTo>
                <a:cubicBezTo>
                  <a:pt x="271375" y="141698"/>
                  <a:pt x="271832" y="139695"/>
                  <a:pt x="295198" y="147484"/>
                </a:cubicBezTo>
                <a:cubicBezTo>
                  <a:pt x="339814" y="102865"/>
                  <a:pt x="270714" y="177424"/>
                  <a:pt x="317320" y="95864"/>
                </a:cubicBezTo>
                <a:cubicBezTo>
                  <a:pt x="321717" y="88169"/>
                  <a:pt x="332069" y="86032"/>
                  <a:pt x="339443" y="81116"/>
                </a:cubicBezTo>
                <a:cubicBezTo>
                  <a:pt x="362335" y="83659"/>
                  <a:pt x="408108" y="78456"/>
                  <a:pt x="427933" y="103238"/>
                </a:cubicBezTo>
                <a:cubicBezTo>
                  <a:pt x="432789" y="109308"/>
                  <a:pt x="432849" y="117987"/>
                  <a:pt x="435307" y="125361"/>
                </a:cubicBezTo>
                <a:cubicBezTo>
                  <a:pt x="453847" y="69746"/>
                  <a:pt x="428836" y="138305"/>
                  <a:pt x="457430" y="81116"/>
                </a:cubicBezTo>
                <a:cubicBezTo>
                  <a:pt x="466337" y="63301"/>
                  <a:pt x="461939" y="50962"/>
                  <a:pt x="479553" y="36871"/>
                </a:cubicBezTo>
                <a:cubicBezTo>
                  <a:pt x="485623" y="32015"/>
                  <a:pt x="494301" y="31954"/>
                  <a:pt x="501675" y="29496"/>
                </a:cubicBezTo>
                <a:cubicBezTo>
                  <a:pt x="511507" y="31954"/>
                  <a:pt x="522372" y="31843"/>
                  <a:pt x="531172" y="36871"/>
                </a:cubicBezTo>
                <a:cubicBezTo>
                  <a:pt x="553918" y="49869"/>
                  <a:pt x="553630" y="59997"/>
                  <a:pt x="560669" y="81116"/>
                </a:cubicBezTo>
                <a:cubicBezTo>
                  <a:pt x="558211" y="88490"/>
                  <a:pt x="545821" y="101103"/>
                  <a:pt x="553295" y="103238"/>
                </a:cubicBezTo>
                <a:cubicBezTo>
                  <a:pt x="598137" y="116050"/>
                  <a:pt x="605659" y="102492"/>
                  <a:pt x="627037" y="81116"/>
                </a:cubicBezTo>
                <a:cubicBezTo>
                  <a:pt x="645572" y="25508"/>
                  <a:pt x="620569" y="94052"/>
                  <a:pt x="649159" y="36871"/>
                </a:cubicBezTo>
                <a:cubicBezTo>
                  <a:pt x="652635" y="29918"/>
                  <a:pt x="650208" y="19266"/>
                  <a:pt x="656533" y="14748"/>
                </a:cubicBezTo>
                <a:cubicBezTo>
                  <a:pt x="669183" y="5712"/>
                  <a:pt x="700778" y="0"/>
                  <a:pt x="700778" y="0"/>
                </a:cubicBezTo>
                <a:cubicBezTo>
                  <a:pt x="729585" y="28805"/>
                  <a:pt x="703756" y="-1419"/>
                  <a:pt x="722901" y="36871"/>
                </a:cubicBezTo>
                <a:cubicBezTo>
                  <a:pt x="726864" y="44798"/>
                  <a:pt x="733686" y="51066"/>
                  <a:pt x="737649" y="58993"/>
                </a:cubicBezTo>
                <a:cubicBezTo>
                  <a:pt x="741125" y="65946"/>
                  <a:pt x="739527" y="75619"/>
                  <a:pt x="745024" y="81116"/>
                </a:cubicBezTo>
                <a:cubicBezTo>
                  <a:pt x="750520" y="86612"/>
                  <a:pt x="759772" y="86032"/>
                  <a:pt x="767146" y="88490"/>
                </a:cubicBezTo>
                <a:cubicBezTo>
                  <a:pt x="772062" y="83574"/>
                  <a:pt x="777724" y="79304"/>
                  <a:pt x="781895" y="73742"/>
                </a:cubicBezTo>
                <a:cubicBezTo>
                  <a:pt x="831925" y="7035"/>
                  <a:pt x="792315" y="48570"/>
                  <a:pt x="826140" y="14748"/>
                </a:cubicBezTo>
                <a:cubicBezTo>
                  <a:pt x="877759" y="31954"/>
                  <a:pt x="865469" y="14748"/>
                  <a:pt x="877759" y="51619"/>
                </a:cubicBezTo>
                <a:cubicBezTo>
                  <a:pt x="880217" y="73742"/>
                  <a:pt x="875179" y="98078"/>
                  <a:pt x="885133" y="117987"/>
                </a:cubicBezTo>
                <a:cubicBezTo>
                  <a:pt x="888609" y="124940"/>
                  <a:pt x="900931" y="115131"/>
                  <a:pt x="907256" y="110613"/>
                </a:cubicBezTo>
                <a:cubicBezTo>
                  <a:pt x="918571" y="102531"/>
                  <a:pt x="926921" y="90948"/>
                  <a:pt x="936753" y="81116"/>
                </a:cubicBezTo>
                <a:cubicBezTo>
                  <a:pt x="979668" y="38200"/>
                  <a:pt x="917798" y="98141"/>
                  <a:pt x="973624" y="51619"/>
                </a:cubicBezTo>
                <a:cubicBezTo>
                  <a:pt x="1010450" y="20930"/>
                  <a:pt x="978989" y="35081"/>
                  <a:pt x="1017869" y="22122"/>
                </a:cubicBezTo>
                <a:cubicBezTo>
                  <a:pt x="1046503" y="26894"/>
                  <a:pt x="1069488" y="17328"/>
                  <a:pt x="1069488" y="51619"/>
                </a:cubicBezTo>
                <a:cubicBezTo>
                  <a:pt x="1069488" y="59392"/>
                  <a:pt x="1064572" y="66368"/>
                  <a:pt x="1062114" y="73742"/>
                </a:cubicBezTo>
                <a:cubicBezTo>
                  <a:pt x="1054740" y="71284"/>
                  <a:pt x="1042878" y="59150"/>
                  <a:pt x="1039991" y="66367"/>
                </a:cubicBezTo>
                <a:cubicBezTo>
                  <a:pt x="1022687" y="109628"/>
                  <a:pt x="1046675" y="110383"/>
                  <a:pt x="1069488" y="117987"/>
                </a:cubicBezTo>
                <a:cubicBezTo>
                  <a:pt x="1107938" y="105171"/>
                  <a:pt x="1078270" y="120090"/>
                  <a:pt x="1106359" y="88490"/>
                </a:cubicBezTo>
                <a:cubicBezTo>
                  <a:pt x="1120216" y="72901"/>
                  <a:pt x="1150604" y="44245"/>
                  <a:pt x="1150604" y="44245"/>
                </a:cubicBezTo>
                <a:cubicBezTo>
                  <a:pt x="1162894" y="46703"/>
                  <a:pt x="1181026" y="40871"/>
                  <a:pt x="1187475" y="51619"/>
                </a:cubicBezTo>
                <a:cubicBezTo>
                  <a:pt x="1228465" y="119936"/>
                  <a:pt x="1158458" y="127084"/>
                  <a:pt x="1224346" y="110613"/>
                </a:cubicBezTo>
                <a:cubicBezTo>
                  <a:pt x="1229262" y="105697"/>
                  <a:pt x="1233133" y="99441"/>
                  <a:pt x="1239095" y="95864"/>
                </a:cubicBezTo>
                <a:cubicBezTo>
                  <a:pt x="1260875" y="82796"/>
                  <a:pt x="1266659" y="89850"/>
                  <a:pt x="1290714" y="95864"/>
                </a:cubicBezTo>
                <a:cubicBezTo>
                  <a:pt x="1293172" y="103238"/>
                  <a:pt x="1299366" y="110320"/>
                  <a:pt x="1298088" y="117987"/>
                </a:cubicBezTo>
                <a:cubicBezTo>
                  <a:pt x="1296228" y="129150"/>
                  <a:pt x="1276471" y="146978"/>
                  <a:pt x="1268591" y="154858"/>
                </a:cubicBezTo>
                <a:cubicBezTo>
                  <a:pt x="1280883" y="191728"/>
                  <a:pt x="1268592" y="174522"/>
                  <a:pt x="1320211" y="191729"/>
                </a:cubicBezTo>
                <a:lnTo>
                  <a:pt x="1342333" y="199103"/>
                </a:lnTo>
                <a:cubicBezTo>
                  <a:pt x="1351568" y="189868"/>
                  <a:pt x="1362796" y="174245"/>
                  <a:pt x="1379204" y="176980"/>
                </a:cubicBezTo>
                <a:cubicBezTo>
                  <a:pt x="1387946" y="178437"/>
                  <a:pt x="1393953" y="186813"/>
                  <a:pt x="1401327" y="191729"/>
                </a:cubicBezTo>
                <a:cubicBezTo>
                  <a:pt x="1406243" y="199103"/>
                  <a:pt x="1414976" y="205057"/>
                  <a:pt x="1416075" y="213851"/>
                </a:cubicBezTo>
                <a:cubicBezTo>
                  <a:pt x="1420767" y="251390"/>
                  <a:pt x="1410114" y="245270"/>
                  <a:pt x="1393953" y="265471"/>
                </a:cubicBezTo>
                <a:cubicBezTo>
                  <a:pt x="1388417" y="272392"/>
                  <a:pt x="1384120" y="280219"/>
                  <a:pt x="1379204" y="287593"/>
                </a:cubicBezTo>
                <a:cubicBezTo>
                  <a:pt x="1371105" y="311890"/>
                  <a:pt x="1362881" y="314576"/>
                  <a:pt x="1393953" y="331838"/>
                </a:cubicBezTo>
                <a:cubicBezTo>
                  <a:pt x="1407543" y="339388"/>
                  <a:pt x="1438198" y="346587"/>
                  <a:pt x="1438198" y="346587"/>
                </a:cubicBezTo>
                <a:cubicBezTo>
                  <a:pt x="1440656" y="353961"/>
                  <a:pt x="1447096" y="361087"/>
                  <a:pt x="1445572" y="368709"/>
                </a:cubicBezTo>
                <a:cubicBezTo>
                  <a:pt x="1442680" y="383171"/>
                  <a:pt x="1418020" y="387726"/>
                  <a:pt x="1408701" y="390832"/>
                </a:cubicBezTo>
                <a:cubicBezTo>
                  <a:pt x="1389036" y="388374"/>
                  <a:pt x="1369525" y="383458"/>
                  <a:pt x="1349707" y="383458"/>
                </a:cubicBezTo>
                <a:cubicBezTo>
                  <a:pt x="1341934" y="383458"/>
                  <a:pt x="1335207" y="389308"/>
                  <a:pt x="1327585" y="390832"/>
                </a:cubicBezTo>
                <a:cubicBezTo>
                  <a:pt x="1310542" y="394241"/>
                  <a:pt x="1293145" y="395563"/>
                  <a:pt x="1275966" y="398206"/>
                </a:cubicBezTo>
                <a:cubicBezTo>
                  <a:pt x="1261188" y="400480"/>
                  <a:pt x="1246469" y="403122"/>
                  <a:pt x="1231720" y="405580"/>
                </a:cubicBezTo>
                <a:cubicBezTo>
                  <a:pt x="1224346" y="408038"/>
                  <a:pt x="1217072" y="410820"/>
                  <a:pt x="1209598" y="412955"/>
                </a:cubicBezTo>
                <a:cubicBezTo>
                  <a:pt x="1199853" y="415739"/>
                  <a:pt x="1189591" y="416770"/>
                  <a:pt x="1180101" y="420329"/>
                </a:cubicBezTo>
                <a:cubicBezTo>
                  <a:pt x="1169808" y="424189"/>
                  <a:pt x="1161209" y="432185"/>
                  <a:pt x="1150604" y="435077"/>
                </a:cubicBezTo>
                <a:cubicBezTo>
                  <a:pt x="1133835" y="439650"/>
                  <a:pt x="1116191" y="439993"/>
                  <a:pt x="1098985" y="442451"/>
                </a:cubicBezTo>
                <a:cubicBezTo>
                  <a:pt x="1043174" y="461056"/>
                  <a:pt x="1117180" y="438190"/>
                  <a:pt x="1003120" y="457200"/>
                </a:cubicBezTo>
                <a:cubicBezTo>
                  <a:pt x="983126" y="460532"/>
                  <a:pt x="964003" y="467973"/>
                  <a:pt x="944127" y="471948"/>
                </a:cubicBezTo>
                <a:lnTo>
                  <a:pt x="907256" y="479322"/>
                </a:lnTo>
                <a:cubicBezTo>
                  <a:pt x="899882" y="484238"/>
                  <a:pt x="893060" y="490107"/>
                  <a:pt x="885133" y="494071"/>
                </a:cubicBezTo>
                <a:cubicBezTo>
                  <a:pt x="878181" y="497547"/>
                  <a:pt x="869081" y="496589"/>
                  <a:pt x="863011" y="501445"/>
                </a:cubicBezTo>
                <a:cubicBezTo>
                  <a:pt x="856090" y="506981"/>
                  <a:pt x="855778" y="518870"/>
                  <a:pt x="848262" y="523567"/>
                </a:cubicBezTo>
                <a:cubicBezTo>
                  <a:pt x="835079" y="531806"/>
                  <a:pt x="818765" y="533400"/>
                  <a:pt x="804017" y="538316"/>
                </a:cubicBezTo>
                <a:cubicBezTo>
                  <a:pt x="782606" y="545453"/>
                  <a:pt x="777965" y="544844"/>
                  <a:pt x="759772" y="560438"/>
                </a:cubicBezTo>
                <a:cubicBezTo>
                  <a:pt x="702562" y="609474"/>
                  <a:pt x="751657" y="569906"/>
                  <a:pt x="715527" y="612058"/>
                </a:cubicBezTo>
                <a:cubicBezTo>
                  <a:pt x="706478" y="622616"/>
                  <a:pt x="686030" y="641555"/>
                  <a:pt x="686030" y="641555"/>
                </a:cubicBezTo>
                <a:cubicBezTo>
                  <a:pt x="683572" y="648929"/>
                  <a:pt x="682132" y="656725"/>
                  <a:pt x="678656" y="663677"/>
                </a:cubicBezTo>
                <a:cubicBezTo>
                  <a:pt x="674692" y="671604"/>
                  <a:pt x="666710" y="677392"/>
                  <a:pt x="663907" y="685800"/>
                </a:cubicBezTo>
                <a:cubicBezTo>
                  <a:pt x="656509" y="707994"/>
                  <a:pt x="649826" y="803825"/>
                  <a:pt x="649159" y="811161"/>
                </a:cubicBezTo>
                <a:cubicBezTo>
                  <a:pt x="651617" y="838200"/>
                  <a:pt x="652693" y="865400"/>
                  <a:pt x="656533" y="892277"/>
                </a:cubicBezTo>
                <a:cubicBezTo>
                  <a:pt x="657632" y="899972"/>
                  <a:pt x="657582" y="909882"/>
                  <a:pt x="663907" y="914400"/>
                </a:cubicBezTo>
                <a:cubicBezTo>
                  <a:pt x="676558" y="923436"/>
                  <a:pt x="693404" y="924232"/>
                  <a:pt x="708153" y="929148"/>
                </a:cubicBezTo>
                <a:cubicBezTo>
                  <a:pt x="744462" y="941251"/>
                  <a:pt x="737938" y="937799"/>
                  <a:pt x="686030" y="929148"/>
                </a:cubicBezTo>
                <a:cubicBezTo>
                  <a:pt x="609830" y="931606"/>
                  <a:pt x="533621" y="939243"/>
                  <a:pt x="457430" y="936522"/>
                </a:cubicBezTo>
                <a:cubicBezTo>
                  <a:pt x="448573" y="936206"/>
                  <a:pt x="473286" y="928041"/>
                  <a:pt x="479553" y="921774"/>
                </a:cubicBezTo>
                <a:cubicBezTo>
                  <a:pt x="507524" y="893803"/>
                  <a:pt x="483683" y="907515"/>
                  <a:pt x="501675" y="877529"/>
                </a:cubicBezTo>
                <a:cubicBezTo>
                  <a:pt x="509662" y="864218"/>
                  <a:pt x="545921" y="872612"/>
                  <a:pt x="553295" y="86278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Rectangle 65"/>
          <p:cNvSpPr/>
          <p:nvPr/>
        </p:nvSpPr>
        <p:spPr>
          <a:xfrm>
            <a:off x="4442426" y="7511454"/>
            <a:ext cx="1860424" cy="1235730"/>
          </a:xfrm>
          <a:prstGeom prst="rect">
            <a:avLst/>
          </a:prstGeom>
          <a:solidFill>
            <a:schemeClr val="bg1">
              <a:lumMod val="7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69" name="Freeform 68"/>
          <p:cNvSpPr/>
          <p:nvPr/>
        </p:nvSpPr>
        <p:spPr>
          <a:xfrm>
            <a:off x="4749879" y="7892977"/>
            <a:ext cx="1217573" cy="759680"/>
          </a:xfrm>
          <a:custGeom>
            <a:avLst/>
            <a:gdLst>
              <a:gd name="connsiteX0" fmla="*/ 376084 w 1217573"/>
              <a:gd name="connsiteY0" fmla="*/ 744793 h 759680"/>
              <a:gd name="connsiteX1" fmla="*/ 412955 w 1217573"/>
              <a:gd name="connsiteY1" fmla="*/ 730045 h 759680"/>
              <a:gd name="connsiteX2" fmla="*/ 427704 w 1217573"/>
              <a:gd name="connsiteY2" fmla="*/ 685800 h 759680"/>
              <a:gd name="connsiteX3" fmla="*/ 412955 w 1217573"/>
              <a:gd name="connsiteY3" fmla="*/ 567812 h 759680"/>
              <a:gd name="connsiteX4" fmla="*/ 398207 w 1217573"/>
              <a:gd name="connsiteY4" fmla="*/ 523567 h 759680"/>
              <a:gd name="connsiteX5" fmla="*/ 368710 w 1217573"/>
              <a:gd name="connsiteY5" fmla="*/ 486696 h 759680"/>
              <a:gd name="connsiteX6" fmla="*/ 339213 w 1217573"/>
              <a:gd name="connsiteY6" fmla="*/ 427703 h 759680"/>
              <a:gd name="connsiteX7" fmla="*/ 317091 w 1217573"/>
              <a:gd name="connsiteY7" fmla="*/ 420329 h 759680"/>
              <a:gd name="connsiteX8" fmla="*/ 280220 w 1217573"/>
              <a:gd name="connsiteY8" fmla="*/ 390832 h 759680"/>
              <a:gd name="connsiteX9" fmla="*/ 243349 w 1217573"/>
              <a:gd name="connsiteY9" fmla="*/ 383458 h 759680"/>
              <a:gd name="connsiteX10" fmla="*/ 228600 w 1217573"/>
              <a:gd name="connsiteY10" fmla="*/ 368709 h 759680"/>
              <a:gd name="connsiteX11" fmla="*/ 184355 w 1217573"/>
              <a:gd name="connsiteY11" fmla="*/ 361335 h 759680"/>
              <a:gd name="connsiteX12" fmla="*/ 154858 w 1217573"/>
              <a:gd name="connsiteY12" fmla="*/ 353961 h 759680"/>
              <a:gd name="connsiteX13" fmla="*/ 140110 w 1217573"/>
              <a:gd name="connsiteY13" fmla="*/ 339212 h 759680"/>
              <a:gd name="connsiteX14" fmla="*/ 88491 w 1217573"/>
              <a:gd name="connsiteY14" fmla="*/ 317090 h 759680"/>
              <a:gd name="connsiteX15" fmla="*/ 51620 w 1217573"/>
              <a:gd name="connsiteY15" fmla="*/ 258096 h 759680"/>
              <a:gd name="connsiteX16" fmla="*/ 51620 w 1217573"/>
              <a:gd name="connsiteY16" fmla="*/ 258096 h 759680"/>
              <a:gd name="connsiteX17" fmla="*/ 7375 w 1217573"/>
              <a:gd name="connsiteY17" fmla="*/ 199103 h 759680"/>
              <a:gd name="connsiteX18" fmla="*/ 0 w 1217573"/>
              <a:gd name="connsiteY18" fmla="*/ 176980 h 759680"/>
              <a:gd name="connsiteX19" fmla="*/ 14749 w 1217573"/>
              <a:gd name="connsiteY19" fmla="*/ 110612 h 759680"/>
              <a:gd name="connsiteX20" fmla="*/ 36871 w 1217573"/>
              <a:gd name="connsiteY20" fmla="*/ 95864 h 759680"/>
              <a:gd name="connsiteX21" fmla="*/ 81116 w 1217573"/>
              <a:gd name="connsiteY21" fmla="*/ 81116 h 759680"/>
              <a:gd name="connsiteX22" fmla="*/ 103239 w 1217573"/>
              <a:gd name="connsiteY22" fmla="*/ 73741 h 759680"/>
              <a:gd name="connsiteX23" fmla="*/ 147484 w 1217573"/>
              <a:gd name="connsiteY23" fmla="*/ 51619 h 759680"/>
              <a:gd name="connsiteX24" fmla="*/ 162233 w 1217573"/>
              <a:gd name="connsiteY24" fmla="*/ 36871 h 759680"/>
              <a:gd name="connsiteX25" fmla="*/ 228600 w 1217573"/>
              <a:gd name="connsiteY25" fmla="*/ 22122 h 759680"/>
              <a:gd name="connsiteX26" fmla="*/ 250723 w 1217573"/>
              <a:gd name="connsiteY26" fmla="*/ 14748 h 759680"/>
              <a:gd name="connsiteX27" fmla="*/ 353962 w 1217573"/>
              <a:gd name="connsiteY27" fmla="*/ 0 h 759680"/>
              <a:gd name="connsiteX28" fmla="*/ 567813 w 1217573"/>
              <a:gd name="connsiteY28" fmla="*/ 7374 h 759680"/>
              <a:gd name="connsiteX29" fmla="*/ 966020 w 1217573"/>
              <a:gd name="connsiteY29" fmla="*/ 14748 h 759680"/>
              <a:gd name="connsiteX30" fmla="*/ 1069258 w 1217573"/>
              <a:gd name="connsiteY30" fmla="*/ 29496 h 759680"/>
              <a:gd name="connsiteX31" fmla="*/ 1120878 w 1217573"/>
              <a:gd name="connsiteY31" fmla="*/ 36871 h 759680"/>
              <a:gd name="connsiteX32" fmla="*/ 1157749 w 1217573"/>
              <a:gd name="connsiteY32" fmla="*/ 81116 h 759680"/>
              <a:gd name="connsiteX33" fmla="*/ 1187246 w 1217573"/>
              <a:gd name="connsiteY33" fmla="*/ 95864 h 759680"/>
              <a:gd name="connsiteX34" fmla="*/ 1209368 w 1217573"/>
              <a:gd name="connsiteY34" fmla="*/ 110612 h 759680"/>
              <a:gd name="connsiteX35" fmla="*/ 1216742 w 1217573"/>
              <a:gd name="connsiteY35" fmla="*/ 132735 h 759680"/>
              <a:gd name="connsiteX36" fmla="*/ 1194620 w 1217573"/>
              <a:gd name="connsiteY36" fmla="*/ 140109 h 759680"/>
              <a:gd name="connsiteX37" fmla="*/ 1179871 w 1217573"/>
              <a:gd name="connsiteY37" fmla="*/ 154858 h 759680"/>
              <a:gd name="connsiteX38" fmla="*/ 1135626 w 1217573"/>
              <a:gd name="connsiteY38" fmla="*/ 169606 h 759680"/>
              <a:gd name="connsiteX39" fmla="*/ 1069258 w 1217573"/>
              <a:gd name="connsiteY39" fmla="*/ 191729 h 759680"/>
              <a:gd name="connsiteX40" fmla="*/ 1047136 w 1217573"/>
              <a:gd name="connsiteY40" fmla="*/ 199103 h 759680"/>
              <a:gd name="connsiteX41" fmla="*/ 966020 w 1217573"/>
              <a:gd name="connsiteY41" fmla="*/ 206477 h 759680"/>
              <a:gd name="connsiteX42" fmla="*/ 936523 w 1217573"/>
              <a:gd name="connsiteY42" fmla="*/ 213851 h 759680"/>
              <a:gd name="connsiteX43" fmla="*/ 818536 w 1217573"/>
              <a:gd name="connsiteY43" fmla="*/ 221225 h 759680"/>
              <a:gd name="connsiteX44" fmla="*/ 796413 w 1217573"/>
              <a:gd name="connsiteY44" fmla="*/ 235974 h 759680"/>
              <a:gd name="connsiteX45" fmla="*/ 774291 w 1217573"/>
              <a:gd name="connsiteY45" fmla="*/ 243348 h 759680"/>
              <a:gd name="connsiteX46" fmla="*/ 722671 w 1217573"/>
              <a:gd name="connsiteY46" fmla="*/ 280219 h 759680"/>
              <a:gd name="connsiteX47" fmla="*/ 707923 w 1217573"/>
              <a:gd name="connsiteY47" fmla="*/ 302341 h 759680"/>
              <a:gd name="connsiteX48" fmla="*/ 678426 w 1217573"/>
              <a:gd name="connsiteY48" fmla="*/ 309716 h 759680"/>
              <a:gd name="connsiteX49" fmla="*/ 656304 w 1217573"/>
              <a:gd name="connsiteY49" fmla="*/ 317090 h 759680"/>
              <a:gd name="connsiteX50" fmla="*/ 619433 w 1217573"/>
              <a:gd name="connsiteY50" fmla="*/ 339212 h 759680"/>
              <a:gd name="connsiteX51" fmla="*/ 604684 w 1217573"/>
              <a:gd name="connsiteY51" fmla="*/ 353961 h 759680"/>
              <a:gd name="connsiteX52" fmla="*/ 545691 w 1217573"/>
              <a:gd name="connsiteY52" fmla="*/ 383458 h 759680"/>
              <a:gd name="connsiteX53" fmla="*/ 530942 w 1217573"/>
              <a:gd name="connsiteY53" fmla="*/ 398206 h 759680"/>
              <a:gd name="connsiteX54" fmla="*/ 508820 w 1217573"/>
              <a:gd name="connsiteY54" fmla="*/ 412954 h 759680"/>
              <a:gd name="connsiteX55" fmla="*/ 501446 w 1217573"/>
              <a:gd name="connsiteY55" fmla="*/ 435077 h 759680"/>
              <a:gd name="connsiteX56" fmla="*/ 486697 w 1217573"/>
              <a:gd name="connsiteY56" fmla="*/ 449825 h 759680"/>
              <a:gd name="connsiteX57" fmla="*/ 479323 w 1217573"/>
              <a:gd name="connsiteY57" fmla="*/ 553064 h 759680"/>
              <a:gd name="connsiteX58" fmla="*/ 449826 w 1217573"/>
              <a:gd name="connsiteY58" fmla="*/ 759541 h 759680"/>
              <a:gd name="connsiteX59" fmla="*/ 376084 w 1217573"/>
              <a:gd name="connsiteY59" fmla="*/ 744793 h 759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217573" h="759680">
                <a:moveTo>
                  <a:pt x="376084" y="744793"/>
                </a:moveTo>
                <a:cubicBezTo>
                  <a:pt x="369939" y="739877"/>
                  <a:pt x="404238" y="740007"/>
                  <a:pt x="412955" y="730045"/>
                </a:cubicBezTo>
                <a:cubicBezTo>
                  <a:pt x="423192" y="718345"/>
                  <a:pt x="427704" y="685800"/>
                  <a:pt x="427704" y="685800"/>
                </a:cubicBezTo>
                <a:cubicBezTo>
                  <a:pt x="425140" y="660165"/>
                  <a:pt x="420577" y="598302"/>
                  <a:pt x="412955" y="567812"/>
                </a:cubicBezTo>
                <a:cubicBezTo>
                  <a:pt x="409185" y="552730"/>
                  <a:pt x="406831" y="536502"/>
                  <a:pt x="398207" y="523567"/>
                </a:cubicBezTo>
                <a:cubicBezTo>
                  <a:pt x="379601" y="495660"/>
                  <a:pt x="389725" y="507712"/>
                  <a:pt x="368710" y="486696"/>
                </a:cubicBezTo>
                <a:cubicBezTo>
                  <a:pt x="361355" y="464631"/>
                  <a:pt x="360665" y="440574"/>
                  <a:pt x="339213" y="427703"/>
                </a:cubicBezTo>
                <a:cubicBezTo>
                  <a:pt x="332548" y="423704"/>
                  <a:pt x="324465" y="422787"/>
                  <a:pt x="317091" y="420329"/>
                </a:cubicBezTo>
                <a:cubicBezTo>
                  <a:pt x="306292" y="409530"/>
                  <a:pt x="295104" y="396413"/>
                  <a:pt x="280220" y="390832"/>
                </a:cubicBezTo>
                <a:cubicBezTo>
                  <a:pt x="268484" y="386431"/>
                  <a:pt x="255639" y="385916"/>
                  <a:pt x="243349" y="383458"/>
                </a:cubicBezTo>
                <a:cubicBezTo>
                  <a:pt x="238433" y="378542"/>
                  <a:pt x="235110" y="371150"/>
                  <a:pt x="228600" y="368709"/>
                </a:cubicBezTo>
                <a:cubicBezTo>
                  <a:pt x="214600" y="363459"/>
                  <a:pt x="199016" y="364267"/>
                  <a:pt x="184355" y="361335"/>
                </a:cubicBezTo>
                <a:cubicBezTo>
                  <a:pt x="174417" y="359347"/>
                  <a:pt x="164690" y="356419"/>
                  <a:pt x="154858" y="353961"/>
                </a:cubicBezTo>
                <a:cubicBezTo>
                  <a:pt x="149942" y="349045"/>
                  <a:pt x="145895" y="343069"/>
                  <a:pt x="140110" y="339212"/>
                </a:cubicBezTo>
                <a:cubicBezTo>
                  <a:pt x="121888" y="327064"/>
                  <a:pt x="108154" y="323644"/>
                  <a:pt x="88491" y="317090"/>
                </a:cubicBezTo>
                <a:cubicBezTo>
                  <a:pt x="53433" y="293717"/>
                  <a:pt x="69171" y="310749"/>
                  <a:pt x="51620" y="258096"/>
                </a:cubicBezTo>
                <a:lnTo>
                  <a:pt x="51620" y="258096"/>
                </a:lnTo>
                <a:cubicBezTo>
                  <a:pt x="34148" y="240625"/>
                  <a:pt x="15716" y="224123"/>
                  <a:pt x="7375" y="199103"/>
                </a:cubicBezTo>
                <a:lnTo>
                  <a:pt x="0" y="176980"/>
                </a:lnTo>
                <a:cubicBezTo>
                  <a:pt x="75" y="176530"/>
                  <a:pt x="7107" y="120165"/>
                  <a:pt x="14749" y="110612"/>
                </a:cubicBezTo>
                <a:cubicBezTo>
                  <a:pt x="20285" y="103692"/>
                  <a:pt x="28772" y="99463"/>
                  <a:pt x="36871" y="95864"/>
                </a:cubicBezTo>
                <a:cubicBezTo>
                  <a:pt x="51077" y="89550"/>
                  <a:pt x="66368" y="86032"/>
                  <a:pt x="81116" y="81116"/>
                </a:cubicBezTo>
                <a:cubicBezTo>
                  <a:pt x="88490" y="78658"/>
                  <a:pt x="96771" y="78053"/>
                  <a:pt x="103239" y="73741"/>
                </a:cubicBezTo>
                <a:cubicBezTo>
                  <a:pt x="131830" y="54682"/>
                  <a:pt x="116954" y="61796"/>
                  <a:pt x="147484" y="51619"/>
                </a:cubicBezTo>
                <a:cubicBezTo>
                  <a:pt x="152400" y="46703"/>
                  <a:pt x="156015" y="39980"/>
                  <a:pt x="162233" y="36871"/>
                </a:cubicBezTo>
                <a:cubicBezTo>
                  <a:pt x="169809" y="33083"/>
                  <a:pt x="223938" y="23288"/>
                  <a:pt x="228600" y="22122"/>
                </a:cubicBezTo>
                <a:cubicBezTo>
                  <a:pt x="236141" y="20237"/>
                  <a:pt x="243182" y="16633"/>
                  <a:pt x="250723" y="14748"/>
                </a:cubicBezTo>
                <a:cubicBezTo>
                  <a:pt x="288290" y="5357"/>
                  <a:pt x="312663" y="4589"/>
                  <a:pt x="353962" y="0"/>
                </a:cubicBezTo>
                <a:lnTo>
                  <a:pt x="567813" y="7374"/>
                </a:lnTo>
                <a:lnTo>
                  <a:pt x="966020" y="14748"/>
                </a:lnTo>
                <a:cubicBezTo>
                  <a:pt x="1024223" y="16596"/>
                  <a:pt x="1022172" y="21648"/>
                  <a:pt x="1069258" y="29496"/>
                </a:cubicBezTo>
                <a:cubicBezTo>
                  <a:pt x="1086403" y="32354"/>
                  <a:pt x="1103671" y="34413"/>
                  <a:pt x="1120878" y="36871"/>
                </a:cubicBezTo>
                <a:cubicBezTo>
                  <a:pt x="1132638" y="54511"/>
                  <a:pt x="1139683" y="68212"/>
                  <a:pt x="1157749" y="81116"/>
                </a:cubicBezTo>
                <a:cubicBezTo>
                  <a:pt x="1166694" y="87505"/>
                  <a:pt x="1177702" y="90410"/>
                  <a:pt x="1187246" y="95864"/>
                </a:cubicBezTo>
                <a:cubicBezTo>
                  <a:pt x="1194941" y="100261"/>
                  <a:pt x="1201994" y="105696"/>
                  <a:pt x="1209368" y="110612"/>
                </a:cubicBezTo>
                <a:cubicBezTo>
                  <a:pt x="1211826" y="117986"/>
                  <a:pt x="1220218" y="125782"/>
                  <a:pt x="1216742" y="132735"/>
                </a:cubicBezTo>
                <a:cubicBezTo>
                  <a:pt x="1213266" y="139687"/>
                  <a:pt x="1201285" y="136110"/>
                  <a:pt x="1194620" y="140109"/>
                </a:cubicBezTo>
                <a:cubicBezTo>
                  <a:pt x="1188658" y="143686"/>
                  <a:pt x="1186090" y="151749"/>
                  <a:pt x="1179871" y="154858"/>
                </a:cubicBezTo>
                <a:cubicBezTo>
                  <a:pt x="1165966" y="161810"/>
                  <a:pt x="1150374" y="164690"/>
                  <a:pt x="1135626" y="169606"/>
                </a:cubicBezTo>
                <a:lnTo>
                  <a:pt x="1069258" y="191729"/>
                </a:lnTo>
                <a:cubicBezTo>
                  <a:pt x="1061884" y="194187"/>
                  <a:pt x="1054877" y="198399"/>
                  <a:pt x="1047136" y="199103"/>
                </a:cubicBezTo>
                <a:lnTo>
                  <a:pt x="966020" y="206477"/>
                </a:lnTo>
                <a:cubicBezTo>
                  <a:pt x="956188" y="208935"/>
                  <a:pt x="946608" y="212843"/>
                  <a:pt x="936523" y="213851"/>
                </a:cubicBezTo>
                <a:cubicBezTo>
                  <a:pt x="897313" y="217772"/>
                  <a:pt x="857460" y="215079"/>
                  <a:pt x="818536" y="221225"/>
                </a:cubicBezTo>
                <a:cubicBezTo>
                  <a:pt x="809782" y="222607"/>
                  <a:pt x="804340" y="232010"/>
                  <a:pt x="796413" y="235974"/>
                </a:cubicBezTo>
                <a:cubicBezTo>
                  <a:pt x="789461" y="239450"/>
                  <a:pt x="781665" y="240890"/>
                  <a:pt x="774291" y="243348"/>
                </a:cubicBezTo>
                <a:cubicBezTo>
                  <a:pt x="739298" y="278341"/>
                  <a:pt x="757986" y="268448"/>
                  <a:pt x="722671" y="280219"/>
                </a:cubicBezTo>
                <a:cubicBezTo>
                  <a:pt x="717755" y="287593"/>
                  <a:pt x="715297" y="297425"/>
                  <a:pt x="707923" y="302341"/>
                </a:cubicBezTo>
                <a:cubicBezTo>
                  <a:pt x="699490" y="307963"/>
                  <a:pt x="688171" y="306932"/>
                  <a:pt x="678426" y="309716"/>
                </a:cubicBezTo>
                <a:cubicBezTo>
                  <a:pt x="670952" y="311851"/>
                  <a:pt x="663678" y="314632"/>
                  <a:pt x="656304" y="317090"/>
                </a:cubicBezTo>
                <a:cubicBezTo>
                  <a:pt x="618930" y="354461"/>
                  <a:pt x="667300" y="310491"/>
                  <a:pt x="619433" y="339212"/>
                </a:cubicBezTo>
                <a:cubicBezTo>
                  <a:pt x="613471" y="342789"/>
                  <a:pt x="610113" y="349618"/>
                  <a:pt x="604684" y="353961"/>
                </a:cubicBezTo>
                <a:cubicBezTo>
                  <a:pt x="582594" y="371633"/>
                  <a:pt x="574292" y="372017"/>
                  <a:pt x="545691" y="383458"/>
                </a:cubicBezTo>
                <a:cubicBezTo>
                  <a:pt x="540775" y="388374"/>
                  <a:pt x="536371" y="393863"/>
                  <a:pt x="530942" y="398206"/>
                </a:cubicBezTo>
                <a:cubicBezTo>
                  <a:pt x="524022" y="403742"/>
                  <a:pt x="514356" y="406034"/>
                  <a:pt x="508820" y="412954"/>
                </a:cubicBezTo>
                <a:cubicBezTo>
                  <a:pt x="503964" y="419024"/>
                  <a:pt x="505445" y="428412"/>
                  <a:pt x="501446" y="435077"/>
                </a:cubicBezTo>
                <a:cubicBezTo>
                  <a:pt x="497869" y="441039"/>
                  <a:pt x="491613" y="444909"/>
                  <a:pt x="486697" y="449825"/>
                </a:cubicBezTo>
                <a:cubicBezTo>
                  <a:pt x="465682" y="512871"/>
                  <a:pt x="470021" y="478645"/>
                  <a:pt x="479323" y="553064"/>
                </a:cubicBezTo>
                <a:cubicBezTo>
                  <a:pt x="477299" y="607712"/>
                  <a:pt x="534294" y="748983"/>
                  <a:pt x="449826" y="759541"/>
                </a:cubicBezTo>
                <a:cubicBezTo>
                  <a:pt x="437631" y="761065"/>
                  <a:pt x="382229" y="749709"/>
                  <a:pt x="376084" y="744793"/>
                </a:cubicBezTo>
                <a:close/>
              </a:path>
            </a:pathLst>
          </a:custGeom>
          <a:solidFill>
            <a:schemeClr val="bg1">
              <a:lumMod val="85000"/>
            </a:schemeClr>
          </a:solidFill>
          <a:ln>
            <a:solidFill>
              <a:schemeClr val="tx1"/>
            </a:solidFill>
          </a:ln>
          <a:effectLst>
            <a:glow rad="1397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TextBox 69"/>
          <p:cNvSpPr txBox="1"/>
          <p:nvPr/>
        </p:nvSpPr>
        <p:spPr>
          <a:xfrm>
            <a:off x="5479504" y="7734103"/>
            <a:ext cx="909722" cy="246221"/>
          </a:xfrm>
          <a:prstGeom prst="rect">
            <a:avLst/>
          </a:prstGeom>
          <a:noFill/>
        </p:spPr>
        <p:txBody>
          <a:bodyPr wrap="square" rtlCol="0">
            <a:spAutoFit/>
          </a:bodyPr>
          <a:lstStyle/>
          <a:p>
            <a:r>
              <a:rPr lang="en-AU" sz="1000" dirty="0">
                <a:solidFill>
                  <a:schemeClr val="bg1"/>
                </a:solidFill>
                <a:latin typeface="Arial Narrow" panose="020B0606020202030204" pitchFamily="34" charset="0"/>
              </a:rPr>
              <a:t>algae</a:t>
            </a:r>
          </a:p>
        </p:txBody>
      </p:sp>
      <p:sp>
        <p:nvSpPr>
          <p:cNvPr id="71" name="TextBox 70"/>
          <p:cNvSpPr txBox="1"/>
          <p:nvPr/>
        </p:nvSpPr>
        <p:spPr>
          <a:xfrm>
            <a:off x="894559" y="7893964"/>
            <a:ext cx="909722" cy="400110"/>
          </a:xfrm>
          <a:prstGeom prst="rect">
            <a:avLst/>
          </a:prstGeom>
          <a:noFill/>
        </p:spPr>
        <p:txBody>
          <a:bodyPr wrap="square" rtlCol="0">
            <a:spAutoFit/>
          </a:bodyPr>
          <a:lstStyle/>
          <a:p>
            <a:pPr algn="ctr"/>
            <a:r>
              <a:rPr lang="en-AU" sz="1000" dirty="0">
                <a:latin typeface="Arial Narrow" panose="020B0606020202030204" pitchFamily="34" charset="0"/>
              </a:rPr>
              <a:t>Healthy </a:t>
            </a:r>
          </a:p>
          <a:p>
            <a:pPr algn="ctr"/>
            <a:r>
              <a:rPr lang="en-AU" sz="1000" dirty="0">
                <a:latin typeface="Arial Narrow" panose="020B0606020202030204" pitchFamily="34" charset="0"/>
              </a:rPr>
              <a:t>coral</a:t>
            </a:r>
          </a:p>
        </p:txBody>
      </p:sp>
      <p:sp>
        <p:nvSpPr>
          <p:cNvPr id="72" name="TextBox 71"/>
          <p:cNvSpPr txBox="1"/>
          <p:nvPr/>
        </p:nvSpPr>
        <p:spPr>
          <a:xfrm>
            <a:off x="2871189" y="7910962"/>
            <a:ext cx="909722" cy="400110"/>
          </a:xfrm>
          <a:prstGeom prst="rect">
            <a:avLst/>
          </a:prstGeom>
          <a:noFill/>
        </p:spPr>
        <p:txBody>
          <a:bodyPr wrap="square" rtlCol="0">
            <a:spAutoFit/>
          </a:bodyPr>
          <a:lstStyle/>
          <a:p>
            <a:pPr algn="ctr"/>
            <a:r>
              <a:rPr lang="en-AU" sz="1000" dirty="0">
                <a:latin typeface="Arial Narrow" panose="020B0606020202030204" pitchFamily="34" charset="0"/>
              </a:rPr>
              <a:t>Bleached </a:t>
            </a:r>
          </a:p>
          <a:p>
            <a:pPr algn="ctr"/>
            <a:r>
              <a:rPr lang="en-AU" sz="1000" dirty="0">
                <a:latin typeface="Arial Narrow" panose="020B0606020202030204" pitchFamily="34" charset="0"/>
              </a:rPr>
              <a:t>coral</a:t>
            </a:r>
          </a:p>
        </p:txBody>
      </p:sp>
      <p:sp>
        <p:nvSpPr>
          <p:cNvPr id="73" name="TextBox 72"/>
          <p:cNvSpPr txBox="1"/>
          <p:nvPr/>
        </p:nvSpPr>
        <p:spPr>
          <a:xfrm>
            <a:off x="4733770" y="7897451"/>
            <a:ext cx="909722" cy="400110"/>
          </a:xfrm>
          <a:prstGeom prst="rect">
            <a:avLst/>
          </a:prstGeom>
          <a:noFill/>
        </p:spPr>
        <p:txBody>
          <a:bodyPr wrap="square" rtlCol="0">
            <a:spAutoFit/>
          </a:bodyPr>
          <a:lstStyle/>
          <a:p>
            <a:pPr algn="ctr"/>
            <a:r>
              <a:rPr lang="en-AU" sz="1000" dirty="0">
                <a:latin typeface="Arial Narrow" panose="020B0606020202030204" pitchFamily="34" charset="0"/>
              </a:rPr>
              <a:t>Dead </a:t>
            </a:r>
          </a:p>
          <a:p>
            <a:pPr algn="ctr"/>
            <a:r>
              <a:rPr lang="en-AU" sz="1000" dirty="0">
                <a:latin typeface="Arial Narrow" panose="020B0606020202030204" pitchFamily="34" charset="0"/>
              </a:rPr>
              <a:t>coral</a:t>
            </a:r>
          </a:p>
        </p:txBody>
      </p:sp>
      <p:sp>
        <p:nvSpPr>
          <p:cNvPr id="74" name="TextBox 73"/>
          <p:cNvSpPr txBox="1"/>
          <p:nvPr/>
        </p:nvSpPr>
        <p:spPr>
          <a:xfrm>
            <a:off x="1006258" y="7521669"/>
            <a:ext cx="909722" cy="246221"/>
          </a:xfrm>
          <a:prstGeom prst="rect">
            <a:avLst/>
          </a:prstGeom>
          <a:noFill/>
        </p:spPr>
        <p:txBody>
          <a:bodyPr wrap="square" rtlCol="0">
            <a:spAutoFit/>
          </a:bodyPr>
          <a:lstStyle/>
          <a:p>
            <a:pPr algn="ctr"/>
            <a:r>
              <a:rPr lang="en-AU" sz="1000" dirty="0">
                <a:latin typeface="Arial Narrow" panose="020B0606020202030204" pitchFamily="34" charset="0"/>
              </a:rPr>
              <a:t>26°C</a:t>
            </a:r>
          </a:p>
        </p:txBody>
      </p:sp>
      <p:sp>
        <p:nvSpPr>
          <p:cNvPr id="76" name="TextBox 75"/>
          <p:cNvSpPr txBox="1"/>
          <p:nvPr/>
        </p:nvSpPr>
        <p:spPr>
          <a:xfrm>
            <a:off x="2964180" y="7522263"/>
            <a:ext cx="909722" cy="246221"/>
          </a:xfrm>
          <a:prstGeom prst="rect">
            <a:avLst/>
          </a:prstGeom>
          <a:noFill/>
        </p:spPr>
        <p:txBody>
          <a:bodyPr wrap="square" rtlCol="0">
            <a:spAutoFit/>
          </a:bodyPr>
          <a:lstStyle/>
          <a:p>
            <a:pPr algn="ctr"/>
            <a:r>
              <a:rPr lang="en-AU" sz="1000" dirty="0">
                <a:latin typeface="Arial Narrow" panose="020B0606020202030204" pitchFamily="34" charset="0"/>
              </a:rPr>
              <a:t>34°C</a:t>
            </a:r>
          </a:p>
        </p:txBody>
      </p:sp>
      <p:sp>
        <p:nvSpPr>
          <p:cNvPr id="8" name="Rectangle 7"/>
          <p:cNvSpPr/>
          <p:nvPr/>
        </p:nvSpPr>
        <p:spPr>
          <a:xfrm>
            <a:off x="4052192" y="7206119"/>
            <a:ext cx="2223252" cy="224446"/>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b"/>
          <a:lstStyle/>
          <a:p>
            <a:r>
              <a:rPr lang="en-AU" sz="1100" dirty="0">
                <a:solidFill>
                  <a:schemeClr val="bg1">
                    <a:lumMod val="50000"/>
                  </a:schemeClr>
                </a:solidFill>
                <a:latin typeface="Comic Sans MS" panose="030F0702030302020204" pitchFamily="66" charset="0"/>
              </a:rPr>
              <a:t>2015-17 Coral Bleaching Event</a:t>
            </a:r>
          </a:p>
        </p:txBody>
      </p:sp>
      <p:sp>
        <p:nvSpPr>
          <p:cNvPr id="14" name="Vertical Scroll 13"/>
          <p:cNvSpPr/>
          <p:nvPr/>
        </p:nvSpPr>
        <p:spPr>
          <a:xfrm>
            <a:off x="1809658" y="8460762"/>
            <a:ext cx="571057" cy="230988"/>
          </a:xfrm>
          <a:prstGeom prst="verticalScrol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800" dirty="0">
                <a:latin typeface="Arial Narrow" panose="020B0606020202030204" pitchFamily="34" charset="0"/>
              </a:rPr>
              <a:t>August 2015</a:t>
            </a:r>
          </a:p>
        </p:txBody>
      </p:sp>
      <p:sp>
        <p:nvSpPr>
          <p:cNvPr id="79" name="Vertical Scroll 78"/>
          <p:cNvSpPr/>
          <p:nvPr/>
        </p:nvSpPr>
        <p:spPr>
          <a:xfrm>
            <a:off x="3638357" y="8456968"/>
            <a:ext cx="671284" cy="230988"/>
          </a:xfrm>
          <a:prstGeom prst="verticalScrol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800" dirty="0">
                <a:latin typeface="Arial Narrow" panose="020B0606020202030204" pitchFamily="34" charset="0"/>
              </a:rPr>
              <a:t>February 2016</a:t>
            </a:r>
          </a:p>
        </p:txBody>
      </p:sp>
      <p:sp>
        <p:nvSpPr>
          <p:cNvPr id="81" name="Vertical Scroll 80"/>
          <p:cNvSpPr/>
          <p:nvPr/>
        </p:nvSpPr>
        <p:spPr>
          <a:xfrm>
            <a:off x="5659838" y="8452186"/>
            <a:ext cx="571057" cy="230988"/>
          </a:xfrm>
          <a:prstGeom prst="verticalScrol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800" dirty="0">
                <a:latin typeface="Arial Narrow" panose="020B0606020202030204" pitchFamily="34" charset="0"/>
              </a:rPr>
              <a:t>August 2016</a:t>
            </a:r>
          </a:p>
        </p:txBody>
      </p:sp>
      <p:sp>
        <p:nvSpPr>
          <p:cNvPr id="17" name="Rectangle 16"/>
          <p:cNvSpPr/>
          <p:nvPr/>
        </p:nvSpPr>
        <p:spPr>
          <a:xfrm>
            <a:off x="560464" y="5317982"/>
            <a:ext cx="5760640" cy="69964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AU" sz="1200" b="1" dirty="0">
                <a:solidFill>
                  <a:schemeClr val="tx1"/>
                </a:solidFill>
                <a:latin typeface="Arial Narrow" panose="020B0606020202030204" pitchFamily="34" charset="0"/>
              </a:rPr>
              <a:t>Q. What is a longitudinal study? Ans</a:t>
            </a:r>
            <a:r>
              <a:rPr lang="en-AU" sz="1200" dirty="0">
                <a:solidFill>
                  <a:schemeClr val="tx1"/>
                </a:solidFill>
                <a:latin typeface="Arial Narrow" panose="020B0606020202030204" pitchFamily="34" charset="0"/>
              </a:rPr>
              <a:t>. </a:t>
            </a:r>
          </a:p>
        </p:txBody>
      </p:sp>
      <p:sp>
        <p:nvSpPr>
          <p:cNvPr id="18" name="Rectangle 17"/>
          <p:cNvSpPr/>
          <p:nvPr/>
        </p:nvSpPr>
        <p:spPr>
          <a:xfrm>
            <a:off x="648025" y="5551171"/>
            <a:ext cx="5561452" cy="390183"/>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AU" sz="1200" dirty="0">
                <a:solidFill>
                  <a:schemeClr val="bg1">
                    <a:lumMod val="50000"/>
                  </a:schemeClr>
                </a:solidFill>
                <a:latin typeface="Comic Sans MS" panose="030F0702030302020204" pitchFamily="66" charset="0"/>
              </a:rPr>
              <a:t>a research design method that observes the same subjects repeatedly over long periods of time, sometimes decades.</a:t>
            </a:r>
          </a:p>
        </p:txBody>
      </p:sp>
      <p:cxnSp>
        <p:nvCxnSpPr>
          <p:cNvPr id="67" name="Straight Connector 66"/>
          <p:cNvCxnSpPr/>
          <p:nvPr/>
        </p:nvCxnSpPr>
        <p:spPr>
          <a:xfrm flipH="1" flipV="1">
            <a:off x="536544" y="4052732"/>
            <a:ext cx="574739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flipH="1" flipV="1">
            <a:off x="557116" y="6075162"/>
            <a:ext cx="574739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TextBox 81"/>
          <p:cNvSpPr txBox="1"/>
          <p:nvPr/>
        </p:nvSpPr>
        <p:spPr>
          <a:xfrm>
            <a:off x="4824604" y="7526252"/>
            <a:ext cx="909722" cy="246221"/>
          </a:xfrm>
          <a:prstGeom prst="rect">
            <a:avLst/>
          </a:prstGeom>
          <a:noFill/>
        </p:spPr>
        <p:txBody>
          <a:bodyPr wrap="square" rtlCol="0">
            <a:spAutoFit/>
          </a:bodyPr>
          <a:lstStyle/>
          <a:p>
            <a:pPr algn="ctr"/>
            <a:r>
              <a:rPr lang="en-AU" sz="1000" dirty="0">
                <a:latin typeface="Arial Narrow" panose="020B0606020202030204" pitchFamily="34" charset="0"/>
              </a:rPr>
              <a:t>26°C</a:t>
            </a:r>
          </a:p>
        </p:txBody>
      </p:sp>
      <p:cxnSp>
        <p:nvCxnSpPr>
          <p:cNvPr id="84" name="Straight Connector 83">
            <a:extLst>
              <a:ext uri="{FF2B5EF4-FFF2-40B4-BE49-F238E27FC236}">
                <a16:creationId xmlns:a16="http://schemas.microsoft.com/office/drawing/2014/main" id="{B91ED9C9-1814-414D-A270-7BEBB0D63C1F}"/>
              </a:ext>
            </a:extLst>
          </p:cNvPr>
          <p:cNvCxnSpPr/>
          <p:nvPr/>
        </p:nvCxnSpPr>
        <p:spPr>
          <a:xfrm flipH="1">
            <a:off x="481438" y="971600"/>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7" name="TextBox 86">
            <a:extLst>
              <a:ext uri="{FF2B5EF4-FFF2-40B4-BE49-F238E27FC236}">
                <a16:creationId xmlns:a16="http://schemas.microsoft.com/office/drawing/2014/main" id="{2B8C3389-0C18-4E56-A766-7E7197062360}"/>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88" name="TextBox 87">
            <a:extLst>
              <a:ext uri="{FF2B5EF4-FFF2-40B4-BE49-F238E27FC236}">
                <a16:creationId xmlns:a16="http://schemas.microsoft.com/office/drawing/2014/main" id="{7A3A9B73-F862-4527-A450-4750ADDD4FBB}"/>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TextBox 9">
            <a:extLst>
              <a:ext uri="{FF2B5EF4-FFF2-40B4-BE49-F238E27FC236}">
                <a16:creationId xmlns:a16="http://schemas.microsoft.com/office/drawing/2014/main" id="{5092AA72-0ED9-2862-F013-7FAFBFE22D0B}"/>
              </a:ext>
            </a:extLst>
          </p:cNvPr>
          <p:cNvSpPr txBox="1"/>
          <p:nvPr/>
        </p:nvSpPr>
        <p:spPr>
          <a:xfrm>
            <a:off x="1410717" y="160928"/>
            <a:ext cx="4178523" cy="738664"/>
          </a:xfrm>
          <a:prstGeom prst="rect">
            <a:avLst/>
          </a:prstGeom>
          <a:noFill/>
        </p:spPr>
        <p:txBody>
          <a:bodyPr wrap="square" rtlCol="0">
            <a:spAutoFit/>
          </a:bodyPr>
          <a:lstStyle/>
          <a:p>
            <a:r>
              <a:rPr lang="en-US" b="1" dirty="0">
                <a:latin typeface="Arial Narrow" pitchFamily="34" charset="0"/>
              </a:rPr>
              <a:t>11. Information in Imagery – </a:t>
            </a:r>
            <a:r>
              <a:rPr lang="en-US" sz="1200" dirty="0" err="1">
                <a:latin typeface="Arial Narrow" pitchFamily="34" charset="0"/>
              </a:rPr>
              <a:t>Analyse</a:t>
            </a:r>
            <a:r>
              <a:rPr lang="en-US" sz="1200" dirty="0">
                <a:latin typeface="Arial Narrow" pitchFamily="34" charset="0"/>
              </a:rPr>
              <a:t> evidence from longitudinal studies showing changes that occur in marine environments, e.g. satellite imagery, aerial photography, field research.</a:t>
            </a:r>
            <a:endParaRPr lang="en-US" sz="1100" i="1" dirty="0">
              <a:latin typeface="Arial Narrow" pitchFamily="34" charset="0"/>
            </a:endParaRPr>
          </a:p>
        </p:txBody>
      </p:sp>
      <p:sp>
        <p:nvSpPr>
          <p:cNvPr id="11" name="TextBox 17">
            <a:extLst>
              <a:ext uri="{FF2B5EF4-FFF2-40B4-BE49-F238E27FC236}">
                <a16:creationId xmlns:a16="http://schemas.microsoft.com/office/drawing/2014/main" id="{1EF7E6FC-B234-CD34-0F7A-A9C24F355E74}"/>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15" name="TextBox 14">
            <a:extLst>
              <a:ext uri="{FF2B5EF4-FFF2-40B4-BE49-F238E27FC236}">
                <a16:creationId xmlns:a16="http://schemas.microsoft.com/office/drawing/2014/main" id="{F49DB06B-6B86-34CF-BA5A-E7F1E35CBC6E}"/>
              </a:ext>
            </a:extLst>
          </p:cNvPr>
          <p:cNvSpPr txBox="1"/>
          <p:nvPr/>
        </p:nvSpPr>
        <p:spPr>
          <a:xfrm>
            <a:off x="485290" y="8455845"/>
            <a:ext cx="1253928" cy="276999"/>
          </a:xfrm>
          <a:prstGeom prst="rect">
            <a:avLst/>
          </a:prstGeom>
          <a:noFill/>
        </p:spPr>
        <p:txBody>
          <a:bodyPr wrap="square" rtlCol="0">
            <a:spAutoFit/>
          </a:bodyPr>
          <a:lstStyle/>
          <a:p>
            <a:r>
              <a:rPr lang="en-AU" sz="1200" dirty="0">
                <a:latin typeface="Arial Narrow" panose="020B0606020202030204" pitchFamily="34" charset="0"/>
              </a:rPr>
              <a:t>Beach (sand)</a:t>
            </a:r>
          </a:p>
        </p:txBody>
      </p:sp>
      <p:cxnSp>
        <p:nvCxnSpPr>
          <p:cNvPr id="20" name="Straight Connector 19">
            <a:extLst>
              <a:ext uri="{FF2B5EF4-FFF2-40B4-BE49-F238E27FC236}">
                <a16:creationId xmlns:a16="http://schemas.microsoft.com/office/drawing/2014/main" id="{857B6B47-F755-C6E9-2572-CBDF24363CE2}"/>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36">
            <a:extLst>
              <a:ext uri="{FF2B5EF4-FFF2-40B4-BE49-F238E27FC236}">
                <a16:creationId xmlns:a16="http://schemas.microsoft.com/office/drawing/2014/main" id="{0E909290-1384-F88E-6286-9B0D433FDFAB}"/>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22" name="TextBox 36">
            <a:extLst>
              <a:ext uri="{FF2B5EF4-FFF2-40B4-BE49-F238E27FC236}">
                <a16:creationId xmlns:a16="http://schemas.microsoft.com/office/drawing/2014/main" id="{8C489D01-8DA7-9742-56D8-DCA50383F997}"/>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3" name="TextBox 22">
            <a:extLst>
              <a:ext uri="{FF2B5EF4-FFF2-40B4-BE49-F238E27FC236}">
                <a16:creationId xmlns:a16="http://schemas.microsoft.com/office/drawing/2014/main" id="{0AE33B5F-8538-809C-77B0-E2BAB54D6D06}"/>
              </a:ext>
            </a:extLst>
          </p:cNvPr>
          <p:cNvSpPr txBox="1"/>
          <p:nvPr/>
        </p:nvSpPr>
        <p:spPr>
          <a:xfrm>
            <a:off x="6021288" y="8820472"/>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21</a:t>
            </a:r>
          </a:p>
        </p:txBody>
      </p:sp>
    </p:spTree>
    <p:extLst>
      <p:ext uri="{BB962C8B-B14F-4D97-AF65-F5344CB8AC3E}">
        <p14:creationId xmlns:p14="http://schemas.microsoft.com/office/powerpoint/2010/main" val="20528034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9" name="TextBox 36">
            <a:extLst>
              <a:ext uri="{FF2B5EF4-FFF2-40B4-BE49-F238E27FC236}">
                <a16:creationId xmlns:a16="http://schemas.microsoft.com/office/drawing/2014/main" id="{F3EF7FDC-5AA1-C1EE-EDBC-C4DBBF28A7E5}"/>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11" name="TextBox 36">
            <a:extLst>
              <a:ext uri="{FF2B5EF4-FFF2-40B4-BE49-F238E27FC236}">
                <a16:creationId xmlns:a16="http://schemas.microsoft.com/office/drawing/2014/main" id="{04DD5D1C-E768-4D52-E135-7E5842F7DD5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6DC703DE-BEFB-ED92-D872-A4161025D689}"/>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22</a:t>
            </a:r>
          </a:p>
        </p:txBody>
      </p:sp>
      <p:sp>
        <p:nvSpPr>
          <p:cNvPr id="3" name="TextBox 2">
            <a:extLst>
              <a:ext uri="{FF2B5EF4-FFF2-40B4-BE49-F238E27FC236}">
                <a16:creationId xmlns:a16="http://schemas.microsoft.com/office/drawing/2014/main" id="{A8739C85-980D-2465-7CA8-324141960DFF}"/>
              </a:ext>
            </a:extLst>
          </p:cNvPr>
          <p:cNvSpPr txBox="1"/>
          <p:nvPr/>
        </p:nvSpPr>
        <p:spPr>
          <a:xfrm>
            <a:off x="1410717" y="160928"/>
            <a:ext cx="4178523" cy="738664"/>
          </a:xfrm>
          <a:prstGeom prst="rect">
            <a:avLst/>
          </a:prstGeom>
          <a:noFill/>
        </p:spPr>
        <p:txBody>
          <a:bodyPr wrap="square" rtlCol="0">
            <a:spAutoFit/>
          </a:bodyPr>
          <a:lstStyle/>
          <a:p>
            <a:r>
              <a:rPr lang="en-US" b="1" dirty="0" err="1">
                <a:latin typeface="Arial Narrow" pitchFamily="34" charset="0"/>
              </a:rPr>
              <a:t>Analyse</a:t>
            </a:r>
            <a:r>
              <a:rPr lang="en-US" dirty="0">
                <a:latin typeface="Arial Narrow" pitchFamily="34" charset="0"/>
              </a:rPr>
              <a:t> </a:t>
            </a:r>
            <a:r>
              <a:rPr lang="en-US" sz="1200" dirty="0">
                <a:latin typeface="Arial Narrow" pitchFamily="34" charset="0"/>
              </a:rPr>
              <a:t>evidence from longitudinal studies showing changes that occur in marine environments, e.g. satellite imagery, aerial photography, field research.</a:t>
            </a:r>
            <a:endParaRPr lang="en-US" sz="1100" i="1" dirty="0">
              <a:latin typeface="Arial Narrow" pitchFamily="34" charset="0"/>
            </a:endParaRPr>
          </a:p>
        </p:txBody>
      </p:sp>
      <p:sp>
        <p:nvSpPr>
          <p:cNvPr id="4" name="TextBox 17">
            <a:extLst>
              <a:ext uri="{FF2B5EF4-FFF2-40B4-BE49-F238E27FC236}">
                <a16:creationId xmlns:a16="http://schemas.microsoft.com/office/drawing/2014/main" id="{846C46C4-176D-961E-8788-B97F8BFE6521}"/>
              </a:ext>
            </a:extLst>
          </p:cNvPr>
          <p:cNvSpPr txBox="1"/>
          <p:nvPr/>
        </p:nvSpPr>
        <p:spPr>
          <a:xfrm>
            <a:off x="5570512"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12539110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502947" y="971901"/>
            <a:ext cx="5927817" cy="1972848"/>
          </a:xfrm>
          <a:prstGeom prst="rect">
            <a:avLst/>
          </a:prstGeom>
          <a:noFill/>
        </p:spPr>
        <p:txBody>
          <a:bodyPr wrap="square" rtlCol="0">
            <a:spAutoFit/>
          </a:bodyPr>
          <a:lstStyle/>
          <a:p>
            <a:pPr algn="just"/>
            <a:r>
              <a:rPr lang="en-AU" sz="1600" b="1" dirty="0">
                <a:latin typeface="Arial Narrow" panose="020B0606020202030204" pitchFamily="34" charset="0"/>
              </a:rPr>
              <a:t>Disturbance Events (that change ecosystems and habitats)</a:t>
            </a:r>
          </a:p>
          <a:p>
            <a:r>
              <a:rPr lang="en-AU" sz="1170" dirty="0">
                <a:latin typeface="Arial Narrow" panose="020B0606020202030204" pitchFamily="34" charset="0"/>
              </a:rPr>
              <a:t>A “</a:t>
            </a:r>
            <a:r>
              <a:rPr lang="en-AU" sz="1170" i="1" dirty="0">
                <a:latin typeface="Arial Narrow" panose="020B0606020202030204" pitchFamily="34" charset="0"/>
              </a:rPr>
              <a:t>disturbance</a:t>
            </a:r>
            <a:r>
              <a:rPr lang="en-AU" sz="1170" dirty="0">
                <a:latin typeface="Arial Narrow" panose="020B0606020202030204" pitchFamily="34" charset="0"/>
              </a:rPr>
              <a:t>” is regarded as an event of intense environmental stress, forcing change upon an ecosystem. Examples include floods, cyclones, crown of thorns outbreaks and coral bleaching. </a:t>
            </a:r>
            <a:br>
              <a:rPr lang="en-AU" sz="1170" dirty="0">
                <a:latin typeface="Arial Narrow" panose="020B0606020202030204" pitchFamily="34" charset="0"/>
              </a:rPr>
            </a:br>
            <a:r>
              <a:rPr lang="en-AU" sz="1170" dirty="0">
                <a:latin typeface="Arial Narrow" panose="020B0606020202030204" pitchFamily="34" charset="0"/>
              </a:rPr>
              <a:t>A disturbance event can smother, scour and dislodge marine organisms and damage their physical habitat, creating patches of free space on coral reefs and in mussel beds and gaps in the canopy of kelp and mangrove forests. Despite this impact, the corals, mussels, kelps and mangroves typically regenerate, demonstrating adaptations and a capacity to respond following natural disturbance. Occasionally, however, the original members of the community do</a:t>
            </a:r>
            <a:r>
              <a:rPr lang="en-AU" sz="1170" i="1" dirty="0">
                <a:latin typeface="Arial Narrow" panose="020B0606020202030204" pitchFamily="34" charset="0"/>
              </a:rPr>
              <a:t> not </a:t>
            </a:r>
            <a:r>
              <a:rPr lang="en-AU" sz="1170" dirty="0">
                <a:latin typeface="Arial Narrow" panose="020B0606020202030204" pitchFamily="34" charset="0"/>
              </a:rPr>
              <a:t>recover, and local populations go extinct or there is a shift of the community to a new state with a different composition of species and habitat features</a:t>
            </a:r>
            <a:r>
              <a:rPr lang="en-AU" sz="1170" baseline="30000" dirty="0">
                <a:latin typeface="Arial Narrow" panose="020B0606020202030204" pitchFamily="34" charset="0"/>
              </a:rPr>
              <a:t>[1]</a:t>
            </a:r>
            <a:r>
              <a:rPr lang="en-AU" sz="1170" dirty="0">
                <a:latin typeface="Arial Narrow" panose="020B0606020202030204" pitchFamily="34" charset="0"/>
              </a:rPr>
              <a:t>.</a:t>
            </a:r>
            <a:r>
              <a:rPr lang="en-AU" sz="1100" dirty="0">
                <a:solidFill>
                  <a:schemeClr val="bg1">
                    <a:lumMod val="50000"/>
                  </a:schemeClr>
                </a:solidFill>
                <a:latin typeface="Comic Sans MS" panose="030F0702030302020204" pitchFamily="66" charset="0"/>
              </a:rPr>
              <a:t>	</a:t>
            </a:r>
          </a:p>
        </p:txBody>
      </p:sp>
      <p:sp>
        <p:nvSpPr>
          <p:cNvPr id="23" name="TextBox 22"/>
          <p:cNvSpPr txBox="1"/>
          <p:nvPr/>
        </p:nvSpPr>
        <p:spPr>
          <a:xfrm>
            <a:off x="447672" y="6317832"/>
            <a:ext cx="5927817" cy="523220"/>
          </a:xfrm>
          <a:prstGeom prst="rect">
            <a:avLst/>
          </a:prstGeom>
          <a:noFill/>
        </p:spPr>
        <p:txBody>
          <a:bodyPr wrap="square" rtlCol="0">
            <a:spAutoFit/>
          </a:bodyPr>
          <a:lstStyle/>
          <a:p>
            <a:pPr algn="just"/>
            <a:endParaRPr lang="en-AU" sz="1600" b="1" dirty="0">
              <a:latin typeface="Arial Narrow" panose="020B0606020202030204" pitchFamily="34" charset="0"/>
            </a:endParaRPr>
          </a:p>
          <a:p>
            <a:pPr algn="just"/>
            <a:r>
              <a:rPr lang="en-AU" sz="1200" b="1" dirty="0">
                <a:latin typeface="Arial Narrow" panose="020B0606020202030204" pitchFamily="34" charset="0"/>
              </a:rPr>
              <a:t> </a:t>
            </a:r>
          </a:p>
        </p:txBody>
      </p:sp>
      <p:sp>
        <p:nvSpPr>
          <p:cNvPr id="2" name="Rectangle 1"/>
          <p:cNvSpPr/>
          <p:nvPr/>
        </p:nvSpPr>
        <p:spPr>
          <a:xfrm>
            <a:off x="509555" y="3509247"/>
            <a:ext cx="5838889" cy="2000548"/>
          </a:xfrm>
          <a:prstGeom prst="rect">
            <a:avLst/>
          </a:prstGeom>
        </p:spPr>
        <p:txBody>
          <a:bodyPr wrap="square">
            <a:spAutoFit/>
          </a:bodyPr>
          <a:lstStyle/>
          <a:p>
            <a:pPr algn="just"/>
            <a:r>
              <a:rPr lang="en-AU" sz="1600" b="1" dirty="0">
                <a:latin typeface="Arial Narrow" panose="020B0606020202030204" pitchFamily="34" charset="0"/>
              </a:rPr>
              <a:t>Who’s to succeed?</a:t>
            </a:r>
          </a:p>
          <a:p>
            <a:r>
              <a:rPr lang="en-AU" sz="1170" dirty="0">
                <a:latin typeface="Arial Narrow" panose="020B0606020202030204" pitchFamily="34" charset="0"/>
              </a:rPr>
              <a:t>Coastal marine life is constantly competing for space. The real estate game on the coast is brutal! When there is a disturbance, or when a new habitat forms (i.e. sand dune), free space becomes available! Woohoo! But who is going to get there first? The </a:t>
            </a:r>
            <a:r>
              <a:rPr lang="en-AU" sz="1170" i="1" dirty="0">
                <a:latin typeface="Arial Narrow" panose="020B0606020202030204" pitchFamily="34" charset="0"/>
              </a:rPr>
              <a:t>order </a:t>
            </a:r>
            <a:r>
              <a:rPr lang="en-AU" sz="1170" dirty="0">
                <a:latin typeface="Arial Narrow" panose="020B0606020202030204" pitchFamily="34" charset="0"/>
              </a:rPr>
              <a:t>in which species occupy a given space is called ‘</a:t>
            </a:r>
            <a:r>
              <a:rPr lang="en-AU" sz="1170" i="1" dirty="0">
                <a:latin typeface="Arial Narrow" panose="020B0606020202030204" pitchFamily="34" charset="0"/>
              </a:rPr>
              <a:t>succession</a:t>
            </a:r>
            <a:r>
              <a:rPr lang="en-AU" sz="1170" dirty="0">
                <a:latin typeface="Arial Narrow" panose="020B0606020202030204" pitchFamily="34" charset="0"/>
              </a:rPr>
              <a:t>’. The initial winners of the space do not stay there for long. They are replaced by other species which, in turn are replaced by different species again, in an ongoing battle for space, over time. The battle continues to change the habitat in, somewhat predictable, (‘</a:t>
            </a:r>
            <a:r>
              <a:rPr lang="en-AU" sz="1170" i="1" dirty="0" err="1">
                <a:latin typeface="Arial Narrow" panose="020B0606020202030204" pitchFamily="34" charset="0"/>
              </a:rPr>
              <a:t>serel</a:t>
            </a:r>
            <a:r>
              <a:rPr lang="en-AU" sz="1170" dirty="0">
                <a:latin typeface="Arial Narrow" panose="020B0606020202030204" pitchFamily="34" charset="0"/>
              </a:rPr>
              <a:t>’) stages of succession. </a:t>
            </a:r>
            <a:br>
              <a:rPr lang="en-AU" sz="1170" dirty="0">
                <a:latin typeface="Arial Narrow" panose="020B0606020202030204" pitchFamily="34" charset="0"/>
              </a:rPr>
            </a:br>
            <a:r>
              <a:rPr lang="en-AU" sz="1170" dirty="0">
                <a:latin typeface="Arial Narrow" panose="020B0606020202030204" pitchFamily="34" charset="0"/>
              </a:rPr>
              <a:t>For example, fast growing, r-selected species populate free spaces first (like weeds do on land), whilst slow-to-mature, K-selected species populate those areas last (like big trees do on land). The most competitively superior species, </a:t>
            </a:r>
            <a:r>
              <a:rPr lang="en-AU" sz="1170" i="1" dirty="0">
                <a:latin typeface="Arial Narrow" panose="020B0606020202030204" pitchFamily="34" charset="0"/>
              </a:rPr>
              <a:t>at the time,</a:t>
            </a:r>
            <a:r>
              <a:rPr lang="en-AU" sz="1170" dirty="0">
                <a:latin typeface="Arial Narrow" panose="020B0606020202030204" pitchFamily="34" charset="0"/>
              </a:rPr>
              <a:t> wins the space. </a:t>
            </a:r>
          </a:p>
        </p:txBody>
      </p:sp>
      <p:sp>
        <p:nvSpPr>
          <p:cNvPr id="18" name="Rectangle 17"/>
          <p:cNvSpPr/>
          <p:nvPr/>
        </p:nvSpPr>
        <p:spPr>
          <a:xfrm>
            <a:off x="477818" y="6195526"/>
            <a:ext cx="5894051" cy="1631216"/>
          </a:xfrm>
          <a:prstGeom prst="rect">
            <a:avLst/>
          </a:prstGeom>
        </p:spPr>
        <p:txBody>
          <a:bodyPr wrap="square">
            <a:spAutoFit/>
          </a:bodyPr>
          <a:lstStyle/>
          <a:p>
            <a:pPr algn="just"/>
            <a:r>
              <a:rPr lang="en-AU" sz="1600" b="1" dirty="0">
                <a:latin typeface="Arial Narrow" panose="020B0606020202030204" pitchFamily="34" charset="0"/>
              </a:rPr>
              <a:t>Primary Succession of a Coral Cay</a:t>
            </a:r>
          </a:p>
          <a:p>
            <a:r>
              <a:rPr lang="en-AU" sz="1170" dirty="0">
                <a:latin typeface="Arial Narrow" panose="020B0606020202030204" pitchFamily="34" charset="0"/>
              </a:rPr>
              <a:t>Types of succession include primary and secondary succession. </a:t>
            </a:r>
            <a:r>
              <a:rPr lang="en-AU" sz="1170" b="1" dirty="0">
                <a:latin typeface="Arial Narrow" panose="020B0606020202030204" pitchFamily="34" charset="0"/>
              </a:rPr>
              <a:t>Primary succession </a:t>
            </a:r>
            <a:r>
              <a:rPr lang="en-AU" sz="1170" dirty="0">
                <a:latin typeface="Arial Narrow" panose="020B0606020202030204" pitchFamily="34" charset="0"/>
              </a:rPr>
              <a:t>is when a community develops in a space that was never before occupied. </a:t>
            </a:r>
            <a:r>
              <a:rPr lang="en-AU" sz="1170" b="1" dirty="0">
                <a:latin typeface="Arial Narrow" panose="020B0606020202030204" pitchFamily="34" charset="0"/>
              </a:rPr>
              <a:t>Secondary succession </a:t>
            </a:r>
            <a:r>
              <a:rPr lang="en-AU" sz="1170" dirty="0">
                <a:latin typeface="Arial Narrow" panose="020B0606020202030204" pitchFamily="34" charset="0"/>
              </a:rPr>
              <a:t>is when a community develops in a space that was previously occupied (made available by a disturbance event). The development of a coral cay is a great example of primary succession. A coral cay is a small island made from coral fragments (as sand). Initially the island starts off as a sandbar. Birds visit the sand bar and poop. Seeds in the poop germinate and grow into trees. The trees trap more sand and the island grows in size. </a:t>
            </a:r>
            <a:r>
              <a:rPr lang="en-AU" sz="1170" b="1" dirty="0">
                <a:latin typeface="Arial Narrow" panose="020B0606020202030204" pitchFamily="34" charset="0"/>
              </a:rPr>
              <a:t>Activity: Indicate the correct order </a:t>
            </a:r>
            <a:r>
              <a:rPr lang="en-AU" sz="1170" dirty="0">
                <a:latin typeface="Arial Narrow" panose="020B0606020202030204" pitchFamily="34" charset="0"/>
              </a:rPr>
              <a:t>of the primary succession of a coral cay, below.</a:t>
            </a:r>
          </a:p>
        </p:txBody>
      </p:sp>
      <p:sp>
        <p:nvSpPr>
          <p:cNvPr id="30" name="Rectangle 29"/>
          <p:cNvSpPr/>
          <p:nvPr/>
        </p:nvSpPr>
        <p:spPr>
          <a:xfrm>
            <a:off x="4442018" y="7801828"/>
            <a:ext cx="1853171" cy="868160"/>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Rectangle 37"/>
          <p:cNvSpPr/>
          <p:nvPr/>
        </p:nvSpPr>
        <p:spPr>
          <a:xfrm>
            <a:off x="570777" y="7801828"/>
            <a:ext cx="1845205" cy="868160"/>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7" name="Rectangle 36"/>
          <p:cNvSpPr/>
          <p:nvPr/>
        </p:nvSpPr>
        <p:spPr>
          <a:xfrm>
            <a:off x="2522984" y="7801827"/>
            <a:ext cx="1812032" cy="861049"/>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p:cNvSpPr/>
          <p:nvPr/>
        </p:nvSpPr>
        <p:spPr>
          <a:xfrm>
            <a:off x="567157" y="7801827"/>
            <a:ext cx="272454" cy="154649"/>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bg1">
                    <a:lumMod val="50000"/>
                  </a:schemeClr>
                </a:solidFill>
                <a:latin typeface="Comic Sans MS" panose="030F0702030302020204" pitchFamily="66" charset="0"/>
              </a:rPr>
              <a:t>3</a:t>
            </a:r>
          </a:p>
        </p:txBody>
      </p:sp>
      <p:sp>
        <p:nvSpPr>
          <p:cNvPr id="24" name="Rectangle 23"/>
          <p:cNvSpPr/>
          <p:nvPr/>
        </p:nvSpPr>
        <p:spPr>
          <a:xfrm>
            <a:off x="4454664" y="7810572"/>
            <a:ext cx="272454" cy="175241"/>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bg1">
                    <a:lumMod val="50000"/>
                  </a:schemeClr>
                </a:solidFill>
                <a:latin typeface="Comic Sans MS" panose="030F0702030302020204" pitchFamily="66" charset="0"/>
              </a:rPr>
              <a:t>1</a:t>
            </a:r>
          </a:p>
        </p:txBody>
      </p:sp>
      <p:sp>
        <p:nvSpPr>
          <p:cNvPr id="25" name="Rectangle 24"/>
          <p:cNvSpPr/>
          <p:nvPr/>
        </p:nvSpPr>
        <p:spPr>
          <a:xfrm>
            <a:off x="2526968" y="7801827"/>
            <a:ext cx="272454" cy="175241"/>
          </a:xfrm>
          <a:prstGeom prst="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bg1">
                    <a:lumMod val="50000"/>
                  </a:schemeClr>
                </a:solidFill>
                <a:latin typeface="Comic Sans MS" panose="030F0702030302020204" pitchFamily="66" charset="0"/>
              </a:rPr>
              <a:t>2</a:t>
            </a:r>
          </a:p>
        </p:txBody>
      </p:sp>
      <p:sp>
        <p:nvSpPr>
          <p:cNvPr id="26" name="TextBox 25"/>
          <p:cNvSpPr txBox="1"/>
          <p:nvPr/>
        </p:nvSpPr>
        <p:spPr>
          <a:xfrm>
            <a:off x="512709" y="8650647"/>
            <a:ext cx="4945777" cy="200055"/>
          </a:xfrm>
          <a:prstGeom prst="rect">
            <a:avLst/>
          </a:prstGeom>
          <a:noFill/>
        </p:spPr>
        <p:txBody>
          <a:bodyPr wrap="square" rtlCol="0">
            <a:spAutoFit/>
          </a:bodyPr>
          <a:lstStyle/>
          <a:p>
            <a:r>
              <a:rPr lang="en-AU" sz="700" baseline="30000" dirty="0">
                <a:latin typeface="Arial Narrow" panose="020B0606020202030204" pitchFamily="34" charset="0"/>
              </a:rPr>
              <a:t>[1]</a:t>
            </a:r>
            <a:r>
              <a:rPr lang="en-AU" sz="700" dirty="0">
                <a:latin typeface="Arial Narrow" panose="020B0606020202030204" pitchFamily="34" charset="0"/>
              </a:rPr>
              <a:t>Connell S. D. and </a:t>
            </a:r>
            <a:r>
              <a:rPr lang="en-AU" sz="700" dirty="0" err="1">
                <a:latin typeface="Arial Narrow" panose="020B0606020202030204" pitchFamily="34" charset="0"/>
              </a:rPr>
              <a:t>Gillanders</a:t>
            </a:r>
            <a:r>
              <a:rPr lang="en-AU" sz="700" dirty="0">
                <a:latin typeface="Arial Narrow" panose="020B0606020202030204" pitchFamily="34" charset="0"/>
              </a:rPr>
              <a:t> G. M. (2007). </a:t>
            </a:r>
            <a:r>
              <a:rPr lang="en-AU" sz="700" i="1" dirty="0">
                <a:latin typeface="Arial Narrow" panose="020B0606020202030204" pitchFamily="34" charset="0"/>
              </a:rPr>
              <a:t>Marine Ecology. </a:t>
            </a:r>
            <a:r>
              <a:rPr lang="en-AU" sz="700" dirty="0">
                <a:latin typeface="Arial Narrow" panose="020B0606020202030204" pitchFamily="34" charset="0"/>
              </a:rPr>
              <a:t>Oxford University Press. Vic. Australia. pg.138. ISBN: 9780195553024</a:t>
            </a:r>
          </a:p>
        </p:txBody>
      </p:sp>
      <p:sp>
        <p:nvSpPr>
          <p:cNvPr id="10" name="Freeform 9"/>
          <p:cNvSpPr/>
          <p:nvPr/>
        </p:nvSpPr>
        <p:spPr>
          <a:xfrm>
            <a:off x="589249" y="8361934"/>
            <a:ext cx="1826836" cy="288507"/>
          </a:xfrm>
          <a:custGeom>
            <a:avLst/>
            <a:gdLst>
              <a:gd name="connsiteX0" fmla="*/ 20097 w 1859627"/>
              <a:gd name="connsiteY0" fmla="*/ 25120 h 537586"/>
              <a:gd name="connsiteX1" fmla="*/ 45218 w 1859627"/>
              <a:gd name="connsiteY1" fmla="*/ 15072 h 537586"/>
              <a:gd name="connsiteX2" fmla="*/ 75363 w 1859627"/>
              <a:gd name="connsiteY2" fmla="*/ 5024 h 537586"/>
              <a:gd name="connsiteX3" fmla="*/ 135653 w 1859627"/>
              <a:gd name="connsiteY3" fmla="*/ 10048 h 537586"/>
              <a:gd name="connsiteX4" fmla="*/ 165798 w 1859627"/>
              <a:gd name="connsiteY4" fmla="*/ 20096 h 537586"/>
              <a:gd name="connsiteX5" fmla="*/ 175846 w 1859627"/>
              <a:gd name="connsiteY5" fmla="*/ 30145 h 537586"/>
              <a:gd name="connsiteX6" fmla="*/ 226088 w 1859627"/>
              <a:gd name="connsiteY6" fmla="*/ 30145 h 537586"/>
              <a:gd name="connsiteX7" fmla="*/ 241161 w 1859627"/>
              <a:gd name="connsiteY7" fmla="*/ 25120 h 537586"/>
              <a:gd name="connsiteX8" fmla="*/ 281354 w 1859627"/>
              <a:gd name="connsiteY8" fmla="*/ 15072 h 537586"/>
              <a:gd name="connsiteX9" fmla="*/ 311499 w 1859627"/>
              <a:gd name="connsiteY9" fmla="*/ 5024 h 537586"/>
              <a:gd name="connsiteX10" fmla="*/ 326572 w 1859627"/>
              <a:gd name="connsiteY10" fmla="*/ 0 h 537586"/>
              <a:gd name="connsiteX11" fmla="*/ 371789 w 1859627"/>
              <a:gd name="connsiteY11" fmla="*/ 5024 h 537586"/>
              <a:gd name="connsiteX12" fmla="*/ 401934 w 1859627"/>
              <a:gd name="connsiteY12" fmla="*/ 15072 h 537586"/>
              <a:gd name="connsiteX13" fmla="*/ 411983 w 1859627"/>
              <a:gd name="connsiteY13" fmla="*/ 25120 h 537586"/>
              <a:gd name="connsiteX14" fmla="*/ 452176 w 1859627"/>
              <a:gd name="connsiteY14" fmla="*/ 35169 h 537586"/>
              <a:gd name="connsiteX15" fmla="*/ 537587 w 1859627"/>
              <a:gd name="connsiteY15" fmla="*/ 30145 h 537586"/>
              <a:gd name="connsiteX16" fmla="*/ 547635 w 1859627"/>
              <a:gd name="connsiteY16" fmla="*/ 20096 h 537586"/>
              <a:gd name="connsiteX17" fmla="*/ 577780 w 1859627"/>
              <a:gd name="connsiteY17" fmla="*/ 10048 h 537586"/>
              <a:gd name="connsiteX18" fmla="*/ 592853 w 1859627"/>
              <a:gd name="connsiteY18" fmla="*/ 5024 h 537586"/>
              <a:gd name="connsiteX19" fmla="*/ 653143 w 1859627"/>
              <a:gd name="connsiteY19" fmla="*/ 10048 h 537586"/>
              <a:gd name="connsiteX20" fmla="*/ 668216 w 1859627"/>
              <a:gd name="connsiteY20" fmla="*/ 15072 h 537586"/>
              <a:gd name="connsiteX21" fmla="*/ 683288 w 1859627"/>
              <a:gd name="connsiteY21" fmla="*/ 30145 h 537586"/>
              <a:gd name="connsiteX22" fmla="*/ 698361 w 1859627"/>
              <a:gd name="connsiteY22" fmla="*/ 40193 h 537586"/>
              <a:gd name="connsiteX23" fmla="*/ 788796 w 1859627"/>
              <a:gd name="connsiteY23" fmla="*/ 25120 h 537586"/>
              <a:gd name="connsiteX24" fmla="*/ 803868 w 1859627"/>
              <a:gd name="connsiteY24" fmla="*/ 20096 h 537586"/>
              <a:gd name="connsiteX25" fmla="*/ 818941 w 1859627"/>
              <a:gd name="connsiteY25" fmla="*/ 15072 h 537586"/>
              <a:gd name="connsiteX26" fmla="*/ 894304 w 1859627"/>
              <a:gd name="connsiteY26" fmla="*/ 30145 h 537586"/>
              <a:gd name="connsiteX27" fmla="*/ 904352 w 1859627"/>
              <a:gd name="connsiteY27" fmla="*/ 45217 h 537586"/>
              <a:gd name="connsiteX28" fmla="*/ 934497 w 1859627"/>
              <a:gd name="connsiteY28" fmla="*/ 55265 h 537586"/>
              <a:gd name="connsiteX29" fmla="*/ 949569 w 1859627"/>
              <a:gd name="connsiteY29" fmla="*/ 50241 h 537586"/>
              <a:gd name="connsiteX30" fmla="*/ 964642 w 1859627"/>
              <a:gd name="connsiteY30" fmla="*/ 40193 h 537586"/>
              <a:gd name="connsiteX31" fmla="*/ 984739 w 1859627"/>
              <a:gd name="connsiteY31" fmla="*/ 35169 h 537586"/>
              <a:gd name="connsiteX32" fmla="*/ 994787 w 1859627"/>
              <a:gd name="connsiteY32" fmla="*/ 25120 h 537586"/>
              <a:gd name="connsiteX33" fmla="*/ 1029956 w 1859627"/>
              <a:gd name="connsiteY33" fmla="*/ 15072 h 537586"/>
              <a:gd name="connsiteX34" fmla="*/ 1095271 w 1859627"/>
              <a:gd name="connsiteY34" fmla="*/ 25120 h 537586"/>
              <a:gd name="connsiteX35" fmla="*/ 1105319 w 1859627"/>
              <a:gd name="connsiteY35" fmla="*/ 35169 h 537586"/>
              <a:gd name="connsiteX36" fmla="*/ 1135464 w 1859627"/>
              <a:gd name="connsiteY36" fmla="*/ 50241 h 537586"/>
              <a:gd name="connsiteX37" fmla="*/ 1175657 w 1859627"/>
              <a:gd name="connsiteY37" fmla="*/ 45217 h 537586"/>
              <a:gd name="connsiteX38" fmla="*/ 1185706 w 1859627"/>
              <a:gd name="connsiteY38" fmla="*/ 35169 h 537586"/>
              <a:gd name="connsiteX39" fmla="*/ 1215851 w 1859627"/>
              <a:gd name="connsiteY39" fmla="*/ 25120 h 537586"/>
              <a:gd name="connsiteX40" fmla="*/ 1301262 w 1859627"/>
              <a:gd name="connsiteY40" fmla="*/ 35169 h 537586"/>
              <a:gd name="connsiteX41" fmla="*/ 1316334 w 1859627"/>
              <a:gd name="connsiteY41" fmla="*/ 45217 h 537586"/>
              <a:gd name="connsiteX42" fmla="*/ 1346479 w 1859627"/>
              <a:gd name="connsiteY42" fmla="*/ 55265 h 537586"/>
              <a:gd name="connsiteX43" fmla="*/ 1381649 w 1859627"/>
              <a:gd name="connsiteY43" fmla="*/ 50241 h 537586"/>
              <a:gd name="connsiteX44" fmla="*/ 1396721 w 1859627"/>
              <a:gd name="connsiteY44" fmla="*/ 40193 h 537586"/>
              <a:gd name="connsiteX45" fmla="*/ 1411794 w 1859627"/>
              <a:gd name="connsiteY45" fmla="*/ 35169 h 537586"/>
              <a:gd name="connsiteX46" fmla="*/ 1421842 w 1859627"/>
              <a:gd name="connsiteY46" fmla="*/ 25120 h 537586"/>
              <a:gd name="connsiteX47" fmla="*/ 1441939 w 1859627"/>
              <a:gd name="connsiteY47" fmla="*/ 20096 h 537586"/>
              <a:gd name="connsiteX48" fmla="*/ 1477108 w 1859627"/>
              <a:gd name="connsiteY48" fmla="*/ 10048 h 537586"/>
              <a:gd name="connsiteX49" fmla="*/ 1527350 w 1859627"/>
              <a:gd name="connsiteY49" fmla="*/ 15072 h 537586"/>
              <a:gd name="connsiteX50" fmla="*/ 1542422 w 1859627"/>
              <a:gd name="connsiteY50" fmla="*/ 20096 h 537586"/>
              <a:gd name="connsiteX51" fmla="*/ 1572567 w 1859627"/>
              <a:gd name="connsiteY51" fmla="*/ 50241 h 537586"/>
              <a:gd name="connsiteX52" fmla="*/ 1577591 w 1859627"/>
              <a:gd name="connsiteY52" fmla="*/ 65314 h 537586"/>
              <a:gd name="connsiteX53" fmla="*/ 1607736 w 1859627"/>
              <a:gd name="connsiteY53" fmla="*/ 55265 h 537586"/>
              <a:gd name="connsiteX54" fmla="*/ 1637882 w 1859627"/>
              <a:gd name="connsiteY54" fmla="*/ 50241 h 537586"/>
              <a:gd name="connsiteX55" fmla="*/ 1668027 w 1859627"/>
              <a:gd name="connsiteY55" fmla="*/ 35169 h 537586"/>
              <a:gd name="connsiteX56" fmla="*/ 1673051 w 1859627"/>
              <a:gd name="connsiteY56" fmla="*/ 20096 h 537586"/>
              <a:gd name="connsiteX57" fmla="*/ 1708220 w 1859627"/>
              <a:gd name="connsiteY57" fmla="*/ 10048 h 537586"/>
              <a:gd name="connsiteX58" fmla="*/ 1738365 w 1859627"/>
              <a:gd name="connsiteY58" fmla="*/ 15072 h 537586"/>
              <a:gd name="connsiteX59" fmla="*/ 1768510 w 1859627"/>
              <a:gd name="connsiteY59" fmla="*/ 35169 h 537586"/>
              <a:gd name="connsiteX60" fmla="*/ 1823776 w 1859627"/>
              <a:gd name="connsiteY60" fmla="*/ 45217 h 537586"/>
              <a:gd name="connsiteX61" fmla="*/ 1843873 w 1859627"/>
              <a:gd name="connsiteY61" fmla="*/ 50241 h 537586"/>
              <a:gd name="connsiteX62" fmla="*/ 1848897 w 1859627"/>
              <a:gd name="connsiteY62" fmla="*/ 95459 h 537586"/>
              <a:gd name="connsiteX63" fmla="*/ 1853921 w 1859627"/>
              <a:gd name="connsiteY63" fmla="*/ 115556 h 537586"/>
              <a:gd name="connsiteX64" fmla="*/ 1848897 w 1859627"/>
              <a:gd name="connsiteY64" fmla="*/ 356716 h 537586"/>
              <a:gd name="connsiteX65" fmla="*/ 1803679 w 1859627"/>
              <a:gd name="connsiteY65" fmla="*/ 522514 h 537586"/>
              <a:gd name="connsiteX66" fmla="*/ 1326383 w 1859627"/>
              <a:gd name="connsiteY66" fmla="*/ 522514 h 537586"/>
              <a:gd name="connsiteX67" fmla="*/ 1024932 w 1859627"/>
              <a:gd name="connsiteY67" fmla="*/ 517490 h 537586"/>
              <a:gd name="connsiteX68" fmla="*/ 949569 w 1859627"/>
              <a:gd name="connsiteY68" fmla="*/ 522514 h 537586"/>
              <a:gd name="connsiteX69" fmla="*/ 773723 w 1859627"/>
              <a:gd name="connsiteY69" fmla="*/ 517490 h 537586"/>
              <a:gd name="connsiteX70" fmla="*/ 532563 w 1859627"/>
              <a:gd name="connsiteY70" fmla="*/ 537586 h 537586"/>
              <a:gd name="connsiteX71" fmla="*/ 512466 w 1859627"/>
              <a:gd name="connsiteY71" fmla="*/ 532562 h 537586"/>
              <a:gd name="connsiteX72" fmla="*/ 487345 w 1859627"/>
              <a:gd name="connsiteY72" fmla="*/ 527538 h 537586"/>
              <a:gd name="connsiteX73" fmla="*/ 472273 w 1859627"/>
              <a:gd name="connsiteY73" fmla="*/ 522514 h 537586"/>
              <a:gd name="connsiteX74" fmla="*/ 442128 w 1859627"/>
              <a:gd name="connsiteY74" fmla="*/ 517490 h 537586"/>
              <a:gd name="connsiteX75" fmla="*/ 336620 w 1859627"/>
              <a:gd name="connsiteY75" fmla="*/ 522514 h 537586"/>
              <a:gd name="connsiteX76" fmla="*/ 316523 w 1859627"/>
              <a:gd name="connsiteY76" fmla="*/ 527538 h 537586"/>
              <a:gd name="connsiteX77" fmla="*/ 276330 w 1859627"/>
              <a:gd name="connsiteY77" fmla="*/ 522514 h 537586"/>
              <a:gd name="connsiteX78" fmla="*/ 261257 w 1859627"/>
              <a:gd name="connsiteY78" fmla="*/ 527538 h 537586"/>
              <a:gd name="connsiteX79" fmla="*/ 15073 w 1859627"/>
              <a:gd name="connsiteY79" fmla="*/ 527538 h 537586"/>
              <a:gd name="connsiteX80" fmla="*/ 10049 w 1859627"/>
              <a:gd name="connsiteY80" fmla="*/ 401934 h 537586"/>
              <a:gd name="connsiteX81" fmla="*/ 5024 w 1859627"/>
              <a:gd name="connsiteY81" fmla="*/ 356716 h 537586"/>
              <a:gd name="connsiteX82" fmla="*/ 0 w 1859627"/>
              <a:gd name="connsiteY82" fmla="*/ 271305 h 537586"/>
              <a:gd name="connsiteX83" fmla="*/ 10049 w 1859627"/>
              <a:gd name="connsiteY83" fmla="*/ 155749 h 537586"/>
              <a:gd name="connsiteX84" fmla="*/ 15073 w 1859627"/>
              <a:gd name="connsiteY84" fmla="*/ 125604 h 537586"/>
              <a:gd name="connsiteX85" fmla="*/ 20097 w 1859627"/>
              <a:gd name="connsiteY85" fmla="*/ 25120 h 53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859627" h="537586">
                <a:moveTo>
                  <a:pt x="20097" y="25120"/>
                </a:moveTo>
                <a:cubicBezTo>
                  <a:pt x="25121" y="6698"/>
                  <a:pt x="36742" y="18154"/>
                  <a:pt x="45218" y="15072"/>
                </a:cubicBezTo>
                <a:cubicBezTo>
                  <a:pt x="55172" y="11452"/>
                  <a:pt x="75363" y="5024"/>
                  <a:pt x="75363" y="5024"/>
                </a:cubicBezTo>
                <a:cubicBezTo>
                  <a:pt x="95460" y="6699"/>
                  <a:pt x="115761" y="6733"/>
                  <a:pt x="135653" y="10048"/>
                </a:cubicBezTo>
                <a:cubicBezTo>
                  <a:pt x="146101" y="11789"/>
                  <a:pt x="165798" y="20096"/>
                  <a:pt x="165798" y="20096"/>
                </a:cubicBezTo>
                <a:cubicBezTo>
                  <a:pt x="169147" y="23446"/>
                  <a:pt x="171784" y="27708"/>
                  <a:pt x="175846" y="30145"/>
                </a:cubicBezTo>
                <a:cubicBezTo>
                  <a:pt x="192709" y="40263"/>
                  <a:pt x="206795" y="32901"/>
                  <a:pt x="226088" y="30145"/>
                </a:cubicBezTo>
                <a:cubicBezTo>
                  <a:pt x="231112" y="28470"/>
                  <a:pt x="236051" y="26514"/>
                  <a:pt x="241161" y="25120"/>
                </a:cubicBezTo>
                <a:cubicBezTo>
                  <a:pt x="254484" y="21486"/>
                  <a:pt x="268253" y="19439"/>
                  <a:pt x="281354" y="15072"/>
                </a:cubicBezTo>
                <a:lnTo>
                  <a:pt x="311499" y="5024"/>
                </a:lnTo>
                <a:lnTo>
                  <a:pt x="326572" y="0"/>
                </a:lnTo>
                <a:cubicBezTo>
                  <a:pt x="341644" y="1675"/>
                  <a:pt x="356918" y="2050"/>
                  <a:pt x="371789" y="5024"/>
                </a:cubicBezTo>
                <a:cubicBezTo>
                  <a:pt x="382175" y="7101"/>
                  <a:pt x="401934" y="15072"/>
                  <a:pt x="401934" y="15072"/>
                </a:cubicBezTo>
                <a:cubicBezTo>
                  <a:pt x="405284" y="18421"/>
                  <a:pt x="407921" y="22683"/>
                  <a:pt x="411983" y="25120"/>
                </a:cubicBezTo>
                <a:cubicBezTo>
                  <a:pt x="419711" y="29757"/>
                  <a:pt x="446767" y="34087"/>
                  <a:pt x="452176" y="35169"/>
                </a:cubicBezTo>
                <a:cubicBezTo>
                  <a:pt x="480646" y="33494"/>
                  <a:pt x="509416" y="34593"/>
                  <a:pt x="537587" y="30145"/>
                </a:cubicBezTo>
                <a:cubicBezTo>
                  <a:pt x="542266" y="29406"/>
                  <a:pt x="543398" y="22214"/>
                  <a:pt x="547635" y="20096"/>
                </a:cubicBezTo>
                <a:cubicBezTo>
                  <a:pt x="557109" y="15359"/>
                  <a:pt x="567732" y="13397"/>
                  <a:pt x="577780" y="10048"/>
                </a:cubicBezTo>
                <a:lnTo>
                  <a:pt x="592853" y="5024"/>
                </a:lnTo>
                <a:cubicBezTo>
                  <a:pt x="612950" y="6699"/>
                  <a:pt x="633154" y="7383"/>
                  <a:pt x="653143" y="10048"/>
                </a:cubicBezTo>
                <a:cubicBezTo>
                  <a:pt x="658393" y="10748"/>
                  <a:pt x="663809" y="12134"/>
                  <a:pt x="668216" y="15072"/>
                </a:cubicBezTo>
                <a:cubicBezTo>
                  <a:pt x="674128" y="19013"/>
                  <a:pt x="677830" y="25596"/>
                  <a:pt x="683288" y="30145"/>
                </a:cubicBezTo>
                <a:cubicBezTo>
                  <a:pt x="687927" y="34011"/>
                  <a:pt x="693337" y="36844"/>
                  <a:pt x="698361" y="40193"/>
                </a:cubicBezTo>
                <a:cubicBezTo>
                  <a:pt x="769209" y="34289"/>
                  <a:pt x="739518" y="41547"/>
                  <a:pt x="788796" y="25120"/>
                </a:cubicBezTo>
                <a:lnTo>
                  <a:pt x="803868" y="20096"/>
                </a:lnTo>
                <a:lnTo>
                  <a:pt x="818941" y="15072"/>
                </a:lnTo>
                <a:cubicBezTo>
                  <a:pt x="863940" y="18533"/>
                  <a:pt x="874247" y="5074"/>
                  <a:pt x="894304" y="30145"/>
                </a:cubicBezTo>
                <a:cubicBezTo>
                  <a:pt x="898076" y="34860"/>
                  <a:pt x="899232" y="42017"/>
                  <a:pt x="904352" y="45217"/>
                </a:cubicBezTo>
                <a:cubicBezTo>
                  <a:pt x="913334" y="50831"/>
                  <a:pt x="934497" y="55265"/>
                  <a:pt x="934497" y="55265"/>
                </a:cubicBezTo>
                <a:cubicBezTo>
                  <a:pt x="939521" y="53590"/>
                  <a:pt x="944832" y="52609"/>
                  <a:pt x="949569" y="50241"/>
                </a:cubicBezTo>
                <a:cubicBezTo>
                  <a:pt x="954970" y="47541"/>
                  <a:pt x="959092" y="42572"/>
                  <a:pt x="964642" y="40193"/>
                </a:cubicBezTo>
                <a:cubicBezTo>
                  <a:pt x="970989" y="37473"/>
                  <a:pt x="978040" y="36844"/>
                  <a:pt x="984739" y="35169"/>
                </a:cubicBezTo>
                <a:cubicBezTo>
                  <a:pt x="988088" y="31819"/>
                  <a:pt x="990725" y="27557"/>
                  <a:pt x="994787" y="25120"/>
                </a:cubicBezTo>
                <a:cubicBezTo>
                  <a:pt x="999934" y="22032"/>
                  <a:pt x="1026204" y="16010"/>
                  <a:pt x="1029956" y="15072"/>
                </a:cubicBezTo>
                <a:cubicBezTo>
                  <a:pt x="1032887" y="15398"/>
                  <a:pt x="1082840" y="18904"/>
                  <a:pt x="1095271" y="25120"/>
                </a:cubicBezTo>
                <a:cubicBezTo>
                  <a:pt x="1099508" y="27238"/>
                  <a:pt x="1101620" y="32210"/>
                  <a:pt x="1105319" y="35169"/>
                </a:cubicBezTo>
                <a:cubicBezTo>
                  <a:pt x="1119231" y="46299"/>
                  <a:pt x="1119545" y="44935"/>
                  <a:pt x="1135464" y="50241"/>
                </a:cubicBezTo>
                <a:cubicBezTo>
                  <a:pt x="1148862" y="48566"/>
                  <a:pt x="1162724" y="49097"/>
                  <a:pt x="1175657" y="45217"/>
                </a:cubicBezTo>
                <a:cubicBezTo>
                  <a:pt x="1180194" y="43856"/>
                  <a:pt x="1181469" y="37287"/>
                  <a:pt x="1185706" y="35169"/>
                </a:cubicBezTo>
                <a:cubicBezTo>
                  <a:pt x="1195180" y="30432"/>
                  <a:pt x="1215851" y="25120"/>
                  <a:pt x="1215851" y="25120"/>
                </a:cubicBezTo>
                <a:cubicBezTo>
                  <a:pt x="1226959" y="25914"/>
                  <a:pt x="1278425" y="23751"/>
                  <a:pt x="1301262" y="35169"/>
                </a:cubicBezTo>
                <a:cubicBezTo>
                  <a:pt x="1306663" y="37869"/>
                  <a:pt x="1310816" y="42765"/>
                  <a:pt x="1316334" y="45217"/>
                </a:cubicBezTo>
                <a:cubicBezTo>
                  <a:pt x="1326013" y="49519"/>
                  <a:pt x="1346479" y="55265"/>
                  <a:pt x="1346479" y="55265"/>
                </a:cubicBezTo>
                <a:cubicBezTo>
                  <a:pt x="1358202" y="53590"/>
                  <a:pt x="1370306" y="53644"/>
                  <a:pt x="1381649" y="50241"/>
                </a:cubicBezTo>
                <a:cubicBezTo>
                  <a:pt x="1387432" y="48506"/>
                  <a:pt x="1391320" y="42893"/>
                  <a:pt x="1396721" y="40193"/>
                </a:cubicBezTo>
                <a:cubicBezTo>
                  <a:pt x="1401458" y="37825"/>
                  <a:pt x="1406770" y="36844"/>
                  <a:pt x="1411794" y="35169"/>
                </a:cubicBezTo>
                <a:cubicBezTo>
                  <a:pt x="1415143" y="31819"/>
                  <a:pt x="1417605" y="27238"/>
                  <a:pt x="1421842" y="25120"/>
                </a:cubicBezTo>
                <a:cubicBezTo>
                  <a:pt x="1428018" y="22032"/>
                  <a:pt x="1435300" y="21993"/>
                  <a:pt x="1441939" y="20096"/>
                </a:cubicBezTo>
                <a:cubicBezTo>
                  <a:pt x="1492394" y="5681"/>
                  <a:pt x="1414279" y="25754"/>
                  <a:pt x="1477108" y="10048"/>
                </a:cubicBezTo>
                <a:cubicBezTo>
                  <a:pt x="1493855" y="11723"/>
                  <a:pt x="1510715" y="12513"/>
                  <a:pt x="1527350" y="15072"/>
                </a:cubicBezTo>
                <a:cubicBezTo>
                  <a:pt x="1532584" y="15877"/>
                  <a:pt x="1538242" y="16845"/>
                  <a:pt x="1542422" y="20096"/>
                </a:cubicBezTo>
                <a:cubicBezTo>
                  <a:pt x="1553639" y="28820"/>
                  <a:pt x="1572567" y="50241"/>
                  <a:pt x="1572567" y="50241"/>
                </a:cubicBezTo>
                <a:cubicBezTo>
                  <a:pt x="1574242" y="55265"/>
                  <a:pt x="1572348" y="64565"/>
                  <a:pt x="1577591" y="65314"/>
                </a:cubicBezTo>
                <a:cubicBezTo>
                  <a:pt x="1588076" y="66812"/>
                  <a:pt x="1597288" y="57006"/>
                  <a:pt x="1607736" y="55265"/>
                </a:cubicBezTo>
                <a:lnTo>
                  <a:pt x="1637882" y="50241"/>
                </a:lnTo>
                <a:cubicBezTo>
                  <a:pt x="1647810" y="46932"/>
                  <a:pt x="1660944" y="44022"/>
                  <a:pt x="1668027" y="35169"/>
                </a:cubicBezTo>
                <a:cubicBezTo>
                  <a:pt x="1671335" y="31033"/>
                  <a:pt x="1669306" y="23841"/>
                  <a:pt x="1673051" y="20096"/>
                </a:cubicBezTo>
                <a:cubicBezTo>
                  <a:pt x="1675454" y="17693"/>
                  <a:pt x="1708046" y="10091"/>
                  <a:pt x="1708220" y="10048"/>
                </a:cubicBezTo>
                <a:cubicBezTo>
                  <a:pt x="1718268" y="11723"/>
                  <a:pt x="1729056" y="10935"/>
                  <a:pt x="1738365" y="15072"/>
                </a:cubicBezTo>
                <a:cubicBezTo>
                  <a:pt x="1798401" y="41755"/>
                  <a:pt x="1715977" y="22036"/>
                  <a:pt x="1768510" y="35169"/>
                </a:cubicBezTo>
                <a:cubicBezTo>
                  <a:pt x="1790062" y="40557"/>
                  <a:pt x="1801382" y="40738"/>
                  <a:pt x="1823776" y="45217"/>
                </a:cubicBezTo>
                <a:cubicBezTo>
                  <a:pt x="1830547" y="46571"/>
                  <a:pt x="1837174" y="48566"/>
                  <a:pt x="1843873" y="50241"/>
                </a:cubicBezTo>
                <a:cubicBezTo>
                  <a:pt x="1845548" y="65314"/>
                  <a:pt x="1846591" y="80470"/>
                  <a:pt x="1848897" y="95459"/>
                </a:cubicBezTo>
                <a:cubicBezTo>
                  <a:pt x="1849947" y="102284"/>
                  <a:pt x="1853921" y="108651"/>
                  <a:pt x="1853921" y="115556"/>
                </a:cubicBezTo>
                <a:cubicBezTo>
                  <a:pt x="1853921" y="195960"/>
                  <a:pt x="1850906" y="276337"/>
                  <a:pt x="1848897" y="356716"/>
                </a:cubicBezTo>
                <a:cubicBezTo>
                  <a:pt x="1844544" y="530849"/>
                  <a:pt x="1896801" y="510874"/>
                  <a:pt x="1803679" y="522514"/>
                </a:cubicBezTo>
                <a:cubicBezTo>
                  <a:pt x="1404816" y="511118"/>
                  <a:pt x="1896512" y="522514"/>
                  <a:pt x="1326383" y="522514"/>
                </a:cubicBezTo>
                <a:cubicBezTo>
                  <a:pt x="1225885" y="522514"/>
                  <a:pt x="1125416" y="519165"/>
                  <a:pt x="1024932" y="517490"/>
                </a:cubicBezTo>
                <a:cubicBezTo>
                  <a:pt x="999811" y="519165"/>
                  <a:pt x="974746" y="522514"/>
                  <a:pt x="949569" y="522514"/>
                </a:cubicBezTo>
                <a:cubicBezTo>
                  <a:pt x="890930" y="522514"/>
                  <a:pt x="832324" y="515372"/>
                  <a:pt x="773723" y="517490"/>
                </a:cubicBezTo>
                <a:cubicBezTo>
                  <a:pt x="693110" y="520404"/>
                  <a:pt x="532563" y="537586"/>
                  <a:pt x="532563" y="537586"/>
                </a:cubicBezTo>
                <a:cubicBezTo>
                  <a:pt x="525864" y="535911"/>
                  <a:pt x="519207" y="534060"/>
                  <a:pt x="512466" y="532562"/>
                </a:cubicBezTo>
                <a:cubicBezTo>
                  <a:pt x="504130" y="530710"/>
                  <a:pt x="495630" y="529609"/>
                  <a:pt x="487345" y="527538"/>
                </a:cubicBezTo>
                <a:cubicBezTo>
                  <a:pt x="482207" y="526254"/>
                  <a:pt x="477443" y="523663"/>
                  <a:pt x="472273" y="522514"/>
                </a:cubicBezTo>
                <a:cubicBezTo>
                  <a:pt x="462329" y="520304"/>
                  <a:pt x="452176" y="519165"/>
                  <a:pt x="442128" y="517490"/>
                </a:cubicBezTo>
                <a:cubicBezTo>
                  <a:pt x="406959" y="519165"/>
                  <a:pt x="371717" y="519706"/>
                  <a:pt x="336620" y="522514"/>
                </a:cubicBezTo>
                <a:cubicBezTo>
                  <a:pt x="329737" y="523065"/>
                  <a:pt x="323428" y="527538"/>
                  <a:pt x="316523" y="527538"/>
                </a:cubicBezTo>
                <a:cubicBezTo>
                  <a:pt x="303021" y="527538"/>
                  <a:pt x="289728" y="524189"/>
                  <a:pt x="276330" y="522514"/>
                </a:cubicBezTo>
                <a:cubicBezTo>
                  <a:pt x="271306" y="524189"/>
                  <a:pt x="266547" y="527292"/>
                  <a:pt x="261257" y="527538"/>
                </a:cubicBezTo>
                <a:cubicBezTo>
                  <a:pt x="74625" y="536218"/>
                  <a:pt x="120215" y="539220"/>
                  <a:pt x="15073" y="527538"/>
                </a:cubicBezTo>
                <a:cubicBezTo>
                  <a:pt x="13398" y="485670"/>
                  <a:pt x="12510" y="443763"/>
                  <a:pt x="10049" y="401934"/>
                </a:cubicBezTo>
                <a:cubicBezTo>
                  <a:pt x="9158" y="386795"/>
                  <a:pt x="6187" y="371837"/>
                  <a:pt x="5024" y="356716"/>
                </a:cubicBezTo>
                <a:cubicBezTo>
                  <a:pt x="2837" y="328280"/>
                  <a:pt x="1675" y="299775"/>
                  <a:pt x="0" y="271305"/>
                </a:cubicBezTo>
                <a:cubicBezTo>
                  <a:pt x="3350" y="232786"/>
                  <a:pt x="3693" y="193887"/>
                  <a:pt x="10049" y="155749"/>
                </a:cubicBezTo>
                <a:cubicBezTo>
                  <a:pt x="11724" y="145701"/>
                  <a:pt x="14610" y="135780"/>
                  <a:pt x="15073" y="125604"/>
                </a:cubicBezTo>
                <a:cubicBezTo>
                  <a:pt x="16290" y="98836"/>
                  <a:pt x="15073" y="43542"/>
                  <a:pt x="20097" y="25120"/>
                </a:cubicBezTo>
                <a:close/>
              </a:path>
            </a:pathLst>
          </a:cu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Freeform 10"/>
          <p:cNvSpPr/>
          <p:nvPr/>
        </p:nvSpPr>
        <p:spPr>
          <a:xfrm>
            <a:off x="589129" y="8346836"/>
            <a:ext cx="1823776" cy="70338"/>
          </a:xfrm>
          <a:custGeom>
            <a:avLst/>
            <a:gdLst>
              <a:gd name="connsiteX0" fmla="*/ 0 w 1823776"/>
              <a:gd name="connsiteY0" fmla="*/ 25121 h 70338"/>
              <a:gd name="connsiteX1" fmla="*/ 25121 w 1823776"/>
              <a:gd name="connsiteY1" fmla="*/ 15072 h 70338"/>
              <a:gd name="connsiteX2" fmla="*/ 40194 w 1823776"/>
              <a:gd name="connsiteY2" fmla="*/ 10048 h 70338"/>
              <a:gd name="connsiteX3" fmla="*/ 55266 w 1823776"/>
              <a:gd name="connsiteY3" fmla="*/ 15072 h 70338"/>
              <a:gd name="connsiteX4" fmla="*/ 70339 w 1823776"/>
              <a:gd name="connsiteY4" fmla="*/ 10048 h 70338"/>
              <a:gd name="connsiteX5" fmla="*/ 85411 w 1823776"/>
              <a:gd name="connsiteY5" fmla="*/ 15072 h 70338"/>
              <a:gd name="connsiteX6" fmla="*/ 125605 w 1823776"/>
              <a:gd name="connsiteY6" fmla="*/ 25121 h 70338"/>
              <a:gd name="connsiteX7" fmla="*/ 150726 w 1823776"/>
              <a:gd name="connsiteY7" fmla="*/ 30145 h 70338"/>
              <a:gd name="connsiteX8" fmla="*/ 170822 w 1823776"/>
              <a:gd name="connsiteY8" fmla="*/ 35169 h 70338"/>
              <a:gd name="connsiteX9" fmla="*/ 216040 w 1823776"/>
              <a:gd name="connsiteY9" fmla="*/ 40193 h 70338"/>
              <a:gd name="connsiteX10" fmla="*/ 236137 w 1823776"/>
              <a:gd name="connsiteY10" fmla="*/ 35169 h 70338"/>
              <a:gd name="connsiteX11" fmla="*/ 271306 w 1823776"/>
              <a:gd name="connsiteY11" fmla="*/ 30145 h 70338"/>
              <a:gd name="connsiteX12" fmla="*/ 291403 w 1823776"/>
              <a:gd name="connsiteY12" fmla="*/ 10048 h 70338"/>
              <a:gd name="connsiteX13" fmla="*/ 321548 w 1823776"/>
              <a:gd name="connsiteY13" fmla="*/ 0 h 70338"/>
              <a:gd name="connsiteX14" fmla="*/ 351693 w 1823776"/>
              <a:gd name="connsiteY14" fmla="*/ 5024 h 70338"/>
              <a:gd name="connsiteX15" fmla="*/ 381838 w 1823776"/>
              <a:gd name="connsiteY15" fmla="*/ 25121 h 70338"/>
              <a:gd name="connsiteX16" fmla="*/ 406959 w 1823776"/>
              <a:gd name="connsiteY16" fmla="*/ 45217 h 70338"/>
              <a:gd name="connsiteX17" fmla="*/ 512466 w 1823776"/>
              <a:gd name="connsiteY17" fmla="*/ 40193 h 70338"/>
              <a:gd name="connsiteX18" fmla="*/ 527539 w 1823776"/>
              <a:gd name="connsiteY18" fmla="*/ 30145 h 70338"/>
              <a:gd name="connsiteX19" fmla="*/ 572756 w 1823776"/>
              <a:gd name="connsiteY19" fmla="*/ 15072 h 70338"/>
              <a:gd name="connsiteX20" fmla="*/ 587829 w 1823776"/>
              <a:gd name="connsiteY20" fmla="*/ 10048 h 70338"/>
              <a:gd name="connsiteX21" fmla="*/ 622998 w 1823776"/>
              <a:gd name="connsiteY21" fmla="*/ 15072 h 70338"/>
              <a:gd name="connsiteX22" fmla="*/ 638071 w 1823776"/>
              <a:gd name="connsiteY22" fmla="*/ 20096 h 70338"/>
              <a:gd name="connsiteX23" fmla="*/ 643095 w 1823776"/>
              <a:gd name="connsiteY23" fmla="*/ 35169 h 70338"/>
              <a:gd name="connsiteX24" fmla="*/ 673240 w 1823776"/>
              <a:gd name="connsiteY24" fmla="*/ 45217 h 70338"/>
              <a:gd name="connsiteX25" fmla="*/ 688313 w 1823776"/>
              <a:gd name="connsiteY25" fmla="*/ 50241 h 70338"/>
              <a:gd name="connsiteX26" fmla="*/ 743578 w 1823776"/>
              <a:gd name="connsiteY26" fmla="*/ 45217 h 70338"/>
              <a:gd name="connsiteX27" fmla="*/ 773724 w 1823776"/>
              <a:gd name="connsiteY27" fmla="*/ 35169 h 70338"/>
              <a:gd name="connsiteX28" fmla="*/ 788796 w 1823776"/>
              <a:gd name="connsiteY28" fmla="*/ 30145 h 70338"/>
              <a:gd name="connsiteX29" fmla="*/ 798844 w 1823776"/>
              <a:gd name="connsiteY29" fmla="*/ 20096 h 70338"/>
              <a:gd name="connsiteX30" fmla="*/ 839038 w 1823776"/>
              <a:gd name="connsiteY30" fmla="*/ 20096 h 70338"/>
              <a:gd name="connsiteX31" fmla="*/ 849086 w 1823776"/>
              <a:gd name="connsiteY31" fmla="*/ 30145 h 70338"/>
              <a:gd name="connsiteX32" fmla="*/ 879231 w 1823776"/>
              <a:gd name="connsiteY32" fmla="*/ 40193 h 70338"/>
              <a:gd name="connsiteX33" fmla="*/ 919425 w 1823776"/>
              <a:gd name="connsiteY33" fmla="*/ 70338 h 70338"/>
              <a:gd name="connsiteX34" fmla="*/ 934497 w 1823776"/>
              <a:gd name="connsiteY34" fmla="*/ 65314 h 70338"/>
              <a:gd name="connsiteX35" fmla="*/ 954594 w 1823776"/>
              <a:gd name="connsiteY35" fmla="*/ 45217 h 70338"/>
              <a:gd name="connsiteX36" fmla="*/ 984739 w 1823776"/>
              <a:gd name="connsiteY36" fmla="*/ 35169 h 70338"/>
              <a:gd name="connsiteX37" fmla="*/ 1065126 w 1823776"/>
              <a:gd name="connsiteY37" fmla="*/ 40193 h 70338"/>
              <a:gd name="connsiteX38" fmla="*/ 1095271 w 1823776"/>
              <a:gd name="connsiteY38" fmla="*/ 50241 h 70338"/>
              <a:gd name="connsiteX39" fmla="*/ 1120392 w 1823776"/>
              <a:gd name="connsiteY39" fmla="*/ 55266 h 70338"/>
              <a:gd name="connsiteX40" fmla="*/ 1170633 w 1823776"/>
              <a:gd name="connsiteY40" fmla="*/ 45217 h 70338"/>
              <a:gd name="connsiteX41" fmla="*/ 1180682 w 1823776"/>
              <a:gd name="connsiteY41" fmla="*/ 35169 h 70338"/>
              <a:gd name="connsiteX42" fmla="*/ 1210827 w 1823776"/>
              <a:gd name="connsiteY42" fmla="*/ 25121 h 70338"/>
              <a:gd name="connsiteX43" fmla="*/ 1225899 w 1823776"/>
              <a:gd name="connsiteY43" fmla="*/ 20096 h 70338"/>
              <a:gd name="connsiteX44" fmla="*/ 1296238 w 1823776"/>
              <a:gd name="connsiteY44" fmla="*/ 25121 h 70338"/>
              <a:gd name="connsiteX45" fmla="*/ 1311310 w 1823776"/>
              <a:gd name="connsiteY45" fmla="*/ 35169 h 70338"/>
              <a:gd name="connsiteX46" fmla="*/ 1341455 w 1823776"/>
              <a:gd name="connsiteY46" fmla="*/ 45217 h 70338"/>
              <a:gd name="connsiteX47" fmla="*/ 1401746 w 1823776"/>
              <a:gd name="connsiteY47" fmla="*/ 40193 h 70338"/>
              <a:gd name="connsiteX48" fmla="*/ 1411794 w 1823776"/>
              <a:gd name="connsiteY48" fmla="*/ 25121 h 70338"/>
              <a:gd name="connsiteX49" fmla="*/ 1436915 w 1823776"/>
              <a:gd name="connsiteY49" fmla="*/ 20096 h 70338"/>
              <a:gd name="connsiteX50" fmla="*/ 1457011 w 1823776"/>
              <a:gd name="connsiteY50" fmla="*/ 15072 h 70338"/>
              <a:gd name="connsiteX51" fmla="*/ 1512277 w 1823776"/>
              <a:gd name="connsiteY51" fmla="*/ 20096 h 70338"/>
              <a:gd name="connsiteX52" fmla="*/ 1522326 w 1823776"/>
              <a:gd name="connsiteY52" fmla="*/ 30145 h 70338"/>
              <a:gd name="connsiteX53" fmla="*/ 1537398 w 1823776"/>
              <a:gd name="connsiteY53" fmla="*/ 40193 h 70338"/>
              <a:gd name="connsiteX54" fmla="*/ 1542422 w 1823776"/>
              <a:gd name="connsiteY54" fmla="*/ 55266 h 70338"/>
              <a:gd name="connsiteX55" fmla="*/ 1557495 w 1823776"/>
              <a:gd name="connsiteY55" fmla="*/ 60290 h 70338"/>
              <a:gd name="connsiteX56" fmla="*/ 1612761 w 1823776"/>
              <a:gd name="connsiteY56" fmla="*/ 55266 h 70338"/>
              <a:gd name="connsiteX57" fmla="*/ 1622809 w 1823776"/>
              <a:gd name="connsiteY57" fmla="*/ 45217 h 70338"/>
              <a:gd name="connsiteX58" fmla="*/ 1652954 w 1823776"/>
              <a:gd name="connsiteY58" fmla="*/ 25121 h 70338"/>
              <a:gd name="connsiteX59" fmla="*/ 1683099 w 1823776"/>
              <a:gd name="connsiteY59" fmla="*/ 25121 h 70338"/>
              <a:gd name="connsiteX60" fmla="*/ 1728317 w 1823776"/>
              <a:gd name="connsiteY60" fmla="*/ 30145 h 70338"/>
              <a:gd name="connsiteX61" fmla="*/ 1743389 w 1823776"/>
              <a:gd name="connsiteY61" fmla="*/ 35169 h 70338"/>
              <a:gd name="connsiteX62" fmla="*/ 1753438 w 1823776"/>
              <a:gd name="connsiteY62" fmla="*/ 45217 h 70338"/>
              <a:gd name="connsiteX63" fmla="*/ 1783583 w 1823776"/>
              <a:gd name="connsiteY63" fmla="*/ 55266 h 70338"/>
              <a:gd name="connsiteX64" fmla="*/ 1823776 w 1823776"/>
              <a:gd name="connsiteY64" fmla="*/ 50241 h 7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823776" h="70338">
                <a:moveTo>
                  <a:pt x="0" y="25121"/>
                </a:moveTo>
                <a:cubicBezTo>
                  <a:pt x="8374" y="21771"/>
                  <a:pt x="16676" y="18239"/>
                  <a:pt x="25121" y="15072"/>
                </a:cubicBezTo>
                <a:cubicBezTo>
                  <a:pt x="30080" y="13212"/>
                  <a:pt x="34898" y="10048"/>
                  <a:pt x="40194" y="10048"/>
                </a:cubicBezTo>
                <a:cubicBezTo>
                  <a:pt x="45490" y="10048"/>
                  <a:pt x="50242" y="13397"/>
                  <a:pt x="55266" y="15072"/>
                </a:cubicBezTo>
                <a:cubicBezTo>
                  <a:pt x="60290" y="13397"/>
                  <a:pt x="65043" y="10048"/>
                  <a:pt x="70339" y="10048"/>
                </a:cubicBezTo>
                <a:cubicBezTo>
                  <a:pt x="75635" y="10048"/>
                  <a:pt x="80302" y="13679"/>
                  <a:pt x="85411" y="15072"/>
                </a:cubicBezTo>
                <a:cubicBezTo>
                  <a:pt x="98735" y="18706"/>
                  <a:pt x="112063" y="22413"/>
                  <a:pt x="125605" y="25121"/>
                </a:cubicBezTo>
                <a:cubicBezTo>
                  <a:pt x="133979" y="26796"/>
                  <a:pt x="142390" y="28293"/>
                  <a:pt x="150726" y="30145"/>
                </a:cubicBezTo>
                <a:cubicBezTo>
                  <a:pt x="157466" y="31643"/>
                  <a:pt x="163997" y="34119"/>
                  <a:pt x="170822" y="35169"/>
                </a:cubicBezTo>
                <a:cubicBezTo>
                  <a:pt x="185811" y="37475"/>
                  <a:pt x="200967" y="38518"/>
                  <a:pt x="216040" y="40193"/>
                </a:cubicBezTo>
                <a:cubicBezTo>
                  <a:pt x="222739" y="38518"/>
                  <a:pt x="229343" y="36404"/>
                  <a:pt x="236137" y="35169"/>
                </a:cubicBezTo>
                <a:cubicBezTo>
                  <a:pt x="247788" y="33051"/>
                  <a:pt x="260525" y="35045"/>
                  <a:pt x="271306" y="30145"/>
                </a:cubicBezTo>
                <a:cubicBezTo>
                  <a:pt x="279931" y="26225"/>
                  <a:pt x="282415" y="13044"/>
                  <a:pt x="291403" y="10048"/>
                </a:cubicBezTo>
                <a:lnTo>
                  <a:pt x="321548" y="0"/>
                </a:lnTo>
                <a:cubicBezTo>
                  <a:pt x="331596" y="1675"/>
                  <a:pt x="342290" y="1106"/>
                  <a:pt x="351693" y="5024"/>
                </a:cubicBezTo>
                <a:cubicBezTo>
                  <a:pt x="362841" y="9669"/>
                  <a:pt x="371790" y="18422"/>
                  <a:pt x="381838" y="25121"/>
                </a:cubicBezTo>
                <a:cubicBezTo>
                  <a:pt x="400852" y="37797"/>
                  <a:pt x="392640" y="30899"/>
                  <a:pt x="406959" y="45217"/>
                </a:cubicBezTo>
                <a:cubicBezTo>
                  <a:pt x="442128" y="43542"/>
                  <a:pt x="477529" y="44560"/>
                  <a:pt x="512466" y="40193"/>
                </a:cubicBezTo>
                <a:cubicBezTo>
                  <a:pt x="518458" y="39444"/>
                  <a:pt x="522021" y="32597"/>
                  <a:pt x="527539" y="30145"/>
                </a:cubicBezTo>
                <a:cubicBezTo>
                  <a:pt x="527544" y="30143"/>
                  <a:pt x="565217" y="17585"/>
                  <a:pt x="572756" y="15072"/>
                </a:cubicBezTo>
                <a:lnTo>
                  <a:pt x="587829" y="10048"/>
                </a:lnTo>
                <a:cubicBezTo>
                  <a:pt x="599552" y="11723"/>
                  <a:pt x="611386" y="12750"/>
                  <a:pt x="622998" y="15072"/>
                </a:cubicBezTo>
                <a:cubicBezTo>
                  <a:pt x="628191" y="16111"/>
                  <a:pt x="634326" y="16351"/>
                  <a:pt x="638071" y="20096"/>
                </a:cubicBezTo>
                <a:cubicBezTo>
                  <a:pt x="641816" y="23841"/>
                  <a:pt x="638785" y="32091"/>
                  <a:pt x="643095" y="35169"/>
                </a:cubicBezTo>
                <a:cubicBezTo>
                  <a:pt x="651714" y="41325"/>
                  <a:pt x="663192" y="41868"/>
                  <a:pt x="673240" y="45217"/>
                </a:cubicBezTo>
                <a:lnTo>
                  <a:pt x="688313" y="50241"/>
                </a:lnTo>
                <a:cubicBezTo>
                  <a:pt x="706735" y="48566"/>
                  <a:pt x="725362" y="48432"/>
                  <a:pt x="743578" y="45217"/>
                </a:cubicBezTo>
                <a:cubicBezTo>
                  <a:pt x="754009" y="43376"/>
                  <a:pt x="763675" y="38518"/>
                  <a:pt x="773724" y="35169"/>
                </a:cubicBezTo>
                <a:lnTo>
                  <a:pt x="788796" y="30145"/>
                </a:lnTo>
                <a:cubicBezTo>
                  <a:pt x="792145" y="26795"/>
                  <a:pt x="794782" y="22533"/>
                  <a:pt x="798844" y="20096"/>
                </a:cubicBezTo>
                <a:cubicBezTo>
                  <a:pt x="814293" y="10827"/>
                  <a:pt x="821181" y="16525"/>
                  <a:pt x="839038" y="20096"/>
                </a:cubicBezTo>
                <a:cubicBezTo>
                  <a:pt x="842387" y="23446"/>
                  <a:pt x="844849" y="28027"/>
                  <a:pt x="849086" y="30145"/>
                </a:cubicBezTo>
                <a:cubicBezTo>
                  <a:pt x="858560" y="34882"/>
                  <a:pt x="879231" y="40193"/>
                  <a:pt x="879231" y="40193"/>
                </a:cubicBezTo>
                <a:cubicBezTo>
                  <a:pt x="908097" y="69059"/>
                  <a:pt x="893117" y="61569"/>
                  <a:pt x="919425" y="70338"/>
                </a:cubicBezTo>
                <a:cubicBezTo>
                  <a:pt x="924449" y="68663"/>
                  <a:pt x="930188" y="68392"/>
                  <a:pt x="934497" y="65314"/>
                </a:cubicBezTo>
                <a:cubicBezTo>
                  <a:pt x="942206" y="59807"/>
                  <a:pt x="945606" y="48213"/>
                  <a:pt x="954594" y="45217"/>
                </a:cubicBezTo>
                <a:lnTo>
                  <a:pt x="984739" y="35169"/>
                </a:lnTo>
                <a:cubicBezTo>
                  <a:pt x="1011535" y="36844"/>
                  <a:pt x="1038524" y="36566"/>
                  <a:pt x="1065126" y="40193"/>
                </a:cubicBezTo>
                <a:cubicBezTo>
                  <a:pt x="1075621" y="41624"/>
                  <a:pt x="1084885" y="48163"/>
                  <a:pt x="1095271" y="50241"/>
                </a:cubicBezTo>
                <a:lnTo>
                  <a:pt x="1120392" y="55266"/>
                </a:lnTo>
                <a:cubicBezTo>
                  <a:pt x="1126489" y="54395"/>
                  <a:pt x="1159672" y="51793"/>
                  <a:pt x="1170633" y="45217"/>
                </a:cubicBezTo>
                <a:cubicBezTo>
                  <a:pt x="1174695" y="42780"/>
                  <a:pt x="1176445" y="37287"/>
                  <a:pt x="1180682" y="35169"/>
                </a:cubicBezTo>
                <a:cubicBezTo>
                  <a:pt x="1190156" y="30432"/>
                  <a:pt x="1200779" y="28471"/>
                  <a:pt x="1210827" y="25121"/>
                </a:cubicBezTo>
                <a:lnTo>
                  <a:pt x="1225899" y="20096"/>
                </a:lnTo>
                <a:cubicBezTo>
                  <a:pt x="1249345" y="21771"/>
                  <a:pt x="1273090" y="21036"/>
                  <a:pt x="1296238" y="25121"/>
                </a:cubicBezTo>
                <a:cubicBezTo>
                  <a:pt x="1302184" y="26170"/>
                  <a:pt x="1305792" y="32717"/>
                  <a:pt x="1311310" y="35169"/>
                </a:cubicBezTo>
                <a:cubicBezTo>
                  <a:pt x="1320989" y="39471"/>
                  <a:pt x="1341455" y="45217"/>
                  <a:pt x="1341455" y="45217"/>
                </a:cubicBezTo>
                <a:cubicBezTo>
                  <a:pt x="1361552" y="43542"/>
                  <a:pt x="1382355" y="45733"/>
                  <a:pt x="1401746" y="40193"/>
                </a:cubicBezTo>
                <a:cubicBezTo>
                  <a:pt x="1407552" y="38534"/>
                  <a:pt x="1406551" y="28117"/>
                  <a:pt x="1411794" y="25121"/>
                </a:cubicBezTo>
                <a:cubicBezTo>
                  <a:pt x="1419208" y="20884"/>
                  <a:pt x="1428579" y="21949"/>
                  <a:pt x="1436915" y="20096"/>
                </a:cubicBezTo>
                <a:cubicBezTo>
                  <a:pt x="1443655" y="18598"/>
                  <a:pt x="1450312" y="16747"/>
                  <a:pt x="1457011" y="15072"/>
                </a:cubicBezTo>
                <a:cubicBezTo>
                  <a:pt x="1475433" y="16747"/>
                  <a:pt x="1494253" y="15936"/>
                  <a:pt x="1512277" y="20096"/>
                </a:cubicBezTo>
                <a:cubicBezTo>
                  <a:pt x="1516893" y="21161"/>
                  <a:pt x="1518627" y="27186"/>
                  <a:pt x="1522326" y="30145"/>
                </a:cubicBezTo>
                <a:cubicBezTo>
                  <a:pt x="1527041" y="33917"/>
                  <a:pt x="1532374" y="36844"/>
                  <a:pt x="1537398" y="40193"/>
                </a:cubicBezTo>
                <a:cubicBezTo>
                  <a:pt x="1539073" y="45217"/>
                  <a:pt x="1538677" y="51521"/>
                  <a:pt x="1542422" y="55266"/>
                </a:cubicBezTo>
                <a:cubicBezTo>
                  <a:pt x="1546167" y="59011"/>
                  <a:pt x="1552199" y="60290"/>
                  <a:pt x="1557495" y="60290"/>
                </a:cubicBezTo>
                <a:cubicBezTo>
                  <a:pt x="1575993" y="60290"/>
                  <a:pt x="1594339" y="56941"/>
                  <a:pt x="1612761" y="55266"/>
                </a:cubicBezTo>
                <a:cubicBezTo>
                  <a:pt x="1616110" y="51916"/>
                  <a:pt x="1619019" y="48059"/>
                  <a:pt x="1622809" y="45217"/>
                </a:cubicBezTo>
                <a:cubicBezTo>
                  <a:pt x="1632470" y="37971"/>
                  <a:pt x="1652954" y="25121"/>
                  <a:pt x="1652954" y="25121"/>
                </a:cubicBezTo>
                <a:cubicBezTo>
                  <a:pt x="1693150" y="38519"/>
                  <a:pt x="1642905" y="25121"/>
                  <a:pt x="1683099" y="25121"/>
                </a:cubicBezTo>
                <a:cubicBezTo>
                  <a:pt x="1698264" y="25121"/>
                  <a:pt x="1713244" y="28470"/>
                  <a:pt x="1728317" y="30145"/>
                </a:cubicBezTo>
                <a:cubicBezTo>
                  <a:pt x="1733341" y="31820"/>
                  <a:pt x="1738848" y="32444"/>
                  <a:pt x="1743389" y="35169"/>
                </a:cubicBezTo>
                <a:cubicBezTo>
                  <a:pt x="1747451" y="37606"/>
                  <a:pt x="1749201" y="43099"/>
                  <a:pt x="1753438" y="45217"/>
                </a:cubicBezTo>
                <a:cubicBezTo>
                  <a:pt x="1762912" y="49954"/>
                  <a:pt x="1783583" y="55266"/>
                  <a:pt x="1783583" y="55266"/>
                </a:cubicBezTo>
                <a:lnTo>
                  <a:pt x="1823776" y="50241"/>
                </a:lnTo>
              </a:path>
            </a:pathLst>
          </a:custGeom>
          <a:solidFill>
            <a:schemeClr val="bg1">
              <a:lumMod val="85000"/>
            </a:schemeClr>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Freeform 20"/>
          <p:cNvSpPr/>
          <p:nvPr/>
        </p:nvSpPr>
        <p:spPr>
          <a:xfrm>
            <a:off x="996088" y="8276497"/>
            <a:ext cx="1024932" cy="100484"/>
          </a:xfrm>
          <a:custGeom>
            <a:avLst/>
            <a:gdLst>
              <a:gd name="connsiteX0" fmla="*/ 0 w 1024932"/>
              <a:gd name="connsiteY0" fmla="*/ 95460 h 100484"/>
              <a:gd name="connsiteX1" fmla="*/ 25121 w 1024932"/>
              <a:gd name="connsiteY1" fmla="*/ 85411 h 100484"/>
              <a:gd name="connsiteX2" fmla="*/ 55266 w 1024932"/>
              <a:gd name="connsiteY2" fmla="*/ 75363 h 100484"/>
              <a:gd name="connsiteX3" fmla="*/ 70338 w 1024932"/>
              <a:gd name="connsiteY3" fmla="*/ 65314 h 100484"/>
              <a:gd name="connsiteX4" fmla="*/ 90435 w 1024932"/>
              <a:gd name="connsiteY4" fmla="*/ 60290 h 100484"/>
              <a:gd name="connsiteX5" fmla="*/ 105507 w 1024932"/>
              <a:gd name="connsiteY5" fmla="*/ 55266 h 100484"/>
              <a:gd name="connsiteX6" fmla="*/ 125604 w 1024932"/>
              <a:gd name="connsiteY6" fmla="*/ 50242 h 100484"/>
              <a:gd name="connsiteX7" fmla="*/ 170822 w 1024932"/>
              <a:gd name="connsiteY7" fmla="*/ 35169 h 100484"/>
              <a:gd name="connsiteX8" fmla="*/ 185894 w 1024932"/>
              <a:gd name="connsiteY8" fmla="*/ 30145 h 100484"/>
              <a:gd name="connsiteX9" fmla="*/ 205991 w 1024932"/>
              <a:gd name="connsiteY9" fmla="*/ 25121 h 100484"/>
              <a:gd name="connsiteX10" fmla="*/ 236136 w 1024932"/>
              <a:gd name="connsiteY10" fmla="*/ 15073 h 100484"/>
              <a:gd name="connsiteX11" fmla="*/ 251208 w 1024932"/>
              <a:gd name="connsiteY11" fmla="*/ 10049 h 100484"/>
              <a:gd name="connsiteX12" fmla="*/ 271305 w 1024932"/>
              <a:gd name="connsiteY12" fmla="*/ 5024 h 100484"/>
              <a:gd name="connsiteX13" fmla="*/ 356716 w 1024932"/>
              <a:gd name="connsiteY13" fmla="*/ 0 h 100484"/>
              <a:gd name="connsiteX14" fmla="*/ 522514 w 1024932"/>
              <a:gd name="connsiteY14" fmla="*/ 5024 h 100484"/>
              <a:gd name="connsiteX15" fmla="*/ 537587 w 1024932"/>
              <a:gd name="connsiteY15" fmla="*/ 10049 h 100484"/>
              <a:gd name="connsiteX16" fmla="*/ 733529 w 1024932"/>
              <a:gd name="connsiteY16" fmla="*/ 20097 h 100484"/>
              <a:gd name="connsiteX17" fmla="*/ 798844 w 1024932"/>
              <a:gd name="connsiteY17" fmla="*/ 30145 h 100484"/>
              <a:gd name="connsiteX18" fmla="*/ 823965 w 1024932"/>
              <a:gd name="connsiteY18" fmla="*/ 35169 h 100484"/>
              <a:gd name="connsiteX19" fmla="*/ 839037 w 1024932"/>
              <a:gd name="connsiteY19" fmla="*/ 40194 h 100484"/>
              <a:gd name="connsiteX20" fmla="*/ 864158 w 1024932"/>
              <a:gd name="connsiteY20" fmla="*/ 45218 h 100484"/>
              <a:gd name="connsiteX21" fmla="*/ 894303 w 1024932"/>
              <a:gd name="connsiteY21" fmla="*/ 55266 h 100484"/>
              <a:gd name="connsiteX22" fmla="*/ 909376 w 1024932"/>
              <a:gd name="connsiteY22" fmla="*/ 60290 h 100484"/>
              <a:gd name="connsiteX23" fmla="*/ 919424 w 1024932"/>
              <a:gd name="connsiteY23" fmla="*/ 70339 h 100484"/>
              <a:gd name="connsiteX24" fmla="*/ 989762 w 1024932"/>
              <a:gd name="connsiteY24" fmla="*/ 85411 h 100484"/>
              <a:gd name="connsiteX25" fmla="*/ 1024932 w 1024932"/>
              <a:gd name="connsiteY25" fmla="*/ 100484 h 10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4932" h="100484">
                <a:moveTo>
                  <a:pt x="0" y="95460"/>
                </a:moveTo>
                <a:cubicBezTo>
                  <a:pt x="8374" y="92110"/>
                  <a:pt x="16645" y="88493"/>
                  <a:pt x="25121" y="85411"/>
                </a:cubicBezTo>
                <a:cubicBezTo>
                  <a:pt x="35075" y="81791"/>
                  <a:pt x="55266" y="75363"/>
                  <a:pt x="55266" y="75363"/>
                </a:cubicBezTo>
                <a:cubicBezTo>
                  <a:pt x="60290" y="72013"/>
                  <a:pt x="64788" y="67693"/>
                  <a:pt x="70338" y="65314"/>
                </a:cubicBezTo>
                <a:cubicBezTo>
                  <a:pt x="76685" y="62594"/>
                  <a:pt x="83796" y="62187"/>
                  <a:pt x="90435" y="60290"/>
                </a:cubicBezTo>
                <a:cubicBezTo>
                  <a:pt x="95527" y="58835"/>
                  <a:pt x="100415" y="56721"/>
                  <a:pt x="105507" y="55266"/>
                </a:cubicBezTo>
                <a:cubicBezTo>
                  <a:pt x="112146" y="53369"/>
                  <a:pt x="118990" y="52226"/>
                  <a:pt x="125604" y="50242"/>
                </a:cubicBezTo>
                <a:cubicBezTo>
                  <a:pt x="125672" y="50222"/>
                  <a:pt x="163252" y="37692"/>
                  <a:pt x="170822" y="35169"/>
                </a:cubicBezTo>
                <a:cubicBezTo>
                  <a:pt x="175846" y="33494"/>
                  <a:pt x="180756" y="31429"/>
                  <a:pt x="185894" y="30145"/>
                </a:cubicBezTo>
                <a:cubicBezTo>
                  <a:pt x="192593" y="28470"/>
                  <a:pt x="199377" y="27105"/>
                  <a:pt x="205991" y="25121"/>
                </a:cubicBezTo>
                <a:cubicBezTo>
                  <a:pt x="216136" y="22078"/>
                  <a:pt x="226088" y="18422"/>
                  <a:pt x="236136" y="15073"/>
                </a:cubicBezTo>
                <a:cubicBezTo>
                  <a:pt x="241160" y="13398"/>
                  <a:pt x="246070" y="11334"/>
                  <a:pt x="251208" y="10049"/>
                </a:cubicBezTo>
                <a:cubicBezTo>
                  <a:pt x="257907" y="8374"/>
                  <a:pt x="264431" y="5679"/>
                  <a:pt x="271305" y="5024"/>
                </a:cubicBezTo>
                <a:cubicBezTo>
                  <a:pt x="299696" y="2320"/>
                  <a:pt x="328246" y="1675"/>
                  <a:pt x="356716" y="0"/>
                </a:cubicBezTo>
                <a:cubicBezTo>
                  <a:pt x="411982" y="1675"/>
                  <a:pt x="467308" y="1957"/>
                  <a:pt x="522514" y="5024"/>
                </a:cubicBezTo>
                <a:cubicBezTo>
                  <a:pt x="527802" y="5318"/>
                  <a:pt x="532304" y="9672"/>
                  <a:pt x="537587" y="10049"/>
                </a:cubicBezTo>
                <a:cubicBezTo>
                  <a:pt x="602821" y="14709"/>
                  <a:pt x="733529" y="20097"/>
                  <a:pt x="733529" y="20097"/>
                </a:cubicBezTo>
                <a:cubicBezTo>
                  <a:pt x="759877" y="23861"/>
                  <a:pt x="773282" y="25497"/>
                  <a:pt x="798844" y="30145"/>
                </a:cubicBezTo>
                <a:cubicBezTo>
                  <a:pt x="807246" y="31673"/>
                  <a:pt x="815681" y="33098"/>
                  <a:pt x="823965" y="35169"/>
                </a:cubicBezTo>
                <a:cubicBezTo>
                  <a:pt x="829103" y="36454"/>
                  <a:pt x="833899" y="38909"/>
                  <a:pt x="839037" y="40194"/>
                </a:cubicBezTo>
                <a:cubicBezTo>
                  <a:pt x="847321" y="42265"/>
                  <a:pt x="855919" y="42971"/>
                  <a:pt x="864158" y="45218"/>
                </a:cubicBezTo>
                <a:cubicBezTo>
                  <a:pt x="874377" y="48005"/>
                  <a:pt x="884255" y="51917"/>
                  <a:pt x="894303" y="55266"/>
                </a:cubicBezTo>
                <a:lnTo>
                  <a:pt x="909376" y="60290"/>
                </a:lnTo>
                <a:cubicBezTo>
                  <a:pt x="912725" y="63640"/>
                  <a:pt x="915725" y="67380"/>
                  <a:pt x="919424" y="70339"/>
                </a:cubicBezTo>
                <a:cubicBezTo>
                  <a:pt x="944158" y="90127"/>
                  <a:pt x="946035" y="81436"/>
                  <a:pt x="989762" y="85411"/>
                </a:cubicBezTo>
                <a:cubicBezTo>
                  <a:pt x="1022154" y="96209"/>
                  <a:pt x="1012417" y="87971"/>
                  <a:pt x="1024932" y="100484"/>
                </a:cubicBezTo>
              </a:path>
            </a:pathLst>
          </a:cu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Freeform 32"/>
          <p:cNvSpPr/>
          <p:nvPr/>
        </p:nvSpPr>
        <p:spPr>
          <a:xfrm>
            <a:off x="959692" y="8054207"/>
            <a:ext cx="260497" cy="244762"/>
          </a:xfrm>
          <a:custGeom>
            <a:avLst/>
            <a:gdLst>
              <a:gd name="connsiteX0" fmla="*/ 191386 w 260497"/>
              <a:gd name="connsiteY0" fmla="*/ 239232 h 244762"/>
              <a:gd name="connsiteX1" fmla="*/ 180753 w 260497"/>
              <a:gd name="connsiteY1" fmla="*/ 212651 h 244762"/>
              <a:gd name="connsiteX2" fmla="*/ 170121 w 260497"/>
              <a:gd name="connsiteY2" fmla="*/ 196702 h 244762"/>
              <a:gd name="connsiteX3" fmla="*/ 164804 w 260497"/>
              <a:gd name="connsiteY3" fmla="*/ 180753 h 244762"/>
              <a:gd name="connsiteX4" fmla="*/ 143539 w 260497"/>
              <a:gd name="connsiteY4" fmla="*/ 148855 h 244762"/>
              <a:gd name="connsiteX5" fmla="*/ 138223 w 260497"/>
              <a:gd name="connsiteY5" fmla="*/ 132907 h 244762"/>
              <a:gd name="connsiteX6" fmla="*/ 63795 w 260497"/>
              <a:gd name="connsiteY6" fmla="*/ 138223 h 244762"/>
              <a:gd name="connsiteX7" fmla="*/ 0 w 260497"/>
              <a:gd name="connsiteY7" fmla="*/ 132907 h 244762"/>
              <a:gd name="connsiteX8" fmla="*/ 5316 w 260497"/>
              <a:gd name="connsiteY8" fmla="*/ 101009 h 244762"/>
              <a:gd name="connsiteX9" fmla="*/ 37214 w 260497"/>
              <a:gd name="connsiteY9" fmla="*/ 85060 h 244762"/>
              <a:gd name="connsiteX10" fmla="*/ 37214 w 260497"/>
              <a:gd name="connsiteY10" fmla="*/ 53162 h 244762"/>
              <a:gd name="connsiteX11" fmla="*/ 42530 w 260497"/>
              <a:gd name="connsiteY11" fmla="*/ 26581 h 244762"/>
              <a:gd name="connsiteX12" fmla="*/ 90376 w 260497"/>
              <a:gd name="connsiteY12" fmla="*/ 31897 h 244762"/>
              <a:gd name="connsiteX13" fmla="*/ 111641 w 260497"/>
              <a:gd name="connsiteY13" fmla="*/ 47846 h 244762"/>
              <a:gd name="connsiteX14" fmla="*/ 138223 w 260497"/>
              <a:gd name="connsiteY14" fmla="*/ 79744 h 244762"/>
              <a:gd name="connsiteX15" fmla="*/ 148855 w 260497"/>
              <a:gd name="connsiteY15" fmla="*/ 21265 h 244762"/>
              <a:gd name="connsiteX16" fmla="*/ 154172 w 260497"/>
              <a:gd name="connsiteY16" fmla="*/ 5316 h 244762"/>
              <a:gd name="connsiteX17" fmla="*/ 170121 w 260497"/>
              <a:gd name="connsiteY17" fmla="*/ 0 h 244762"/>
              <a:gd name="connsiteX18" fmla="*/ 191386 w 260497"/>
              <a:gd name="connsiteY18" fmla="*/ 31897 h 244762"/>
              <a:gd name="connsiteX19" fmla="*/ 186069 w 260497"/>
              <a:gd name="connsiteY19" fmla="*/ 63795 h 244762"/>
              <a:gd name="connsiteX20" fmla="*/ 202018 w 260497"/>
              <a:gd name="connsiteY20" fmla="*/ 53162 h 244762"/>
              <a:gd name="connsiteX21" fmla="*/ 217967 w 260497"/>
              <a:gd name="connsiteY21" fmla="*/ 47846 h 244762"/>
              <a:gd name="connsiteX22" fmla="*/ 249865 w 260497"/>
              <a:gd name="connsiteY22" fmla="*/ 53162 h 244762"/>
              <a:gd name="connsiteX23" fmla="*/ 249865 w 260497"/>
              <a:gd name="connsiteY23" fmla="*/ 95693 h 244762"/>
              <a:gd name="connsiteX24" fmla="*/ 212651 w 260497"/>
              <a:gd name="connsiteY24" fmla="*/ 127590 h 244762"/>
              <a:gd name="connsiteX25" fmla="*/ 180753 w 260497"/>
              <a:gd name="connsiteY25" fmla="*/ 138223 h 244762"/>
              <a:gd name="connsiteX26" fmla="*/ 191386 w 260497"/>
              <a:gd name="connsiteY26" fmla="*/ 154172 h 244762"/>
              <a:gd name="connsiteX27" fmla="*/ 207335 w 260497"/>
              <a:gd name="connsiteY27" fmla="*/ 212651 h 244762"/>
              <a:gd name="connsiteX28" fmla="*/ 217967 w 260497"/>
              <a:gd name="connsiteY28" fmla="*/ 244548 h 244762"/>
              <a:gd name="connsiteX29" fmla="*/ 191386 w 260497"/>
              <a:gd name="connsiteY29" fmla="*/ 239232 h 24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0497" h="244762">
                <a:moveTo>
                  <a:pt x="191386" y="239232"/>
                </a:moveTo>
                <a:cubicBezTo>
                  <a:pt x="187842" y="230372"/>
                  <a:pt x="185021" y="221186"/>
                  <a:pt x="180753" y="212651"/>
                </a:cubicBezTo>
                <a:cubicBezTo>
                  <a:pt x="177896" y="206936"/>
                  <a:pt x="172978" y="202417"/>
                  <a:pt x="170121" y="196702"/>
                </a:cubicBezTo>
                <a:cubicBezTo>
                  <a:pt x="167615" y="191690"/>
                  <a:pt x="167526" y="185652"/>
                  <a:pt x="164804" y="180753"/>
                </a:cubicBezTo>
                <a:cubicBezTo>
                  <a:pt x="158598" y="169582"/>
                  <a:pt x="143539" y="148855"/>
                  <a:pt x="143539" y="148855"/>
                </a:cubicBezTo>
                <a:cubicBezTo>
                  <a:pt x="141767" y="143539"/>
                  <a:pt x="143777" y="133648"/>
                  <a:pt x="138223" y="132907"/>
                </a:cubicBezTo>
                <a:cubicBezTo>
                  <a:pt x="113569" y="129620"/>
                  <a:pt x="88668" y="138223"/>
                  <a:pt x="63795" y="138223"/>
                </a:cubicBezTo>
                <a:cubicBezTo>
                  <a:pt x="42456" y="138223"/>
                  <a:pt x="21265" y="134679"/>
                  <a:pt x="0" y="132907"/>
                </a:cubicBezTo>
                <a:cubicBezTo>
                  <a:pt x="1772" y="122274"/>
                  <a:pt x="495" y="110650"/>
                  <a:pt x="5316" y="101009"/>
                </a:cubicBezTo>
                <a:cubicBezTo>
                  <a:pt x="9439" y="92763"/>
                  <a:pt x="29665" y="87576"/>
                  <a:pt x="37214" y="85060"/>
                </a:cubicBezTo>
                <a:cubicBezTo>
                  <a:pt x="51390" y="42529"/>
                  <a:pt x="37214" y="95693"/>
                  <a:pt x="37214" y="53162"/>
                </a:cubicBezTo>
                <a:cubicBezTo>
                  <a:pt x="37214" y="44126"/>
                  <a:pt x="40758" y="35441"/>
                  <a:pt x="42530" y="26581"/>
                </a:cubicBezTo>
                <a:cubicBezTo>
                  <a:pt x="58479" y="28353"/>
                  <a:pt x="75039" y="27178"/>
                  <a:pt x="90376" y="31897"/>
                </a:cubicBezTo>
                <a:cubicBezTo>
                  <a:pt x="98845" y="34503"/>
                  <a:pt x="104914" y="42080"/>
                  <a:pt x="111641" y="47846"/>
                </a:cubicBezTo>
                <a:cubicBezTo>
                  <a:pt x="127560" y="61491"/>
                  <a:pt x="127285" y="63337"/>
                  <a:pt x="138223" y="79744"/>
                </a:cubicBezTo>
                <a:cubicBezTo>
                  <a:pt x="150415" y="43164"/>
                  <a:pt x="136830" y="87397"/>
                  <a:pt x="148855" y="21265"/>
                </a:cubicBezTo>
                <a:cubicBezTo>
                  <a:pt x="149858" y="15751"/>
                  <a:pt x="150209" y="9279"/>
                  <a:pt x="154172" y="5316"/>
                </a:cubicBezTo>
                <a:cubicBezTo>
                  <a:pt x="158135" y="1354"/>
                  <a:pt x="164805" y="1772"/>
                  <a:pt x="170121" y="0"/>
                </a:cubicBezTo>
                <a:cubicBezTo>
                  <a:pt x="179709" y="9588"/>
                  <a:pt x="191386" y="16511"/>
                  <a:pt x="191386" y="31897"/>
                </a:cubicBezTo>
                <a:cubicBezTo>
                  <a:pt x="191386" y="42676"/>
                  <a:pt x="181249" y="54154"/>
                  <a:pt x="186069" y="63795"/>
                </a:cubicBezTo>
                <a:cubicBezTo>
                  <a:pt x="188926" y="69510"/>
                  <a:pt x="196303" y="56019"/>
                  <a:pt x="202018" y="53162"/>
                </a:cubicBezTo>
                <a:cubicBezTo>
                  <a:pt x="207030" y="50656"/>
                  <a:pt x="212651" y="49618"/>
                  <a:pt x="217967" y="47846"/>
                </a:cubicBezTo>
                <a:cubicBezTo>
                  <a:pt x="228600" y="49618"/>
                  <a:pt x="240224" y="48341"/>
                  <a:pt x="249865" y="53162"/>
                </a:cubicBezTo>
                <a:cubicBezTo>
                  <a:pt x="269400" y="62929"/>
                  <a:pt x="257479" y="84272"/>
                  <a:pt x="249865" y="95693"/>
                </a:cubicBezTo>
                <a:cubicBezTo>
                  <a:pt x="244317" y="104015"/>
                  <a:pt x="224044" y="122527"/>
                  <a:pt x="212651" y="127590"/>
                </a:cubicBezTo>
                <a:cubicBezTo>
                  <a:pt x="202409" y="132142"/>
                  <a:pt x="180753" y="138223"/>
                  <a:pt x="180753" y="138223"/>
                </a:cubicBezTo>
                <a:cubicBezTo>
                  <a:pt x="184297" y="143539"/>
                  <a:pt x="188791" y="148333"/>
                  <a:pt x="191386" y="154172"/>
                </a:cubicBezTo>
                <a:cubicBezTo>
                  <a:pt x="206502" y="188183"/>
                  <a:pt x="198508" y="180286"/>
                  <a:pt x="207335" y="212651"/>
                </a:cubicBezTo>
                <a:cubicBezTo>
                  <a:pt x="210284" y="223464"/>
                  <a:pt x="228840" y="247266"/>
                  <a:pt x="217967" y="244548"/>
                </a:cubicBezTo>
                <a:lnTo>
                  <a:pt x="191386" y="239232"/>
                </a:lnTo>
                <a:close/>
              </a:path>
            </a:pathLst>
          </a:custGeom>
          <a:solidFill>
            <a:schemeClr val="bg1">
              <a:lumMod val="85000"/>
            </a:schemeClr>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9" name="Freeform 38"/>
          <p:cNvSpPr/>
          <p:nvPr/>
        </p:nvSpPr>
        <p:spPr>
          <a:xfrm rot="3339624">
            <a:off x="1771475" y="8056118"/>
            <a:ext cx="260497" cy="244762"/>
          </a:xfrm>
          <a:custGeom>
            <a:avLst/>
            <a:gdLst>
              <a:gd name="connsiteX0" fmla="*/ 191386 w 260497"/>
              <a:gd name="connsiteY0" fmla="*/ 239232 h 244762"/>
              <a:gd name="connsiteX1" fmla="*/ 180753 w 260497"/>
              <a:gd name="connsiteY1" fmla="*/ 212651 h 244762"/>
              <a:gd name="connsiteX2" fmla="*/ 170121 w 260497"/>
              <a:gd name="connsiteY2" fmla="*/ 196702 h 244762"/>
              <a:gd name="connsiteX3" fmla="*/ 164804 w 260497"/>
              <a:gd name="connsiteY3" fmla="*/ 180753 h 244762"/>
              <a:gd name="connsiteX4" fmla="*/ 143539 w 260497"/>
              <a:gd name="connsiteY4" fmla="*/ 148855 h 244762"/>
              <a:gd name="connsiteX5" fmla="*/ 138223 w 260497"/>
              <a:gd name="connsiteY5" fmla="*/ 132907 h 244762"/>
              <a:gd name="connsiteX6" fmla="*/ 63795 w 260497"/>
              <a:gd name="connsiteY6" fmla="*/ 138223 h 244762"/>
              <a:gd name="connsiteX7" fmla="*/ 0 w 260497"/>
              <a:gd name="connsiteY7" fmla="*/ 132907 h 244762"/>
              <a:gd name="connsiteX8" fmla="*/ 5316 w 260497"/>
              <a:gd name="connsiteY8" fmla="*/ 101009 h 244762"/>
              <a:gd name="connsiteX9" fmla="*/ 37214 w 260497"/>
              <a:gd name="connsiteY9" fmla="*/ 85060 h 244762"/>
              <a:gd name="connsiteX10" fmla="*/ 37214 w 260497"/>
              <a:gd name="connsiteY10" fmla="*/ 53162 h 244762"/>
              <a:gd name="connsiteX11" fmla="*/ 42530 w 260497"/>
              <a:gd name="connsiteY11" fmla="*/ 26581 h 244762"/>
              <a:gd name="connsiteX12" fmla="*/ 90376 w 260497"/>
              <a:gd name="connsiteY12" fmla="*/ 31897 h 244762"/>
              <a:gd name="connsiteX13" fmla="*/ 111641 w 260497"/>
              <a:gd name="connsiteY13" fmla="*/ 47846 h 244762"/>
              <a:gd name="connsiteX14" fmla="*/ 138223 w 260497"/>
              <a:gd name="connsiteY14" fmla="*/ 79744 h 244762"/>
              <a:gd name="connsiteX15" fmla="*/ 148855 w 260497"/>
              <a:gd name="connsiteY15" fmla="*/ 21265 h 244762"/>
              <a:gd name="connsiteX16" fmla="*/ 154172 w 260497"/>
              <a:gd name="connsiteY16" fmla="*/ 5316 h 244762"/>
              <a:gd name="connsiteX17" fmla="*/ 170121 w 260497"/>
              <a:gd name="connsiteY17" fmla="*/ 0 h 244762"/>
              <a:gd name="connsiteX18" fmla="*/ 191386 w 260497"/>
              <a:gd name="connsiteY18" fmla="*/ 31897 h 244762"/>
              <a:gd name="connsiteX19" fmla="*/ 186069 w 260497"/>
              <a:gd name="connsiteY19" fmla="*/ 63795 h 244762"/>
              <a:gd name="connsiteX20" fmla="*/ 202018 w 260497"/>
              <a:gd name="connsiteY20" fmla="*/ 53162 h 244762"/>
              <a:gd name="connsiteX21" fmla="*/ 217967 w 260497"/>
              <a:gd name="connsiteY21" fmla="*/ 47846 h 244762"/>
              <a:gd name="connsiteX22" fmla="*/ 249865 w 260497"/>
              <a:gd name="connsiteY22" fmla="*/ 53162 h 244762"/>
              <a:gd name="connsiteX23" fmla="*/ 249865 w 260497"/>
              <a:gd name="connsiteY23" fmla="*/ 95693 h 244762"/>
              <a:gd name="connsiteX24" fmla="*/ 212651 w 260497"/>
              <a:gd name="connsiteY24" fmla="*/ 127590 h 244762"/>
              <a:gd name="connsiteX25" fmla="*/ 180753 w 260497"/>
              <a:gd name="connsiteY25" fmla="*/ 138223 h 244762"/>
              <a:gd name="connsiteX26" fmla="*/ 191386 w 260497"/>
              <a:gd name="connsiteY26" fmla="*/ 154172 h 244762"/>
              <a:gd name="connsiteX27" fmla="*/ 207335 w 260497"/>
              <a:gd name="connsiteY27" fmla="*/ 212651 h 244762"/>
              <a:gd name="connsiteX28" fmla="*/ 217967 w 260497"/>
              <a:gd name="connsiteY28" fmla="*/ 244548 h 244762"/>
              <a:gd name="connsiteX29" fmla="*/ 191386 w 260497"/>
              <a:gd name="connsiteY29" fmla="*/ 239232 h 24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0497" h="244762">
                <a:moveTo>
                  <a:pt x="191386" y="239232"/>
                </a:moveTo>
                <a:cubicBezTo>
                  <a:pt x="187842" y="230372"/>
                  <a:pt x="185021" y="221186"/>
                  <a:pt x="180753" y="212651"/>
                </a:cubicBezTo>
                <a:cubicBezTo>
                  <a:pt x="177896" y="206936"/>
                  <a:pt x="172978" y="202417"/>
                  <a:pt x="170121" y="196702"/>
                </a:cubicBezTo>
                <a:cubicBezTo>
                  <a:pt x="167615" y="191690"/>
                  <a:pt x="167526" y="185652"/>
                  <a:pt x="164804" y="180753"/>
                </a:cubicBezTo>
                <a:cubicBezTo>
                  <a:pt x="158598" y="169582"/>
                  <a:pt x="143539" y="148855"/>
                  <a:pt x="143539" y="148855"/>
                </a:cubicBezTo>
                <a:cubicBezTo>
                  <a:pt x="141767" y="143539"/>
                  <a:pt x="143777" y="133648"/>
                  <a:pt x="138223" y="132907"/>
                </a:cubicBezTo>
                <a:cubicBezTo>
                  <a:pt x="113569" y="129620"/>
                  <a:pt x="88668" y="138223"/>
                  <a:pt x="63795" y="138223"/>
                </a:cubicBezTo>
                <a:cubicBezTo>
                  <a:pt x="42456" y="138223"/>
                  <a:pt x="21265" y="134679"/>
                  <a:pt x="0" y="132907"/>
                </a:cubicBezTo>
                <a:cubicBezTo>
                  <a:pt x="1772" y="122274"/>
                  <a:pt x="495" y="110650"/>
                  <a:pt x="5316" y="101009"/>
                </a:cubicBezTo>
                <a:cubicBezTo>
                  <a:pt x="9439" y="92763"/>
                  <a:pt x="29665" y="87576"/>
                  <a:pt x="37214" y="85060"/>
                </a:cubicBezTo>
                <a:cubicBezTo>
                  <a:pt x="51390" y="42529"/>
                  <a:pt x="37214" y="95693"/>
                  <a:pt x="37214" y="53162"/>
                </a:cubicBezTo>
                <a:cubicBezTo>
                  <a:pt x="37214" y="44126"/>
                  <a:pt x="40758" y="35441"/>
                  <a:pt x="42530" y="26581"/>
                </a:cubicBezTo>
                <a:cubicBezTo>
                  <a:pt x="58479" y="28353"/>
                  <a:pt x="75039" y="27178"/>
                  <a:pt x="90376" y="31897"/>
                </a:cubicBezTo>
                <a:cubicBezTo>
                  <a:pt x="98845" y="34503"/>
                  <a:pt x="104914" y="42080"/>
                  <a:pt x="111641" y="47846"/>
                </a:cubicBezTo>
                <a:cubicBezTo>
                  <a:pt x="127560" y="61491"/>
                  <a:pt x="127285" y="63337"/>
                  <a:pt x="138223" y="79744"/>
                </a:cubicBezTo>
                <a:cubicBezTo>
                  <a:pt x="150415" y="43164"/>
                  <a:pt x="136830" y="87397"/>
                  <a:pt x="148855" y="21265"/>
                </a:cubicBezTo>
                <a:cubicBezTo>
                  <a:pt x="149858" y="15751"/>
                  <a:pt x="150209" y="9279"/>
                  <a:pt x="154172" y="5316"/>
                </a:cubicBezTo>
                <a:cubicBezTo>
                  <a:pt x="158135" y="1354"/>
                  <a:pt x="164805" y="1772"/>
                  <a:pt x="170121" y="0"/>
                </a:cubicBezTo>
                <a:cubicBezTo>
                  <a:pt x="179709" y="9588"/>
                  <a:pt x="191386" y="16511"/>
                  <a:pt x="191386" y="31897"/>
                </a:cubicBezTo>
                <a:cubicBezTo>
                  <a:pt x="191386" y="42676"/>
                  <a:pt x="181249" y="54154"/>
                  <a:pt x="186069" y="63795"/>
                </a:cubicBezTo>
                <a:cubicBezTo>
                  <a:pt x="188926" y="69510"/>
                  <a:pt x="196303" y="56019"/>
                  <a:pt x="202018" y="53162"/>
                </a:cubicBezTo>
                <a:cubicBezTo>
                  <a:pt x="207030" y="50656"/>
                  <a:pt x="212651" y="49618"/>
                  <a:pt x="217967" y="47846"/>
                </a:cubicBezTo>
                <a:cubicBezTo>
                  <a:pt x="228600" y="49618"/>
                  <a:pt x="240224" y="48341"/>
                  <a:pt x="249865" y="53162"/>
                </a:cubicBezTo>
                <a:cubicBezTo>
                  <a:pt x="269400" y="62929"/>
                  <a:pt x="257479" y="84272"/>
                  <a:pt x="249865" y="95693"/>
                </a:cubicBezTo>
                <a:cubicBezTo>
                  <a:pt x="244317" y="104015"/>
                  <a:pt x="224044" y="122527"/>
                  <a:pt x="212651" y="127590"/>
                </a:cubicBezTo>
                <a:cubicBezTo>
                  <a:pt x="202409" y="132142"/>
                  <a:pt x="180753" y="138223"/>
                  <a:pt x="180753" y="138223"/>
                </a:cubicBezTo>
                <a:cubicBezTo>
                  <a:pt x="184297" y="143539"/>
                  <a:pt x="188791" y="148333"/>
                  <a:pt x="191386" y="154172"/>
                </a:cubicBezTo>
                <a:cubicBezTo>
                  <a:pt x="206502" y="188183"/>
                  <a:pt x="198508" y="180286"/>
                  <a:pt x="207335" y="212651"/>
                </a:cubicBezTo>
                <a:cubicBezTo>
                  <a:pt x="210284" y="223464"/>
                  <a:pt x="228840" y="247266"/>
                  <a:pt x="217967" y="244548"/>
                </a:cubicBezTo>
                <a:lnTo>
                  <a:pt x="191386" y="239232"/>
                </a:lnTo>
                <a:close/>
              </a:path>
            </a:pathLst>
          </a:custGeom>
          <a:solidFill>
            <a:schemeClr val="bg1">
              <a:lumMod val="85000"/>
            </a:schemeClr>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Freeform 39"/>
          <p:cNvSpPr/>
          <p:nvPr/>
        </p:nvSpPr>
        <p:spPr>
          <a:xfrm>
            <a:off x="1083262" y="8015319"/>
            <a:ext cx="260497" cy="244762"/>
          </a:xfrm>
          <a:custGeom>
            <a:avLst/>
            <a:gdLst>
              <a:gd name="connsiteX0" fmla="*/ 191386 w 260497"/>
              <a:gd name="connsiteY0" fmla="*/ 239232 h 244762"/>
              <a:gd name="connsiteX1" fmla="*/ 180753 w 260497"/>
              <a:gd name="connsiteY1" fmla="*/ 212651 h 244762"/>
              <a:gd name="connsiteX2" fmla="*/ 170121 w 260497"/>
              <a:gd name="connsiteY2" fmla="*/ 196702 h 244762"/>
              <a:gd name="connsiteX3" fmla="*/ 164804 w 260497"/>
              <a:gd name="connsiteY3" fmla="*/ 180753 h 244762"/>
              <a:gd name="connsiteX4" fmla="*/ 143539 w 260497"/>
              <a:gd name="connsiteY4" fmla="*/ 148855 h 244762"/>
              <a:gd name="connsiteX5" fmla="*/ 138223 w 260497"/>
              <a:gd name="connsiteY5" fmla="*/ 132907 h 244762"/>
              <a:gd name="connsiteX6" fmla="*/ 63795 w 260497"/>
              <a:gd name="connsiteY6" fmla="*/ 138223 h 244762"/>
              <a:gd name="connsiteX7" fmla="*/ 0 w 260497"/>
              <a:gd name="connsiteY7" fmla="*/ 132907 h 244762"/>
              <a:gd name="connsiteX8" fmla="*/ 5316 w 260497"/>
              <a:gd name="connsiteY8" fmla="*/ 101009 h 244762"/>
              <a:gd name="connsiteX9" fmla="*/ 37214 w 260497"/>
              <a:gd name="connsiteY9" fmla="*/ 85060 h 244762"/>
              <a:gd name="connsiteX10" fmla="*/ 37214 w 260497"/>
              <a:gd name="connsiteY10" fmla="*/ 53162 h 244762"/>
              <a:gd name="connsiteX11" fmla="*/ 42530 w 260497"/>
              <a:gd name="connsiteY11" fmla="*/ 26581 h 244762"/>
              <a:gd name="connsiteX12" fmla="*/ 90376 w 260497"/>
              <a:gd name="connsiteY12" fmla="*/ 31897 h 244762"/>
              <a:gd name="connsiteX13" fmla="*/ 111641 w 260497"/>
              <a:gd name="connsiteY13" fmla="*/ 47846 h 244762"/>
              <a:gd name="connsiteX14" fmla="*/ 138223 w 260497"/>
              <a:gd name="connsiteY14" fmla="*/ 79744 h 244762"/>
              <a:gd name="connsiteX15" fmla="*/ 148855 w 260497"/>
              <a:gd name="connsiteY15" fmla="*/ 21265 h 244762"/>
              <a:gd name="connsiteX16" fmla="*/ 154172 w 260497"/>
              <a:gd name="connsiteY16" fmla="*/ 5316 h 244762"/>
              <a:gd name="connsiteX17" fmla="*/ 170121 w 260497"/>
              <a:gd name="connsiteY17" fmla="*/ 0 h 244762"/>
              <a:gd name="connsiteX18" fmla="*/ 191386 w 260497"/>
              <a:gd name="connsiteY18" fmla="*/ 31897 h 244762"/>
              <a:gd name="connsiteX19" fmla="*/ 186069 w 260497"/>
              <a:gd name="connsiteY19" fmla="*/ 63795 h 244762"/>
              <a:gd name="connsiteX20" fmla="*/ 202018 w 260497"/>
              <a:gd name="connsiteY20" fmla="*/ 53162 h 244762"/>
              <a:gd name="connsiteX21" fmla="*/ 217967 w 260497"/>
              <a:gd name="connsiteY21" fmla="*/ 47846 h 244762"/>
              <a:gd name="connsiteX22" fmla="*/ 249865 w 260497"/>
              <a:gd name="connsiteY22" fmla="*/ 53162 h 244762"/>
              <a:gd name="connsiteX23" fmla="*/ 249865 w 260497"/>
              <a:gd name="connsiteY23" fmla="*/ 95693 h 244762"/>
              <a:gd name="connsiteX24" fmla="*/ 212651 w 260497"/>
              <a:gd name="connsiteY24" fmla="*/ 127590 h 244762"/>
              <a:gd name="connsiteX25" fmla="*/ 180753 w 260497"/>
              <a:gd name="connsiteY25" fmla="*/ 138223 h 244762"/>
              <a:gd name="connsiteX26" fmla="*/ 191386 w 260497"/>
              <a:gd name="connsiteY26" fmla="*/ 154172 h 244762"/>
              <a:gd name="connsiteX27" fmla="*/ 207335 w 260497"/>
              <a:gd name="connsiteY27" fmla="*/ 212651 h 244762"/>
              <a:gd name="connsiteX28" fmla="*/ 217967 w 260497"/>
              <a:gd name="connsiteY28" fmla="*/ 244548 h 244762"/>
              <a:gd name="connsiteX29" fmla="*/ 191386 w 260497"/>
              <a:gd name="connsiteY29" fmla="*/ 239232 h 24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0497" h="244762">
                <a:moveTo>
                  <a:pt x="191386" y="239232"/>
                </a:moveTo>
                <a:cubicBezTo>
                  <a:pt x="187842" y="230372"/>
                  <a:pt x="185021" y="221186"/>
                  <a:pt x="180753" y="212651"/>
                </a:cubicBezTo>
                <a:cubicBezTo>
                  <a:pt x="177896" y="206936"/>
                  <a:pt x="172978" y="202417"/>
                  <a:pt x="170121" y="196702"/>
                </a:cubicBezTo>
                <a:cubicBezTo>
                  <a:pt x="167615" y="191690"/>
                  <a:pt x="167526" y="185652"/>
                  <a:pt x="164804" y="180753"/>
                </a:cubicBezTo>
                <a:cubicBezTo>
                  <a:pt x="158598" y="169582"/>
                  <a:pt x="143539" y="148855"/>
                  <a:pt x="143539" y="148855"/>
                </a:cubicBezTo>
                <a:cubicBezTo>
                  <a:pt x="141767" y="143539"/>
                  <a:pt x="143777" y="133648"/>
                  <a:pt x="138223" y="132907"/>
                </a:cubicBezTo>
                <a:cubicBezTo>
                  <a:pt x="113569" y="129620"/>
                  <a:pt x="88668" y="138223"/>
                  <a:pt x="63795" y="138223"/>
                </a:cubicBezTo>
                <a:cubicBezTo>
                  <a:pt x="42456" y="138223"/>
                  <a:pt x="21265" y="134679"/>
                  <a:pt x="0" y="132907"/>
                </a:cubicBezTo>
                <a:cubicBezTo>
                  <a:pt x="1772" y="122274"/>
                  <a:pt x="495" y="110650"/>
                  <a:pt x="5316" y="101009"/>
                </a:cubicBezTo>
                <a:cubicBezTo>
                  <a:pt x="9439" y="92763"/>
                  <a:pt x="29665" y="87576"/>
                  <a:pt x="37214" y="85060"/>
                </a:cubicBezTo>
                <a:cubicBezTo>
                  <a:pt x="51390" y="42529"/>
                  <a:pt x="37214" y="95693"/>
                  <a:pt x="37214" y="53162"/>
                </a:cubicBezTo>
                <a:cubicBezTo>
                  <a:pt x="37214" y="44126"/>
                  <a:pt x="40758" y="35441"/>
                  <a:pt x="42530" y="26581"/>
                </a:cubicBezTo>
                <a:cubicBezTo>
                  <a:pt x="58479" y="28353"/>
                  <a:pt x="75039" y="27178"/>
                  <a:pt x="90376" y="31897"/>
                </a:cubicBezTo>
                <a:cubicBezTo>
                  <a:pt x="98845" y="34503"/>
                  <a:pt x="104914" y="42080"/>
                  <a:pt x="111641" y="47846"/>
                </a:cubicBezTo>
                <a:cubicBezTo>
                  <a:pt x="127560" y="61491"/>
                  <a:pt x="127285" y="63337"/>
                  <a:pt x="138223" y="79744"/>
                </a:cubicBezTo>
                <a:cubicBezTo>
                  <a:pt x="150415" y="43164"/>
                  <a:pt x="136830" y="87397"/>
                  <a:pt x="148855" y="21265"/>
                </a:cubicBezTo>
                <a:cubicBezTo>
                  <a:pt x="149858" y="15751"/>
                  <a:pt x="150209" y="9279"/>
                  <a:pt x="154172" y="5316"/>
                </a:cubicBezTo>
                <a:cubicBezTo>
                  <a:pt x="158135" y="1354"/>
                  <a:pt x="164805" y="1772"/>
                  <a:pt x="170121" y="0"/>
                </a:cubicBezTo>
                <a:cubicBezTo>
                  <a:pt x="179709" y="9588"/>
                  <a:pt x="191386" y="16511"/>
                  <a:pt x="191386" y="31897"/>
                </a:cubicBezTo>
                <a:cubicBezTo>
                  <a:pt x="191386" y="42676"/>
                  <a:pt x="181249" y="54154"/>
                  <a:pt x="186069" y="63795"/>
                </a:cubicBezTo>
                <a:cubicBezTo>
                  <a:pt x="188926" y="69510"/>
                  <a:pt x="196303" y="56019"/>
                  <a:pt x="202018" y="53162"/>
                </a:cubicBezTo>
                <a:cubicBezTo>
                  <a:pt x="207030" y="50656"/>
                  <a:pt x="212651" y="49618"/>
                  <a:pt x="217967" y="47846"/>
                </a:cubicBezTo>
                <a:cubicBezTo>
                  <a:pt x="228600" y="49618"/>
                  <a:pt x="240224" y="48341"/>
                  <a:pt x="249865" y="53162"/>
                </a:cubicBezTo>
                <a:cubicBezTo>
                  <a:pt x="269400" y="62929"/>
                  <a:pt x="257479" y="84272"/>
                  <a:pt x="249865" y="95693"/>
                </a:cubicBezTo>
                <a:cubicBezTo>
                  <a:pt x="244317" y="104015"/>
                  <a:pt x="224044" y="122527"/>
                  <a:pt x="212651" y="127590"/>
                </a:cubicBezTo>
                <a:cubicBezTo>
                  <a:pt x="202409" y="132142"/>
                  <a:pt x="180753" y="138223"/>
                  <a:pt x="180753" y="138223"/>
                </a:cubicBezTo>
                <a:cubicBezTo>
                  <a:pt x="184297" y="143539"/>
                  <a:pt x="188791" y="148333"/>
                  <a:pt x="191386" y="154172"/>
                </a:cubicBezTo>
                <a:cubicBezTo>
                  <a:pt x="206502" y="188183"/>
                  <a:pt x="198508" y="180286"/>
                  <a:pt x="207335" y="212651"/>
                </a:cubicBezTo>
                <a:cubicBezTo>
                  <a:pt x="210284" y="223464"/>
                  <a:pt x="228840" y="247266"/>
                  <a:pt x="217967" y="244548"/>
                </a:cubicBezTo>
                <a:lnTo>
                  <a:pt x="191386" y="239232"/>
                </a:lnTo>
                <a:close/>
              </a:path>
            </a:pathLst>
          </a:custGeom>
          <a:solidFill>
            <a:schemeClr val="bg1">
              <a:lumMod val="85000"/>
            </a:schemeClr>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1" name="Freeform 40"/>
          <p:cNvSpPr/>
          <p:nvPr/>
        </p:nvSpPr>
        <p:spPr>
          <a:xfrm rot="3148230">
            <a:off x="1649777" y="8020336"/>
            <a:ext cx="260497" cy="244762"/>
          </a:xfrm>
          <a:custGeom>
            <a:avLst/>
            <a:gdLst>
              <a:gd name="connsiteX0" fmla="*/ 191386 w 260497"/>
              <a:gd name="connsiteY0" fmla="*/ 239232 h 244762"/>
              <a:gd name="connsiteX1" fmla="*/ 180753 w 260497"/>
              <a:gd name="connsiteY1" fmla="*/ 212651 h 244762"/>
              <a:gd name="connsiteX2" fmla="*/ 170121 w 260497"/>
              <a:gd name="connsiteY2" fmla="*/ 196702 h 244762"/>
              <a:gd name="connsiteX3" fmla="*/ 164804 w 260497"/>
              <a:gd name="connsiteY3" fmla="*/ 180753 h 244762"/>
              <a:gd name="connsiteX4" fmla="*/ 143539 w 260497"/>
              <a:gd name="connsiteY4" fmla="*/ 148855 h 244762"/>
              <a:gd name="connsiteX5" fmla="*/ 138223 w 260497"/>
              <a:gd name="connsiteY5" fmla="*/ 132907 h 244762"/>
              <a:gd name="connsiteX6" fmla="*/ 63795 w 260497"/>
              <a:gd name="connsiteY6" fmla="*/ 138223 h 244762"/>
              <a:gd name="connsiteX7" fmla="*/ 0 w 260497"/>
              <a:gd name="connsiteY7" fmla="*/ 132907 h 244762"/>
              <a:gd name="connsiteX8" fmla="*/ 5316 w 260497"/>
              <a:gd name="connsiteY8" fmla="*/ 101009 h 244762"/>
              <a:gd name="connsiteX9" fmla="*/ 37214 w 260497"/>
              <a:gd name="connsiteY9" fmla="*/ 85060 h 244762"/>
              <a:gd name="connsiteX10" fmla="*/ 37214 w 260497"/>
              <a:gd name="connsiteY10" fmla="*/ 53162 h 244762"/>
              <a:gd name="connsiteX11" fmla="*/ 42530 w 260497"/>
              <a:gd name="connsiteY11" fmla="*/ 26581 h 244762"/>
              <a:gd name="connsiteX12" fmla="*/ 90376 w 260497"/>
              <a:gd name="connsiteY12" fmla="*/ 31897 h 244762"/>
              <a:gd name="connsiteX13" fmla="*/ 111641 w 260497"/>
              <a:gd name="connsiteY13" fmla="*/ 47846 h 244762"/>
              <a:gd name="connsiteX14" fmla="*/ 138223 w 260497"/>
              <a:gd name="connsiteY14" fmla="*/ 79744 h 244762"/>
              <a:gd name="connsiteX15" fmla="*/ 148855 w 260497"/>
              <a:gd name="connsiteY15" fmla="*/ 21265 h 244762"/>
              <a:gd name="connsiteX16" fmla="*/ 154172 w 260497"/>
              <a:gd name="connsiteY16" fmla="*/ 5316 h 244762"/>
              <a:gd name="connsiteX17" fmla="*/ 170121 w 260497"/>
              <a:gd name="connsiteY17" fmla="*/ 0 h 244762"/>
              <a:gd name="connsiteX18" fmla="*/ 191386 w 260497"/>
              <a:gd name="connsiteY18" fmla="*/ 31897 h 244762"/>
              <a:gd name="connsiteX19" fmla="*/ 186069 w 260497"/>
              <a:gd name="connsiteY19" fmla="*/ 63795 h 244762"/>
              <a:gd name="connsiteX20" fmla="*/ 202018 w 260497"/>
              <a:gd name="connsiteY20" fmla="*/ 53162 h 244762"/>
              <a:gd name="connsiteX21" fmla="*/ 217967 w 260497"/>
              <a:gd name="connsiteY21" fmla="*/ 47846 h 244762"/>
              <a:gd name="connsiteX22" fmla="*/ 249865 w 260497"/>
              <a:gd name="connsiteY22" fmla="*/ 53162 h 244762"/>
              <a:gd name="connsiteX23" fmla="*/ 249865 w 260497"/>
              <a:gd name="connsiteY23" fmla="*/ 95693 h 244762"/>
              <a:gd name="connsiteX24" fmla="*/ 212651 w 260497"/>
              <a:gd name="connsiteY24" fmla="*/ 127590 h 244762"/>
              <a:gd name="connsiteX25" fmla="*/ 180753 w 260497"/>
              <a:gd name="connsiteY25" fmla="*/ 138223 h 244762"/>
              <a:gd name="connsiteX26" fmla="*/ 191386 w 260497"/>
              <a:gd name="connsiteY26" fmla="*/ 154172 h 244762"/>
              <a:gd name="connsiteX27" fmla="*/ 207335 w 260497"/>
              <a:gd name="connsiteY27" fmla="*/ 212651 h 244762"/>
              <a:gd name="connsiteX28" fmla="*/ 217967 w 260497"/>
              <a:gd name="connsiteY28" fmla="*/ 244548 h 244762"/>
              <a:gd name="connsiteX29" fmla="*/ 191386 w 260497"/>
              <a:gd name="connsiteY29" fmla="*/ 239232 h 244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60497" h="244762">
                <a:moveTo>
                  <a:pt x="191386" y="239232"/>
                </a:moveTo>
                <a:cubicBezTo>
                  <a:pt x="187842" y="230372"/>
                  <a:pt x="185021" y="221186"/>
                  <a:pt x="180753" y="212651"/>
                </a:cubicBezTo>
                <a:cubicBezTo>
                  <a:pt x="177896" y="206936"/>
                  <a:pt x="172978" y="202417"/>
                  <a:pt x="170121" y="196702"/>
                </a:cubicBezTo>
                <a:cubicBezTo>
                  <a:pt x="167615" y="191690"/>
                  <a:pt x="167526" y="185652"/>
                  <a:pt x="164804" y="180753"/>
                </a:cubicBezTo>
                <a:cubicBezTo>
                  <a:pt x="158598" y="169582"/>
                  <a:pt x="143539" y="148855"/>
                  <a:pt x="143539" y="148855"/>
                </a:cubicBezTo>
                <a:cubicBezTo>
                  <a:pt x="141767" y="143539"/>
                  <a:pt x="143777" y="133648"/>
                  <a:pt x="138223" y="132907"/>
                </a:cubicBezTo>
                <a:cubicBezTo>
                  <a:pt x="113569" y="129620"/>
                  <a:pt x="88668" y="138223"/>
                  <a:pt x="63795" y="138223"/>
                </a:cubicBezTo>
                <a:cubicBezTo>
                  <a:pt x="42456" y="138223"/>
                  <a:pt x="21265" y="134679"/>
                  <a:pt x="0" y="132907"/>
                </a:cubicBezTo>
                <a:cubicBezTo>
                  <a:pt x="1772" y="122274"/>
                  <a:pt x="495" y="110650"/>
                  <a:pt x="5316" y="101009"/>
                </a:cubicBezTo>
                <a:cubicBezTo>
                  <a:pt x="9439" y="92763"/>
                  <a:pt x="29665" y="87576"/>
                  <a:pt x="37214" y="85060"/>
                </a:cubicBezTo>
                <a:cubicBezTo>
                  <a:pt x="51390" y="42529"/>
                  <a:pt x="37214" y="95693"/>
                  <a:pt x="37214" y="53162"/>
                </a:cubicBezTo>
                <a:cubicBezTo>
                  <a:pt x="37214" y="44126"/>
                  <a:pt x="40758" y="35441"/>
                  <a:pt x="42530" y="26581"/>
                </a:cubicBezTo>
                <a:cubicBezTo>
                  <a:pt x="58479" y="28353"/>
                  <a:pt x="75039" y="27178"/>
                  <a:pt x="90376" y="31897"/>
                </a:cubicBezTo>
                <a:cubicBezTo>
                  <a:pt x="98845" y="34503"/>
                  <a:pt x="104914" y="42080"/>
                  <a:pt x="111641" y="47846"/>
                </a:cubicBezTo>
                <a:cubicBezTo>
                  <a:pt x="127560" y="61491"/>
                  <a:pt x="127285" y="63337"/>
                  <a:pt x="138223" y="79744"/>
                </a:cubicBezTo>
                <a:cubicBezTo>
                  <a:pt x="150415" y="43164"/>
                  <a:pt x="136830" y="87397"/>
                  <a:pt x="148855" y="21265"/>
                </a:cubicBezTo>
                <a:cubicBezTo>
                  <a:pt x="149858" y="15751"/>
                  <a:pt x="150209" y="9279"/>
                  <a:pt x="154172" y="5316"/>
                </a:cubicBezTo>
                <a:cubicBezTo>
                  <a:pt x="158135" y="1354"/>
                  <a:pt x="164805" y="1772"/>
                  <a:pt x="170121" y="0"/>
                </a:cubicBezTo>
                <a:cubicBezTo>
                  <a:pt x="179709" y="9588"/>
                  <a:pt x="191386" y="16511"/>
                  <a:pt x="191386" y="31897"/>
                </a:cubicBezTo>
                <a:cubicBezTo>
                  <a:pt x="191386" y="42676"/>
                  <a:pt x="181249" y="54154"/>
                  <a:pt x="186069" y="63795"/>
                </a:cubicBezTo>
                <a:cubicBezTo>
                  <a:pt x="188926" y="69510"/>
                  <a:pt x="196303" y="56019"/>
                  <a:pt x="202018" y="53162"/>
                </a:cubicBezTo>
                <a:cubicBezTo>
                  <a:pt x="207030" y="50656"/>
                  <a:pt x="212651" y="49618"/>
                  <a:pt x="217967" y="47846"/>
                </a:cubicBezTo>
                <a:cubicBezTo>
                  <a:pt x="228600" y="49618"/>
                  <a:pt x="240224" y="48341"/>
                  <a:pt x="249865" y="53162"/>
                </a:cubicBezTo>
                <a:cubicBezTo>
                  <a:pt x="269400" y="62929"/>
                  <a:pt x="257479" y="84272"/>
                  <a:pt x="249865" y="95693"/>
                </a:cubicBezTo>
                <a:cubicBezTo>
                  <a:pt x="244317" y="104015"/>
                  <a:pt x="224044" y="122527"/>
                  <a:pt x="212651" y="127590"/>
                </a:cubicBezTo>
                <a:cubicBezTo>
                  <a:pt x="202409" y="132142"/>
                  <a:pt x="180753" y="138223"/>
                  <a:pt x="180753" y="138223"/>
                </a:cubicBezTo>
                <a:cubicBezTo>
                  <a:pt x="184297" y="143539"/>
                  <a:pt x="188791" y="148333"/>
                  <a:pt x="191386" y="154172"/>
                </a:cubicBezTo>
                <a:cubicBezTo>
                  <a:pt x="206502" y="188183"/>
                  <a:pt x="198508" y="180286"/>
                  <a:pt x="207335" y="212651"/>
                </a:cubicBezTo>
                <a:cubicBezTo>
                  <a:pt x="210284" y="223464"/>
                  <a:pt x="228840" y="247266"/>
                  <a:pt x="217967" y="244548"/>
                </a:cubicBezTo>
                <a:lnTo>
                  <a:pt x="191386" y="239232"/>
                </a:lnTo>
                <a:close/>
              </a:path>
            </a:pathLst>
          </a:custGeom>
          <a:solidFill>
            <a:schemeClr val="bg1">
              <a:lumMod val="85000"/>
            </a:schemeClr>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5" name="Freeform 34"/>
          <p:cNvSpPr/>
          <p:nvPr/>
        </p:nvSpPr>
        <p:spPr>
          <a:xfrm>
            <a:off x="1207730" y="7910086"/>
            <a:ext cx="390058" cy="358527"/>
          </a:xfrm>
          <a:custGeom>
            <a:avLst/>
            <a:gdLst>
              <a:gd name="connsiteX0" fmla="*/ 164804 w 390058"/>
              <a:gd name="connsiteY0" fmla="*/ 356352 h 358527"/>
              <a:gd name="connsiteX1" fmla="*/ 164804 w 390058"/>
              <a:gd name="connsiteY1" fmla="*/ 255343 h 358527"/>
              <a:gd name="connsiteX2" fmla="*/ 154172 w 390058"/>
              <a:gd name="connsiteY2" fmla="*/ 239394 h 358527"/>
              <a:gd name="connsiteX3" fmla="*/ 122274 w 390058"/>
              <a:gd name="connsiteY3" fmla="*/ 244710 h 358527"/>
              <a:gd name="connsiteX4" fmla="*/ 138223 w 390058"/>
              <a:gd name="connsiteY4" fmla="*/ 234078 h 358527"/>
              <a:gd name="connsiteX5" fmla="*/ 154172 w 390058"/>
              <a:gd name="connsiteY5" fmla="*/ 228761 h 358527"/>
              <a:gd name="connsiteX6" fmla="*/ 111642 w 390058"/>
              <a:gd name="connsiteY6" fmla="*/ 202180 h 358527"/>
              <a:gd name="connsiteX7" fmla="*/ 95693 w 390058"/>
              <a:gd name="connsiteY7" fmla="*/ 196864 h 358527"/>
              <a:gd name="connsiteX8" fmla="*/ 79744 w 390058"/>
              <a:gd name="connsiteY8" fmla="*/ 191547 h 358527"/>
              <a:gd name="connsiteX9" fmla="*/ 101009 w 390058"/>
              <a:gd name="connsiteY9" fmla="*/ 175599 h 358527"/>
              <a:gd name="connsiteX10" fmla="*/ 164804 w 390058"/>
              <a:gd name="connsiteY10" fmla="*/ 164966 h 358527"/>
              <a:gd name="connsiteX11" fmla="*/ 116958 w 390058"/>
              <a:gd name="connsiteY11" fmla="*/ 138385 h 358527"/>
              <a:gd name="connsiteX12" fmla="*/ 101009 w 390058"/>
              <a:gd name="connsiteY12" fmla="*/ 127752 h 358527"/>
              <a:gd name="connsiteX13" fmla="*/ 74428 w 390058"/>
              <a:gd name="connsiteY13" fmla="*/ 117120 h 358527"/>
              <a:gd name="connsiteX14" fmla="*/ 47846 w 390058"/>
              <a:gd name="connsiteY14" fmla="*/ 101171 h 358527"/>
              <a:gd name="connsiteX15" fmla="*/ 15949 w 390058"/>
              <a:gd name="connsiteY15" fmla="*/ 85222 h 358527"/>
              <a:gd name="connsiteX16" fmla="*/ 132907 w 390058"/>
              <a:gd name="connsiteY16" fmla="*/ 85222 h 358527"/>
              <a:gd name="connsiteX17" fmla="*/ 148856 w 390058"/>
              <a:gd name="connsiteY17" fmla="*/ 90538 h 358527"/>
              <a:gd name="connsiteX18" fmla="*/ 175437 w 390058"/>
              <a:gd name="connsiteY18" fmla="*/ 101171 h 358527"/>
              <a:gd name="connsiteX19" fmla="*/ 132907 w 390058"/>
              <a:gd name="connsiteY19" fmla="*/ 90538 h 358527"/>
              <a:gd name="connsiteX20" fmla="*/ 101009 w 390058"/>
              <a:gd name="connsiteY20" fmla="*/ 85222 h 358527"/>
              <a:gd name="connsiteX21" fmla="*/ 79744 w 390058"/>
              <a:gd name="connsiteY21" fmla="*/ 74589 h 358527"/>
              <a:gd name="connsiteX22" fmla="*/ 53163 w 390058"/>
              <a:gd name="connsiteY22" fmla="*/ 53324 h 358527"/>
              <a:gd name="connsiteX23" fmla="*/ 31897 w 390058"/>
              <a:gd name="connsiteY23" fmla="*/ 48008 h 358527"/>
              <a:gd name="connsiteX24" fmla="*/ 0 w 390058"/>
              <a:gd name="connsiteY24" fmla="*/ 37375 h 358527"/>
              <a:gd name="connsiteX25" fmla="*/ 21265 w 390058"/>
              <a:gd name="connsiteY25" fmla="*/ 26743 h 358527"/>
              <a:gd name="connsiteX26" fmla="*/ 175437 w 390058"/>
              <a:gd name="connsiteY26" fmla="*/ 42692 h 358527"/>
              <a:gd name="connsiteX27" fmla="*/ 191386 w 390058"/>
              <a:gd name="connsiteY27" fmla="*/ 48008 h 358527"/>
              <a:gd name="connsiteX28" fmla="*/ 212651 w 390058"/>
              <a:gd name="connsiteY28" fmla="*/ 53324 h 358527"/>
              <a:gd name="connsiteX29" fmla="*/ 239232 w 390058"/>
              <a:gd name="connsiteY29" fmla="*/ 58640 h 358527"/>
              <a:gd name="connsiteX30" fmla="*/ 271130 w 390058"/>
              <a:gd name="connsiteY30" fmla="*/ 69273 h 358527"/>
              <a:gd name="connsiteX31" fmla="*/ 287079 w 390058"/>
              <a:gd name="connsiteY31" fmla="*/ 74589 h 358527"/>
              <a:gd name="connsiteX32" fmla="*/ 186070 w 390058"/>
              <a:gd name="connsiteY32" fmla="*/ 74589 h 358527"/>
              <a:gd name="connsiteX33" fmla="*/ 154172 w 390058"/>
              <a:gd name="connsiteY33" fmla="*/ 69273 h 358527"/>
              <a:gd name="connsiteX34" fmla="*/ 116958 w 390058"/>
              <a:gd name="connsiteY34" fmla="*/ 63957 h 358527"/>
              <a:gd name="connsiteX35" fmla="*/ 132907 w 390058"/>
              <a:gd name="connsiteY35" fmla="*/ 48008 h 358527"/>
              <a:gd name="connsiteX36" fmla="*/ 170121 w 390058"/>
              <a:gd name="connsiteY36" fmla="*/ 42692 h 358527"/>
              <a:gd name="connsiteX37" fmla="*/ 233916 w 390058"/>
              <a:gd name="connsiteY37" fmla="*/ 37375 h 358527"/>
              <a:gd name="connsiteX38" fmla="*/ 340242 w 390058"/>
              <a:gd name="connsiteY38" fmla="*/ 42692 h 358527"/>
              <a:gd name="connsiteX39" fmla="*/ 377456 w 390058"/>
              <a:gd name="connsiteY39" fmla="*/ 37375 h 358527"/>
              <a:gd name="connsiteX40" fmla="*/ 324293 w 390058"/>
              <a:gd name="connsiteY40" fmla="*/ 48008 h 358527"/>
              <a:gd name="connsiteX41" fmla="*/ 308344 w 390058"/>
              <a:gd name="connsiteY41" fmla="*/ 58640 h 358527"/>
              <a:gd name="connsiteX42" fmla="*/ 255181 w 390058"/>
              <a:gd name="connsiteY42" fmla="*/ 74589 h 358527"/>
              <a:gd name="connsiteX43" fmla="*/ 228600 w 390058"/>
              <a:gd name="connsiteY43" fmla="*/ 85222 h 358527"/>
              <a:gd name="connsiteX44" fmla="*/ 180753 w 390058"/>
              <a:gd name="connsiteY44" fmla="*/ 95854 h 358527"/>
              <a:gd name="connsiteX45" fmla="*/ 143539 w 390058"/>
              <a:gd name="connsiteY45" fmla="*/ 90538 h 358527"/>
              <a:gd name="connsiteX46" fmla="*/ 127590 w 390058"/>
              <a:gd name="connsiteY46" fmla="*/ 85222 h 358527"/>
              <a:gd name="connsiteX47" fmla="*/ 148856 w 390058"/>
              <a:gd name="connsiteY47" fmla="*/ 58640 h 358527"/>
              <a:gd name="connsiteX48" fmla="*/ 164804 w 390058"/>
              <a:gd name="connsiteY48" fmla="*/ 53324 h 358527"/>
              <a:gd name="connsiteX49" fmla="*/ 180753 w 390058"/>
              <a:gd name="connsiteY49" fmla="*/ 42692 h 358527"/>
              <a:gd name="connsiteX50" fmla="*/ 228600 w 390058"/>
              <a:gd name="connsiteY50" fmla="*/ 32059 h 358527"/>
              <a:gd name="connsiteX51" fmla="*/ 239232 w 390058"/>
              <a:gd name="connsiteY51" fmla="*/ 16110 h 358527"/>
              <a:gd name="connsiteX52" fmla="*/ 223283 w 390058"/>
              <a:gd name="connsiteY52" fmla="*/ 26743 h 358527"/>
              <a:gd name="connsiteX53" fmla="*/ 196702 w 390058"/>
              <a:gd name="connsiteY53" fmla="*/ 32059 h 358527"/>
              <a:gd name="connsiteX54" fmla="*/ 175437 w 390058"/>
              <a:gd name="connsiteY54" fmla="*/ 37375 h 358527"/>
              <a:gd name="connsiteX55" fmla="*/ 180753 w 390058"/>
              <a:gd name="connsiteY55" fmla="*/ 161 h 358527"/>
              <a:gd name="connsiteX56" fmla="*/ 186070 w 390058"/>
              <a:gd name="connsiteY56" fmla="*/ 16110 h 358527"/>
              <a:gd name="connsiteX57" fmla="*/ 202018 w 390058"/>
              <a:gd name="connsiteY57" fmla="*/ 26743 h 358527"/>
              <a:gd name="connsiteX58" fmla="*/ 244549 w 390058"/>
              <a:gd name="connsiteY58" fmla="*/ 32059 h 358527"/>
              <a:gd name="connsiteX59" fmla="*/ 276446 w 390058"/>
              <a:gd name="connsiteY59" fmla="*/ 37375 h 358527"/>
              <a:gd name="connsiteX60" fmla="*/ 292395 w 390058"/>
              <a:gd name="connsiteY60" fmla="*/ 48008 h 358527"/>
              <a:gd name="connsiteX61" fmla="*/ 308344 w 390058"/>
              <a:gd name="connsiteY61" fmla="*/ 53324 h 358527"/>
              <a:gd name="connsiteX62" fmla="*/ 303028 w 390058"/>
              <a:gd name="connsiteY62" fmla="*/ 69273 h 358527"/>
              <a:gd name="connsiteX63" fmla="*/ 271130 w 390058"/>
              <a:gd name="connsiteY63" fmla="*/ 90538 h 358527"/>
              <a:gd name="connsiteX64" fmla="*/ 388088 w 390058"/>
              <a:gd name="connsiteY64" fmla="*/ 95854 h 358527"/>
              <a:gd name="connsiteX65" fmla="*/ 361507 w 390058"/>
              <a:gd name="connsiteY65" fmla="*/ 106487 h 358527"/>
              <a:gd name="connsiteX66" fmla="*/ 329609 w 390058"/>
              <a:gd name="connsiteY66" fmla="*/ 111803 h 358527"/>
              <a:gd name="connsiteX67" fmla="*/ 287079 w 390058"/>
              <a:gd name="connsiteY67" fmla="*/ 122436 h 358527"/>
              <a:gd name="connsiteX68" fmla="*/ 308344 w 390058"/>
              <a:gd name="connsiteY68" fmla="*/ 133068 h 358527"/>
              <a:gd name="connsiteX69" fmla="*/ 281763 w 390058"/>
              <a:gd name="connsiteY69" fmla="*/ 138385 h 358527"/>
              <a:gd name="connsiteX70" fmla="*/ 191386 w 390058"/>
              <a:gd name="connsiteY70" fmla="*/ 143701 h 358527"/>
              <a:gd name="connsiteX71" fmla="*/ 217967 w 390058"/>
              <a:gd name="connsiteY71" fmla="*/ 149017 h 358527"/>
              <a:gd name="connsiteX72" fmla="*/ 249865 w 390058"/>
              <a:gd name="connsiteY72" fmla="*/ 170282 h 358527"/>
              <a:gd name="connsiteX73" fmla="*/ 265814 w 390058"/>
              <a:gd name="connsiteY73" fmla="*/ 180915 h 358527"/>
              <a:gd name="connsiteX74" fmla="*/ 281763 w 390058"/>
              <a:gd name="connsiteY74" fmla="*/ 186231 h 358527"/>
              <a:gd name="connsiteX75" fmla="*/ 297711 w 390058"/>
              <a:gd name="connsiteY75" fmla="*/ 196864 h 358527"/>
              <a:gd name="connsiteX76" fmla="*/ 329609 w 390058"/>
              <a:gd name="connsiteY76" fmla="*/ 207496 h 358527"/>
              <a:gd name="connsiteX77" fmla="*/ 239232 w 390058"/>
              <a:gd name="connsiteY77" fmla="*/ 212813 h 358527"/>
              <a:gd name="connsiteX78" fmla="*/ 223283 w 390058"/>
              <a:gd name="connsiteY78" fmla="*/ 223445 h 358527"/>
              <a:gd name="connsiteX79" fmla="*/ 207335 w 390058"/>
              <a:gd name="connsiteY79" fmla="*/ 228761 h 358527"/>
              <a:gd name="connsiteX80" fmla="*/ 196702 w 390058"/>
              <a:gd name="connsiteY80" fmla="*/ 308506 h 358527"/>
              <a:gd name="connsiteX81" fmla="*/ 191386 w 390058"/>
              <a:gd name="connsiteY81" fmla="*/ 324454 h 358527"/>
              <a:gd name="connsiteX82" fmla="*/ 164804 w 390058"/>
              <a:gd name="connsiteY82" fmla="*/ 356352 h 35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90058" h="358527">
                <a:moveTo>
                  <a:pt x="164804" y="356352"/>
                </a:moveTo>
                <a:cubicBezTo>
                  <a:pt x="160374" y="344833"/>
                  <a:pt x="175103" y="310272"/>
                  <a:pt x="164804" y="255343"/>
                </a:cubicBezTo>
                <a:cubicBezTo>
                  <a:pt x="163627" y="249063"/>
                  <a:pt x="157716" y="244710"/>
                  <a:pt x="154172" y="239394"/>
                </a:cubicBezTo>
                <a:cubicBezTo>
                  <a:pt x="143539" y="241166"/>
                  <a:pt x="132500" y="248119"/>
                  <a:pt x="122274" y="244710"/>
                </a:cubicBezTo>
                <a:cubicBezTo>
                  <a:pt x="116213" y="242690"/>
                  <a:pt x="132508" y="236935"/>
                  <a:pt x="138223" y="234078"/>
                </a:cubicBezTo>
                <a:cubicBezTo>
                  <a:pt x="143235" y="231572"/>
                  <a:pt x="148856" y="230533"/>
                  <a:pt x="154172" y="228761"/>
                </a:cubicBezTo>
                <a:cubicBezTo>
                  <a:pt x="137322" y="203488"/>
                  <a:pt x="149600" y="214833"/>
                  <a:pt x="111642" y="202180"/>
                </a:cubicBezTo>
                <a:lnTo>
                  <a:pt x="95693" y="196864"/>
                </a:lnTo>
                <a:lnTo>
                  <a:pt x="79744" y="191547"/>
                </a:lnTo>
                <a:cubicBezTo>
                  <a:pt x="86832" y="186231"/>
                  <a:pt x="93084" y="179561"/>
                  <a:pt x="101009" y="175599"/>
                </a:cubicBezTo>
                <a:cubicBezTo>
                  <a:pt x="112721" y="169743"/>
                  <a:pt x="160805" y="165466"/>
                  <a:pt x="164804" y="164966"/>
                </a:cubicBezTo>
                <a:cubicBezTo>
                  <a:pt x="125838" y="126000"/>
                  <a:pt x="163565" y="155863"/>
                  <a:pt x="116958" y="138385"/>
                </a:cubicBezTo>
                <a:cubicBezTo>
                  <a:pt x="110975" y="136141"/>
                  <a:pt x="106724" y="130609"/>
                  <a:pt x="101009" y="127752"/>
                </a:cubicBezTo>
                <a:cubicBezTo>
                  <a:pt x="92474" y="123484"/>
                  <a:pt x="82963" y="121388"/>
                  <a:pt x="74428" y="117120"/>
                </a:cubicBezTo>
                <a:cubicBezTo>
                  <a:pt x="65186" y="112499"/>
                  <a:pt x="57088" y="105792"/>
                  <a:pt x="47846" y="101171"/>
                </a:cubicBezTo>
                <a:cubicBezTo>
                  <a:pt x="3828" y="79162"/>
                  <a:pt x="61651" y="115690"/>
                  <a:pt x="15949" y="85222"/>
                </a:cubicBezTo>
                <a:cubicBezTo>
                  <a:pt x="62285" y="69777"/>
                  <a:pt x="35919" y="76405"/>
                  <a:pt x="132907" y="85222"/>
                </a:cubicBezTo>
                <a:cubicBezTo>
                  <a:pt x="138488" y="85729"/>
                  <a:pt x="143609" y="88570"/>
                  <a:pt x="148856" y="90538"/>
                </a:cubicBezTo>
                <a:cubicBezTo>
                  <a:pt x="157791" y="93889"/>
                  <a:pt x="184980" y="101171"/>
                  <a:pt x="175437" y="101171"/>
                </a:cubicBezTo>
                <a:cubicBezTo>
                  <a:pt x="160824" y="101171"/>
                  <a:pt x="147196" y="93600"/>
                  <a:pt x="132907" y="90538"/>
                </a:cubicBezTo>
                <a:cubicBezTo>
                  <a:pt x="122367" y="88279"/>
                  <a:pt x="111642" y="86994"/>
                  <a:pt x="101009" y="85222"/>
                </a:cubicBezTo>
                <a:cubicBezTo>
                  <a:pt x="93921" y="81678"/>
                  <a:pt x="86338" y="78985"/>
                  <a:pt x="79744" y="74589"/>
                </a:cubicBezTo>
                <a:cubicBezTo>
                  <a:pt x="70303" y="68295"/>
                  <a:pt x="63082" y="58834"/>
                  <a:pt x="53163" y="53324"/>
                </a:cubicBezTo>
                <a:cubicBezTo>
                  <a:pt x="46776" y="49776"/>
                  <a:pt x="38896" y="50108"/>
                  <a:pt x="31897" y="48008"/>
                </a:cubicBezTo>
                <a:cubicBezTo>
                  <a:pt x="21162" y="44788"/>
                  <a:pt x="0" y="37375"/>
                  <a:pt x="0" y="37375"/>
                </a:cubicBezTo>
                <a:cubicBezTo>
                  <a:pt x="7088" y="33831"/>
                  <a:pt x="13348" y="27087"/>
                  <a:pt x="21265" y="26743"/>
                </a:cubicBezTo>
                <a:cubicBezTo>
                  <a:pt x="80555" y="24165"/>
                  <a:pt x="121247" y="30187"/>
                  <a:pt x="175437" y="42692"/>
                </a:cubicBezTo>
                <a:cubicBezTo>
                  <a:pt x="180897" y="43952"/>
                  <a:pt x="185998" y="46469"/>
                  <a:pt x="191386" y="48008"/>
                </a:cubicBezTo>
                <a:cubicBezTo>
                  <a:pt x="198411" y="50015"/>
                  <a:pt x="205519" y="51739"/>
                  <a:pt x="212651" y="53324"/>
                </a:cubicBezTo>
                <a:cubicBezTo>
                  <a:pt x="221472" y="55284"/>
                  <a:pt x="230515" y="56263"/>
                  <a:pt x="239232" y="58640"/>
                </a:cubicBezTo>
                <a:cubicBezTo>
                  <a:pt x="250045" y="61589"/>
                  <a:pt x="260497" y="65729"/>
                  <a:pt x="271130" y="69273"/>
                </a:cubicBezTo>
                <a:lnTo>
                  <a:pt x="287079" y="74589"/>
                </a:lnTo>
                <a:cubicBezTo>
                  <a:pt x="245377" y="88492"/>
                  <a:pt x="270654" y="82279"/>
                  <a:pt x="186070" y="74589"/>
                </a:cubicBezTo>
                <a:cubicBezTo>
                  <a:pt x="175335" y="73613"/>
                  <a:pt x="164826" y="70912"/>
                  <a:pt x="154172" y="69273"/>
                </a:cubicBezTo>
                <a:cubicBezTo>
                  <a:pt x="141787" y="67368"/>
                  <a:pt x="129363" y="65729"/>
                  <a:pt x="116958" y="63957"/>
                </a:cubicBezTo>
                <a:cubicBezTo>
                  <a:pt x="122274" y="58641"/>
                  <a:pt x="125926" y="50800"/>
                  <a:pt x="132907" y="48008"/>
                </a:cubicBezTo>
                <a:cubicBezTo>
                  <a:pt x="144541" y="43354"/>
                  <a:pt x="157659" y="44004"/>
                  <a:pt x="170121" y="42692"/>
                </a:cubicBezTo>
                <a:cubicBezTo>
                  <a:pt x="191342" y="40458"/>
                  <a:pt x="212651" y="39147"/>
                  <a:pt x="233916" y="37375"/>
                </a:cubicBezTo>
                <a:cubicBezTo>
                  <a:pt x="269358" y="39147"/>
                  <a:pt x="304756" y="42692"/>
                  <a:pt x="340242" y="42692"/>
                </a:cubicBezTo>
                <a:cubicBezTo>
                  <a:pt x="352773" y="42692"/>
                  <a:pt x="389344" y="33413"/>
                  <a:pt x="377456" y="37375"/>
                </a:cubicBezTo>
                <a:cubicBezTo>
                  <a:pt x="360311" y="43090"/>
                  <a:pt x="324293" y="48008"/>
                  <a:pt x="324293" y="48008"/>
                </a:cubicBezTo>
                <a:cubicBezTo>
                  <a:pt x="318977" y="51552"/>
                  <a:pt x="314059" y="55783"/>
                  <a:pt x="308344" y="58640"/>
                </a:cubicBezTo>
                <a:cubicBezTo>
                  <a:pt x="285027" y="70299"/>
                  <a:pt x="280086" y="69608"/>
                  <a:pt x="255181" y="74589"/>
                </a:cubicBezTo>
                <a:cubicBezTo>
                  <a:pt x="246321" y="78133"/>
                  <a:pt x="237653" y="82204"/>
                  <a:pt x="228600" y="85222"/>
                </a:cubicBezTo>
                <a:cubicBezTo>
                  <a:pt x="217339" y="88976"/>
                  <a:pt x="191285" y="93748"/>
                  <a:pt x="180753" y="95854"/>
                </a:cubicBezTo>
                <a:cubicBezTo>
                  <a:pt x="168348" y="94082"/>
                  <a:pt x="155826" y="92995"/>
                  <a:pt x="143539" y="90538"/>
                </a:cubicBezTo>
                <a:cubicBezTo>
                  <a:pt x="138044" y="89439"/>
                  <a:pt x="130096" y="90234"/>
                  <a:pt x="127590" y="85222"/>
                </a:cubicBezTo>
                <a:cubicBezTo>
                  <a:pt x="121459" y="72959"/>
                  <a:pt x="143601" y="61268"/>
                  <a:pt x="148856" y="58640"/>
                </a:cubicBezTo>
                <a:cubicBezTo>
                  <a:pt x="153868" y="56134"/>
                  <a:pt x="159792" y="55830"/>
                  <a:pt x="164804" y="53324"/>
                </a:cubicBezTo>
                <a:cubicBezTo>
                  <a:pt x="170519" y="50467"/>
                  <a:pt x="174880" y="45209"/>
                  <a:pt x="180753" y="42692"/>
                </a:cubicBezTo>
                <a:cubicBezTo>
                  <a:pt x="187328" y="39874"/>
                  <a:pt x="223862" y="33007"/>
                  <a:pt x="228600" y="32059"/>
                </a:cubicBezTo>
                <a:cubicBezTo>
                  <a:pt x="232144" y="26743"/>
                  <a:pt x="243750" y="20628"/>
                  <a:pt x="239232" y="16110"/>
                </a:cubicBezTo>
                <a:cubicBezTo>
                  <a:pt x="234714" y="11592"/>
                  <a:pt x="229266" y="24499"/>
                  <a:pt x="223283" y="26743"/>
                </a:cubicBezTo>
                <a:cubicBezTo>
                  <a:pt x="214823" y="29916"/>
                  <a:pt x="205523" y="30099"/>
                  <a:pt x="196702" y="32059"/>
                </a:cubicBezTo>
                <a:cubicBezTo>
                  <a:pt x="189570" y="33644"/>
                  <a:pt x="182525" y="35603"/>
                  <a:pt x="175437" y="37375"/>
                </a:cubicBezTo>
                <a:cubicBezTo>
                  <a:pt x="172260" y="27844"/>
                  <a:pt x="161046" y="6730"/>
                  <a:pt x="180753" y="161"/>
                </a:cubicBezTo>
                <a:cubicBezTo>
                  <a:pt x="186069" y="-1611"/>
                  <a:pt x="182569" y="11734"/>
                  <a:pt x="186070" y="16110"/>
                </a:cubicBezTo>
                <a:cubicBezTo>
                  <a:pt x="190061" y="21099"/>
                  <a:pt x="195854" y="25062"/>
                  <a:pt x="202018" y="26743"/>
                </a:cubicBezTo>
                <a:cubicBezTo>
                  <a:pt x="215802" y="30502"/>
                  <a:pt x="230405" y="30039"/>
                  <a:pt x="244549" y="32059"/>
                </a:cubicBezTo>
                <a:cubicBezTo>
                  <a:pt x="255220" y="33583"/>
                  <a:pt x="265814" y="35603"/>
                  <a:pt x="276446" y="37375"/>
                </a:cubicBezTo>
                <a:cubicBezTo>
                  <a:pt x="281762" y="40919"/>
                  <a:pt x="286680" y="45151"/>
                  <a:pt x="292395" y="48008"/>
                </a:cubicBezTo>
                <a:cubicBezTo>
                  <a:pt x="297407" y="50514"/>
                  <a:pt x="305838" y="48312"/>
                  <a:pt x="308344" y="53324"/>
                </a:cubicBezTo>
                <a:cubicBezTo>
                  <a:pt x="310850" y="58336"/>
                  <a:pt x="306991" y="65310"/>
                  <a:pt x="303028" y="69273"/>
                </a:cubicBezTo>
                <a:cubicBezTo>
                  <a:pt x="293992" y="78309"/>
                  <a:pt x="271130" y="90538"/>
                  <a:pt x="271130" y="90538"/>
                </a:cubicBezTo>
                <a:cubicBezTo>
                  <a:pt x="310116" y="92310"/>
                  <a:pt x="349656" y="89072"/>
                  <a:pt x="388088" y="95854"/>
                </a:cubicBezTo>
                <a:cubicBezTo>
                  <a:pt x="397486" y="97512"/>
                  <a:pt x="370714" y="103976"/>
                  <a:pt x="361507" y="106487"/>
                </a:cubicBezTo>
                <a:cubicBezTo>
                  <a:pt x="351108" y="109323"/>
                  <a:pt x="340149" y="109544"/>
                  <a:pt x="329609" y="111803"/>
                </a:cubicBezTo>
                <a:cubicBezTo>
                  <a:pt x="315320" y="114865"/>
                  <a:pt x="287079" y="122436"/>
                  <a:pt x="287079" y="122436"/>
                </a:cubicBezTo>
                <a:cubicBezTo>
                  <a:pt x="294167" y="125980"/>
                  <a:pt x="310850" y="125550"/>
                  <a:pt x="308344" y="133068"/>
                </a:cubicBezTo>
                <a:cubicBezTo>
                  <a:pt x="305487" y="141640"/>
                  <a:pt x="290762" y="137567"/>
                  <a:pt x="281763" y="138385"/>
                </a:cubicBezTo>
                <a:cubicBezTo>
                  <a:pt x="251709" y="141117"/>
                  <a:pt x="221512" y="141929"/>
                  <a:pt x="191386" y="143701"/>
                </a:cubicBezTo>
                <a:cubicBezTo>
                  <a:pt x="200246" y="145473"/>
                  <a:pt x="209741" y="145278"/>
                  <a:pt x="217967" y="149017"/>
                </a:cubicBezTo>
                <a:cubicBezTo>
                  <a:pt x="229600" y="154305"/>
                  <a:pt x="239232" y="163194"/>
                  <a:pt x="249865" y="170282"/>
                </a:cubicBezTo>
                <a:cubicBezTo>
                  <a:pt x="255181" y="173826"/>
                  <a:pt x="259752" y="178895"/>
                  <a:pt x="265814" y="180915"/>
                </a:cubicBezTo>
                <a:lnTo>
                  <a:pt x="281763" y="186231"/>
                </a:lnTo>
                <a:cubicBezTo>
                  <a:pt x="287079" y="189775"/>
                  <a:pt x="291872" y="194269"/>
                  <a:pt x="297711" y="196864"/>
                </a:cubicBezTo>
                <a:cubicBezTo>
                  <a:pt x="307953" y="201416"/>
                  <a:pt x="329609" y="207496"/>
                  <a:pt x="329609" y="207496"/>
                </a:cubicBezTo>
                <a:cubicBezTo>
                  <a:pt x="299483" y="209268"/>
                  <a:pt x="269076" y="208336"/>
                  <a:pt x="239232" y="212813"/>
                </a:cubicBezTo>
                <a:cubicBezTo>
                  <a:pt x="232913" y="213761"/>
                  <a:pt x="228998" y="220588"/>
                  <a:pt x="223283" y="223445"/>
                </a:cubicBezTo>
                <a:cubicBezTo>
                  <a:pt x="218271" y="225951"/>
                  <a:pt x="212651" y="226989"/>
                  <a:pt x="207335" y="228761"/>
                </a:cubicBezTo>
                <a:cubicBezTo>
                  <a:pt x="193751" y="269508"/>
                  <a:pt x="208264" y="221785"/>
                  <a:pt x="196702" y="308506"/>
                </a:cubicBezTo>
                <a:cubicBezTo>
                  <a:pt x="195961" y="314060"/>
                  <a:pt x="193892" y="319442"/>
                  <a:pt x="191386" y="324454"/>
                </a:cubicBezTo>
                <a:cubicBezTo>
                  <a:pt x="188528" y="330169"/>
                  <a:pt x="169234" y="367871"/>
                  <a:pt x="164804" y="356352"/>
                </a:cubicBezTo>
                <a:close/>
              </a:path>
            </a:pathLst>
          </a:custGeom>
          <a:solidFill>
            <a:schemeClr val="bg1">
              <a:lumMod val="85000"/>
            </a:schemeClr>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3" name="Freeform 42"/>
          <p:cNvSpPr/>
          <p:nvPr/>
        </p:nvSpPr>
        <p:spPr>
          <a:xfrm>
            <a:off x="1340571" y="7919942"/>
            <a:ext cx="390058" cy="358527"/>
          </a:xfrm>
          <a:custGeom>
            <a:avLst/>
            <a:gdLst>
              <a:gd name="connsiteX0" fmla="*/ 164804 w 390058"/>
              <a:gd name="connsiteY0" fmla="*/ 356352 h 358527"/>
              <a:gd name="connsiteX1" fmla="*/ 164804 w 390058"/>
              <a:gd name="connsiteY1" fmla="*/ 255343 h 358527"/>
              <a:gd name="connsiteX2" fmla="*/ 154172 w 390058"/>
              <a:gd name="connsiteY2" fmla="*/ 239394 h 358527"/>
              <a:gd name="connsiteX3" fmla="*/ 122274 w 390058"/>
              <a:gd name="connsiteY3" fmla="*/ 244710 h 358527"/>
              <a:gd name="connsiteX4" fmla="*/ 138223 w 390058"/>
              <a:gd name="connsiteY4" fmla="*/ 234078 h 358527"/>
              <a:gd name="connsiteX5" fmla="*/ 154172 w 390058"/>
              <a:gd name="connsiteY5" fmla="*/ 228761 h 358527"/>
              <a:gd name="connsiteX6" fmla="*/ 111642 w 390058"/>
              <a:gd name="connsiteY6" fmla="*/ 202180 h 358527"/>
              <a:gd name="connsiteX7" fmla="*/ 95693 w 390058"/>
              <a:gd name="connsiteY7" fmla="*/ 196864 h 358527"/>
              <a:gd name="connsiteX8" fmla="*/ 79744 w 390058"/>
              <a:gd name="connsiteY8" fmla="*/ 191547 h 358527"/>
              <a:gd name="connsiteX9" fmla="*/ 101009 w 390058"/>
              <a:gd name="connsiteY9" fmla="*/ 175599 h 358527"/>
              <a:gd name="connsiteX10" fmla="*/ 164804 w 390058"/>
              <a:gd name="connsiteY10" fmla="*/ 164966 h 358527"/>
              <a:gd name="connsiteX11" fmla="*/ 116958 w 390058"/>
              <a:gd name="connsiteY11" fmla="*/ 138385 h 358527"/>
              <a:gd name="connsiteX12" fmla="*/ 101009 w 390058"/>
              <a:gd name="connsiteY12" fmla="*/ 127752 h 358527"/>
              <a:gd name="connsiteX13" fmla="*/ 74428 w 390058"/>
              <a:gd name="connsiteY13" fmla="*/ 117120 h 358527"/>
              <a:gd name="connsiteX14" fmla="*/ 47846 w 390058"/>
              <a:gd name="connsiteY14" fmla="*/ 101171 h 358527"/>
              <a:gd name="connsiteX15" fmla="*/ 15949 w 390058"/>
              <a:gd name="connsiteY15" fmla="*/ 85222 h 358527"/>
              <a:gd name="connsiteX16" fmla="*/ 132907 w 390058"/>
              <a:gd name="connsiteY16" fmla="*/ 85222 h 358527"/>
              <a:gd name="connsiteX17" fmla="*/ 148856 w 390058"/>
              <a:gd name="connsiteY17" fmla="*/ 90538 h 358527"/>
              <a:gd name="connsiteX18" fmla="*/ 175437 w 390058"/>
              <a:gd name="connsiteY18" fmla="*/ 101171 h 358527"/>
              <a:gd name="connsiteX19" fmla="*/ 132907 w 390058"/>
              <a:gd name="connsiteY19" fmla="*/ 90538 h 358527"/>
              <a:gd name="connsiteX20" fmla="*/ 101009 w 390058"/>
              <a:gd name="connsiteY20" fmla="*/ 85222 h 358527"/>
              <a:gd name="connsiteX21" fmla="*/ 79744 w 390058"/>
              <a:gd name="connsiteY21" fmla="*/ 74589 h 358527"/>
              <a:gd name="connsiteX22" fmla="*/ 53163 w 390058"/>
              <a:gd name="connsiteY22" fmla="*/ 53324 h 358527"/>
              <a:gd name="connsiteX23" fmla="*/ 31897 w 390058"/>
              <a:gd name="connsiteY23" fmla="*/ 48008 h 358527"/>
              <a:gd name="connsiteX24" fmla="*/ 0 w 390058"/>
              <a:gd name="connsiteY24" fmla="*/ 37375 h 358527"/>
              <a:gd name="connsiteX25" fmla="*/ 21265 w 390058"/>
              <a:gd name="connsiteY25" fmla="*/ 26743 h 358527"/>
              <a:gd name="connsiteX26" fmla="*/ 175437 w 390058"/>
              <a:gd name="connsiteY26" fmla="*/ 42692 h 358527"/>
              <a:gd name="connsiteX27" fmla="*/ 191386 w 390058"/>
              <a:gd name="connsiteY27" fmla="*/ 48008 h 358527"/>
              <a:gd name="connsiteX28" fmla="*/ 212651 w 390058"/>
              <a:gd name="connsiteY28" fmla="*/ 53324 h 358527"/>
              <a:gd name="connsiteX29" fmla="*/ 239232 w 390058"/>
              <a:gd name="connsiteY29" fmla="*/ 58640 h 358527"/>
              <a:gd name="connsiteX30" fmla="*/ 271130 w 390058"/>
              <a:gd name="connsiteY30" fmla="*/ 69273 h 358527"/>
              <a:gd name="connsiteX31" fmla="*/ 287079 w 390058"/>
              <a:gd name="connsiteY31" fmla="*/ 74589 h 358527"/>
              <a:gd name="connsiteX32" fmla="*/ 186070 w 390058"/>
              <a:gd name="connsiteY32" fmla="*/ 74589 h 358527"/>
              <a:gd name="connsiteX33" fmla="*/ 154172 w 390058"/>
              <a:gd name="connsiteY33" fmla="*/ 69273 h 358527"/>
              <a:gd name="connsiteX34" fmla="*/ 116958 w 390058"/>
              <a:gd name="connsiteY34" fmla="*/ 63957 h 358527"/>
              <a:gd name="connsiteX35" fmla="*/ 132907 w 390058"/>
              <a:gd name="connsiteY35" fmla="*/ 48008 h 358527"/>
              <a:gd name="connsiteX36" fmla="*/ 170121 w 390058"/>
              <a:gd name="connsiteY36" fmla="*/ 42692 h 358527"/>
              <a:gd name="connsiteX37" fmla="*/ 233916 w 390058"/>
              <a:gd name="connsiteY37" fmla="*/ 37375 h 358527"/>
              <a:gd name="connsiteX38" fmla="*/ 340242 w 390058"/>
              <a:gd name="connsiteY38" fmla="*/ 42692 h 358527"/>
              <a:gd name="connsiteX39" fmla="*/ 377456 w 390058"/>
              <a:gd name="connsiteY39" fmla="*/ 37375 h 358527"/>
              <a:gd name="connsiteX40" fmla="*/ 324293 w 390058"/>
              <a:gd name="connsiteY40" fmla="*/ 48008 h 358527"/>
              <a:gd name="connsiteX41" fmla="*/ 308344 w 390058"/>
              <a:gd name="connsiteY41" fmla="*/ 58640 h 358527"/>
              <a:gd name="connsiteX42" fmla="*/ 255181 w 390058"/>
              <a:gd name="connsiteY42" fmla="*/ 74589 h 358527"/>
              <a:gd name="connsiteX43" fmla="*/ 228600 w 390058"/>
              <a:gd name="connsiteY43" fmla="*/ 85222 h 358527"/>
              <a:gd name="connsiteX44" fmla="*/ 180753 w 390058"/>
              <a:gd name="connsiteY44" fmla="*/ 95854 h 358527"/>
              <a:gd name="connsiteX45" fmla="*/ 143539 w 390058"/>
              <a:gd name="connsiteY45" fmla="*/ 90538 h 358527"/>
              <a:gd name="connsiteX46" fmla="*/ 127590 w 390058"/>
              <a:gd name="connsiteY46" fmla="*/ 85222 h 358527"/>
              <a:gd name="connsiteX47" fmla="*/ 148856 w 390058"/>
              <a:gd name="connsiteY47" fmla="*/ 58640 h 358527"/>
              <a:gd name="connsiteX48" fmla="*/ 164804 w 390058"/>
              <a:gd name="connsiteY48" fmla="*/ 53324 h 358527"/>
              <a:gd name="connsiteX49" fmla="*/ 180753 w 390058"/>
              <a:gd name="connsiteY49" fmla="*/ 42692 h 358527"/>
              <a:gd name="connsiteX50" fmla="*/ 228600 w 390058"/>
              <a:gd name="connsiteY50" fmla="*/ 32059 h 358527"/>
              <a:gd name="connsiteX51" fmla="*/ 239232 w 390058"/>
              <a:gd name="connsiteY51" fmla="*/ 16110 h 358527"/>
              <a:gd name="connsiteX52" fmla="*/ 223283 w 390058"/>
              <a:gd name="connsiteY52" fmla="*/ 26743 h 358527"/>
              <a:gd name="connsiteX53" fmla="*/ 196702 w 390058"/>
              <a:gd name="connsiteY53" fmla="*/ 32059 h 358527"/>
              <a:gd name="connsiteX54" fmla="*/ 175437 w 390058"/>
              <a:gd name="connsiteY54" fmla="*/ 37375 h 358527"/>
              <a:gd name="connsiteX55" fmla="*/ 180753 w 390058"/>
              <a:gd name="connsiteY55" fmla="*/ 161 h 358527"/>
              <a:gd name="connsiteX56" fmla="*/ 186070 w 390058"/>
              <a:gd name="connsiteY56" fmla="*/ 16110 h 358527"/>
              <a:gd name="connsiteX57" fmla="*/ 202018 w 390058"/>
              <a:gd name="connsiteY57" fmla="*/ 26743 h 358527"/>
              <a:gd name="connsiteX58" fmla="*/ 244549 w 390058"/>
              <a:gd name="connsiteY58" fmla="*/ 32059 h 358527"/>
              <a:gd name="connsiteX59" fmla="*/ 276446 w 390058"/>
              <a:gd name="connsiteY59" fmla="*/ 37375 h 358527"/>
              <a:gd name="connsiteX60" fmla="*/ 292395 w 390058"/>
              <a:gd name="connsiteY60" fmla="*/ 48008 h 358527"/>
              <a:gd name="connsiteX61" fmla="*/ 308344 w 390058"/>
              <a:gd name="connsiteY61" fmla="*/ 53324 h 358527"/>
              <a:gd name="connsiteX62" fmla="*/ 303028 w 390058"/>
              <a:gd name="connsiteY62" fmla="*/ 69273 h 358527"/>
              <a:gd name="connsiteX63" fmla="*/ 271130 w 390058"/>
              <a:gd name="connsiteY63" fmla="*/ 90538 h 358527"/>
              <a:gd name="connsiteX64" fmla="*/ 388088 w 390058"/>
              <a:gd name="connsiteY64" fmla="*/ 95854 h 358527"/>
              <a:gd name="connsiteX65" fmla="*/ 361507 w 390058"/>
              <a:gd name="connsiteY65" fmla="*/ 106487 h 358527"/>
              <a:gd name="connsiteX66" fmla="*/ 329609 w 390058"/>
              <a:gd name="connsiteY66" fmla="*/ 111803 h 358527"/>
              <a:gd name="connsiteX67" fmla="*/ 287079 w 390058"/>
              <a:gd name="connsiteY67" fmla="*/ 122436 h 358527"/>
              <a:gd name="connsiteX68" fmla="*/ 308344 w 390058"/>
              <a:gd name="connsiteY68" fmla="*/ 133068 h 358527"/>
              <a:gd name="connsiteX69" fmla="*/ 281763 w 390058"/>
              <a:gd name="connsiteY69" fmla="*/ 138385 h 358527"/>
              <a:gd name="connsiteX70" fmla="*/ 191386 w 390058"/>
              <a:gd name="connsiteY70" fmla="*/ 143701 h 358527"/>
              <a:gd name="connsiteX71" fmla="*/ 217967 w 390058"/>
              <a:gd name="connsiteY71" fmla="*/ 149017 h 358527"/>
              <a:gd name="connsiteX72" fmla="*/ 249865 w 390058"/>
              <a:gd name="connsiteY72" fmla="*/ 170282 h 358527"/>
              <a:gd name="connsiteX73" fmla="*/ 265814 w 390058"/>
              <a:gd name="connsiteY73" fmla="*/ 180915 h 358527"/>
              <a:gd name="connsiteX74" fmla="*/ 281763 w 390058"/>
              <a:gd name="connsiteY74" fmla="*/ 186231 h 358527"/>
              <a:gd name="connsiteX75" fmla="*/ 297711 w 390058"/>
              <a:gd name="connsiteY75" fmla="*/ 196864 h 358527"/>
              <a:gd name="connsiteX76" fmla="*/ 329609 w 390058"/>
              <a:gd name="connsiteY76" fmla="*/ 207496 h 358527"/>
              <a:gd name="connsiteX77" fmla="*/ 239232 w 390058"/>
              <a:gd name="connsiteY77" fmla="*/ 212813 h 358527"/>
              <a:gd name="connsiteX78" fmla="*/ 223283 w 390058"/>
              <a:gd name="connsiteY78" fmla="*/ 223445 h 358527"/>
              <a:gd name="connsiteX79" fmla="*/ 207335 w 390058"/>
              <a:gd name="connsiteY79" fmla="*/ 228761 h 358527"/>
              <a:gd name="connsiteX80" fmla="*/ 196702 w 390058"/>
              <a:gd name="connsiteY80" fmla="*/ 308506 h 358527"/>
              <a:gd name="connsiteX81" fmla="*/ 191386 w 390058"/>
              <a:gd name="connsiteY81" fmla="*/ 324454 h 358527"/>
              <a:gd name="connsiteX82" fmla="*/ 164804 w 390058"/>
              <a:gd name="connsiteY82" fmla="*/ 356352 h 35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90058" h="358527">
                <a:moveTo>
                  <a:pt x="164804" y="356352"/>
                </a:moveTo>
                <a:cubicBezTo>
                  <a:pt x="160374" y="344833"/>
                  <a:pt x="175103" y="310272"/>
                  <a:pt x="164804" y="255343"/>
                </a:cubicBezTo>
                <a:cubicBezTo>
                  <a:pt x="163627" y="249063"/>
                  <a:pt x="157716" y="244710"/>
                  <a:pt x="154172" y="239394"/>
                </a:cubicBezTo>
                <a:cubicBezTo>
                  <a:pt x="143539" y="241166"/>
                  <a:pt x="132500" y="248119"/>
                  <a:pt x="122274" y="244710"/>
                </a:cubicBezTo>
                <a:cubicBezTo>
                  <a:pt x="116213" y="242690"/>
                  <a:pt x="132508" y="236935"/>
                  <a:pt x="138223" y="234078"/>
                </a:cubicBezTo>
                <a:cubicBezTo>
                  <a:pt x="143235" y="231572"/>
                  <a:pt x="148856" y="230533"/>
                  <a:pt x="154172" y="228761"/>
                </a:cubicBezTo>
                <a:cubicBezTo>
                  <a:pt x="137322" y="203488"/>
                  <a:pt x="149600" y="214833"/>
                  <a:pt x="111642" y="202180"/>
                </a:cubicBezTo>
                <a:lnTo>
                  <a:pt x="95693" y="196864"/>
                </a:lnTo>
                <a:lnTo>
                  <a:pt x="79744" y="191547"/>
                </a:lnTo>
                <a:cubicBezTo>
                  <a:pt x="86832" y="186231"/>
                  <a:pt x="93084" y="179561"/>
                  <a:pt x="101009" y="175599"/>
                </a:cubicBezTo>
                <a:cubicBezTo>
                  <a:pt x="112721" y="169743"/>
                  <a:pt x="160805" y="165466"/>
                  <a:pt x="164804" y="164966"/>
                </a:cubicBezTo>
                <a:cubicBezTo>
                  <a:pt x="125838" y="126000"/>
                  <a:pt x="163565" y="155863"/>
                  <a:pt x="116958" y="138385"/>
                </a:cubicBezTo>
                <a:cubicBezTo>
                  <a:pt x="110975" y="136141"/>
                  <a:pt x="106724" y="130609"/>
                  <a:pt x="101009" y="127752"/>
                </a:cubicBezTo>
                <a:cubicBezTo>
                  <a:pt x="92474" y="123484"/>
                  <a:pt x="82963" y="121388"/>
                  <a:pt x="74428" y="117120"/>
                </a:cubicBezTo>
                <a:cubicBezTo>
                  <a:pt x="65186" y="112499"/>
                  <a:pt x="57088" y="105792"/>
                  <a:pt x="47846" y="101171"/>
                </a:cubicBezTo>
                <a:cubicBezTo>
                  <a:pt x="3828" y="79162"/>
                  <a:pt x="61651" y="115690"/>
                  <a:pt x="15949" y="85222"/>
                </a:cubicBezTo>
                <a:cubicBezTo>
                  <a:pt x="62285" y="69777"/>
                  <a:pt x="35919" y="76405"/>
                  <a:pt x="132907" y="85222"/>
                </a:cubicBezTo>
                <a:cubicBezTo>
                  <a:pt x="138488" y="85729"/>
                  <a:pt x="143609" y="88570"/>
                  <a:pt x="148856" y="90538"/>
                </a:cubicBezTo>
                <a:cubicBezTo>
                  <a:pt x="157791" y="93889"/>
                  <a:pt x="184980" y="101171"/>
                  <a:pt x="175437" y="101171"/>
                </a:cubicBezTo>
                <a:cubicBezTo>
                  <a:pt x="160824" y="101171"/>
                  <a:pt x="147196" y="93600"/>
                  <a:pt x="132907" y="90538"/>
                </a:cubicBezTo>
                <a:cubicBezTo>
                  <a:pt x="122367" y="88279"/>
                  <a:pt x="111642" y="86994"/>
                  <a:pt x="101009" y="85222"/>
                </a:cubicBezTo>
                <a:cubicBezTo>
                  <a:pt x="93921" y="81678"/>
                  <a:pt x="86338" y="78985"/>
                  <a:pt x="79744" y="74589"/>
                </a:cubicBezTo>
                <a:cubicBezTo>
                  <a:pt x="70303" y="68295"/>
                  <a:pt x="63082" y="58834"/>
                  <a:pt x="53163" y="53324"/>
                </a:cubicBezTo>
                <a:cubicBezTo>
                  <a:pt x="46776" y="49776"/>
                  <a:pt x="38896" y="50108"/>
                  <a:pt x="31897" y="48008"/>
                </a:cubicBezTo>
                <a:cubicBezTo>
                  <a:pt x="21162" y="44788"/>
                  <a:pt x="0" y="37375"/>
                  <a:pt x="0" y="37375"/>
                </a:cubicBezTo>
                <a:cubicBezTo>
                  <a:pt x="7088" y="33831"/>
                  <a:pt x="13348" y="27087"/>
                  <a:pt x="21265" y="26743"/>
                </a:cubicBezTo>
                <a:cubicBezTo>
                  <a:pt x="80555" y="24165"/>
                  <a:pt x="121247" y="30187"/>
                  <a:pt x="175437" y="42692"/>
                </a:cubicBezTo>
                <a:cubicBezTo>
                  <a:pt x="180897" y="43952"/>
                  <a:pt x="185998" y="46469"/>
                  <a:pt x="191386" y="48008"/>
                </a:cubicBezTo>
                <a:cubicBezTo>
                  <a:pt x="198411" y="50015"/>
                  <a:pt x="205519" y="51739"/>
                  <a:pt x="212651" y="53324"/>
                </a:cubicBezTo>
                <a:cubicBezTo>
                  <a:pt x="221472" y="55284"/>
                  <a:pt x="230515" y="56263"/>
                  <a:pt x="239232" y="58640"/>
                </a:cubicBezTo>
                <a:cubicBezTo>
                  <a:pt x="250045" y="61589"/>
                  <a:pt x="260497" y="65729"/>
                  <a:pt x="271130" y="69273"/>
                </a:cubicBezTo>
                <a:lnTo>
                  <a:pt x="287079" y="74589"/>
                </a:lnTo>
                <a:cubicBezTo>
                  <a:pt x="245377" y="88492"/>
                  <a:pt x="270654" y="82279"/>
                  <a:pt x="186070" y="74589"/>
                </a:cubicBezTo>
                <a:cubicBezTo>
                  <a:pt x="175335" y="73613"/>
                  <a:pt x="164826" y="70912"/>
                  <a:pt x="154172" y="69273"/>
                </a:cubicBezTo>
                <a:cubicBezTo>
                  <a:pt x="141787" y="67368"/>
                  <a:pt x="129363" y="65729"/>
                  <a:pt x="116958" y="63957"/>
                </a:cubicBezTo>
                <a:cubicBezTo>
                  <a:pt x="122274" y="58641"/>
                  <a:pt x="125926" y="50800"/>
                  <a:pt x="132907" y="48008"/>
                </a:cubicBezTo>
                <a:cubicBezTo>
                  <a:pt x="144541" y="43354"/>
                  <a:pt x="157659" y="44004"/>
                  <a:pt x="170121" y="42692"/>
                </a:cubicBezTo>
                <a:cubicBezTo>
                  <a:pt x="191342" y="40458"/>
                  <a:pt x="212651" y="39147"/>
                  <a:pt x="233916" y="37375"/>
                </a:cubicBezTo>
                <a:cubicBezTo>
                  <a:pt x="269358" y="39147"/>
                  <a:pt x="304756" y="42692"/>
                  <a:pt x="340242" y="42692"/>
                </a:cubicBezTo>
                <a:cubicBezTo>
                  <a:pt x="352773" y="42692"/>
                  <a:pt x="389344" y="33413"/>
                  <a:pt x="377456" y="37375"/>
                </a:cubicBezTo>
                <a:cubicBezTo>
                  <a:pt x="360311" y="43090"/>
                  <a:pt x="324293" y="48008"/>
                  <a:pt x="324293" y="48008"/>
                </a:cubicBezTo>
                <a:cubicBezTo>
                  <a:pt x="318977" y="51552"/>
                  <a:pt x="314059" y="55783"/>
                  <a:pt x="308344" y="58640"/>
                </a:cubicBezTo>
                <a:cubicBezTo>
                  <a:pt x="285027" y="70299"/>
                  <a:pt x="280086" y="69608"/>
                  <a:pt x="255181" y="74589"/>
                </a:cubicBezTo>
                <a:cubicBezTo>
                  <a:pt x="246321" y="78133"/>
                  <a:pt x="237653" y="82204"/>
                  <a:pt x="228600" y="85222"/>
                </a:cubicBezTo>
                <a:cubicBezTo>
                  <a:pt x="217339" y="88976"/>
                  <a:pt x="191285" y="93748"/>
                  <a:pt x="180753" y="95854"/>
                </a:cubicBezTo>
                <a:cubicBezTo>
                  <a:pt x="168348" y="94082"/>
                  <a:pt x="155826" y="92995"/>
                  <a:pt x="143539" y="90538"/>
                </a:cubicBezTo>
                <a:cubicBezTo>
                  <a:pt x="138044" y="89439"/>
                  <a:pt x="130096" y="90234"/>
                  <a:pt x="127590" y="85222"/>
                </a:cubicBezTo>
                <a:cubicBezTo>
                  <a:pt x="121459" y="72959"/>
                  <a:pt x="143601" y="61268"/>
                  <a:pt x="148856" y="58640"/>
                </a:cubicBezTo>
                <a:cubicBezTo>
                  <a:pt x="153868" y="56134"/>
                  <a:pt x="159792" y="55830"/>
                  <a:pt x="164804" y="53324"/>
                </a:cubicBezTo>
                <a:cubicBezTo>
                  <a:pt x="170519" y="50467"/>
                  <a:pt x="174880" y="45209"/>
                  <a:pt x="180753" y="42692"/>
                </a:cubicBezTo>
                <a:cubicBezTo>
                  <a:pt x="187328" y="39874"/>
                  <a:pt x="223862" y="33007"/>
                  <a:pt x="228600" y="32059"/>
                </a:cubicBezTo>
                <a:cubicBezTo>
                  <a:pt x="232144" y="26743"/>
                  <a:pt x="243750" y="20628"/>
                  <a:pt x="239232" y="16110"/>
                </a:cubicBezTo>
                <a:cubicBezTo>
                  <a:pt x="234714" y="11592"/>
                  <a:pt x="229266" y="24499"/>
                  <a:pt x="223283" y="26743"/>
                </a:cubicBezTo>
                <a:cubicBezTo>
                  <a:pt x="214823" y="29916"/>
                  <a:pt x="205523" y="30099"/>
                  <a:pt x="196702" y="32059"/>
                </a:cubicBezTo>
                <a:cubicBezTo>
                  <a:pt x="189570" y="33644"/>
                  <a:pt x="182525" y="35603"/>
                  <a:pt x="175437" y="37375"/>
                </a:cubicBezTo>
                <a:cubicBezTo>
                  <a:pt x="172260" y="27844"/>
                  <a:pt x="161046" y="6730"/>
                  <a:pt x="180753" y="161"/>
                </a:cubicBezTo>
                <a:cubicBezTo>
                  <a:pt x="186069" y="-1611"/>
                  <a:pt x="182569" y="11734"/>
                  <a:pt x="186070" y="16110"/>
                </a:cubicBezTo>
                <a:cubicBezTo>
                  <a:pt x="190061" y="21099"/>
                  <a:pt x="195854" y="25062"/>
                  <a:pt x="202018" y="26743"/>
                </a:cubicBezTo>
                <a:cubicBezTo>
                  <a:pt x="215802" y="30502"/>
                  <a:pt x="230405" y="30039"/>
                  <a:pt x="244549" y="32059"/>
                </a:cubicBezTo>
                <a:cubicBezTo>
                  <a:pt x="255220" y="33583"/>
                  <a:pt x="265814" y="35603"/>
                  <a:pt x="276446" y="37375"/>
                </a:cubicBezTo>
                <a:cubicBezTo>
                  <a:pt x="281762" y="40919"/>
                  <a:pt x="286680" y="45151"/>
                  <a:pt x="292395" y="48008"/>
                </a:cubicBezTo>
                <a:cubicBezTo>
                  <a:pt x="297407" y="50514"/>
                  <a:pt x="305838" y="48312"/>
                  <a:pt x="308344" y="53324"/>
                </a:cubicBezTo>
                <a:cubicBezTo>
                  <a:pt x="310850" y="58336"/>
                  <a:pt x="306991" y="65310"/>
                  <a:pt x="303028" y="69273"/>
                </a:cubicBezTo>
                <a:cubicBezTo>
                  <a:pt x="293992" y="78309"/>
                  <a:pt x="271130" y="90538"/>
                  <a:pt x="271130" y="90538"/>
                </a:cubicBezTo>
                <a:cubicBezTo>
                  <a:pt x="310116" y="92310"/>
                  <a:pt x="349656" y="89072"/>
                  <a:pt x="388088" y="95854"/>
                </a:cubicBezTo>
                <a:cubicBezTo>
                  <a:pt x="397486" y="97512"/>
                  <a:pt x="370714" y="103976"/>
                  <a:pt x="361507" y="106487"/>
                </a:cubicBezTo>
                <a:cubicBezTo>
                  <a:pt x="351108" y="109323"/>
                  <a:pt x="340149" y="109544"/>
                  <a:pt x="329609" y="111803"/>
                </a:cubicBezTo>
                <a:cubicBezTo>
                  <a:pt x="315320" y="114865"/>
                  <a:pt x="287079" y="122436"/>
                  <a:pt x="287079" y="122436"/>
                </a:cubicBezTo>
                <a:cubicBezTo>
                  <a:pt x="294167" y="125980"/>
                  <a:pt x="310850" y="125550"/>
                  <a:pt x="308344" y="133068"/>
                </a:cubicBezTo>
                <a:cubicBezTo>
                  <a:pt x="305487" y="141640"/>
                  <a:pt x="290762" y="137567"/>
                  <a:pt x="281763" y="138385"/>
                </a:cubicBezTo>
                <a:cubicBezTo>
                  <a:pt x="251709" y="141117"/>
                  <a:pt x="221512" y="141929"/>
                  <a:pt x="191386" y="143701"/>
                </a:cubicBezTo>
                <a:cubicBezTo>
                  <a:pt x="200246" y="145473"/>
                  <a:pt x="209741" y="145278"/>
                  <a:pt x="217967" y="149017"/>
                </a:cubicBezTo>
                <a:cubicBezTo>
                  <a:pt x="229600" y="154305"/>
                  <a:pt x="239232" y="163194"/>
                  <a:pt x="249865" y="170282"/>
                </a:cubicBezTo>
                <a:cubicBezTo>
                  <a:pt x="255181" y="173826"/>
                  <a:pt x="259752" y="178895"/>
                  <a:pt x="265814" y="180915"/>
                </a:cubicBezTo>
                <a:lnTo>
                  <a:pt x="281763" y="186231"/>
                </a:lnTo>
                <a:cubicBezTo>
                  <a:pt x="287079" y="189775"/>
                  <a:pt x="291872" y="194269"/>
                  <a:pt x="297711" y="196864"/>
                </a:cubicBezTo>
                <a:cubicBezTo>
                  <a:pt x="307953" y="201416"/>
                  <a:pt x="329609" y="207496"/>
                  <a:pt x="329609" y="207496"/>
                </a:cubicBezTo>
                <a:cubicBezTo>
                  <a:pt x="299483" y="209268"/>
                  <a:pt x="269076" y="208336"/>
                  <a:pt x="239232" y="212813"/>
                </a:cubicBezTo>
                <a:cubicBezTo>
                  <a:pt x="232913" y="213761"/>
                  <a:pt x="228998" y="220588"/>
                  <a:pt x="223283" y="223445"/>
                </a:cubicBezTo>
                <a:cubicBezTo>
                  <a:pt x="218271" y="225951"/>
                  <a:pt x="212651" y="226989"/>
                  <a:pt x="207335" y="228761"/>
                </a:cubicBezTo>
                <a:cubicBezTo>
                  <a:pt x="193751" y="269508"/>
                  <a:pt x="208264" y="221785"/>
                  <a:pt x="196702" y="308506"/>
                </a:cubicBezTo>
                <a:cubicBezTo>
                  <a:pt x="195961" y="314060"/>
                  <a:pt x="193892" y="319442"/>
                  <a:pt x="191386" y="324454"/>
                </a:cubicBezTo>
                <a:cubicBezTo>
                  <a:pt x="188528" y="330169"/>
                  <a:pt x="169234" y="367871"/>
                  <a:pt x="164804" y="356352"/>
                </a:cubicBezTo>
                <a:close/>
              </a:path>
            </a:pathLst>
          </a:custGeom>
          <a:solidFill>
            <a:schemeClr val="bg1">
              <a:lumMod val="85000"/>
            </a:schemeClr>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Freeform 43"/>
          <p:cNvSpPr/>
          <p:nvPr/>
        </p:nvSpPr>
        <p:spPr>
          <a:xfrm>
            <a:off x="1466405" y="7914207"/>
            <a:ext cx="390058" cy="358527"/>
          </a:xfrm>
          <a:custGeom>
            <a:avLst/>
            <a:gdLst>
              <a:gd name="connsiteX0" fmla="*/ 164804 w 390058"/>
              <a:gd name="connsiteY0" fmla="*/ 356352 h 358527"/>
              <a:gd name="connsiteX1" fmla="*/ 164804 w 390058"/>
              <a:gd name="connsiteY1" fmla="*/ 255343 h 358527"/>
              <a:gd name="connsiteX2" fmla="*/ 154172 w 390058"/>
              <a:gd name="connsiteY2" fmla="*/ 239394 h 358527"/>
              <a:gd name="connsiteX3" fmla="*/ 122274 w 390058"/>
              <a:gd name="connsiteY3" fmla="*/ 244710 h 358527"/>
              <a:gd name="connsiteX4" fmla="*/ 138223 w 390058"/>
              <a:gd name="connsiteY4" fmla="*/ 234078 h 358527"/>
              <a:gd name="connsiteX5" fmla="*/ 154172 w 390058"/>
              <a:gd name="connsiteY5" fmla="*/ 228761 h 358527"/>
              <a:gd name="connsiteX6" fmla="*/ 111642 w 390058"/>
              <a:gd name="connsiteY6" fmla="*/ 202180 h 358527"/>
              <a:gd name="connsiteX7" fmla="*/ 95693 w 390058"/>
              <a:gd name="connsiteY7" fmla="*/ 196864 h 358527"/>
              <a:gd name="connsiteX8" fmla="*/ 79744 w 390058"/>
              <a:gd name="connsiteY8" fmla="*/ 191547 h 358527"/>
              <a:gd name="connsiteX9" fmla="*/ 101009 w 390058"/>
              <a:gd name="connsiteY9" fmla="*/ 175599 h 358527"/>
              <a:gd name="connsiteX10" fmla="*/ 164804 w 390058"/>
              <a:gd name="connsiteY10" fmla="*/ 164966 h 358527"/>
              <a:gd name="connsiteX11" fmla="*/ 116958 w 390058"/>
              <a:gd name="connsiteY11" fmla="*/ 138385 h 358527"/>
              <a:gd name="connsiteX12" fmla="*/ 101009 w 390058"/>
              <a:gd name="connsiteY12" fmla="*/ 127752 h 358527"/>
              <a:gd name="connsiteX13" fmla="*/ 74428 w 390058"/>
              <a:gd name="connsiteY13" fmla="*/ 117120 h 358527"/>
              <a:gd name="connsiteX14" fmla="*/ 47846 w 390058"/>
              <a:gd name="connsiteY14" fmla="*/ 101171 h 358527"/>
              <a:gd name="connsiteX15" fmla="*/ 15949 w 390058"/>
              <a:gd name="connsiteY15" fmla="*/ 85222 h 358527"/>
              <a:gd name="connsiteX16" fmla="*/ 132907 w 390058"/>
              <a:gd name="connsiteY16" fmla="*/ 85222 h 358527"/>
              <a:gd name="connsiteX17" fmla="*/ 148856 w 390058"/>
              <a:gd name="connsiteY17" fmla="*/ 90538 h 358527"/>
              <a:gd name="connsiteX18" fmla="*/ 175437 w 390058"/>
              <a:gd name="connsiteY18" fmla="*/ 101171 h 358527"/>
              <a:gd name="connsiteX19" fmla="*/ 132907 w 390058"/>
              <a:gd name="connsiteY19" fmla="*/ 90538 h 358527"/>
              <a:gd name="connsiteX20" fmla="*/ 101009 w 390058"/>
              <a:gd name="connsiteY20" fmla="*/ 85222 h 358527"/>
              <a:gd name="connsiteX21" fmla="*/ 79744 w 390058"/>
              <a:gd name="connsiteY21" fmla="*/ 74589 h 358527"/>
              <a:gd name="connsiteX22" fmla="*/ 53163 w 390058"/>
              <a:gd name="connsiteY22" fmla="*/ 53324 h 358527"/>
              <a:gd name="connsiteX23" fmla="*/ 31897 w 390058"/>
              <a:gd name="connsiteY23" fmla="*/ 48008 h 358527"/>
              <a:gd name="connsiteX24" fmla="*/ 0 w 390058"/>
              <a:gd name="connsiteY24" fmla="*/ 37375 h 358527"/>
              <a:gd name="connsiteX25" fmla="*/ 21265 w 390058"/>
              <a:gd name="connsiteY25" fmla="*/ 26743 h 358527"/>
              <a:gd name="connsiteX26" fmla="*/ 175437 w 390058"/>
              <a:gd name="connsiteY26" fmla="*/ 42692 h 358527"/>
              <a:gd name="connsiteX27" fmla="*/ 191386 w 390058"/>
              <a:gd name="connsiteY27" fmla="*/ 48008 h 358527"/>
              <a:gd name="connsiteX28" fmla="*/ 212651 w 390058"/>
              <a:gd name="connsiteY28" fmla="*/ 53324 h 358527"/>
              <a:gd name="connsiteX29" fmla="*/ 239232 w 390058"/>
              <a:gd name="connsiteY29" fmla="*/ 58640 h 358527"/>
              <a:gd name="connsiteX30" fmla="*/ 271130 w 390058"/>
              <a:gd name="connsiteY30" fmla="*/ 69273 h 358527"/>
              <a:gd name="connsiteX31" fmla="*/ 287079 w 390058"/>
              <a:gd name="connsiteY31" fmla="*/ 74589 h 358527"/>
              <a:gd name="connsiteX32" fmla="*/ 186070 w 390058"/>
              <a:gd name="connsiteY32" fmla="*/ 74589 h 358527"/>
              <a:gd name="connsiteX33" fmla="*/ 154172 w 390058"/>
              <a:gd name="connsiteY33" fmla="*/ 69273 h 358527"/>
              <a:gd name="connsiteX34" fmla="*/ 116958 w 390058"/>
              <a:gd name="connsiteY34" fmla="*/ 63957 h 358527"/>
              <a:gd name="connsiteX35" fmla="*/ 132907 w 390058"/>
              <a:gd name="connsiteY35" fmla="*/ 48008 h 358527"/>
              <a:gd name="connsiteX36" fmla="*/ 170121 w 390058"/>
              <a:gd name="connsiteY36" fmla="*/ 42692 h 358527"/>
              <a:gd name="connsiteX37" fmla="*/ 233916 w 390058"/>
              <a:gd name="connsiteY37" fmla="*/ 37375 h 358527"/>
              <a:gd name="connsiteX38" fmla="*/ 340242 w 390058"/>
              <a:gd name="connsiteY38" fmla="*/ 42692 h 358527"/>
              <a:gd name="connsiteX39" fmla="*/ 377456 w 390058"/>
              <a:gd name="connsiteY39" fmla="*/ 37375 h 358527"/>
              <a:gd name="connsiteX40" fmla="*/ 324293 w 390058"/>
              <a:gd name="connsiteY40" fmla="*/ 48008 h 358527"/>
              <a:gd name="connsiteX41" fmla="*/ 308344 w 390058"/>
              <a:gd name="connsiteY41" fmla="*/ 58640 h 358527"/>
              <a:gd name="connsiteX42" fmla="*/ 255181 w 390058"/>
              <a:gd name="connsiteY42" fmla="*/ 74589 h 358527"/>
              <a:gd name="connsiteX43" fmla="*/ 228600 w 390058"/>
              <a:gd name="connsiteY43" fmla="*/ 85222 h 358527"/>
              <a:gd name="connsiteX44" fmla="*/ 180753 w 390058"/>
              <a:gd name="connsiteY44" fmla="*/ 95854 h 358527"/>
              <a:gd name="connsiteX45" fmla="*/ 143539 w 390058"/>
              <a:gd name="connsiteY45" fmla="*/ 90538 h 358527"/>
              <a:gd name="connsiteX46" fmla="*/ 127590 w 390058"/>
              <a:gd name="connsiteY46" fmla="*/ 85222 h 358527"/>
              <a:gd name="connsiteX47" fmla="*/ 148856 w 390058"/>
              <a:gd name="connsiteY47" fmla="*/ 58640 h 358527"/>
              <a:gd name="connsiteX48" fmla="*/ 164804 w 390058"/>
              <a:gd name="connsiteY48" fmla="*/ 53324 h 358527"/>
              <a:gd name="connsiteX49" fmla="*/ 180753 w 390058"/>
              <a:gd name="connsiteY49" fmla="*/ 42692 h 358527"/>
              <a:gd name="connsiteX50" fmla="*/ 228600 w 390058"/>
              <a:gd name="connsiteY50" fmla="*/ 32059 h 358527"/>
              <a:gd name="connsiteX51" fmla="*/ 239232 w 390058"/>
              <a:gd name="connsiteY51" fmla="*/ 16110 h 358527"/>
              <a:gd name="connsiteX52" fmla="*/ 223283 w 390058"/>
              <a:gd name="connsiteY52" fmla="*/ 26743 h 358527"/>
              <a:gd name="connsiteX53" fmla="*/ 196702 w 390058"/>
              <a:gd name="connsiteY53" fmla="*/ 32059 h 358527"/>
              <a:gd name="connsiteX54" fmla="*/ 175437 w 390058"/>
              <a:gd name="connsiteY54" fmla="*/ 37375 h 358527"/>
              <a:gd name="connsiteX55" fmla="*/ 180753 w 390058"/>
              <a:gd name="connsiteY55" fmla="*/ 161 h 358527"/>
              <a:gd name="connsiteX56" fmla="*/ 186070 w 390058"/>
              <a:gd name="connsiteY56" fmla="*/ 16110 h 358527"/>
              <a:gd name="connsiteX57" fmla="*/ 202018 w 390058"/>
              <a:gd name="connsiteY57" fmla="*/ 26743 h 358527"/>
              <a:gd name="connsiteX58" fmla="*/ 244549 w 390058"/>
              <a:gd name="connsiteY58" fmla="*/ 32059 h 358527"/>
              <a:gd name="connsiteX59" fmla="*/ 276446 w 390058"/>
              <a:gd name="connsiteY59" fmla="*/ 37375 h 358527"/>
              <a:gd name="connsiteX60" fmla="*/ 292395 w 390058"/>
              <a:gd name="connsiteY60" fmla="*/ 48008 h 358527"/>
              <a:gd name="connsiteX61" fmla="*/ 308344 w 390058"/>
              <a:gd name="connsiteY61" fmla="*/ 53324 h 358527"/>
              <a:gd name="connsiteX62" fmla="*/ 303028 w 390058"/>
              <a:gd name="connsiteY62" fmla="*/ 69273 h 358527"/>
              <a:gd name="connsiteX63" fmla="*/ 271130 w 390058"/>
              <a:gd name="connsiteY63" fmla="*/ 90538 h 358527"/>
              <a:gd name="connsiteX64" fmla="*/ 388088 w 390058"/>
              <a:gd name="connsiteY64" fmla="*/ 95854 h 358527"/>
              <a:gd name="connsiteX65" fmla="*/ 361507 w 390058"/>
              <a:gd name="connsiteY65" fmla="*/ 106487 h 358527"/>
              <a:gd name="connsiteX66" fmla="*/ 329609 w 390058"/>
              <a:gd name="connsiteY66" fmla="*/ 111803 h 358527"/>
              <a:gd name="connsiteX67" fmla="*/ 287079 w 390058"/>
              <a:gd name="connsiteY67" fmla="*/ 122436 h 358527"/>
              <a:gd name="connsiteX68" fmla="*/ 308344 w 390058"/>
              <a:gd name="connsiteY68" fmla="*/ 133068 h 358527"/>
              <a:gd name="connsiteX69" fmla="*/ 281763 w 390058"/>
              <a:gd name="connsiteY69" fmla="*/ 138385 h 358527"/>
              <a:gd name="connsiteX70" fmla="*/ 191386 w 390058"/>
              <a:gd name="connsiteY70" fmla="*/ 143701 h 358527"/>
              <a:gd name="connsiteX71" fmla="*/ 217967 w 390058"/>
              <a:gd name="connsiteY71" fmla="*/ 149017 h 358527"/>
              <a:gd name="connsiteX72" fmla="*/ 249865 w 390058"/>
              <a:gd name="connsiteY72" fmla="*/ 170282 h 358527"/>
              <a:gd name="connsiteX73" fmla="*/ 265814 w 390058"/>
              <a:gd name="connsiteY73" fmla="*/ 180915 h 358527"/>
              <a:gd name="connsiteX74" fmla="*/ 281763 w 390058"/>
              <a:gd name="connsiteY74" fmla="*/ 186231 h 358527"/>
              <a:gd name="connsiteX75" fmla="*/ 297711 w 390058"/>
              <a:gd name="connsiteY75" fmla="*/ 196864 h 358527"/>
              <a:gd name="connsiteX76" fmla="*/ 329609 w 390058"/>
              <a:gd name="connsiteY76" fmla="*/ 207496 h 358527"/>
              <a:gd name="connsiteX77" fmla="*/ 239232 w 390058"/>
              <a:gd name="connsiteY77" fmla="*/ 212813 h 358527"/>
              <a:gd name="connsiteX78" fmla="*/ 223283 w 390058"/>
              <a:gd name="connsiteY78" fmla="*/ 223445 h 358527"/>
              <a:gd name="connsiteX79" fmla="*/ 207335 w 390058"/>
              <a:gd name="connsiteY79" fmla="*/ 228761 h 358527"/>
              <a:gd name="connsiteX80" fmla="*/ 196702 w 390058"/>
              <a:gd name="connsiteY80" fmla="*/ 308506 h 358527"/>
              <a:gd name="connsiteX81" fmla="*/ 191386 w 390058"/>
              <a:gd name="connsiteY81" fmla="*/ 324454 h 358527"/>
              <a:gd name="connsiteX82" fmla="*/ 164804 w 390058"/>
              <a:gd name="connsiteY82" fmla="*/ 356352 h 35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90058" h="358527">
                <a:moveTo>
                  <a:pt x="164804" y="356352"/>
                </a:moveTo>
                <a:cubicBezTo>
                  <a:pt x="160374" y="344833"/>
                  <a:pt x="175103" y="310272"/>
                  <a:pt x="164804" y="255343"/>
                </a:cubicBezTo>
                <a:cubicBezTo>
                  <a:pt x="163627" y="249063"/>
                  <a:pt x="157716" y="244710"/>
                  <a:pt x="154172" y="239394"/>
                </a:cubicBezTo>
                <a:cubicBezTo>
                  <a:pt x="143539" y="241166"/>
                  <a:pt x="132500" y="248119"/>
                  <a:pt x="122274" y="244710"/>
                </a:cubicBezTo>
                <a:cubicBezTo>
                  <a:pt x="116213" y="242690"/>
                  <a:pt x="132508" y="236935"/>
                  <a:pt x="138223" y="234078"/>
                </a:cubicBezTo>
                <a:cubicBezTo>
                  <a:pt x="143235" y="231572"/>
                  <a:pt x="148856" y="230533"/>
                  <a:pt x="154172" y="228761"/>
                </a:cubicBezTo>
                <a:cubicBezTo>
                  <a:pt x="137322" y="203488"/>
                  <a:pt x="149600" y="214833"/>
                  <a:pt x="111642" y="202180"/>
                </a:cubicBezTo>
                <a:lnTo>
                  <a:pt x="95693" y="196864"/>
                </a:lnTo>
                <a:lnTo>
                  <a:pt x="79744" y="191547"/>
                </a:lnTo>
                <a:cubicBezTo>
                  <a:pt x="86832" y="186231"/>
                  <a:pt x="93084" y="179561"/>
                  <a:pt x="101009" y="175599"/>
                </a:cubicBezTo>
                <a:cubicBezTo>
                  <a:pt x="112721" y="169743"/>
                  <a:pt x="160805" y="165466"/>
                  <a:pt x="164804" y="164966"/>
                </a:cubicBezTo>
                <a:cubicBezTo>
                  <a:pt x="125838" y="126000"/>
                  <a:pt x="163565" y="155863"/>
                  <a:pt x="116958" y="138385"/>
                </a:cubicBezTo>
                <a:cubicBezTo>
                  <a:pt x="110975" y="136141"/>
                  <a:pt x="106724" y="130609"/>
                  <a:pt x="101009" y="127752"/>
                </a:cubicBezTo>
                <a:cubicBezTo>
                  <a:pt x="92474" y="123484"/>
                  <a:pt x="82963" y="121388"/>
                  <a:pt x="74428" y="117120"/>
                </a:cubicBezTo>
                <a:cubicBezTo>
                  <a:pt x="65186" y="112499"/>
                  <a:pt x="57088" y="105792"/>
                  <a:pt x="47846" y="101171"/>
                </a:cubicBezTo>
                <a:cubicBezTo>
                  <a:pt x="3828" y="79162"/>
                  <a:pt x="61651" y="115690"/>
                  <a:pt x="15949" y="85222"/>
                </a:cubicBezTo>
                <a:cubicBezTo>
                  <a:pt x="62285" y="69777"/>
                  <a:pt x="35919" y="76405"/>
                  <a:pt x="132907" y="85222"/>
                </a:cubicBezTo>
                <a:cubicBezTo>
                  <a:pt x="138488" y="85729"/>
                  <a:pt x="143609" y="88570"/>
                  <a:pt x="148856" y="90538"/>
                </a:cubicBezTo>
                <a:cubicBezTo>
                  <a:pt x="157791" y="93889"/>
                  <a:pt x="184980" y="101171"/>
                  <a:pt x="175437" y="101171"/>
                </a:cubicBezTo>
                <a:cubicBezTo>
                  <a:pt x="160824" y="101171"/>
                  <a:pt x="147196" y="93600"/>
                  <a:pt x="132907" y="90538"/>
                </a:cubicBezTo>
                <a:cubicBezTo>
                  <a:pt x="122367" y="88279"/>
                  <a:pt x="111642" y="86994"/>
                  <a:pt x="101009" y="85222"/>
                </a:cubicBezTo>
                <a:cubicBezTo>
                  <a:pt x="93921" y="81678"/>
                  <a:pt x="86338" y="78985"/>
                  <a:pt x="79744" y="74589"/>
                </a:cubicBezTo>
                <a:cubicBezTo>
                  <a:pt x="70303" y="68295"/>
                  <a:pt x="63082" y="58834"/>
                  <a:pt x="53163" y="53324"/>
                </a:cubicBezTo>
                <a:cubicBezTo>
                  <a:pt x="46776" y="49776"/>
                  <a:pt x="38896" y="50108"/>
                  <a:pt x="31897" y="48008"/>
                </a:cubicBezTo>
                <a:cubicBezTo>
                  <a:pt x="21162" y="44788"/>
                  <a:pt x="0" y="37375"/>
                  <a:pt x="0" y="37375"/>
                </a:cubicBezTo>
                <a:cubicBezTo>
                  <a:pt x="7088" y="33831"/>
                  <a:pt x="13348" y="27087"/>
                  <a:pt x="21265" y="26743"/>
                </a:cubicBezTo>
                <a:cubicBezTo>
                  <a:pt x="80555" y="24165"/>
                  <a:pt x="121247" y="30187"/>
                  <a:pt x="175437" y="42692"/>
                </a:cubicBezTo>
                <a:cubicBezTo>
                  <a:pt x="180897" y="43952"/>
                  <a:pt x="185998" y="46469"/>
                  <a:pt x="191386" y="48008"/>
                </a:cubicBezTo>
                <a:cubicBezTo>
                  <a:pt x="198411" y="50015"/>
                  <a:pt x="205519" y="51739"/>
                  <a:pt x="212651" y="53324"/>
                </a:cubicBezTo>
                <a:cubicBezTo>
                  <a:pt x="221472" y="55284"/>
                  <a:pt x="230515" y="56263"/>
                  <a:pt x="239232" y="58640"/>
                </a:cubicBezTo>
                <a:cubicBezTo>
                  <a:pt x="250045" y="61589"/>
                  <a:pt x="260497" y="65729"/>
                  <a:pt x="271130" y="69273"/>
                </a:cubicBezTo>
                <a:lnTo>
                  <a:pt x="287079" y="74589"/>
                </a:lnTo>
                <a:cubicBezTo>
                  <a:pt x="245377" y="88492"/>
                  <a:pt x="270654" y="82279"/>
                  <a:pt x="186070" y="74589"/>
                </a:cubicBezTo>
                <a:cubicBezTo>
                  <a:pt x="175335" y="73613"/>
                  <a:pt x="164826" y="70912"/>
                  <a:pt x="154172" y="69273"/>
                </a:cubicBezTo>
                <a:cubicBezTo>
                  <a:pt x="141787" y="67368"/>
                  <a:pt x="129363" y="65729"/>
                  <a:pt x="116958" y="63957"/>
                </a:cubicBezTo>
                <a:cubicBezTo>
                  <a:pt x="122274" y="58641"/>
                  <a:pt x="125926" y="50800"/>
                  <a:pt x="132907" y="48008"/>
                </a:cubicBezTo>
                <a:cubicBezTo>
                  <a:pt x="144541" y="43354"/>
                  <a:pt x="157659" y="44004"/>
                  <a:pt x="170121" y="42692"/>
                </a:cubicBezTo>
                <a:cubicBezTo>
                  <a:pt x="191342" y="40458"/>
                  <a:pt x="212651" y="39147"/>
                  <a:pt x="233916" y="37375"/>
                </a:cubicBezTo>
                <a:cubicBezTo>
                  <a:pt x="269358" y="39147"/>
                  <a:pt x="304756" y="42692"/>
                  <a:pt x="340242" y="42692"/>
                </a:cubicBezTo>
                <a:cubicBezTo>
                  <a:pt x="352773" y="42692"/>
                  <a:pt x="389344" y="33413"/>
                  <a:pt x="377456" y="37375"/>
                </a:cubicBezTo>
                <a:cubicBezTo>
                  <a:pt x="360311" y="43090"/>
                  <a:pt x="324293" y="48008"/>
                  <a:pt x="324293" y="48008"/>
                </a:cubicBezTo>
                <a:cubicBezTo>
                  <a:pt x="318977" y="51552"/>
                  <a:pt x="314059" y="55783"/>
                  <a:pt x="308344" y="58640"/>
                </a:cubicBezTo>
                <a:cubicBezTo>
                  <a:pt x="285027" y="70299"/>
                  <a:pt x="280086" y="69608"/>
                  <a:pt x="255181" y="74589"/>
                </a:cubicBezTo>
                <a:cubicBezTo>
                  <a:pt x="246321" y="78133"/>
                  <a:pt x="237653" y="82204"/>
                  <a:pt x="228600" y="85222"/>
                </a:cubicBezTo>
                <a:cubicBezTo>
                  <a:pt x="217339" y="88976"/>
                  <a:pt x="191285" y="93748"/>
                  <a:pt x="180753" y="95854"/>
                </a:cubicBezTo>
                <a:cubicBezTo>
                  <a:pt x="168348" y="94082"/>
                  <a:pt x="155826" y="92995"/>
                  <a:pt x="143539" y="90538"/>
                </a:cubicBezTo>
                <a:cubicBezTo>
                  <a:pt x="138044" y="89439"/>
                  <a:pt x="130096" y="90234"/>
                  <a:pt x="127590" y="85222"/>
                </a:cubicBezTo>
                <a:cubicBezTo>
                  <a:pt x="121459" y="72959"/>
                  <a:pt x="143601" y="61268"/>
                  <a:pt x="148856" y="58640"/>
                </a:cubicBezTo>
                <a:cubicBezTo>
                  <a:pt x="153868" y="56134"/>
                  <a:pt x="159792" y="55830"/>
                  <a:pt x="164804" y="53324"/>
                </a:cubicBezTo>
                <a:cubicBezTo>
                  <a:pt x="170519" y="50467"/>
                  <a:pt x="174880" y="45209"/>
                  <a:pt x="180753" y="42692"/>
                </a:cubicBezTo>
                <a:cubicBezTo>
                  <a:pt x="187328" y="39874"/>
                  <a:pt x="223862" y="33007"/>
                  <a:pt x="228600" y="32059"/>
                </a:cubicBezTo>
                <a:cubicBezTo>
                  <a:pt x="232144" y="26743"/>
                  <a:pt x="243750" y="20628"/>
                  <a:pt x="239232" y="16110"/>
                </a:cubicBezTo>
                <a:cubicBezTo>
                  <a:pt x="234714" y="11592"/>
                  <a:pt x="229266" y="24499"/>
                  <a:pt x="223283" y="26743"/>
                </a:cubicBezTo>
                <a:cubicBezTo>
                  <a:pt x="214823" y="29916"/>
                  <a:pt x="205523" y="30099"/>
                  <a:pt x="196702" y="32059"/>
                </a:cubicBezTo>
                <a:cubicBezTo>
                  <a:pt x="189570" y="33644"/>
                  <a:pt x="182525" y="35603"/>
                  <a:pt x="175437" y="37375"/>
                </a:cubicBezTo>
                <a:cubicBezTo>
                  <a:pt x="172260" y="27844"/>
                  <a:pt x="161046" y="6730"/>
                  <a:pt x="180753" y="161"/>
                </a:cubicBezTo>
                <a:cubicBezTo>
                  <a:pt x="186069" y="-1611"/>
                  <a:pt x="182569" y="11734"/>
                  <a:pt x="186070" y="16110"/>
                </a:cubicBezTo>
                <a:cubicBezTo>
                  <a:pt x="190061" y="21099"/>
                  <a:pt x="195854" y="25062"/>
                  <a:pt x="202018" y="26743"/>
                </a:cubicBezTo>
                <a:cubicBezTo>
                  <a:pt x="215802" y="30502"/>
                  <a:pt x="230405" y="30039"/>
                  <a:pt x="244549" y="32059"/>
                </a:cubicBezTo>
                <a:cubicBezTo>
                  <a:pt x="255220" y="33583"/>
                  <a:pt x="265814" y="35603"/>
                  <a:pt x="276446" y="37375"/>
                </a:cubicBezTo>
                <a:cubicBezTo>
                  <a:pt x="281762" y="40919"/>
                  <a:pt x="286680" y="45151"/>
                  <a:pt x="292395" y="48008"/>
                </a:cubicBezTo>
                <a:cubicBezTo>
                  <a:pt x="297407" y="50514"/>
                  <a:pt x="305838" y="48312"/>
                  <a:pt x="308344" y="53324"/>
                </a:cubicBezTo>
                <a:cubicBezTo>
                  <a:pt x="310850" y="58336"/>
                  <a:pt x="306991" y="65310"/>
                  <a:pt x="303028" y="69273"/>
                </a:cubicBezTo>
                <a:cubicBezTo>
                  <a:pt x="293992" y="78309"/>
                  <a:pt x="271130" y="90538"/>
                  <a:pt x="271130" y="90538"/>
                </a:cubicBezTo>
                <a:cubicBezTo>
                  <a:pt x="310116" y="92310"/>
                  <a:pt x="349656" y="89072"/>
                  <a:pt x="388088" y="95854"/>
                </a:cubicBezTo>
                <a:cubicBezTo>
                  <a:pt x="397486" y="97512"/>
                  <a:pt x="370714" y="103976"/>
                  <a:pt x="361507" y="106487"/>
                </a:cubicBezTo>
                <a:cubicBezTo>
                  <a:pt x="351108" y="109323"/>
                  <a:pt x="340149" y="109544"/>
                  <a:pt x="329609" y="111803"/>
                </a:cubicBezTo>
                <a:cubicBezTo>
                  <a:pt x="315320" y="114865"/>
                  <a:pt x="287079" y="122436"/>
                  <a:pt x="287079" y="122436"/>
                </a:cubicBezTo>
                <a:cubicBezTo>
                  <a:pt x="294167" y="125980"/>
                  <a:pt x="310850" y="125550"/>
                  <a:pt x="308344" y="133068"/>
                </a:cubicBezTo>
                <a:cubicBezTo>
                  <a:pt x="305487" y="141640"/>
                  <a:pt x="290762" y="137567"/>
                  <a:pt x="281763" y="138385"/>
                </a:cubicBezTo>
                <a:cubicBezTo>
                  <a:pt x="251709" y="141117"/>
                  <a:pt x="221512" y="141929"/>
                  <a:pt x="191386" y="143701"/>
                </a:cubicBezTo>
                <a:cubicBezTo>
                  <a:pt x="200246" y="145473"/>
                  <a:pt x="209741" y="145278"/>
                  <a:pt x="217967" y="149017"/>
                </a:cubicBezTo>
                <a:cubicBezTo>
                  <a:pt x="229600" y="154305"/>
                  <a:pt x="239232" y="163194"/>
                  <a:pt x="249865" y="170282"/>
                </a:cubicBezTo>
                <a:cubicBezTo>
                  <a:pt x="255181" y="173826"/>
                  <a:pt x="259752" y="178895"/>
                  <a:pt x="265814" y="180915"/>
                </a:cubicBezTo>
                <a:lnTo>
                  <a:pt x="281763" y="186231"/>
                </a:lnTo>
                <a:cubicBezTo>
                  <a:pt x="287079" y="189775"/>
                  <a:pt x="291872" y="194269"/>
                  <a:pt x="297711" y="196864"/>
                </a:cubicBezTo>
                <a:cubicBezTo>
                  <a:pt x="307953" y="201416"/>
                  <a:pt x="329609" y="207496"/>
                  <a:pt x="329609" y="207496"/>
                </a:cubicBezTo>
                <a:cubicBezTo>
                  <a:pt x="299483" y="209268"/>
                  <a:pt x="269076" y="208336"/>
                  <a:pt x="239232" y="212813"/>
                </a:cubicBezTo>
                <a:cubicBezTo>
                  <a:pt x="232913" y="213761"/>
                  <a:pt x="228998" y="220588"/>
                  <a:pt x="223283" y="223445"/>
                </a:cubicBezTo>
                <a:cubicBezTo>
                  <a:pt x="218271" y="225951"/>
                  <a:pt x="212651" y="226989"/>
                  <a:pt x="207335" y="228761"/>
                </a:cubicBezTo>
                <a:cubicBezTo>
                  <a:pt x="193751" y="269508"/>
                  <a:pt x="208264" y="221785"/>
                  <a:pt x="196702" y="308506"/>
                </a:cubicBezTo>
                <a:cubicBezTo>
                  <a:pt x="195961" y="314060"/>
                  <a:pt x="193892" y="319442"/>
                  <a:pt x="191386" y="324454"/>
                </a:cubicBezTo>
                <a:cubicBezTo>
                  <a:pt x="188528" y="330169"/>
                  <a:pt x="169234" y="367871"/>
                  <a:pt x="164804" y="356352"/>
                </a:cubicBezTo>
                <a:close/>
              </a:path>
            </a:pathLst>
          </a:custGeom>
          <a:solidFill>
            <a:schemeClr val="bg1">
              <a:lumMod val="85000"/>
            </a:schemeClr>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Freeform 45"/>
          <p:cNvSpPr/>
          <p:nvPr/>
        </p:nvSpPr>
        <p:spPr>
          <a:xfrm>
            <a:off x="4477417" y="8408515"/>
            <a:ext cx="1809397" cy="254361"/>
          </a:xfrm>
          <a:custGeom>
            <a:avLst/>
            <a:gdLst>
              <a:gd name="connsiteX0" fmla="*/ 20097 w 1859627"/>
              <a:gd name="connsiteY0" fmla="*/ 25120 h 537586"/>
              <a:gd name="connsiteX1" fmla="*/ 45218 w 1859627"/>
              <a:gd name="connsiteY1" fmla="*/ 15072 h 537586"/>
              <a:gd name="connsiteX2" fmla="*/ 75363 w 1859627"/>
              <a:gd name="connsiteY2" fmla="*/ 5024 h 537586"/>
              <a:gd name="connsiteX3" fmla="*/ 135653 w 1859627"/>
              <a:gd name="connsiteY3" fmla="*/ 10048 h 537586"/>
              <a:gd name="connsiteX4" fmla="*/ 165798 w 1859627"/>
              <a:gd name="connsiteY4" fmla="*/ 20096 h 537586"/>
              <a:gd name="connsiteX5" fmla="*/ 175846 w 1859627"/>
              <a:gd name="connsiteY5" fmla="*/ 30145 h 537586"/>
              <a:gd name="connsiteX6" fmla="*/ 226088 w 1859627"/>
              <a:gd name="connsiteY6" fmla="*/ 30145 h 537586"/>
              <a:gd name="connsiteX7" fmla="*/ 241161 w 1859627"/>
              <a:gd name="connsiteY7" fmla="*/ 25120 h 537586"/>
              <a:gd name="connsiteX8" fmla="*/ 281354 w 1859627"/>
              <a:gd name="connsiteY8" fmla="*/ 15072 h 537586"/>
              <a:gd name="connsiteX9" fmla="*/ 311499 w 1859627"/>
              <a:gd name="connsiteY9" fmla="*/ 5024 h 537586"/>
              <a:gd name="connsiteX10" fmla="*/ 326572 w 1859627"/>
              <a:gd name="connsiteY10" fmla="*/ 0 h 537586"/>
              <a:gd name="connsiteX11" fmla="*/ 371789 w 1859627"/>
              <a:gd name="connsiteY11" fmla="*/ 5024 h 537586"/>
              <a:gd name="connsiteX12" fmla="*/ 401934 w 1859627"/>
              <a:gd name="connsiteY12" fmla="*/ 15072 h 537586"/>
              <a:gd name="connsiteX13" fmla="*/ 411983 w 1859627"/>
              <a:gd name="connsiteY13" fmla="*/ 25120 h 537586"/>
              <a:gd name="connsiteX14" fmla="*/ 452176 w 1859627"/>
              <a:gd name="connsiteY14" fmla="*/ 35169 h 537586"/>
              <a:gd name="connsiteX15" fmla="*/ 537587 w 1859627"/>
              <a:gd name="connsiteY15" fmla="*/ 30145 h 537586"/>
              <a:gd name="connsiteX16" fmla="*/ 547635 w 1859627"/>
              <a:gd name="connsiteY16" fmla="*/ 20096 h 537586"/>
              <a:gd name="connsiteX17" fmla="*/ 577780 w 1859627"/>
              <a:gd name="connsiteY17" fmla="*/ 10048 h 537586"/>
              <a:gd name="connsiteX18" fmla="*/ 592853 w 1859627"/>
              <a:gd name="connsiteY18" fmla="*/ 5024 h 537586"/>
              <a:gd name="connsiteX19" fmla="*/ 653143 w 1859627"/>
              <a:gd name="connsiteY19" fmla="*/ 10048 h 537586"/>
              <a:gd name="connsiteX20" fmla="*/ 668216 w 1859627"/>
              <a:gd name="connsiteY20" fmla="*/ 15072 h 537586"/>
              <a:gd name="connsiteX21" fmla="*/ 683288 w 1859627"/>
              <a:gd name="connsiteY21" fmla="*/ 30145 h 537586"/>
              <a:gd name="connsiteX22" fmla="*/ 698361 w 1859627"/>
              <a:gd name="connsiteY22" fmla="*/ 40193 h 537586"/>
              <a:gd name="connsiteX23" fmla="*/ 788796 w 1859627"/>
              <a:gd name="connsiteY23" fmla="*/ 25120 h 537586"/>
              <a:gd name="connsiteX24" fmla="*/ 803868 w 1859627"/>
              <a:gd name="connsiteY24" fmla="*/ 20096 h 537586"/>
              <a:gd name="connsiteX25" fmla="*/ 818941 w 1859627"/>
              <a:gd name="connsiteY25" fmla="*/ 15072 h 537586"/>
              <a:gd name="connsiteX26" fmla="*/ 894304 w 1859627"/>
              <a:gd name="connsiteY26" fmla="*/ 30145 h 537586"/>
              <a:gd name="connsiteX27" fmla="*/ 904352 w 1859627"/>
              <a:gd name="connsiteY27" fmla="*/ 45217 h 537586"/>
              <a:gd name="connsiteX28" fmla="*/ 934497 w 1859627"/>
              <a:gd name="connsiteY28" fmla="*/ 55265 h 537586"/>
              <a:gd name="connsiteX29" fmla="*/ 949569 w 1859627"/>
              <a:gd name="connsiteY29" fmla="*/ 50241 h 537586"/>
              <a:gd name="connsiteX30" fmla="*/ 964642 w 1859627"/>
              <a:gd name="connsiteY30" fmla="*/ 40193 h 537586"/>
              <a:gd name="connsiteX31" fmla="*/ 984739 w 1859627"/>
              <a:gd name="connsiteY31" fmla="*/ 35169 h 537586"/>
              <a:gd name="connsiteX32" fmla="*/ 994787 w 1859627"/>
              <a:gd name="connsiteY32" fmla="*/ 25120 h 537586"/>
              <a:gd name="connsiteX33" fmla="*/ 1029956 w 1859627"/>
              <a:gd name="connsiteY33" fmla="*/ 15072 h 537586"/>
              <a:gd name="connsiteX34" fmla="*/ 1095271 w 1859627"/>
              <a:gd name="connsiteY34" fmla="*/ 25120 h 537586"/>
              <a:gd name="connsiteX35" fmla="*/ 1105319 w 1859627"/>
              <a:gd name="connsiteY35" fmla="*/ 35169 h 537586"/>
              <a:gd name="connsiteX36" fmla="*/ 1135464 w 1859627"/>
              <a:gd name="connsiteY36" fmla="*/ 50241 h 537586"/>
              <a:gd name="connsiteX37" fmla="*/ 1175657 w 1859627"/>
              <a:gd name="connsiteY37" fmla="*/ 45217 h 537586"/>
              <a:gd name="connsiteX38" fmla="*/ 1185706 w 1859627"/>
              <a:gd name="connsiteY38" fmla="*/ 35169 h 537586"/>
              <a:gd name="connsiteX39" fmla="*/ 1215851 w 1859627"/>
              <a:gd name="connsiteY39" fmla="*/ 25120 h 537586"/>
              <a:gd name="connsiteX40" fmla="*/ 1301262 w 1859627"/>
              <a:gd name="connsiteY40" fmla="*/ 35169 h 537586"/>
              <a:gd name="connsiteX41" fmla="*/ 1316334 w 1859627"/>
              <a:gd name="connsiteY41" fmla="*/ 45217 h 537586"/>
              <a:gd name="connsiteX42" fmla="*/ 1346479 w 1859627"/>
              <a:gd name="connsiteY42" fmla="*/ 55265 h 537586"/>
              <a:gd name="connsiteX43" fmla="*/ 1381649 w 1859627"/>
              <a:gd name="connsiteY43" fmla="*/ 50241 h 537586"/>
              <a:gd name="connsiteX44" fmla="*/ 1396721 w 1859627"/>
              <a:gd name="connsiteY44" fmla="*/ 40193 h 537586"/>
              <a:gd name="connsiteX45" fmla="*/ 1411794 w 1859627"/>
              <a:gd name="connsiteY45" fmla="*/ 35169 h 537586"/>
              <a:gd name="connsiteX46" fmla="*/ 1421842 w 1859627"/>
              <a:gd name="connsiteY46" fmla="*/ 25120 h 537586"/>
              <a:gd name="connsiteX47" fmla="*/ 1441939 w 1859627"/>
              <a:gd name="connsiteY47" fmla="*/ 20096 h 537586"/>
              <a:gd name="connsiteX48" fmla="*/ 1477108 w 1859627"/>
              <a:gd name="connsiteY48" fmla="*/ 10048 h 537586"/>
              <a:gd name="connsiteX49" fmla="*/ 1527350 w 1859627"/>
              <a:gd name="connsiteY49" fmla="*/ 15072 h 537586"/>
              <a:gd name="connsiteX50" fmla="*/ 1542422 w 1859627"/>
              <a:gd name="connsiteY50" fmla="*/ 20096 h 537586"/>
              <a:gd name="connsiteX51" fmla="*/ 1572567 w 1859627"/>
              <a:gd name="connsiteY51" fmla="*/ 50241 h 537586"/>
              <a:gd name="connsiteX52" fmla="*/ 1577591 w 1859627"/>
              <a:gd name="connsiteY52" fmla="*/ 65314 h 537586"/>
              <a:gd name="connsiteX53" fmla="*/ 1607736 w 1859627"/>
              <a:gd name="connsiteY53" fmla="*/ 55265 h 537586"/>
              <a:gd name="connsiteX54" fmla="*/ 1637882 w 1859627"/>
              <a:gd name="connsiteY54" fmla="*/ 50241 h 537586"/>
              <a:gd name="connsiteX55" fmla="*/ 1668027 w 1859627"/>
              <a:gd name="connsiteY55" fmla="*/ 35169 h 537586"/>
              <a:gd name="connsiteX56" fmla="*/ 1673051 w 1859627"/>
              <a:gd name="connsiteY56" fmla="*/ 20096 h 537586"/>
              <a:gd name="connsiteX57" fmla="*/ 1708220 w 1859627"/>
              <a:gd name="connsiteY57" fmla="*/ 10048 h 537586"/>
              <a:gd name="connsiteX58" fmla="*/ 1738365 w 1859627"/>
              <a:gd name="connsiteY58" fmla="*/ 15072 h 537586"/>
              <a:gd name="connsiteX59" fmla="*/ 1768510 w 1859627"/>
              <a:gd name="connsiteY59" fmla="*/ 35169 h 537586"/>
              <a:gd name="connsiteX60" fmla="*/ 1823776 w 1859627"/>
              <a:gd name="connsiteY60" fmla="*/ 45217 h 537586"/>
              <a:gd name="connsiteX61" fmla="*/ 1843873 w 1859627"/>
              <a:gd name="connsiteY61" fmla="*/ 50241 h 537586"/>
              <a:gd name="connsiteX62" fmla="*/ 1848897 w 1859627"/>
              <a:gd name="connsiteY62" fmla="*/ 95459 h 537586"/>
              <a:gd name="connsiteX63" fmla="*/ 1853921 w 1859627"/>
              <a:gd name="connsiteY63" fmla="*/ 115556 h 537586"/>
              <a:gd name="connsiteX64" fmla="*/ 1848897 w 1859627"/>
              <a:gd name="connsiteY64" fmla="*/ 356716 h 537586"/>
              <a:gd name="connsiteX65" fmla="*/ 1803679 w 1859627"/>
              <a:gd name="connsiteY65" fmla="*/ 522514 h 537586"/>
              <a:gd name="connsiteX66" fmla="*/ 1326383 w 1859627"/>
              <a:gd name="connsiteY66" fmla="*/ 522514 h 537586"/>
              <a:gd name="connsiteX67" fmla="*/ 1024932 w 1859627"/>
              <a:gd name="connsiteY67" fmla="*/ 517490 h 537586"/>
              <a:gd name="connsiteX68" fmla="*/ 949569 w 1859627"/>
              <a:gd name="connsiteY68" fmla="*/ 522514 h 537586"/>
              <a:gd name="connsiteX69" fmla="*/ 773723 w 1859627"/>
              <a:gd name="connsiteY69" fmla="*/ 517490 h 537586"/>
              <a:gd name="connsiteX70" fmla="*/ 532563 w 1859627"/>
              <a:gd name="connsiteY70" fmla="*/ 537586 h 537586"/>
              <a:gd name="connsiteX71" fmla="*/ 512466 w 1859627"/>
              <a:gd name="connsiteY71" fmla="*/ 532562 h 537586"/>
              <a:gd name="connsiteX72" fmla="*/ 487345 w 1859627"/>
              <a:gd name="connsiteY72" fmla="*/ 527538 h 537586"/>
              <a:gd name="connsiteX73" fmla="*/ 472273 w 1859627"/>
              <a:gd name="connsiteY73" fmla="*/ 522514 h 537586"/>
              <a:gd name="connsiteX74" fmla="*/ 442128 w 1859627"/>
              <a:gd name="connsiteY74" fmla="*/ 517490 h 537586"/>
              <a:gd name="connsiteX75" fmla="*/ 336620 w 1859627"/>
              <a:gd name="connsiteY75" fmla="*/ 522514 h 537586"/>
              <a:gd name="connsiteX76" fmla="*/ 316523 w 1859627"/>
              <a:gd name="connsiteY76" fmla="*/ 527538 h 537586"/>
              <a:gd name="connsiteX77" fmla="*/ 276330 w 1859627"/>
              <a:gd name="connsiteY77" fmla="*/ 522514 h 537586"/>
              <a:gd name="connsiteX78" fmla="*/ 261257 w 1859627"/>
              <a:gd name="connsiteY78" fmla="*/ 527538 h 537586"/>
              <a:gd name="connsiteX79" fmla="*/ 15073 w 1859627"/>
              <a:gd name="connsiteY79" fmla="*/ 527538 h 537586"/>
              <a:gd name="connsiteX80" fmla="*/ 10049 w 1859627"/>
              <a:gd name="connsiteY80" fmla="*/ 401934 h 537586"/>
              <a:gd name="connsiteX81" fmla="*/ 5024 w 1859627"/>
              <a:gd name="connsiteY81" fmla="*/ 356716 h 537586"/>
              <a:gd name="connsiteX82" fmla="*/ 0 w 1859627"/>
              <a:gd name="connsiteY82" fmla="*/ 271305 h 537586"/>
              <a:gd name="connsiteX83" fmla="*/ 10049 w 1859627"/>
              <a:gd name="connsiteY83" fmla="*/ 155749 h 537586"/>
              <a:gd name="connsiteX84" fmla="*/ 15073 w 1859627"/>
              <a:gd name="connsiteY84" fmla="*/ 125604 h 537586"/>
              <a:gd name="connsiteX85" fmla="*/ 20097 w 1859627"/>
              <a:gd name="connsiteY85" fmla="*/ 25120 h 53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859627" h="537586">
                <a:moveTo>
                  <a:pt x="20097" y="25120"/>
                </a:moveTo>
                <a:cubicBezTo>
                  <a:pt x="25121" y="6698"/>
                  <a:pt x="36742" y="18154"/>
                  <a:pt x="45218" y="15072"/>
                </a:cubicBezTo>
                <a:cubicBezTo>
                  <a:pt x="55172" y="11452"/>
                  <a:pt x="75363" y="5024"/>
                  <a:pt x="75363" y="5024"/>
                </a:cubicBezTo>
                <a:cubicBezTo>
                  <a:pt x="95460" y="6699"/>
                  <a:pt x="115761" y="6733"/>
                  <a:pt x="135653" y="10048"/>
                </a:cubicBezTo>
                <a:cubicBezTo>
                  <a:pt x="146101" y="11789"/>
                  <a:pt x="165798" y="20096"/>
                  <a:pt x="165798" y="20096"/>
                </a:cubicBezTo>
                <a:cubicBezTo>
                  <a:pt x="169147" y="23446"/>
                  <a:pt x="171784" y="27708"/>
                  <a:pt x="175846" y="30145"/>
                </a:cubicBezTo>
                <a:cubicBezTo>
                  <a:pt x="192709" y="40263"/>
                  <a:pt x="206795" y="32901"/>
                  <a:pt x="226088" y="30145"/>
                </a:cubicBezTo>
                <a:cubicBezTo>
                  <a:pt x="231112" y="28470"/>
                  <a:pt x="236051" y="26514"/>
                  <a:pt x="241161" y="25120"/>
                </a:cubicBezTo>
                <a:cubicBezTo>
                  <a:pt x="254484" y="21486"/>
                  <a:pt x="268253" y="19439"/>
                  <a:pt x="281354" y="15072"/>
                </a:cubicBezTo>
                <a:lnTo>
                  <a:pt x="311499" y="5024"/>
                </a:lnTo>
                <a:lnTo>
                  <a:pt x="326572" y="0"/>
                </a:lnTo>
                <a:cubicBezTo>
                  <a:pt x="341644" y="1675"/>
                  <a:pt x="356918" y="2050"/>
                  <a:pt x="371789" y="5024"/>
                </a:cubicBezTo>
                <a:cubicBezTo>
                  <a:pt x="382175" y="7101"/>
                  <a:pt x="401934" y="15072"/>
                  <a:pt x="401934" y="15072"/>
                </a:cubicBezTo>
                <a:cubicBezTo>
                  <a:pt x="405284" y="18421"/>
                  <a:pt x="407921" y="22683"/>
                  <a:pt x="411983" y="25120"/>
                </a:cubicBezTo>
                <a:cubicBezTo>
                  <a:pt x="419711" y="29757"/>
                  <a:pt x="446767" y="34087"/>
                  <a:pt x="452176" y="35169"/>
                </a:cubicBezTo>
                <a:cubicBezTo>
                  <a:pt x="480646" y="33494"/>
                  <a:pt x="509416" y="34593"/>
                  <a:pt x="537587" y="30145"/>
                </a:cubicBezTo>
                <a:cubicBezTo>
                  <a:pt x="542266" y="29406"/>
                  <a:pt x="543398" y="22214"/>
                  <a:pt x="547635" y="20096"/>
                </a:cubicBezTo>
                <a:cubicBezTo>
                  <a:pt x="557109" y="15359"/>
                  <a:pt x="567732" y="13397"/>
                  <a:pt x="577780" y="10048"/>
                </a:cubicBezTo>
                <a:lnTo>
                  <a:pt x="592853" y="5024"/>
                </a:lnTo>
                <a:cubicBezTo>
                  <a:pt x="612950" y="6699"/>
                  <a:pt x="633154" y="7383"/>
                  <a:pt x="653143" y="10048"/>
                </a:cubicBezTo>
                <a:cubicBezTo>
                  <a:pt x="658393" y="10748"/>
                  <a:pt x="663809" y="12134"/>
                  <a:pt x="668216" y="15072"/>
                </a:cubicBezTo>
                <a:cubicBezTo>
                  <a:pt x="674128" y="19013"/>
                  <a:pt x="677830" y="25596"/>
                  <a:pt x="683288" y="30145"/>
                </a:cubicBezTo>
                <a:cubicBezTo>
                  <a:pt x="687927" y="34011"/>
                  <a:pt x="693337" y="36844"/>
                  <a:pt x="698361" y="40193"/>
                </a:cubicBezTo>
                <a:cubicBezTo>
                  <a:pt x="769209" y="34289"/>
                  <a:pt x="739518" y="41547"/>
                  <a:pt x="788796" y="25120"/>
                </a:cubicBezTo>
                <a:lnTo>
                  <a:pt x="803868" y="20096"/>
                </a:lnTo>
                <a:lnTo>
                  <a:pt x="818941" y="15072"/>
                </a:lnTo>
                <a:cubicBezTo>
                  <a:pt x="863940" y="18533"/>
                  <a:pt x="874247" y="5074"/>
                  <a:pt x="894304" y="30145"/>
                </a:cubicBezTo>
                <a:cubicBezTo>
                  <a:pt x="898076" y="34860"/>
                  <a:pt x="899232" y="42017"/>
                  <a:pt x="904352" y="45217"/>
                </a:cubicBezTo>
                <a:cubicBezTo>
                  <a:pt x="913334" y="50831"/>
                  <a:pt x="934497" y="55265"/>
                  <a:pt x="934497" y="55265"/>
                </a:cubicBezTo>
                <a:cubicBezTo>
                  <a:pt x="939521" y="53590"/>
                  <a:pt x="944832" y="52609"/>
                  <a:pt x="949569" y="50241"/>
                </a:cubicBezTo>
                <a:cubicBezTo>
                  <a:pt x="954970" y="47541"/>
                  <a:pt x="959092" y="42572"/>
                  <a:pt x="964642" y="40193"/>
                </a:cubicBezTo>
                <a:cubicBezTo>
                  <a:pt x="970989" y="37473"/>
                  <a:pt x="978040" y="36844"/>
                  <a:pt x="984739" y="35169"/>
                </a:cubicBezTo>
                <a:cubicBezTo>
                  <a:pt x="988088" y="31819"/>
                  <a:pt x="990725" y="27557"/>
                  <a:pt x="994787" y="25120"/>
                </a:cubicBezTo>
                <a:cubicBezTo>
                  <a:pt x="999934" y="22032"/>
                  <a:pt x="1026204" y="16010"/>
                  <a:pt x="1029956" y="15072"/>
                </a:cubicBezTo>
                <a:cubicBezTo>
                  <a:pt x="1032887" y="15398"/>
                  <a:pt x="1082840" y="18904"/>
                  <a:pt x="1095271" y="25120"/>
                </a:cubicBezTo>
                <a:cubicBezTo>
                  <a:pt x="1099508" y="27238"/>
                  <a:pt x="1101620" y="32210"/>
                  <a:pt x="1105319" y="35169"/>
                </a:cubicBezTo>
                <a:cubicBezTo>
                  <a:pt x="1119231" y="46299"/>
                  <a:pt x="1119545" y="44935"/>
                  <a:pt x="1135464" y="50241"/>
                </a:cubicBezTo>
                <a:cubicBezTo>
                  <a:pt x="1148862" y="48566"/>
                  <a:pt x="1162724" y="49097"/>
                  <a:pt x="1175657" y="45217"/>
                </a:cubicBezTo>
                <a:cubicBezTo>
                  <a:pt x="1180194" y="43856"/>
                  <a:pt x="1181469" y="37287"/>
                  <a:pt x="1185706" y="35169"/>
                </a:cubicBezTo>
                <a:cubicBezTo>
                  <a:pt x="1195180" y="30432"/>
                  <a:pt x="1215851" y="25120"/>
                  <a:pt x="1215851" y="25120"/>
                </a:cubicBezTo>
                <a:cubicBezTo>
                  <a:pt x="1226959" y="25914"/>
                  <a:pt x="1278425" y="23751"/>
                  <a:pt x="1301262" y="35169"/>
                </a:cubicBezTo>
                <a:cubicBezTo>
                  <a:pt x="1306663" y="37869"/>
                  <a:pt x="1310816" y="42765"/>
                  <a:pt x="1316334" y="45217"/>
                </a:cubicBezTo>
                <a:cubicBezTo>
                  <a:pt x="1326013" y="49519"/>
                  <a:pt x="1346479" y="55265"/>
                  <a:pt x="1346479" y="55265"/>
                </a:cubicBezTo>
                <a:cubicBezTo>
                  <a:pt x="1358202" y="53590"/>
                  <a:pt x="1370306" y="53644"/>
                  <a:pt x="1381649" y="50241"/>
                </a:cubicBezTo>
                <a:cubicBezTo>
                  <a:pt x="1387432" y="48506"/>
                  <a:pt x="1391320" y="42893"/>
                  <a:pt x="1396721" y="40193"/>
                </a:cubicBezTo>
                <a:cubicBezTo>
                  <a:pt x="1401458" y="37825"/>
                  <a:pt x="1406770" y="36844"/>
                  <a:pt x="1411794" y="35169"/>
                </a:cubicBezTo>
                <a:cubicBezTo>
                  <a:pt x="1415143" y="31819"/>
                  <a:pt x="1417605" y="27238"/>
                  <a:pt x="1421842" y="25120"/>
                </a:cubicBezTo>
                <a:cubicBezTo>
                  <a:pt x="1428018" y="22032"/>
                  <a:pt x="1435300" y="21993"/>
                  <a:pt x="1441939" y="20096"/>
                </a:cubicBezTo>
                <a:cubicBezTo>
                  <a:pt x="1492394" y="5681"/>
                  <a:pt x="1414279" y="25754"/>
                  <a:pt x="1477108" y="10048"/>
                </a:cubicBezTo>
                <a:cubicBezTo>
                  <a:pt x="1493855" y="11723"/>
                  <a:pt x="1510715" y="12513"/>
                  <a:pt x="1527350" y="15072"/>
                </a:cubicBezTo>
                <a:cubicBezTo>
                  <a:pt x="1532584" y="15877"/>
                  <a:pt x="1538242" y="16845"/>
                  <a:pt x="1542422" y="20096"/>
                </a:cubicBezTo>
                <a:cubicBezTo>
                  <a:pt x="1553639" y="28820"/>
                  <a:pt x="1572567" y="50241"/>
                  <a:pt x="1572567" y="50241"/>
                </a:cubicBezTo>
                <a:cubicBezTo>
                  <a:pt x="1574242" y="55265"/>
                  <a:pt x="1572348" y="64565"/>
                  <a:pt x="1577591" y="65314"/>
                </a:cubicBezTo>
                <a:cubicBezTo>
                  <a:pt x="1588076" y="66812"/>
                  <a:pt x="1597288" y="57006"/>
                  <a:pt x="1607736" y="55265"/>
                </a:cubicBezTo>
                <a:lnTo>
                  <a:pt x="1637882" y="50241"/>
                </a:lnTo>
                <a:cubicBezTo>
                  <a:pt x="1647810" y="46932"/>
                  <a:pt x="1660944" y="44022"/>
                  <a:pt x="1668027" y="35169"/>
                </a:cubicBezTo>
                <a:cubicBezTo>
                  <a:pt x="1671335" y="31033"/>
                  <a:pt x="1669306" y="23841"/>
                  <a:pt x="1673051" y="20096"/>
                </a:cubicBezTo>
                <a:cubicBezTo>
                  <a:pt x="1675454" y="17693"/>
                  <a:pt x="1708046" y="10091"/>
                  <a:pt x="1708220" y="10048"/>
                </a:cubicBezTo>
                <a:cubicBezTo>
                  <a:pt x="1718268" y="11723"/>
                  <a:pt x="1729056" y="10935"/>
                  <a:pt x="1738365" y="15072"/>
                </a:cubicBezTo>
                <a:cubicBezTo>
                  <a:pt x="1798401" y="41755"/>
                  <a:pt x="1715977" y="22036"/>
                  <a:pt x="1768510" y="35169"/>
                </a:cubicBezTo>
                <a:cubicBezTo>
                  <a:pt x="1790062" y="40557"/>
                  <a:pt x="1801382" y="40738"/>
                  <a:pt x="1823776" y="45217"/>
                </a:cubicBezTo>
                <a:cubicBezTo>
                  <a:pt x="1830547" y="46571"/>
                  <a:pt x="1837174" y="48566"/>
                  <a:pt x="1843873" y="50241"/>
                </a:cubicBezTo>
                <a:cubicBezTo>
                  <a:pt x="1845548" y="65314"/>
                  <a:pt x="1846591" y="80470"/>
                  <a:pt x="1848897" y="95459"/>
                </a:cubicBezTo>
                <a:cubicBezTo>
                  <a:pt x="1849947" y="102284"/>
                  <a:pt x="1853921" y="108651"/>
                  <a:pt x="1853921" y="115556"/>
                </a:cubicBezTo>
                <a:cubicBezTo>
                  <a:pt x="1853921" y="195960"/>
                  <a:pt x="1850906" y="276337"/>
                  <a:pt x="1848897" y="356716"/>
                </a:cubicBezTo>
                <a:cubicBezTo>
                  <a:pt x="1844544" y="530849"/>
                  <a:pt x="1896801" y="510874"/>
                  <a:pt x="1803679" y="522514"/>
                </a:cubicBezTo>
                <a:cubicBezTo>
                  <a:pt x="1404816" y="511118"/>
                  <a:pt x="1896512" y="522514"/>
                  <a:pt x="1326383" y="522514"/>
                </a:cubicBezTo>
                <a:cubicBezTo>
                  <a:pt x="1225885" y="522514"/>
                  <a:pt x="1125416" y="519165"/>
                  <a:pt x="1024932" y="517490"/>
                </a:cubicBezTo>
                <a:cubicBezTo>
                  <a:pt x="999811" y="519165"/>
                  <a:pt x="974746" y="522514"/>
                  <a:pt x="949569" y="522514"/>
                </a:cubicBezTo>
                <a:cubicBezTo>
                  <a:pt x="890930" y="522514"/>
                  <a:pt x="832324" y="515372"/>
                  <a:pt x="773723" y="517490"/>
                </a:cubicBezTo>
                <a:cubicBezTo>
                  <a:pt x="693110" y="520404"/>
                  <a:pt x="532563" y="537586"/>
                  <a:pt x="532563" y="537586"/>
                </a:cubicBezTo>
                <a:cubicBezTo>
                  <a:pt x="525864" y="535911"/>
                  <a:pt x="519207" y="534060"/>
                  <a:pt x="512466" y="532562"/>
                </a:cubicBezTo>
                <a:cubicBezTo>
                  <a:pt x="504130" y="530710"/>
                  <a:pt x="495630" y="529609"/>
                  <a:pt x="487345" y="527538"/>
                </a:cubicBezTo>
                <a:cubicBezTo>
                  <a:pt x="482207" y="526254"/>
                  <a:pt x="477443" y="523663"/>
                  <a:pt x="472273" y="522514"/>
                </a:cubicBezTo>
                <a:cubicBezTo>
                  <a:pt x="462329" y="520304"/>
                  <a:pt x="452176" y="519165"/>
                  <a:pt x="442128" y="517490"/>
                </a:cubicBezTo>
                <a:cubicBezTo>
                  <a:pt x="406959" y="519165"/>
                  <a:pt x="371717" y="519706"/>
                  <a:pt x="336620" y="522514"/>
                </a:cubicBezTo>
                <a:cubicBezTo>
                  <a:pt x="329737" y="523065"/>
                  <a:pt x="323428" y="527538"/>
                  <a:pt x="316523" y="527538"/>
                </a:cubicBezTo>
                <a:cubicBezTo>
                  <a:pt x="303021" y="527538"/>
                  <a:pt x="289728" y="524189"/>
                  <a:pt x="276330" y="522514"/>
                </a:cubicBezTo>
                <a:cubicBezTo>
                  <a:pt x="271306" y="524189"/>
                  <a:pt x="266547" y="527292"/>
                  <a:pt x="261257" y="527538"/>
                </a:cubicBezTo>
                <a:cubicBezTo>
                  <a:pt x="74625" y="536218"/>
                  <a:pt x="120215" y="539220"/>
                  <a:pt x="15073" y="527538"/>
                </a:cubicBezTo>
                <a:cubicBezTo>
                  <a:pt x="13398" y="485670"/>
                  <a:pt x="12510" y="443763"/>
                  <a:pt x="10049" y="401934"/>
                </a:cubicBezTo>
                <a:cubicBezTo>
                  <a:pt x="9158" y="386795"/>
                  <a:pt x="6187" y="371837"/>
                  <a:pt x="5024" y="356716"/>
                </a:cubicBezTo>
                <a:cubicBezTo>
                  <a:pt x="2837" y="328280"/>
                  <a:pt x="1675" y="299775"/>
                  <a:pt x="0" y="271305"/>
                </a:cubicBezTo>
                <a:cubicBezTo>
                  <a:pt x="3350" y="232786"/>
                  <a:pt x="3693" y="193887"/>
                  <a:pt x="10049" y="155749"/>
                </a:cubicBezTo>
                <a:cubicBezTo>
                  <a:pt x="11724" y="145701"/>
                  <a:pt x="14610" y="135780"/>
                  <a:pt x="15073" y="125604"/>
                </a:cubicBezTo>
                <a:cubicBezTo>
                  <a:pt x="16290" y="98836"/>
                  <a:pt x="15073" y="43542"/>
                  <a:pt x="20097" y="25120"/>
                </a:cubicBezTo>
                <a:close/>
              </a:path>
            </a:pathLst>
          </a:cu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Freeform 46"/>
          <p:cNvSpPr/>
          <p:nvPr/>
        </p:nvSpPr>
        <p:spPr>
          <a:xfrm>
            <a:off x="4454664" y="8381211"/>
            <a:ext cx="1823776" cy="70338"/>
          </a:xfrm>
          <a:custGeom>
            <a:avLst/>
            <a:gdLst>
              <a:gd name="connsiteX0" fmla="*/ 0 w 1823776"/>
              <a:gd name="connsiteY0" fmla="*/ 25121 h 70338"/>
              <a:gd name="connsiteX1" fmla="*/ 25121 w 1823776"/>
              <a:gd name="connsiteY1" fmla="*/ 15072 h 70338"/>
              <a:gd name="connsiteX2" fmla="*/ 40194 w 1823776"/>
              <a:gd name="connsiteY2" fmla="*/ 10048 h 70338"/>
              <a:gd name="connsiteX3" fmla="*/ 55266 w 1823776"/>
              <a:gd name="connsiteY3" fmla="*/ 15072 h 70338"/>
              <a:gd name="connsiteX4" fmla="*/ 70339 w 1823776"/>
              <a:gd name="connsiteY4" fmla="*/ 10048 h 70338"/>
              <a:gd name="connsiteX5" fmla="*/ 85411 w 1823776"/>
              <a:gd name="connsiteY5" fmla="*/ 15072 h 70338"/>
              <a:gd name="connsiteX6" fmla="*/ 125605 w 1823776"/>
              <a:gd name="connsiteY6" fmla="*/ 25121 h 70338"/>
              <a:gd name="connsiteX7" fmla="*/ 150726 w 1823776"/>
              <a:gd name="connsiteY7" fmla="*/ 30145 h 70338"/>
              <a:gd name="connsiteX8" fmla="*/ 170822 w 1823776"/>
              <a:gd name="connsiteY8" fmla="*/ 35169 h 70338"/>
              <a:gd name="connsiteX9" fmla="*/ 216040 w 1823776"/>
              <a:gd name="connsiteY9" fmla="*/ 40193 h 70338"/>
              <a:gd name="connsiteX10" fmla="*/ 236137 w 1823776"/>
              <a:gd name="connsiteY10" fmla="*/ 35169 h 70338"/>
              <a:gd name="connsiteX11" fmla="*/ 271306 w 1823776"/>
              <a:gd name="connsiteY11" fmla="*/ 30145 h 70338"/>
              <a:gd name="connsiteX12" fmla="*/ 291403 w 1823776"/>
              <a:gd name="connsiteY12" fmla="*/ 10048 h 70338"/>
              <a:gd name="connsiteX13" fmla="*/ 321548 w 1823776"/>
              <a:gd name="connsiteY13" fmla="*/ 0 h 70338"/>
              <a:gd name="connsiteX14" fmla="*/ 351693 w 1823776"/>
              <a:gd name="connsiteY14" fmla="*/ 5024 h 70338"/>
              <a:gd name="connsiteX15" fmla="*/ 381838 w 1823776"/>
              <a:gd name="connsiteY15" fmla="*/ 25121 h 70338"/>
              <a:gd name="connsiteX16" fmla="*/ 406959 w 1823776"/>
              <a:gd name="connsiteY16" fmla="*/ 45217 h 70338"/>
              <a:gd name="connsiteX17" fmla="*/ 512466 w 1823776"/>
              <a:gd name="connsiteY17" fmla="*/ 40193 h 70338"/>
              <a:gd name="connsiteX18" fmla="*/ 527539 w 1823776"/>
              <a:gd name="connsiteY18" fmla="*/ 30145 h 70338"/>
              <a:gd name="connsiteX19" fmla="*/ 572756 w 1823776"/>
              <a:gd name="connsiteY19" fmla="*/ 15072 h 70338"/>
              <a:gd name="connsiteX20" fmla="*/ 587829 w 1823776"/>
              <a:gd name="connsiteY20" fmla="*/ 10048 h 70338"/>
              <a:gd name="connsiteX21" fmla="*/ 622998 w 1823776"/>
              <a:gd name="connsiteY21" fmla="*/ 15072 h 70338"/>
              <a:gd name="connsiteX22" fmla="*/ 638071 w 1823776"/>
              <a:gd name="connsiteY22" fmla="*/ 20096 h 70338"/>
              <a:gd name="connsiteX23" fmla="*/ 643095 w 1823776"/>
              <a:gd name="connsiteY23" fmla="*/ 35169 h 70338"/>
              <a:gd name="connsiteX24" fmla="*/ 673240 w 1823776"/>
              <a:gd name="connsiteY24" fmla="*/ 45217 h 70338"/>
              <a:gd name="connsiteX25" fmla="*/ 688313 w 1823776"/>
              <a:gd name="connsiteY25" fmla="*/ 50241 h 70338"/>
              <a:gd name="connsiteX26" fmla="*/ 743578 w 1823776"/>
              <a:gd name="connsiteY26" fmla="*/ 45217 h 70338"/>
              <a:gd name="connsiteX27" fmla="*/ 773724 w 1823776"/>
              <a:gd name="connsiteY27" fmla="*/ 35169 h 70338"/>
              <a:gd name="connsiteX28" fmla="*/ 788796 w 1823776"/>
              <a:gd name="connsiteY28" fmla="*/ 30145 h 70338"/>
              <a:gd name="connsiteX29" fmla="*/ 798844 w 1823776"/>
              <a:gd name="connsiteY29" fmla="*/ 20096 h 70338"/>
              <a:gd name="connsiteX30" fmla="*/ 839038 w 1823776"/>
              <a:gd name="connsiteY30" fmla="*/ 20096 h 70338"/>
              <a:gd name="connsiteX31" fmla="*/ 849086 w 1823776"/>
              <a:gd name="connsiteY31" fmla="*/ 30145 h 70338"/>
              <a:gd name="connsiteX32" fmla="*/ 879231 w 1823776"/>
              <a:gd name="connsiteY32" fmla="*/ 40193 h 70338"/>
              <a:gd name="connsiteX33" fmla="*/ 919425 w 1823776"/>
              <a:gd name="connsiteY33" fmla="*/ 70338 h 70338"/>
              <a:gd name="connsiteX34" fmla="*/ 934497 w 1823776"/>
              <a:gd name="connsiteY34" fmla="*/ 65314 h 70338"/>
              <a:gd name="connsiteX35" fmla="*/ 954594 w 1823776"/>
              <a:gd name="connsiteY35" fmla="*/ 45217 h 70338"/>
              <a:gd name="connsiteX36" fmla="*/ 984739 w 1823776"/>
              <a:gd name="connsiteY36" fmla="*/ 35169 h 70338"/>
              <a:gd name="connsiteX37" fmla="*/ 1065126 w 1823776"/>
              <a:gd name="connsiteY37" fmla="*/ 40193 h 70338"/>
              <a:gd name="connsiteX38" fmla="*/ 1095271 w 1823776"/>
              <a:gd name="connsiteY38" fmla="*/ 50241 h 70338"/>
              <a:gd name="connsiteX39" fmla="*/ 1120392 w 1823776"/>
              <a:gd name="connsiteY39" fmla="*/ 55266 h 70338"/>
              <a:gd name="connsiteX40" fmla="*/ 1170633 w 1823776"/>
              <a:gd name="connsiteY40" fmla="*/ 45217 h 70338"/>
              <a:gd name="connsiteX41" fmla="*/ 1180682 w 1823776"/>
              <a:gd name="connsiteY41" fmla="*/ 35169 h 70338"/>
              <a:gd name="connsiteX42" fmla="*/ 1210827 w 1823776"/>
              <a:gd name="connsiteY42" fmla="*/ 25121 h 70338"/>
              <a:gd name="connsiteX43" fmla="*/ 1225899 w 1823776"/>
              <a:gd name="connsiteY43" fmla="*/ 20096 h 70338"/>
              <a:gd name="connsiteX44" fmla="*/ 1296238 w 1823776"/>
              <a:gd name="connsiteY44" fmla="*/ 25121 h 70338"/>
              <a:gd name="connsiteX45" fmla="*/ 1311310 w 1823776"/>
              <a:gd name="connsiteY45" fmla="*/ 35169 h 70338"/>
              <a:gd name="connsiteX46" fmla="*/ 1341455 w 1823776"/>
              <a:gd name="connsiteY46" fmla="*/ 45217 h 70338"/>
              <a:gd name="connsiteX47" fmla="*/ 1401746 w 1823776"/>
              <a:gd name="connsiteY47" fmla="*/ 40193 h 70338"/>
              <a:gd name="connsiteX48" fmla="*/ 1411794 w 1823776"/>
              <a:gd name="connsiteY48" fmla="*/ 25121 h 70338"/>
              <a:gd name="connsiteX49" fmla="*/ 1436915 w 1823776"/>
              <a:gd name="connsiteY49" fmla="*/ 20096 h 70338"/>
              <a:gd name="connsiteX50" fmla="*/ 1457011 w 1823776"/>
              <a:gd name="connsiteY50" fmla="*/ 15072 h 70338"/>
              <a:gd name="connsiteX51" fmla="*/ 1512277 w 1823776"/>
              <a:gd name="connsiteY51" fmla="*/ 20096 h 70338"/>
              <a:gd name="connsiteX52" fmla="*/ 1522326 w 1823776"/>
              <a:gd name="connsiteY52" fmla="*/ 30145 h 70338"/>
              <a:gd name="connsiteX53" fmla="*/ 1537398 w 1823776"/>
              <a:gd name="connsiteY53" fmla="*/ 40193 h 70338"/>
              <a:gd name="connsiteX54" fmla="*/ 1542422 w 1823776"/>
              <a:gd name="connsiteY54" fmla="*/ 55266 h 70338"/>
              <a:gd name="connsiteX55" fmla="*/ 1557495 w 1823776"/>
              <a:gd name="connsiteY55" fmla="*/ 60290 h 70338"/>
              <a:gd name="connsiteX56" fmla="*/ 1612761 w 1823776"/>
              <a:gd name="connsiteY56" fmla="*/ 55266 h 70338"/>
              <a:gd name="connsiteX57" fmla="*/ 1622809 w 1823776"/>
              <a:gd name="connsiteY57" fmla="*/ 45217 h 70338"/>
              <a:gd name="connsiteX58" fmla="*/ 1652954 w 1823776"/>
              <a:gd name="connsiteY58" fmla="*/ 25121 h 70338"/>
              <a:gd name="connsiteX59" fmla="*/ 1683099 w 1823776"/>
              <a:gd name="connsiteY59" fmla="*/ 25121 h 70338"/>
              <a:gd name="connsiteX60" fmla="*/ 1728317 w 1823776"/>
              <a:gd name="connsiteY60" fmla="*/ 30145 h 70338"/>
              <a:gd name="connsiteX61" fmla="*/ 1743389 w 1823776"/>
              <a:gd name="connsiteY61" fmla="*/ 35169 h 70338"/>
              <a:gd name="connsiteX62" fmla="*/ 1753438 w 1823776"/>
              <a:gd name="connsiteY62" fmla="*/ 45217 h 70338"/>
              <a:gd name="connsiteX63" fmla="*/ 1783583 w 1823776"/>
              <a:gd name="connsiteY63" fmla="*/ 55266 h 70338"/>
              <a:gd name="connsiteX64" fmla="*/ 1823776 w 1823776"/>
              <a:gd name="connsiteY64" fmla="*/ 50241 h 7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823776" h="70338">
                <a:moveTo>
                  <a:pt x="0" y="25121"/>
                </a:moveTo>
                <a:cubicBezTo>
                  <a:pt x="8374" y="21771"/>
                  <a:pt x="16676" y="18239"/>
                  <a:pt x="25121" y="15072"/>
                </a:cubicBezTo>
                <a:cubicBezTo>
                  <a:pt x="30080" y="13212"/>
                  <a:pt x="34898" y="10048"/>
                  <a:pt x="40194" y="10048"/>
                </a:cubicBezTo>
                <a:cubicBezTo>
                  <a:pt x="45490" y="10048"/>
                  <a:pt x="50242" y="13397"/>
                  <a:pt x="55266" y="15072"/>
                </a:cubicBezTo>
                <a:cubicBezTo>
                  <a:pt x="60290" y="13397"/>
                  <a:pt x="65043" y="10048"/>
                  <a:pt x="70339" y="10048"/>
                </a:cubicBezTo>
                <a:cubicBezTo>
                  <a:pt x="75635" y="10048"/>
                  <a:pt x="80302" y="13679"/>
                  <a:pt x="85411" y="15072"/>
                </a:cubicBezTo>
                <a:cubicBezTo>
                  <a:pt x="98735" y="18706"/>
                  <a:pt x="112063" y="22413"/>
                  <a:pt x="125605" y="25121"/>
                </a:cubicBezTo>
                <a:cubicBezTo>
                  <a:pt x="133979" y="26796"/>
                  <a:pt x="142390" y="28293"/>
                  <a:pt x="150726" y="30145"/>
                </a:cubicBezTo>
                <a:cubicBezTo>
                  <a:pt x="157466" y="31643"/>
                  <a:pt x="163997" y="34119"/>
                  <a:pt x="170822" y="35169"/>
                </a:cubicBezTo>
                <a:cubicBezTo>
                  <a:pt x="185811" y="37475"/>
                  <a:pt x="200967" y="38518"/>
                  <a:pt x="216040" y="40193"/>
                </a:cubicBezTo>
                <a:cubicBezTo>
                  <a:pt x="222739" y="38518"/>
                  <a:pt x="229343" y="36404"/>
                  <a:pt x="236137" y="35169"/>
                </a:cubicBezTo>
                <a:cubicBezTo>
                  <a:pt x="247788" y="33051"/>
                  <a:pt x="260525" y="35045"/>
                  <a:pt x="271306" y="30145"/>
                </a:cubicBezTo>
                <a:cubicBezTo>
                  <a:pt x="279931" y="26225"/>
                  <a:pt x="282415" y="13044"/>
                  <a:pt x="291403" y="10048"/>
                </a:cubicBezTo>
                <a:lnTo>
                  <a:pt x="321548" y="0"/>
                </a:lnTo>
                <a:cubicBezTo>
                  <a:pt x="331596" y="1675"/>
                  <a:pt x="342290" y="1106"/>
                  <a:pt x="351693" y="5024"/>
                </a:cubicBezTo>
                <a:cubicBezTo>
                  <a:pt x="362841" y="9669"/>
                  <a:pt x="371790" y="18422"/>
                  <a:pt x="381838" y="25121"/>
                </a:cubicBezTo>
                <a:cubicBezTo>
                  <a:pt x="400852" y="37797"/>
                  <a:pt x="392640" y="30899"/>
                  <a:pt x="406959" y="45217"/>
                </a:cubicBezTo>
                <a:cubicBezTo>
                  <a:pt x="442128" y="43542"/>
                  <a:pt x="477529" y="44560"/>
                  <a:pt x="512466" y="40193"/>
                </a:cubicBezTo>
                <a:cubicBezTo>
                  <a:pt x="518458" y="39444"/>
                  <a:pt x="522021" y="32597"/>
                  <a:pt x="527539" y="30145"/>
                </a:cubicBezTo>
                <a:cubicBezTo>
                  <a:pt x="527544" y="30143"/>
                  <a:pt x="565217" y="17585"/>
                  <a:pt x="572756" y="15072"/>
                </a:cubicBezTo>
                <a:lnTo>
                  <a:pt x="587829" y="10048"/>
                </a:lnTo>
                <a:cubicBezTo>
                  <a:pt x="599552" y="11723"/>
                  <a:pt x="611386" y="12750"/>
                  <a:pt x="622998" y="15072"/>
                </a:cubicBezTo>
                <a:cubicBezTo>
                  <a:pt x="628191" y="16111"/>
                  <a:pt x="634326" y="16351"/>
                  <a:pt x="638071" y="20096"/>
                </a:cubicBezTo>
                <a:cubicBezTo>
                  <a:pt x="641816" y="23841"/>
                  <a:pt x="638785" y="32091"/>
                  <a:pt x="643095" y="35169"/>
                </a:cubicBezTo>
                <a:cubicBezTo>
                  <a:pt x="651714" y="41325"/>
                  <a:pt x="663192" y="41868"/>
                  <a:pt x="673240" y="45217"/>
                </a:cubicBezTo>
                <a:lnTo>
                  <a:pt x="688313" y="50241"/>
                </a:lnTo>
                <a:cubicBezTo>
                  <a:pt x="706735" y="48566"/>
                  <a:pt x="725362" y="48432"/>
                  <a:pt x="743578" y="45217"/>
                </a:cubicBezTo>
                <a:cubicBezTo>
                  <a:pt x="754009" y="43376"/>
                  <a:pt x="763675" y="38518"/>
                  <a:pt x="773724" y="35169"/>
                </a:cubicBezTo>
                <a:lnTo>
                  <a:pt x="788796" y="30145"/>
                </a:lnTo>
                <a:cubicBezTo>
                  <a:pt x="792145" y="26795"/>
                  <a:pt x="794782" y="22533"/>
                  <a:pt x="798844" y="20096"/>
                </a:cubicBezTo>
                <a:cubicBezTo>
                  <a:pt x="814293" y="10827"/>
                  <a:pt x="821181" y="16525"/>
                  <a:pt x="839038" y="20096"/>
                </a:cubicBezTo>
                <a:cubicBezTo>
                  <a:pt x="842387" y="23446"/>
                  <a:pt x="844849" y="28027"/>
                  <a:pt x="849086" y="30145"/>
                </a:cubicBezTo>
                <a:cubicBezTo>
                  <a:pt x="858560" y="34882"/>
                  <a:pt x="879231" y="40193"/>
                  <a:pt x="879231" y="40193"/>
                </a:cubicBezTo>
                <a:cubicBezTo>
                  <a:pt x="908097" y="69059"/>
                  <a:pt x="893117" y="61569"/>
                  <a:pt x="919425" y="70338"/>
                </a:cubicBezTo>
                <a:cubicBezTo>
                  <a:pt x="924449" y="68663"/>
                  <a:pt x="930188" y="68392"/>
                  <a:pt x="934497" y="65314"/>
                </a:cubicBezTo>
                <a:cubicBezTo>
                  <a:pt x="942206" y="59807"/>
                  <a:pt x="945606" y="48213"/>
                  <a:pt x="954594" y="45217"/>
                </a:cubicBezTo>
                <a:lnTo>
                  <a:pt x="984739" y="35169"/>
                </a:lnTo>
                <a:cubicBezTo>
                  <a:pt x="1011535" y="36844"/>
                  <a:pt x="1038524" y="36566"/>
                  <a:pt x="1065126" y="40193"/>
                </a:cubicBezTo>
                <a:cubicBezTo>
                  <a:pt x="1075621" y="41624"/>
                  <a:pt x="1084885" y="48163"/>
                  <a:pt x="1095271" y="50241"/>
                </a:cubicBezTo>
                <a:lnTo>
                  <a:pt x="1120392" y="55266"/>
                </a:lnTo>
                <a:cubicBezTo>
                  <a:pt x="1126489" y="54395"/>
                  <a:pt x="1159672" y="51793"/>
                  <a:pt x="1170633" y="45217"/>
                </a:cubicBezTo>
                <a:cubicBezTo>
                  <a:pt x="1174695" y="42780"/>
                  <a:pt x="1176445" y="37287"/>
                  <a:pt x="1180682" y="35169"/>
                </a:cubicBezTo>
                <a:cubicBezTo>
                  <a:pt x="1190156" y="30432"/>
                  <a:pt x="1200779" y="28471"/>
                  <a:pt x="1210827" y="25121"/>
                </a:cubicBezTo>
                <a:lnTo>
                  <a:pt x="1225899" y="20096"/>
                </a:lnTo>
                <a:cubicBezTo>
                  <a:pt x="1249345" y="21771"/>
                  <a:pt x="1273090" y="21036"/>
                  <a:pt x="1296238" y="25121"/>
                </a:cubicBezTo>
                <a:cubicBezTo>
                  <a:pt x="1302184" y="26170"/>
                  <a:pt x="1305792" y="32717"/>
                  <a:pt x="1311310" y="35169"/>
                </a:cubicBezTo>
                <a:cubicBezTo>
                  <a:pt x="1320989" y="39471"/>
                  <a:pt x="1341455" y="45217"/>
                  <a:pt x="1341455" y="45217"/>
                </a:cubicBezTo>
                <a:cubicBezTo>
                  <a:pt x="1361552" y="43542"/>
                  <a:pt x="1382355" y="45733"/>
                  <a:pt x="1401746" y="40193"/>
                </a:cubicBezTo>
                <a:cubicBezTo>
                  <a:pt x="1407552" y="38534"/>
                  <a:pt x="1406551" y="28117"/>
                  <a:pt x="1411794" y="25121"/>
                </a:cubicBezTo>
                <a:cubicBezTo>
                  <a:pt x="1419208" y="20884"/>
                  <a:pt x="1428579" y="21949"/>
                  <a:pt x="1436915" y="20096"/>
                </a:cubicBezTo>
                <a:cubicBezTo>
                  <a:pt x="1443655" y="18598"/>
                  <a:pt x="1450312" y="16747"/>
                  <a:pt x="1457011" y="15072"/>
                </a:cubicBezTo>
                <a:cubicBezTo>
                  <a:pt x="1475433" y="16747"/>
                  <a:pt x="1494253" y="15936"/>
                  <a:pt x="1512277" y="20096"/>
                </a:cubicBezTo>
                <a:cubicBezTo>
                  <a:pt x="1516893" y="21161"/>
                  <a:pt x="1518627" y="27186"/>
                  <a:pt x="1522326" y="30145"/>
                </a:cubicBezTo>
                <a:cubicBezTo>
                  <a:pt x="1527041" y="33917"/>
                  <a:pt x="1532374" y="36844"/>
                  <a:pt x="1537398" y="40193"/>
                </a:cubicBezTo>
                <a:cubicBezTo>
                  <a:pt x="1539073" y="45217"/>
                  <a:pt x="1538677" y="51521"/>
                  <a:pt x="1542422" y="55266"/>
                </a:cubicBezTo>
                <a:cubicBezTo>
                  <a:pt x="1546167" y="59011"/>
                  <a:pt x="1552199" y="60290"/>
                  <a:pt x="1557495" y="60290"/>
                </a:cubicBezTo>
                <a:cubicBezTo>
                  <a:pt x="1575993" y="60290"/>
                  <a:pt x="1594339" y="56941"/>
                  <a:pt x="1612761" y="55266"/>
                </a:cubicBezTo>
                <a:cubicBezTo>
                  <a:pt x="1616110" y="51916"/>
                  <a:pt x="1619019" y="48059"/>
                  <a:pt x="1622809" y="45217"/>
                </a:cubicBezTo>
                <a:cubicBezTo>
                  <a:pt x="1632470" y="37971"/>
                  <a:pt x="1652954" y="25121"/>
                  <a:pt x="1652954" y="25121"/>
                </a:cubicBezTo>
                <a:cubicBezTo>
                  <a:pt x="1693150" y="38519"/>
                  <a:pt x="1642905" y="25121"/>
                  <a:pt x="1683099" y="25121"/>
                </a:cubicBezTo>
                <a:cubicBezTo>
                  <a:pt x="1698264" y="25121"/>
                  <a:pt x="1713244" y="28470"/>
                  <a:pt x="1728317" y="30145"/>
                </a:cubicBezTo>
                <a:cubicBezTo>
                  <a:pt x="1733341" y="31820"/>
                  <a:pt x="1738848" y="32444"/>
                  <a:pt x="1743389" y="35169"/>
                </a:cubicBezTo>
                <a:cubicBezTo>
                  <a:pt x="1747451" y="37606"/>
                  <a:pt x="1749201" y="43099"/>
                  <a:pt x="1753438" y="45217"/>
                </a:cubicBezTo>
                <a:cubicBezTo>
                  <a:pt x="1762912" y="49954"/>
                  <a:pt x="1783583" y="55266"/>
                  <a:pt x="1783583" y="55266"/>
                </a:cubicBezTo>
                <a:lnTo>
                  <a:pt x="1823776" y="50241"/>
                </a:lnTo>
              </a:path>
            </a:pathLst>
          </a:cu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Freeform 44"/>
          <p:cNvSpPr/>
          <p:nvPr/>
        </p:nvSpPr>
        <p:spPr>
          <a:xfrm>
            <a:off x="4459843" y="8332677"/>
            <a:ext cx="1836942" cy="330200"/>
          </a:xfrm>
          <a:custGeom>
            <a:avLst/>
            <a:gdLst>
              <a:gd name="connsiteX0" fmla="*/ 0 w 1836942"/>
              <a:gd name="connsiteY0" fmla="*/ 330200 h 330200"/>
              <a:gd name="connsiteX1" fmla="*/ 31750 w 1836942"/>
              <a:gd name="connsiteY1" fmla="*/ 304800 h 330200"/>
              <a:gd name="connsiteX2" fmla="*/ 50800 w 1836942"/>
              <a:gd name="connsiteY2" fmla="*/ 298450 h 330200"/>
              <a:gd name="connsiteX3" fmla="*/ 63500 w 1836942"/>
              <a:gd name="connsiteY3" fmla="*/ 279400 h 330200"/>
              <a:gd name="connsiteX4" fmla="*/ 95250 w 1836942"/>
              <a:gd name="connsiteY4" fmla="*/ 266700 h 330200"/>
              <a:gd name="connsiteX5" fmla="*/ 114300 w 1836942"/>
              <a:gd name="connsiteY5" fmla="*/ 254000 h 330200"/>
              <a:gd name="connsiteX6" fmla="*/ 158750 w 1836942"/>
              <a:gd name="connsiteY6" fmla="*/ 241300 h 330200"/>
              <a:gd name="connsiteX7" fmla="*/ 203200 w 1836942"/>
              <a:gd name="connsiteY7" fmla="*/ 215900 h 330200"/>
              <a:gd name="connsiteX8" fmla="*/ 241300 w 1836942"/>
              <a:gd name="connsiteY8" fmla="*/ 190500 h 330200"/>
              <a:gd name="connsiteX9" fmla="*/ 292100 w 1836942"/>
              <a:gd name="connsiteY9" fmla="*/ 177800 h 330200"/>
              <a:gd name="connsiteX10" fmla="*/ 323850 w 1836942"/>
              <a:gd name="connsiteY10" fmla="*/ 165100 h 330200"/>
              <a:gd name="connsiteX11" fmla="*/ 355600 w 1836942"/>
              <a:gd name="connsiteY11" fmla="*/ 158750 h 330200"/>
              <a:gd name="connsiteX12" fmla="*/ 374650 w 1836942"/>
              <a:gd name="connsiteY12" fmla="*/ 152400 h 330200"/>
              <a:gd name="connsiteX13" fmla="*/ 412750 w 1836942"/>
              <a:gd name="connsiteY13" fmla="*/ 146050 h 330200"/>
              <a:gd name="connsiteX14" fmla="*/ 438150 w 1836942"/>
              <a:gd name="connsiteY14" fmla="*/ 139700 h 330200"/>
              <a:gd name="connsiteX15" fmla="*/ 514350 w 1836942"/>
              <a:gd name="connsiteY15" fmla="*/ 107950 h 330200"/>
              <a:gd name="connsiteX16" fmla="*/ 533400 w 1836942"/>
              <a:gd name="connsiteY16" fmla="*/ 101600 h 330200"/>
              <a:gd name="connsiteX17" fmla="*/ 590550 w 1836942"/>
              <a:gd name="connsiteY17" fmla="*/ 88900 h 330200"/>
              <a:gd name="connsiteX18" fmla="*/ 615950 w 1836942"/>
              <a:gd name="connsiteY18" fmla="*/ 69850 h 330200"/>
              <a:gd name="connsiteX19" fmla="*/ 635000 w 1836942"/>
              <a:gd name="connsiteY19" fmla="*/ 63500 h 330200"/>
              <a:gd name="connsiteX20" fmla="*/ 647700 w 1836942"/>
              <a:gd name="connsiteY20" fmla="*/ 44450 h 330200"/>
              <a:gd name="connsiteX21" fmla="*/ 685800 w 1836942"/>
              <a:gd name="connsiteY21" fmla="*/ 38100 h 330200"/>
              <a:gd name="connsiteX22" fmla="*/ 717550 w 1836942"/>
              <a:gd name="connsiteY22" fmla="*/ 31750 h 330200"/>
              <a:gd name="connsiteX23" fmla="*/ 736600 w 1836942"/>
              <a:gd name="connsiteY23" fmla="*/ 19050 h 330200"/>
              <a:gd name="connsiteX24" fmla="*/ 781050 w 1836942"/>
              <a:gd name="connsiteY24" fmla="*/ 6350 h 330200"/>
              <a:gd name="connsiteX25" fmla="*/ 800100 w 1836942"/>
              <a:gd name="connsiteY25" fmla="*/ 0 h 330200"/>
              <a:gd name="connsiteX26" fmla="*/ 977900 w 1836942"/>
              <a:gd name="connsiteY26" fmla="*/ 6350 h 330200"/>
              <a:gd name="connsiteX27" fmla="*/ 996950 w 1836942"/>
              <a:gd name="connsiteY27" fmla="*/ 12700 h 330200"/>
              <a:gd name="connsiteX28" fmla="*/ 1035050 w 1836942"/>
              <a:gd name="connsiteY28" fmla="*/ 19050 h 330200"/>
              <a:gd name="connsiteX29" fmla="*/ 1123950 w 1836942"/>
              <a:gd name="connsiteY29" fmla="*/ 25400 h 330200"/>
              <a:gd name="connsiteX30" fmla="*/ 1219200 w 1836942"/>
              <a:gd name="connsiteY30" fmla="*/ 44450 h 330200"/>
              <a:gd name="connsiteX31" fmla="*/ 1244600 w 1836942"/>
              <a:gd name="connsiteY31" fmla="*/ 50800 h 330200"/>
              <a:gd name="connsiteX32" fmla="*/ 1308100 w 1836942"/>
              <a:gd name="connsiteY32" fmla="*/ 76200 h 330200"/>
              <a:gd name="connsiteX33" fmla="*/ 1327150 w 1836942"/>
              <a:gd name="connsiteY33" fmla="*/ 82550 h 330200"/>
              <a:gd name="connsiteX34" fmla="*/ 1365250 w 1836942"/>
              <a:gd name="connsiteY34" fmla="*/ 88900 h 330200"/>
              <a:gd name="connsiteX35" fmla="*/ 1422400 w 1836942"/>
              <a:gd name="connsiteY35" fmla="*/ 107950 h 330200"/>
              <a:gd name="connsiteX36" fmla="*/ 1466850 w 1836942"/>
              <a:gd name="connsiteY36" fmla="*/ 127000 h 330200"/>
              <a:gd name="connsiteX37" fmla="*/ 1504950 w 1836942"/>
              <a:gd name="connsiteY37" fmla="*/ 139700 h 330200"/>
              <a:gd name="connsiteX38" fmla="*/ 1543050 w 1836942"/>
              <a:gd name="connsiteY38" fmla="*/ 165100 h 330200"/>
              <a:gd name="connsiteX39" fmla="*/ 1562100 w 1836942"/>
              <a:gd name="connsiteY39" fmla="*/ 171450 h 330200"/>
              <a:gd name="connsiteX40" fmla="*/ 1619250 w 1836942"/>
              <a:gd name="connsiteY40" fmla="*/ 215900 h 330200"/>
              <a:gd name="connsiteX41" fmla="*/ 1657350 w 1836942"/>
              <a:gd name="connsiteY41" fmla="*/ 241300 h 330200"/>
              <a:gd name="connsiteX42" fmla="*/ 1695450 w 1836942"/>
              <a:gd name="connsiteY42" fmla="*/ 260350 h 330200"/>
              <a:gd name="connsiteX43" fmla="*/ 1758950 w 1836942"/>
              <a:gd name="connsiteY43" fmla="*/ 279400 h 330200"/>
              <a:gd name="connsiteX44" fmla="*/ 1778000 w 1836942"/>
              <a:gd name="connsiteY44" fmla="*/ 292100 h 330200"/>
              <a:gd name="connsiteX45" fmla="*/ 1816100 w 1836942"/>
              <a:gd name="connsiteY45" fmla="*/ 304800 h 330200"/>
              <a:gd name="connsiteX46" fmla="*/ 1828800 w 1836942"/>
              <a:gd name="connsiteY46" fmla="*/ 323850 h 33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836942" h="330200">
                <a:moveTo>
                  <a:pt x="0" y="330200"/>
                </a:moveTo>
                <a:cubicBezTo>
                  <a:pt x="10583" y="321733"/>
                  <a:pt x="20257" y="311983"/>
                  <a:pt x="31750" y="304800"/>
                </a:cubicBezTo>
                <a:cubicBezTo>
                  <a:pt x="37426" y="301252"/>
                  <a:pt x="45573" y="302631"/>
                  <a:pt x="50800" y="298450"/>
                </a:cubicBezTo>
                <a:cubicBezTo>
                  <a:pt x="56759" y="293682"/>
                  <a:pt x="57290" y="283836"/>
                  <a:pt x="63500" y="279400"/>
                </a:cubicBezTo>
                <a:cubicBezTo>
                  <a:pt x="72775" y="272775"/>
                  <a:pt x="85055" y="271798"/>
                  <a:pt x="95250" y="266700"/>
                </a:cubicBezTo>
                <a:cubicBezTo>
                  <a:pt x="102076" y="263287"/>
                  <a:pt x="107474" y="257413"/>
                  <a:pt x="114300" y="254000"/>
                </a:cubicBezTo>
                <a:cubicBezTo>
                  <a:pt x="123410" y="249445"/>
                  <a:pt x="150612" y="243335"/>
                  <a:pt x="158750" y="241300"/>
                </a:cubicBezTo>
                <a:cubicBezTo>
                  <a:pt x="242071" y="178809"/>
                  <a:pt x="140864" y="250531"/>
                  <a:pt x="203200" y="215900"/>
                </a:cubicBezTo>
                <a:cubicBezTo>
                  <a:pt x="216543" y="208487"/>
                  <a:pt x="226492" y="194202"/>
                  <a:pt x="241300" y="190500"/>
                </a:cubicBezTo>
                <a:cubicBezTo>
                  <a:pt x="258233" y="186267"/>
                  <a:pt x="275894" y="184282"/>
                  <a:pt x="292100" y="177800"/>
                </a:cubicBezTo>
                <a:cubicBezTo>
                  <a:pt x="302683" y="173567"/>
                  <a:pt x="312932" y="168375"/>
                  <a:pt x="323850" y="165100"/>
                </a:cubicBezTo>
                <a:cubicBezTo>
                  <a:pt x="334188" y="161999"/>
                  <a:pt x="345129" y="161368"/>
                  <a:pt x="355600" y="158750"/>
                </a:cubicBezTo>
                <a:cubicBezTo>
                  <a:pt x="362094" y="157127"/>
                  <a:pt x="368116" y="153852"/>
                  <a:pt x="374650" y="152400"/>
                </a:cubicBezTo>
                <a:cubicBezTo>
                  <a:pt x="387219" y="149607"/>
                  <a:pt x="400125" y="148575"/>
                  <a:pt x="412750" y="146050"/>
                </a:cubicBezTo>
                <a:cubicBezTo>
                  <a:pt x="421308" y="144338"/>
                  <a:pt x="429683" y="141817"/>
                  <a:pt x="438150" y="139700"/>
                </a:cubicBezTo>
                <a:cubicBezTo>
                  <a:pt x="473908" y="115861"/>
                  <a:pt x="449960" y="129413"/>
                  <a:pt x="514350" y="107950"/>
                </a:cubicBezTo>
                <a:cubicBezTo>
                  <a:pt x="520700" y="105833"/>
                  <a:pt x="526798" y="102700"/>
                  <a:pt x="533400" y="101600"/>
                </a:cubicBezTo>
                <a:cubicBezTo>
                  <a:pt x="578102" y="94150"/>
                  <a:pt x="559286" y="99321"/>
                  <a:pt x="590550" y="88900"/>
                </a:cubicBezTo>
                <a:cubicBezTo>
                  <a:pt x="599017" y="82550"/>
                  <a:pt x="606761" y="75101"/>
                  <a:pt x="615950" y="69850"/>
                </a:cubicBezTo>
                <a:cubicBezTo>
                  <a:pt x="621762" y="66529"/>
                  <a:pt x="629773" y="67681"/>
                  <a:pt x="635000" y="63500"/>
                </a:cubicBezTo>
                <a:cubicBezTo>
                  <a:pt x="640959" y="58732"/>
                  <a:pt x="640874" y="47863"/>
                  <a:pt x="647700" y="44450"/>
                </a:cubicBezTo>
                <a:cubicBezTo>
                  <a:pt x="659216" y="38692"/>
                  <a:pt x="673132" y="40403"/>
                  <a:pt x="685800" y="38100"/>
                </a:cubicBezTo>
                <a:cubicBezTo>
                  <a:pt x="696419" y="36169"/>
                  <a:pt x="706967" y="33867"/>
                  <a:pt x="717550" y="31750"/>
                </a:cubicBezTo>
                <a:cubicBezTo>
                  <a:pt x="723900" y="27517"/>
                  <a:pt x="729774" y="22463"/>
                  <a:pt x="736600" y="19050"/>
                </a:cubicBezTo>
                <a:cubicBezTo>
                  <a:pt x="746750" y="13975"/>
                  <a:pt x="771555" y="9063"/>
                  <a:pt x="781050" y="6350"/>
                </a:cubicBezTo>
                <a:cubicBezTo>
                  <a:pt x="787486" y="4511"/>
                  <a:pt x="793750" y="2117"/>
                  <a:pt x="800100" y="0"/>
                </a:cubicBezTo>
                <a:cubicBezTo>
                  <a:pt x="859367" y="2117"/>
                  <a:pt x="918719" y="2532"/>
                  <a:pt x="977900" y="6350"/>
                </a:cubicBezTo>
                <a:cubicBezTo>
                  <a:pt x="984580" y="6781"/>
                  <a:pt x="990416" y="11248"/>
                  <a:pt x="996950" y="12700"/>
                </a:cubicBezTo>
                <a:cubicBezTo>
                  <a:pt x="1009519" y="15493"/>
                  <a:pt x="1022239" y="17769"/>
                  <a:pt x="1035050" y="19050"/>
                </a:cubicBezTo>
                <a:cubicBezTo>
                  <a:pt x="1064611" y="22006"/>
                  <a:pt x="1094317" y="23283"/>
                  <a:pt x="1123950" y="25400"/>
                </a:cubicBezTo>
                <a:cubicBezTo>
                  <a:pt x="1180234" y="44161"/>
                  <a:pt x="1148745" y="36622"/>
                  <a:pt x="1219200" y="44450"/>
                </a:cubicBezTo>
                <a:cubicBezTo>
                  <a:pt x="1227667" y="46567"/>
                  <a:pt x="1236381" y="47865"/>
                  <a:pt x="1244600" y="50800"/>
                </a:cubicBezTo>
                <a:cubicBezTo>
                  <a:pt x="1266069" y="58468"/>
                  <a:pt x="1286473" y="68991"/>
                  <a:pt x="1308100" y="76200"/>
                </a:cubicBezTo>
                <a:cubicBezTo>
                  <a:pt x="1314450" y="78317"/>
                  <a:pt x="1320616" y="81098"/>
                  <a:pt x="1327150" y="82550"/>
                </a:cubicBezTo>
                <a:cubicBezTo>
                  <a:pt x="1339719" y="85343"/>
                  <a:pt x="1352550" y="86783"/>
                  <a:pt x="1365250" y="88900"/>
                </a:cubicBezTo>
                <a:cubicBezTo>
                  <a:pt x="1398394" y="110996"/>
                  <a:pt x="1371069" y="96543"/>
                  <a:pt x="1422400" y="107950"/>
                </a:cubicBezTo>
                <a:cubicBezTo>
                  <a:pt x="1445395" y="113060"/>
                  <a:pt x="1442584" y="117293"/>
                  <a:pt x="1466850" y="127000"/>
                </a:cubicBezTo>
                <a:cubicBezTo>
                  <a:pt x="1479279" y="131972"/>
                  <a:pt x="1493811" y="132274"/>
                  <a:pt x="1504950" y="139700"/>
                </a:cubicBezTo>
                <a:cubicBezTo>
                  <a:pt x="1517650" y="148167"/>
                  <a:pt x="1528570" y="160273"/>
                  <a:pt x="1543050" y="165100"/>
                </a:cubicBezTo>
                <a:cubicBezTo>
                  <a:pt x="1549400" y="167217"/>
                  <a:pt x="1556249" y="168199"/>
                  <a:pt x="1562100" y="171450"/>
                </a:cubicBezTo>
                <a:cubicBezTo>
                  <a:pt x="1635609" y="212288"/>
                  <a:pt x="1572970" y="179905"/>
                  <a:pt x="1619250" y="215900"/>
                </a:cubicBezTo>
                <a:cubicBezTo>
                  <a:pt x="1631298" y="225271"/>
                  <a:pt x="1644650" y="232833"/>
                  <a:pt x="1657350" y="241300"/>
                </a:cubicBezTo>
                <a:cubicBezTo>
                  <a:pt x="1678222" y="255215"/>
                  <a:pt x="1672446" y="253777"/>
                  <a:pt x="1695450" y="260350"/>
                </a:cubicBezTo>
                <a:cubicBezTo>
                  <a:pt x="1710980" y="264787"/>
                  <a:pt x="1747632" y="271855"/>
                  <a:pt x="1758950" y="279400"/>
                </a:cubicBezTo>
                <a:cubicBezTo>
                  <a:pt x="1765300" y="283633"/>
                  <a:pt x="1771026" y="289000"/>
                  <a:pt x="1778000" y="292100"/>
                </a:cubicBezTo>
                <a:cubicBezTo>
                  <a:pt x="1790233" y="297537"/>
                  <a:pt x="1816100" y="304800"/>
                  <a:pt x="1816100" y="304800"/>
                </a:cubicBezTo>
                <a:cubicBezTo>
                  <a:pt x="1836647" y="325347"/>
                  <a:pt x="1844130" y="323850"/>
                  <a:pt x="1828800" y="323850"/>
                </a:cubicBezTo>
              </a:path>
            </a:pathLst>
          </a:cu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Freeform 48"/>
          <p:cNvSpPr/>
          <p:nvPr/>
        </p:nvSpPr>
        <p:spPr>
          <a:xfrm>
            <a:off x="5089296" y="7963036"/>
            <a:ext cx="448785" cy="100977"/>
          </a:xfrm>
          <a:custGeom>
            <a:avLst/>
            <a:gdLst>
              <a:gd name="connsiteX0" fmla="*/ 0 w 448785"/>
              <a:gd name="connsiteY0" fmla="*/ 39269 h 100977"/>
              <a:gd name="connsiteX1" fmla="*/ 28049 w 448785"/>
              <a:gd name="connsiteY1" fmla="*/ 22439 h 100977"/>
              <a:gd name="connsiteX2" fmla="*/ 78537 w 448785"/>
              <a:gd name="connsiteY2" fmla="*/ 11220 h 100977"/>
              <a:gd name="connsiteX3" fmla="*/ 95367 w 448785"/>
              <a:gd name="connsiteY3" fmla="*/ 5610 h 100977"/>
              <a:gd name="connsiteX4" fmla="*/ 168294 w 448785"/>
              <a:gd name="connsiteY4" fmla="*/ 22439 h 100977"/>
              <a:gd name="connsiteX5" fmla="*/ 185124 w 448785"/>
              <a:gd name="connsiteY5" fmla="*/ 33659 h 100977"/>
              <a:gd name="connsiteX6" fmla="*/ 201953 w 448785"/>
              <a:gd name="connsiteY6" fmla="*/ 84147 h 100977"/>
              <a:gd name="connsiteX7" fmla="*/ 207563 w 448785"/>
              <a:gd name="connsiteY7" fmla="*/ 100977 h 100977"/>
              <a:gd name="connsiteX8" fmla="*/ 224392 w 448785"/>
              <a:gd name="connsiteY8" fmla="*/ 95367 h 100977"/>
              <a:gd name="connsiteX9" fmla="*/ 235612 w 448785"/>
              <a:gd name="connsiteY9" fmla="*/ 61708 h 100977"/>
              <a:gd name="connsiteX10" fmla="*/ 269271 w 448785"/>
              <a:gd name="connsiteY10" fmla="*/ 39269 h 100977"/>
              <a:gd name="connsiteX11" fmla="*/ 302930 w 448785"/>
              <a:gd name="connsiteY11" fmla="*/ 28049 h 100977"/>
              <a:gd name="connsiteX12" fmla="*/ 353418 w 448785"/>
              <a:gd name="connsiteY12" fmla="*/ 0 h 100977"/>
              <a:gd name="connsiteX13" fmla="*/ 398297 w 448785"/>
              <a:gd name="connsiteY13" fmla="*/ 5610 h 100977"/>
              <a:gd name="connsiteX14" fmla="*/ 426346 w 448785"/>
              <a:gd name="connsiteY14" fmla="*/ 39269 h 100977"/>
              <a:gd name="connsiteX15" fmla="*/ 448785 w 448785"/>
              <a:gd name="connsiteY15" fmla="*/ 44879 h 10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8785" h="100977">
                <a:moveTo>
                  <a:pt x="0" y="39269"/>
                </a:moveTo>
                <a:cubicBezTo>
                  <a:pt x="9350" y="33659"/>
                  <a:pt x="18297" y="27315"/>
                  <a:pt x="28049" y="22439"/>
                </a:cubicBezTo>
                <a:cubicBezTo>
                  <a:pt x="41861" y="15533"/>
                  <a:pt x="65606" y="13375"/>
                  <a:pt x="78537" y="11220"/>
                </a:cubicBezTo>
                <a:cubicBezTo>
                  <a:pt x="84147" y="9350"/>
                  <a:pt x="89454" y="5610"/>
                  <a:pt x="95367" y="5610"/>
                </a:cubicBezTo>
                <a:cubicBezTo>
                  <a:pt x="109589" y="5610"/>
                  <a:pt x="154965" y="13553"/>
                  <a:pt x="168294" y="22439"/>
                </a:cubicBezTo>
                <a:lnTo>
                  <a:pt x="185124" y="33659"/>
                </a:lnTo>
                <a:lnTo>
                  <a:pt x="201953" y="84147"/>
                </a:lnTo>
                <a:lnTo>
                  <a:pt x="207563" y="100977"/>
                </a:lnTo>
                <a:cubicBezTo>
                  <a:pt x="213173" y="99107"/>
                  <a:pt x="220955" y="100179"/>
                  <a:pt x="224392" y="95367"/>
                </a:cubicBezTo>
                <a:cubicBezTo>
                  <a:pt x="231266" y="85743"/>
                  <a:pt x="225772" y="68268"/>
                  <a:pt x="235612" y="61708"/>
                </a:cubicBezTo>
                <a:cubicBezTo>
                  <a:pt x="246832" y="54228"/>
                  <a:pt x="256479" y="43533"/>
                  <a:pt x="269271" y="39269"/>
                </a:cubicBezTo>
                <a:lnTo>
                  <a:pt x="302930" y="28049"/>
                </a:lnTo>
                <a:cubicBezTo>
                  <a:pt x="341509" y="2330"/>
                  <a:pt x="323797" y="9874"/>
                  <a:pt x="353418" y="0"/>
                </a:cubicBezTo>
                <a:cubicBezTo>
                  <a:pt x="368378" y="1870"/>
                  <a:pt x="384129" y="458"/>
                  <a:pt x="398297" y="5610"/>
                </a:cubicBezTo>
                <a:cubicBezTo>
                  <a:pt x="417881" y="12731"/>
                  <a:pt x="412436" y="28140"/>
                  <a:pt x="426346" y="39269"/>
                </a:cubicBezTo>
                <a:cubicBezTo>
                  <a:pt x="434097" y="45470"/>
                  <a:pt x="440694" y="44879"/>
                  <a:pt x="448785" y="44879"/>
                </a:cubicBezTo>
              </a:path>
            </a:pathLst>
          </a:cu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Freeform 50"/>
          <p:cNvSpPr/>
          <p:nvPr/>
        </p:nvSpPr>
        <p:spPr>
          <a:xfrm>
            <a:off x="5269411" y="8124875"/>
            <a:ext cx="448785" cy="100977"/>
          </a:xfrm>
          <a:custGeom>
            <a:avLst/>
            <a:gdLst>
              <a:gd name="connsiteX0" fmla="*/ 0 w 448785"/>
              <a:gd name="connsiteY0" fmla="*/ 39269 h 100977"/>
              <a:gd name="connsiteX1" fmla="*/ 28049 w 448785"/>
              <a:gd name="connsiteY1" fmla="*/ 22439 h 100977"/>
              <a:gd name="connsiteX2" fmla="*/ 78537 w 448785"/>
              <a:gd name="connsiteY2" fmla="*/ 11220 h 100977"/>
              <a:gd name="connsiteX3" fmla="*/ 95367 w 448785"/>
              <a:gd name="connsiteY3" fmla="*/ 5610 h 100977"/>
              <a:gd name="connsiteX4" fmla="*/ 168294 w 448785"/>
              <a:gd name="connsiteY4" fmla="*/ 22439 h 100977"/>
              <a:gd name="connsiteX5" fmla="*/ 185124 w 448785"/>
              <a:gd name="connsiteY5" fmla="*/ 33659 h 100977"/>
              <a:gd name="connsiteX6" fmla="*/ 201953 w 448785"/>
              <a:gd name="connsiteY6" fmla="*/ 84147 h 100977"/>
              <a:gd name="connsiteX7" fmla="*/ 207563 w 448785"/>
              <a:gd name="connsiteY7" fmla="*/ 100977 h 100977"/>
              <a:gd name="connsiteX8" fmla="*/ 224392 w 448785"/>
              <a:gd name="connsiteY8" fmla="*/ 95367 h 100977"/>
              <a:gd name="connsiteX9" fmla="*/ 235612 w 448785"/>
              <a:gd name="connsiteY9" fmla="*/ 61708 h 100977"/>
              <a:gd name="connsiteX10" fmla="*/ 269271 w 448785"/>
              <a:gd name="connsiteY10" fmla="*/ 39269 h 100977"/>
              <a:gd name="connsiteX11" fmla="*/ 302930 w 448785"/>
              <a:gd name="connsiteY11" fmla="*/ 28049 h 100977"/>
              <a:gd name="connsiteX12" fmla="*/ 353418 w 448785"/>
              <a:gd name="connsiteY12" fmla="*/ 0 h 100977"/>
              <a:gd name="connsiteX13" fmla="*/ 398297 w 448785"/>
              <a:gd name="connsiteY13" fmla="*/ 5610 h 100977"/>
              <a:gd name="connsiteX14" fmla="*/ 426346 w 448785"/>
              <a:gd name="connsiteY14" fmla="*/ 39269 h 100977"/>
              <a:gd name="connsiteX15" fmla="*/ 448785 w 448785"/>
              <a:gd name="connsiteY15" fmla="*/ 44879 h 1009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48785" h="100977">
                <a:moveTo>
                  <a:pt x="0" y="39269"/>
                </a:moveTo>
                <a:cubicBezTo>
                  <a:pt x="9350" y="33659"/>
                  <a:pt x="18297" y="27315"/>
                  <a:pt x="28049" y="22439"/>
                </a:cubicBezTo>
                <a:cubicBezTo>
                  <a:pt x="41861" y="15533"/>
                  <a:pt x="65606" y="13375"/>
                  <a:pt x="78537" y="11220"/>
                </a:cubicBezTo>
                <a:cubicBezTo>
                  <a:pt x="84147" y="9350"/>
                  <a:pt x="89454" y="5610"/>
                  <a:pt x="95367" y="5610"/>
                </a:cubicBezTo>
                <a:cubicBezTo>
                  <a:pt x="109589" y="5610"/>
                  <a:pt x="154965" y="13553"/>
                  <a:pt x="168294" y="22439"/>
                </a:cubicBezTo>
                <a:lnTo>
                  <a:pt x="185124" y="33659"/>
                </a:lnTo>
                <a:lnTo>
                  <a:pt x="201953" y="84147"/>
                </a:lnTo>
                <a:lnTo>
                  <a:pt x="207563" y="100977"/>
                </a:lnTo>
                <a:cubicBezTo>
                  <a:pt x="213173" y="99107"/>
                  <a:pt x="220955" y="100179"/>
                  <a:pt x="224392" y="95367"/>
                </a:cubicBezTo>
                <a:cubicBezTo>
                  <a:pt x="231266" y="85743"/>
                  <a:pt x="225772" y="68268"/>
                  <a:pt x="235612" y="61708"/>
                </a:cubicBezTo>
                <a:cubicBezTo>
                  <a:pt x="246832" y="54228"/>
                  <a:pt x="256479" y="43533"/>
                  <a:pt x="269271" y="39269"/>
                </a:cubicBezTo>
                <a:lnTo>
                  <a:pt x="302930" y="28049"/>
                </a:lnTo>
                <a:cubicBezTo>
                  <a:pt x="341509" y="2330"/>
                  <a:pt x="323797" y="9874"/>
                  <a:pt x="353418" y="0"/>
                </a:cubicBezTo>
                <a:cubicBezTo>
                  <a:pt x="368378" y="1870"/>
                  <a:pt x="384129" y="458"/>
                  <a:pt x="398297" y="5610"/>
                </a:cubicBezTo>
                <a:cubicBezTo>
                  <a:pt x="417881" y="12731"/>
                  <a:pt x="412436" y="28140"/>
                  <a:pt x="426346" y="39269"/>
                </a:cubicBezTo>
                <a:cubicBezTo>
                  <a:pt x="434097" y="45470"/>
                  <a:pt x="440694" y="44879"/>
                  <a:pt x="448785" y="44879"/>
                </a:cubicBezTo>
              </a:path>
            </a:pathLst>
          </a:cu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Freeform 51"/>
          <p:cNvSpPr/>
          <p:nvPr/>
        </p:nvSpPr>
        <p:spPr>
          <a:xfrm>
            <a:off x="2522984" y="8408515"/>
            <a:ext cx="1782308" cy="252546"/>
          </a:xfrm>
          <a:custGeom>
            <a:avLst/>
            <a:gdLst>
              <a:gd name="connsiteX0" fmla="*/ 20097 w 1859627"/>
              <a:gd name="connsiteY0" fmla="*/ 25120 h 537586"/>
              <a:gd name="connsiteX1" fmla="*/ 45218 w 1859627"/>
              <a:gd name="connsiteY1" fmla="*/ 15072 h 537586"/>
              <a:gd name="connsiteX2" fmla="*/ 75363 w 1859627"/>
              <a:gd name="connsiteY2" fmla="*/ 5024 h 537586"/>
              <a:gd name="connsiteX3" fmla="*/ 135653 w 1859627"/>
              <a:gd name="connsiteY3" fmla="*/ 10048 h 537586"/>
              <a:gd name="connsiteX4" fmla="*/ 165798 w 1859627"/>
              <a:gd name="connsiteY4" fmla="*/ 20096 h 537586"/>
              <a:gd name="connsiteX5" fmla="*/ 175846 w 1859627"/>
              <a:gd name="connsiteY5" fmla="*/ 30145 h 537586"/>
              <a:gd name="connsiteX6" fmla="*/ 226088 w 1859627"/>
              <a:gd name="connsiteY6" fmla="*/ 30145 h 537586"/>
              <a:gd name="connsiteX7" fmla="*/ 241161 w 1859627"/>
              <a:gd name="connsiteY7" fmla="*/ 25120 h 537586"/>
              <a:gd name="connsiteX8" fmla="*/ 281354 w 1859627"/>
              <a:gd name="connsiteY8" fmla="*/ 15072 h 537586"/>
              <a:gd name="connsiteX9" fmla="*/ 311499 w 1859627"/>
              <a:gd name="connsiteY9" fmla="*/ 5024 h 537586"/>
              <a:gd name="connsiteX10" fmla="*/ 326572 w 1859627"/>
              <a:gd name="connsiteY10" fmla="*/ 0 h 537586"/>
              <a:gd name="connsiteX11" fmla="*/ 371789 w 1859627"/>
              <a:gd name="connsiteY11" fmla="*/ 5024 h 537586"/>
              <a:gd name="connsiteX12" fmla="*/ 401934 w 1859627"/>
              <a:gd name="connsiteY12" fmla="*/ 15072 h 537586"/>
              <a:gd name="connsiteX13" fmla="*/ 411983 w 1859627"/>
              <a:gd name="connsiteY13" fmla="*/ 25120 h 537586"/>
              <a:gd name="connsiteX14" fmla="*/ 452176 w 1859627"/>
              <a:gd name="connsiteY14" fmla="*/ 35169 h 537586"/>
              <a:gd name="connsiteX15" fmla="*/ 537587 w 1859627"/>
              <a:gd name="connsiteY15" fmla="*/ 30145 h 537586"/>
              <a:gd name="connsiteX16" fmla="*/ 547635 w 1859627"/>
              <a:gd name="connsiteY16" fmla="*/ 20096 h 537586"/>
              <a:gd name="connsiteX17" fmla="*/ 577780 w 1859627"/>
              <a:gd name="connsiteY17" fmla="*/ 10048 h 537586"/>
              <a:gd name="connsiteX18" fmla="*/ 592853 w 1859627"/>
              <a:gd name="connsiteY18" fmla="*/ 5024 h 537586"/>
              <a:gd name="connsiteX19" fmla="*/ 653143 w 1859627"/>
              <a:gd name="connsiteY19" fmla="*/ 10048 h 537586"/>
              <a:gd name="connsiteX20" fmla="*/ 668216 w 1859627"/>
              <a:gd name="connsiteY20" fmla="*/ 15072 h 537586"/>
              <a:gd name="connsiteX21" fmla="*/ 683288 w 1859627"/>
              <a:gd name="connsiteY21" fmla="*/ 30145 h 537586"/>
              <a:gd name="connsiteX22" fmla="*/ 698361 w 1859627"/>
              <a:gd name="connsiteY22" fmla="*/ 40193 h 537586"/>
              <a:gd name="connsiteX23" fmla="*/ 788796 w 1859627"/>
              <a:gd name="connsiteY23" fmla="*/ 25120 h 537586"/>
              <a:gd name="connsiteX24" fmla="*/ 803868 w 1859627"/>
              <a:gd name="connsiteY24" fmla="*/ 20096 h 537586"/>
              <a:gd name="connsiteX25" fmla="*/ 818941 w 1859627"/>
              <a:gd name="connsiteY25" fmla="*/ 15072 h 537586"/>
              <a:gd name="connsiteX26" fmla="*/ 894304 w 1859627"/>
              <a:gd name="connsiteY26" fmla="*/ 30145 h 537586"/>
              <a:gd name="connsiteX27" fmla="*/ 904352 w 1859627"/>
              <a:gd name="connsiteY27" fmla="*/ 45217 h 537586"/>
              <a:gd name="connsiteX28" fmla="*/ 934497 w 1859627"/>
              <a:gd name="connsiteY28" fmla="*/ 55265 h 537586"/>
              <a:gd name="connsiteX29" fmla="*/ 949569 w 1859627"/>
              <a:gd name="connsiteY29" fmla="*/ 50241 h 537586"/>
              <a:gd name="connsiteX30" fmla="*/ 964642 w 1859627"/>
              <a:gd name="connsiteY30" fmla="*/ 40193 h 537586"/>
              <a:gd name="connsiteX31" fmla="*/ 984739 w 1859627"/>
              <a:gd name="connsiteY31" fmla="*/ 35169 h 537586"/>
              <a:gd name="connsiteX32" fmla="*/ 994787 w 1859627"/>
              <a:gd name="connsiteY32" fmla="*/ 25120 h 537586"/>
              <a:gd name="connsiteX33" fmla="*/ 1029956 w 1859627"/>
              <a:gd name="connsiteY33" fmla="*/ 15072 h 537586"/>
              <a:gd name="connsiteX34" fmla="*/ 1095271 w 1859627"/>
              <a:gd name="connsiteY34" fmla="*/ 25120 h 537586"/>
              <a:gd name="connsiteX35" fmla="*/ 1105319 w 1859627"/>
              <a:gd name="connsiteY35" fmla="*/ 35169 h 537586"/>
              <a:gd name="connsiteX36" fmla="*/ 1135464 w 1859627"/>
              <a:gd name="connsiteY36" fmla="*/ 50241 h 537586"/>
              <a:gd name="connsiteX37" fmla="*/ 1175657 w 1859627"/>
              <a:gd name="connsiteY37" fmla="*/ 45217 h 537586"/>
              <a:gd name="connsiteX38" fmla="*/ 1185706 w 1859627"/>
              <a:gd name="connsiteY38" fmla="*/ 35169 h 537586"/>
              <a:gd name="connsiteX39" fmla="*/ 1215851 w 1859627"/>
              <a:gd name="connsiteY39" fmla="*/ 25120 h 537586"/>
              <a:gd name="connsiteX40" fmla="*/ 1301262 w 1859627"/>
              <a:gd name="connsiteY40" fmla="*/ 35169 h 537586"/>
              <a:gd name="connsiteX41" fmla="*/ 1316334 w 1859627"/>
              <a:gd name="connsiteY41" fmla="*/ 45217 h 537586"/>
              <a:gd name="connsiteX42" fmla="*/ 1346479 w 1859627"/>
              <a:gd name="connsiteY42" fmla="*/ 55265 h 537586"/>
              <a:gd name="connsiteX43" fmla="*/ 1381649 w 1859627"/>
              <a:gd name="connsiteY43" fmla="*/ 50241 h 537586"/>
              <a:gd name="connsiteX44" fmla="*/ 1396721 w 1859627"/>
              <a:gd name="connsiteY44" fmla="*/ 40193 h 537586"/>
              <a:gd name="connsiteX45" fmla="*/ 1411794 w 1859627"/>
              <a:gd name="connsiteY45" fmla="*/ 35169 h 537586"/>
              <a:gd name="connsiteX46" fmla="*/ 1421842 w 1859627"/>
              <a:gd name="connsiteY46" fmla="*/ 25120 h 537586"/>
              <a:gd name="connsiteX47" fmla="*/ 1441939 w 1859627"/>
              <a:gd name="connsiteY47" fmla="*/ 20096 h 537586"/>
              <a:gd name="connsiteX48" fmla="*/ 1477108 w 1859627"/>
              <a:gd name="connsiteY48" fmla="*/ 10048 h 537586"/>
              <a:gd name="connsiteX49" fmla="*/ 1527350 w 1859627"/>
              <a:gd name="connsiteY49" fmla="*/ 15072 h 537586"/>
              <a:gd name="connsiteX50" fmla="*/ 1542422 w 1859627"/>
              <a:gd name="connsiteY50" fmla="*/ 20096 h 537586"/>
              <a:gd name="connsiteX51" fmla="*/ 1572567 w 1859627"/>
              <a:gd name="connsiteY51" fmla="*/ 50241 h 537586"/>
              <a:gd name="connsiteX52" fmla="*/ 1577591 w 1859627"/>
              <a:gd name="connsiteY52" fmla="*/ 65314 h 537586"/>
              <a:gd name="connsiteX53" fmla="*/ 1607736 w 1859627"/>
              <a:gd name="connsiteY53" fmla="*/ 55265 h 537586"/>
              <a:gd name="connsiteX54" fmla="*/ 1637882 w 1859627"/>
              <a:gd name="connsiteY54" fmla="*/ 50241 h 537586"/>
              <a:gd name="connsiteX55" fmla="*/ 1668027 w 1859627"/>
              <a:gd name="connsiteY55" fmla="*/ 35169 h 537586"/>
              <a:gd name="connsiteX56" fmla="*/ 1673051 w 1859627"/>
              <a:gd name="connsiteY56" fmla="*/ 20096 h 537586"/>
              <a:gd name="connsiteX57" fmla="*/ 1708220 w 1859627"/>
              <a:gd name="connsiteY57" fmla="*/ 10048 h 537586"/>
              <a:gd name="connsiteX58" fmla="*/ 1738365 w 1859627"/>
              <a:gd name="connsiteY58" fmla="*/ 15072 h 537586"/>
              <a:gd name="connsiteX59" fmla="*/ 1768510 w 1859627"/>
              <a:gd name="connsiteY59" fmla="*/ 35169 h 537586"/>
              <a:gd name="connsiteX60" fmla="*/ 1823776 w 1859627"/>
              <a:gd name="connsiteY60" fmla="*/ 45217 h 537586"/>
              <a:gd name="connsiteX61" fmla="*/ 1843873 w 1859627"/>
              <a:gd name="connsiteY61" fmla="*/ 50241 h 537586"/>
              <a:gd name="connsiteX62" fmla="*/ 1848897 w 1859627"/>
              <a:gd name="connsiteY62" fmla="*/ 95459 h 537586"/>
              <a:gd name="connsiteX63" fmla="*/ 1853921 w 1859627"/>
              <a:gd name="connsiteY63" fmla="*/ 115556 h 537586"/>
              <a:gd name="connsiteX64" fmla="*/ 1848897 w 1859627"/>
              <a:gd name="connsiteY64" fmla="*/ 356716 h 537586"/>
              <a:gd name="connsiteX65" fmla="*/ 1803679 w 1859627"/>
              <a:gd name="connsiteY65" fmla="*/ 522514 h 537586"/>
              <a:gd name="connsiteX66" fmla="*/ 1326383 w 1859627"/>
              <a:gd name="connsiteY66" fmla="*/ 522514 h 537586"/>
              <a:gd name="connsiteX67" fmla="*/ 1024932 w 1859627"/>
              <a:gd name="connsiteY67" fmla="*/ 517490 h 537586"/>
              <a:gd name="connsiteX68" fmla="*/ 949569 w 1859627"/>
              <a:gd name="connsiteY68" fmla="*/ 522514 h 537586"/>
              <a:gd name="connsiteX69" fmla="*/ 773723 w 1859627"/>
              <a:gd name="connsiteY69" fmla="*/ 517490 h 537586"/>
              <a:gd name="connsiteX70" fmla="*/ 532563 w 1859627"/>
              <a:gd name="connsiteY70" fmla="*/ 537586 h 537586"/>
              <a:gd name="connsiteX71" fmla="*/ 512466 w 1859627"/>
              <a:gd name="connsiteY71" fmla="*/ 532562 h 537586"/>
              <a:gd name="connsiteX72" fmla="*/ 487345 w 1859627"/>
              <a:gd name="connsiteY72" fmla="*/ 527538 h 537586"/>
              <a:gd name="connsiteX73" fmla="*/ 472273 w 1859627"/>
              <a:gd name="connsiteY73" fmla="*/ 522514 h 537586"/>
              <a:gd name="connsiteX74" fmla="*/ 442128 w 1859627"/>
              <a:gd name="connsiteY74" fmla="*/ 517490 h 537586"/>
              <a:gd name="connsiteX75" fmla="*/ 336620 w 1859627"/>
              <a:gd name="connsiteY75" fmla="*/ 522514 h 537586"/>
              <a:gd name="connsiteX76" fmla="*/ 316523 w 1859627"/>
              <a:gd name="connsiteY76" fmla="*/ 527538 h 537586"/>
              <a:gd name="connsiteX77" fmla="*/ 276330 w 1859627"/>
              <a:gd name="connsiteY77" fmla="*/ 522514 h 537586"/>
              <a:gd name="connsiteX78" fmla="*/ 261257 w 1859627"/>
              <a:gd name="connsiteY78" fmla="*/ 527538 h 537586"/>
              <a:gd name="connsiteX79" fmla="*/ 15073 w 1859627"/>
              <a:gd name="connsiteY79" fmla="*/ 527538 h 537586"/>
              <a:gd name="connsiteX80" fmla="*/ 10049 w 1859627"/>
              <a:gd name="connsiteY80" fmla="*/ 401934 h 537586"/>
              <a:gd name="connsiteX81" fmla="*/ 5024 w 1859627"/>
              <a:gd name="connsiteY81" fmla="*/ 356716 h 537586"/>
              <a:gd name="connsiteX82" fmla="*/ 0 w 1859627"/>
              <a:gd name="connsiteY82" fmla="*/ 271305 h 537586"/>
              <a:gd name="connsiteX83" fmla="*/ 10049 w 1859627"/>
              <a:gd name="connsiteY83" fmla="*/ 155749 h 537586"/>
              <a:gd name="connsiteX84" fmla="*/ 15073 w 1859627"/>
              <a:gd name="connsiteY84" fmla="*/ 125604 h 537586"/>
              <a:gd name="connsiteX85" fmla="*/ 20097 w 1859627"/>
              <a:gd name="connsiteY85" fmla="*/ 25120 h 537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Lst>
            <a:rect l="l" t="t" r="r" b="b"/>
            <a:pathLst>
              <a:path w="1859627" h="537586">
                <a:moveTo>
                  <a:pt x="20097" y="25120"/>
                </a:moveTo>
                <a:cubicBezTo>
                  <a:pt x="25121" y="6698"/>
                  <a:pt x="36742" y="18154"/>
                  <a:pt x="45218" y="15072"/>
                </a:cubicBezTo>
                <a:cubicBezTo>
                  <a:pt x="55172" y="11452"/>
                  <a:pt x="75363" y="5024"/>
                  <a:pt x="75363" y="5024"/>
                </a:cubicBezTo>
                <a:cubicBezTo>
                  <a:pt x="95460" y="6699"/>
                  <a:pt x="115761" y="6733"/>
                  <a:pt x="135653" y="10048"/>
                </a:cubicBezTo>
                <a:cubicBezTo>
                  <a:pt x="146101" y="11789"/>
                  <a:pt x="165798" y="20096"/>
                  <a:pt x="165798" y="20096"/>
                </a:cubicBezTo>
                <a:cubicBezTo>
                  <a:pt x="169147" y="23446"/>
                  <a:pt x="171784" y="27708"/>
                  <a:pt x="175846" y="30145"/>
                </a:cubicBezTo>
                <a:cubicBezTo>
                  <a:pt x="192709" y="40263"/>
                  <a:pt x="206795" y="32901"/>
                  <a:pt x="226088" y="30145"/>
                </a:cubicBezTo>
                <a:cubicBezTo>
                  <a:pt x="231112" y="28470"/>
                  <a:pt x="236051" y="26514"/>
                  <a:pt x="241161" y="25120"/>
                </a:cubicBezTo>
                <a:cubicBezTo>
                  <a:pt x="254484" y="21486"/>
                  <a:pt x="268253" y="19439"/>
                  <a:pt x="281354" y="15072"/>
                </a:cubicBezTo>
                <a:lnTo>
                  <a:pt x="311499" y="5024"/>
                </a:lnTo>
                <a:lnTo>
                  <a:pt x="326572" y="0"/>
                </a:lnTo>
                <a:cubicBezTo>
                  <a:pt x="341644" y="1675"/>
                  <a:pt x="356918" y="2050"/>
                  <a:pt x="371789" y="5024"/>
                </a:cubicBezTo>
                <a:cubicBezTo>
                  <a:pt x="382175" y="7101"/>
                  <a:pt x="401934" y="15072"/>
                  <a:pt x="401934" y="15072"/>
                </a:cubicBezTo>
                <a:cubicBezTo>
                  <a:pt x="405284" y="18421"/>
                  <a:pt x="407921" y="22683"/>
                  <a:pt x="411983" y="25120"/>
                </a:cubicBezTo>
                <a:cubicBezTo>
                  <a:pt x="419711" y="29757"/>
                  <a:pt x="446767" y="34087"/>
                  <a:pt x="452176" y="35169"/>
                </a:cubicBezTo>
                <a:cubicBezTo>
                  <a:pt x="480646" y="33494"/>
                  <a:pt x="509416" y="34593"/>
                  <a:pt x="537587" y="30145"/>
                </a:cubicBezTo>
                <a:cubicBezTo>
                  <a:pt x="542266" y="29406"/>
                  <a:pt x="543398" y="22214"/>
                  <a:pt x="547635" y="20096"/>
                </a:cubicBezTo>
                <a:cubicBezTo>
                  <a:pt x="557109" y="15359"/>
                  <a:pt x="567732" y="13397"/>
                  <a:pt x="577780" y="10048"/>
                </a:cubicBezTo>
                <a:lnTo>
                  <a:pt x="592853" y="5024"/>
                </a:lnTo>
                <a:cubicBezTo>
                  <a:pt x="612950" y="6699"/>
                  <a:pt x="633154" y="7383"/>
                  <a:pt x="653143" y="10048"/>
                </a:cubicBezTo>
                <a:cubicBezTo>
                  <a:pt x="658393" y="10748"/>
                  <a:pt x="663809" y="12134"/>
                  <a:pt x="668216" y="15072"/>
                </a:cubicBezTo>
                <a:cubicBezTo>
                  <a:pt x="674128" y="19013"/>
                  <a:pt x="677830" y="25596"/>
                  <a:pt x="683288" y="30145"/>
                </a:cubicBezTo>
                <a:cubicBezTo>
                  <a:pt x="687927" y="34011"/>
                  <a:pt x="693337" y="36844"/>
                  <a:pt x="698361" y="40193"/>
                </a:cubicBezTo>
                <a:cubicBezTo>
                  <a:pt x="769209" y="34289"/>
                  <a:pt x="739518" y="41547"/>
                  <a:pt x="788796" y="25120"/>
                </a:cubicBezTo>
                <a:lnTo>
                  <a:pt x="803868" y="20096"/>
                </a:lnTo>
                <a:lnTo>
                  <a:pt x="818941" y="15072"/>
                </a:lnTo>
                <a:cubicBezTo>
                  <a:pt x="863940" y="18533"/>
                  <a:pt x="874247" y="5074"/>
                  <a:pt x="894304" y="30145"/>
                </a:cubicBezTo>
                <a:cubicBezTo>
                  <a:pt x="898076" y="34860"/>
                  <a:pt x="899232" y="42017"/>
                  <a:pt x="904352" y="45217"/>
                </a:cubicBezTo>
                <a:cubicBezTo>
                  <a:pt x="913334" y="50831"/>
                  <a:pt x="934497" y="55265"/>
                  <a:pt x="934497" y="55265"/>
                </a:cubicBezTo>
                <a:cubicBezTo>
                  <a:pt x="939521" y="53590"/>
                  <a:pt x="944832" y="52609"/>
                  <a:pt x="949569" y="50241"/>
                </a:cubicBezTo>
                <a:cubicBezTo>
                  <a:pt x="954970" y="47541"/>
                  <a:pt x="959092" y="42572"/>
                  <a:pt x="964642" y="40193"/>
                </a:cubicBezTo>
                <a:cubicBezTo>
                  <a:pt x="970989" y="37473"/>
                  <a:pt x="978040" y="36844"/>
                  <a:pt x="984739" y="35169"/>
                </a:cubicBezTo>
                <a:cubicBezTo>
                  <a:pt x="988088" y="31819"/>
                  <a:pt x="990725" y="27557"/>
                  <a:pt x="994787" y="25120"/>
                </a:cubicBezTo>
                <a:cubicBezTo>
                  <a:pt x="999934" y="22032"/>
                  <a:pt x="1026204" y="16010"/>
                  <a:pt x="1029956" y="15072"/>
                </a:cubicBezTo>
                <a:cubicBezTo>
                  <a:pt x="1032887" y="15398"/>
                  <a:pt x="1082840" y="18904"/>
                  <a:pt x="1095271" y="25120"/>
                </a:cubicBezTo>
                <a:cubicBezTo>
                  <a:pt x="1099508" y="27238"/>
                  <a:pt x="1101620" y="32210"/>
                  <a:pt x="1105319" y="35169"/>
                </a:cubicBezTo>
                <a:cubicBezTo>
                  <a:pt x="1119231" y="46299"/>
                  <a:pt x="1119545" y="44935"/>
                  <a:pt x="1135464" y="50241"/>
                </a:cubicBezTo>
                <a:cubicBezTo>
                  <a:pt x="1148862" y="48566"/>
                  <a:pt x="1162724" y="49097"/>
                  <a:pt x="1175657" y="45217"/>
                </a:cubicBezTo>
                <a:cubicBezTo>
                  <a:pt x="1180194" y="43856"/>
                  <a:pt x="1181469" y="37287"/>
                  <a:pt x="1185706" y="35169"/>
                </a:cubicBezTo>
                <a:cubicBezTo>
                  <a:pt x="1195180" y="30432"/>
                  <a:pt x="1215851" y="25120"/>
                  <a:pt x="1215851" y="25120"/>
                </a:cubicBezTo>
                <a:cubicBezTo>
                  <a:pt x="1226959" y="25914"/>
                  <a:pt x="1278425" y="23751"/>
                  <a:pt x="1301262" y="35169"/>
                </a:cubicBezTo>
                <a:cubicBezTo>
                  <a:pt x="1306663" y="37869"/>
                  <a:pt x="1310816" y="42765"/>
                  <a:pt x="1316334" y="45217"/>
                </a:cubicBezTo>
                <a:cubicBezTo>
                  <a:pt x="1326013" y="49519"/>
                  <a:pt x="1346479" y="55265"/>
                  <a:pt x="1346479" y="55265"/>
                </a:cubicBezTo>
                <a:cubicBezTo>
                  <a:pt x="1358202" y="53590"/>
                  <a:pt x="1370306" y="53644"/>
                  <a:pt x="1381649" y="50241"/>
                </a:cubicBezTo>
                <a:cubicBezTo>
                  <a:pt x="1387432" y="48506"/>
                  <a:pt x="1391320" y="42893"/>
                  <a:pt x="1396721" y="40193"/>
                </a:cubicBezTo>
                <a:cubicBezTo>
                  <a:pt x="1401458" y="37825"/>
                  <a:pt x="1406770" y="36844"/>
                  <a:pt x="1411794" y="35169"/>
                </a:cubicBezTo>
                <a:cubicBezTo>
                  <a:pt x="1415143" y="31819"/>
                  <a:pt x="1417605" y="27238"/>
                  <a:pt x="1421842" y="25120"/>
                </a:cubicBezTo>
                <a:cubicBezTo>
                  <a:pt x="1428018" y="22032"/>
                  <a:pt x="1435300" y="21993"/>
                  <a:pt x="1441939" y="20096"/>
                </a:cubicBezTo>
                <a:cubicBezTo>
                  <a:pt x="1492394" y="5681"/>
                  <a:pt x="1414279" y="25754"/>
                  <a:pt x="1477108" y="10048"/>
                </a:cubicBezTo>
                <a:cubicBezTo>
                  <a:pt x="1493855" y="11723"/>
                  <a:pt x="1510715" y="12513"/>
                  <a:pt x="1527350" y="15072"/>
                </a:cubicBezTo>
                <a:cubicBezTo>
                  <a:pt x="1532584" y="15877"/>
                  <a:pt x="1538242" y="16845"/>
                  <a:pt x="1542422" y="20096"/>
                </a:cubicBezTo>
                <a:cubicBezTo>
                  <a:pt x="1553639" y="28820"/>
                  <a:pt x="1572567" y="50241"/>
                  <a:pt x="1572567" y="50241"/>
                </a:cubicBezTo>
                <a:cubicBezTo>
                  <a:pt x="1574242" y="55265"/>
                  <a:pt x="1572348" y="64565"/>
                  <a:pt x="1577591" y="65314"/>
                </a:cubicBezTo>
                <a:cubicBezTo>
                  <a:pt x="1588076" y="66812"/>
                  <a:pt x="1597288" y="57006"/>
                  <a:pt x="1607736" y="55265"/>
                </a:cubicBezTo>
                <a:lnTo>
                  <a:pt x="1637882" y="50241"/>
                </a:lnTo>
                <a:cubicBezTo>
                  <a:pt x="1647810" y="46932"/>
                  <a:pt x="1660944" y="44022"/>
                  <a:pt x="1668027" y="35169"/>
                </a:cubicBezTo>
                <a:cubicBezTo>
                  <a:pt x="1671335" y="31033"/>
                  <a:pt x="1669306" y="23841"/>
                  <a:pt x="1673051" y="20096"/>
                </a:cubicBezTo>
                <a:cubicBezTo>
                  <a:pt x="1675454" y="17693"/>
                  <a:pt x="1708046" y="10091"/>
                  <a:pt x="1708220" y="10048"/>
                </a:cubicBezTo>
                <a:cubicBezTo>
                  <a:pt x="1718268" y="11723"/>
                  <a:pt x="1729056" y="10935"/>
                  <a:pt x="1738365" y="15072"/>
                </a:cubicBezTo>
                <a:cubicBezTo>
                  <a:pt x="1798401" y="41755"/>
                  <a:pt x="1715977" y="22036"/>
                  <a:pt x="1768510" y="35169"/>
                </a:cubicBezTo>
                <a:cubicBezTo>
                  <a:pt x="1790062" y="40557"/>
                  <a:pt x="1801382" y="40738"/>
                  <a:pt x="1823776" y="45217"/>
                </a:cubicBezTo>
                <a:cubicBezTo>
                  <a:pt x="1830547" y="46571"/>
                  <a:pt x="1837174" y="48566"/>
                  <a:pt x="1843873" y="50241"/>
                </a:cubicBezTo>
                <a:cubicBezTo>
                  <a:pt x="1845548" y="65314"/>
                  <a:pt x="1846591" y="80470"/>
                  <a:pt x="1848897" y="95459"/>
                </a:cubicBezTo>
                <a:cubicBezTo>
                  <a:pt x="1849947" y="102284"/>
                  <a:pt x="1853921" y="108651"/>
                  <a:pt x="1853921" y="115556"/>
                </a:cubicBezTo>
                <a:cubicBezTo>
                  <a:pt x="1853921" y="195960"/>
                  <a:pt x="1850906" y="276337"/>
                  <a:pt x="1848897" y="356716"/>
                </a:cubicBezTo>
                <a:cubicBezTo>
                  <a:pt x="1844544" y="530849"/>
                  <a:pt x="1896801" y="510874"/>
                  <a:pt x="1803679" y="522514"/>
                </a:cubicBezTo>
                <a:cubicBezTo>
                  <a:pt x="1404816" y="511118"/>
                  <a:pt x="1896512" y="522514"/>
                  <a:pt x="1326383" y="522514"/>
                </a:cubicBezTo>
                <a:cubicBezTo>
                  <a:pt x="1225885" y="522514"/>
                  <a:pt x="1125416" y="519165"/>
                  <a:pt x="1024932" y="517490"/>
                </a:cubicBezTo>
                <a:cubicBezTo>
                  <a:pt x="999811" y="519165"/>
                  <a:pt x="974746" y="522514"/>
                  <a:pt x="949569" y="522514"/>
                </a:cubicBezTo>
                <a:cubicBezTo>
                  <a:pt x="890930" y="522514"/>
                  <a:pt x="832324" y="515372"/>
                  <a:pt x="773723" y="517490"/>
                </a:cubicBezTo>
                <a:cubicBezTo>
                  <a:pt x="693110" y="520404"/>
                  <a:pt x="532563" y="537586"/>
                  <a:pt x="532563" y="537586"/>
                </a:cubicBezTo>
                <a:cubicBezTo>
                  <a:pt x="525864" y="535911"/>
                  <a:pt x="519207" y="534060"/>
                  <a:pt x="512466" y="532562"/>
                </a:cubicBezTo>
                <a:cubicBezTo>
                  <a:pt x="504130" y="530710"/>
                  <a:pt x="495630" y="529609"/>
                  <a:pt x="487345" y="527538"/>
                </a:cubicBezTo>
                <a:cubicBezTo>
                  <a:pt x="482207" y="526254"/>
                  <a:pt x="477443" y="523663"/>
                  <a:pt x="472273" y="522514"/>
                </a:cubicBezTo>
                <a:cubicBezTo>
                  <a:pt x="462329" y="520304"/>
                  <a:pt x="452176" y="519165"/>
                  <a:pt x="442128" y="517490"/>
                </a:cubicBezTo>
                <a:cubicBezTo>
                  <a:pt x="406959" y="519165"/>
                  <a:pt x="371717" y="519706"/>
                  <a:pt x="336620" y="522514"/>
                </a:cubicBezTo>
                <a:cubicBezTo>
                  <a:pt x="329737" y="523065"/>
                  <a:pt x="323428" y="527538"/>
                  <a:pt x="316523" y="527538"/>
                </a:cubicBezTo>
                <a:cubicBezTo>
                  <a:pt x="303021" y="527538"/>
                  <a:pt x="289728" y="524189"/>
                  <a:pt x="276330" y="522514"/>
                </a:cubicBezTo>
                <a:cubicBezTo>
                  <a:pt x="271306" y="524189"/>
                  <a:pt x="266547" y="527292"/>
                  <a:pt x="261257" y="527538"/>
                </a:cubicBezTo>
                <a:cubicBezTo>
                  <a:pt x="74625" y="536218"/>
                  <a:pt x="120215" y="539220"/>
                  <a:pt x="15073" y="527538"/>
                </a:cubicBezTo>
                <a:cubicBezTo>
                  <a:pt x="13398" y="485670"/>
                  <a:pt x="12510" y="443763"/>
                  <a:pt x="10049" y="401934"/>
                </a:cubicBezTo>
                <a:cubicBezTo>
                  <a:pt x="9158" y="386795"/>
                  <a:pt x="6187" y="371837"/>
                  <a:pt x="5024" y="356716"/>
                </a:cubicBezTo>
                <a:cubicBezTo>
                  <a:pt x="2837" y="328280"/>
                  <a:pt x="1675" y="299775"/>
                  <a:pt x="0" y="271305"/>
                </a:cubicBezTo>
                <a:cubicBezTo>
                  <a:pt x="3350" y="232786"/>
                  <a:pt x="3693" y="193887"/>
                  <a:pt x="10049" y="155749"/>
                </a:cubicBezTo>
                <a:cubicBezTo>
                  <a:pt x="11724" y="145701"/>
                  <a:pt x="14610" y="135780"/>
                  <a:pt x="15073" y="125604"/>
                </a:cubicBezTo>
                <a:cubicBezTo>
                  <a:pt x="16290" y="98836"/>
                  <a:pt x="15073" y="43542"/>
                  <a:pt x="20097" y="25120"/>
                </a:cubicBezTo>
                <a:close/>
              </a:path>
            </a:pathLst>
          </a:cu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Freeform 52"/>
          <p:cNvSpPr/>
          <p:nvPr/>
        </p:nvSpPr>
        <p:spPr>
          <a:xfrm>
            <a:off x="2544211" y="8373914"/>
            <a:ext cx="1747948" cy="70338"/>
          </a:xfrm>
          <a:custGeom>
            <a:avLst/>
            <a:gdLst>
              <a:gd name="connsiteX0" fmla="*/ 0 w 1823776"/>
              <a:gd name="connsiteY0" fmla="*/ 25121 h 70338"/>
              <a:gd name="connsiteX1" fmla="*/ 25121 w 1823776"/>
              <a:gd name="connsiteY1" fmla="*/ 15072 h 70338"/>
              <a:gd name="connsiteX2" fmla="*/ 40194 w 1823776"/>
              <a:gd name="connsiteY2" fmla="*/ 10048 h 70338"/>
              <a:gd name="connsiteX3" fmla="*/ 55266 w 1823776"/>
              <a:gd name="connsiteY3" fmla="*/ 15072 h 70338"/>
              <a:gd name="connsiteX4" fmla="*/ 70339 w 1823776"/>
              <a:gd name="connsiteY4" fmla="*/ 10048 h 70338"/>
              <a:gd name="connsiteX5" fmla="*/ 85411 w 1823776"/>
              <a:gd name="connsiteY5" fmla="*/ 15072 h 70338"/>
              <a:gd name="connsiteX6" fmla="*/ 125605 w 1823776"/>
              <a:gd name="connsiteY6" fmla="*/ 25121 h 70338"/>
              <a:gd name="connsiteX7" fmla="*/ 150726 w 1823776"/>
              <a:gd name="connsiteY7" fmla="*/ 30145 h 70338"/>
              <a:gd name="connsiteX8" fmla="*/ 170822 w 1823776"/>
              <a:gd name="connsiteY8" fmla="*/ 35169 h 70338"/>
              <a:gd name="connsiteX9" fmla="*/ 216040 w 1823776"/>
              <a:gd name="connsiteY9" fmla="*/ 40193 h 70338"/>
              <a:gd name="connsiteX10" fmla="*/ 236137 w 1823776"/>
              <a:gd name="connsiteY10" fmla="*/ 35169 h 70338"/>
              <a:gd name="connsiteX11" fmla="*/ 271306 w 1823776"/>
              <a:gd name="connsiteY11" fmla="*/ 30145 h 70338"/>
              <a:gd name="connsiteX12" fmla="*/ 291403 w 1823776"/>
              <a:gd name="connsiteY12" fmla="*/ 10048 h 70338"/>
              <a:gd name="connsiteX13" fmla="*/ 321548 w 1823776"/>
              <a:gd name="connsiteY13" fmla="*/ 0 h 70338"/>
              <a:gd name="connsiteX14" fmla="*/ 351693 w 1823776"/>
              <a:gd name="connsiteY14" fmla="*/ 5024 h 70338"/>
              <a:gd name="connsiteX15" fmla="*/ 381838 w 1823776"/>
              <a:gd name="connsiteY15" fmla="*/ 25121 h 70338"/>
              <a:gd name="connsiteX16" fmla="*/ 406959 w 1823776"/>
              <a:gd name="connsiteY16" fmla="*/ 45217 h 70338"/>
              <a:gd name="connsiteX17" fmla="*/ 512466 w 1823776"/>
              <a:gd name="connsiteY17" fmla="*/ 40193 h 70338"/>
              <a:gd name="connsiteX18" fmla="*/ 527539 w 1823776"/>
              <a:gd name="connsiteY18" fmla="*/ 30145 h 70338"/>
              <a:gd name="connsiteX19" fmla="*/ 572756 w 1823776"/>
              <a:gd name="connsiteY19" fmla="*/ 15072 h 70338"/>
              <a:gd name="connsiteX20" fmla="*/ 587829 w 1823776"/>
              <a:gd name="connsiteY20" fmla="*/ 10048 h 70338"/>
              <a:gd name="connsiteX21" fmla="*/ 622998 w 1823776"/>
              <a:gd name="connsiteY21" fmla="*/ 15072 h 70338"/>
              <a:gd name="connsiteX22" fmla="*/ 638071 w 1823776"/>
              <a:gd name="connsiteY22" fmla="*/ 20096 h 70338"/>
              <a:gd name="connsiteX23" fmla="*/ 643095 w 1823776"/>
              <a:gd name="connsiteY23" fmla="*/ 35169 h 70338"/>
              <a:gd name="connsiteX24" fmla="*/ 673240 w 1823776"/>
              <a:gd name="connsiteY24" fmla="*/ 45217 h 70338"/>
              <a:gd name="connsiteX25" fmla="*/ 688313 w 1823776"/>
              <a:gd name="connsiteY25" fmla="*/ 50241 h 70338"/>
              <a:gd name="connsiteX26" fmla="*/ 743578 w 1823776"/>
              <a:gd name="connsiteY26" fmla="*/ 45217 h 70338"/>
              <a:gd name="connsiteX27" fmla="*/ 773724 w 1823776"/>
              <a:gd name="connsiteY27" fmla="*/ 35169 h 70338"/>
              <a:gd name="connsiteX28" fmla="*/ 788796 w 1823776"/>
              <a:gd name="connsiteY28" fmla="*/ 30145 h 70338"/>
              <a:gd name="connsiteX29" fmla="*/ 798844 w 1823776"/>
              <a:gd name="connsiteY29" fmla="*/ 20096 h 70338"/>
              <a:gd name="connsiteX30" fmla="*/ 839038 w 1823776"/>
              <a:gd name="connsiteY30" fmla="*/ 20096 h 70338"/>
              <a:gd name="connsiteX31" fmla="*/ 849086 w 1823776"/>
              <a:gd name="connsiteY31" fmla="*/ 30145 h 70338"/>
              <a:gd name="connsiteX32" fmla="*/ 879231 w 1823776"/>
              <a:gd name="connsiteY32" fmla="*/ 40193 h 70338"/>
              <a:gd name="connsiteX33" fmla="*/ 919425 w 1823776"/>
              <a:gd name="connsiteY33" fmla="*/ 70338 h 70338"/>
              <a:gd name="connsiteX34" fmla="*/ 934497 w 1823776"/>
              <a:gd name="connsiteY34" fmla="*/ 65314 h 70338"/>
              <a:gd name="connsiteX35" fmla="*/ 954594 w 1823776"/>
              <a:gd name="connsiteY35" fmla="*/ 45217 h 70338"/>
              <a:gd name="connsiteX36" fmla="*/ 984739 w 1823776"/>
              <a:gd name="connsiteY36" fmla="*/ 35169 h 70338"/>
              <a:gd name="connsiteX37" fmla="*/ 1065126 w 1823776"/>
              <a:gd name="connsiteY37" fmla="*/ 40193 h 70338"/>
              <a:gd name="connsiteX38" fmla="*/ 1095271 w 1823776"/>
              <a:gd name="connsiteY38" fmla="*/ 50241 h 70338"/>
              <a:gd name="connsiteX39" fmla="*/ 1120392 w 1823776"/>
              <a:gd name="connsiteY39" fmla="*/ 55266 h 70338"/>
              <a:gd name="connsiteX40" fmla="*/ 1170633 w 1823776"/>
              <a:gd name="connsiteY40" fmla="*/ 45217 h 70338"/>
              <a:gd name="connsiteX41" fmla="*/ 1180682 w 1823776"/>
              <a:gd name="connsiteY41" fmla="*/ 35169 h 70338"/>
              <a:gd name="connsiteX42" fmla="*/ 1210827 w 1823776"/>
              <a:gd name="connsiteY42" fmla="*/ 25121 h 70338"/>
              <a:gd name="connsiteX43" fmla="*/ 1225899 w 1823776"/>
              <a:gd name="connsiteY43" fmla="*/ 20096 h 70338"/>
              <a:gd name="connsiteX44" fmla="*/ 1296238 w 1823776"/>
              <a:gd name="connsiteY44" fmla="*/ 25121 h 70338"/>
              <a:gd name="connsiteX45" fmla="*/ 1311310 w 1823776"/>
              <a:gd name="connsiteY45" fmla="*/ 35169 h 70338"/>
              <a:gd name="connsiteX46" fmla="*/ 1341455 w 1823776"/>
              <a:gd name="connsiteY46" fmla="*/ 45217 h 70338"/>
              <a:gd name="connsiteX47" fmla="*/ 1401746 w 1823776"/>
              <a:gd name="connsiteY47" fmla="*/ 40193 h 70338"/>
              <a:gd name="connsiteX48" fmla="*/ 1411794 w 1823776"/>
              <a:gd name="connsiteY48" fmla="*/ 25121 h 70338"/>
              <a:gd name="connsiteX49" fmla="*/ 1436915 w 1823776"/>
              <a:gd name="connsiteY49" fmla="*/ 20096 h 70338"/>
              <a:gd name="connsiteX50" fmla="*/ 1457011 w 1823776"/>
              <a:gd name="connsiteY50" fmla="*/ 15072 h 70338"/>
              <a:gd name="connsiteX51" fmla="*/ 1512277 w 1823776"/>
              <a:gd name="connsiteY51" fmla="*/ 20096 h 70338"/>
              <a:gd name="connsiteX52" fmla="*/ 1522326 w 1823776"/>
              <a:gd name="connsiteY52" fmla="*/ 30145 h 70338"/>
              <a:gd name="connsiteX53" fmla="*/ 1537398 w 1823776"/>
              <a:gd name="connsiteY53" fmla="*/ 40193 h 70338"/>
              <a:gd name="connsiteX54" fmla="*/ 1542422 w 1823776"/>
              <a:gd name="connsiteY54" fmla="*/ 55266 h 70338"/>
              <a:gd name="connsiteX55" fmla="*/ 1557495 w 1823776"/>
              <a:gd name="connsiteY55" fmla="*/ 60290 h 70338"/>
              <a:gd name="connsiteX56" fmla="*/ 1612761 w 1823776"/>
              <a:gd name="connsiteY56" fmla="*/ 55266 h 70338"/>
              <a:gd name="connsiteX57" fmla="*/ 1622809 w 1823776"/>
              <a:gd name="connsiteY57" fmla="*/ 45217 h 70338"/>
              <a:gd name="connsiteX58" fmla="*/ 1652954 w 1823776"/>
              <a:gd name="connsiteY58" fmla="*/ 25121 h 70338"/>
              <a:gd name="connsiteX59" fmla="*/ 1683099 w 1823776"/>
              <a:gd name="connsiteY59" fmla="*/ 25121 h 70338"/>
              <a:gd name="connsiteX60" fmla="*/ 1728317 w 1823776"/>
              <a:gd name="connsiteY60" fmla="*/ 30145 h 70338"/>
              <a:gd name="connsiteX61" fmla="*/ 1743389 w 1823776"/>
              <a:gd name="connsiteY61" fmla="*/ 35169 h 70338"/>
              <a:gd name="connsiteX62" fmla="*/ 1753438 w 1823776"/>
              <a:gd name="connsiteY62" fmla="*/ 45217 h 70338"/>
              <a:gd name="connsiteX63" fmla="*/ 1783583 w 1823776"/>
              <a:gd name="connsiteY63" fmla="*/ 55266 h 70338"/>
              <a:gd name="connsiteX64" fmla="*/ 1823776 w 1823776"/>
              <a:gd name="connsiteY64" fmla="*/ 50241 h 70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1823776" h="70338">
                <a:moveTo>
                  <a:pt x="0" y="25121"/>
                </a:moveTo>
                <a:cubicBezTo>
                  <a:pt x="8374" y="21771"/>
                  <a:pt x="16676" y="18239"/>
                  <a:pt x="25121" y="15072"/>
                </a:cubicBezTo>
                <a:cubicBezTo>
                  <a:pt x="30080" y="13212"/>
                  <a:pt x="34898" y="10048"/>
                  <a:pt x="40194" y="10048"/>
                </a:cubicBezTo>
                <a:cubicBezTo>
                  <a:pt x="45490" y="10048"/>
                  <a:pt x="50242" y="13397"/>
                  <a:pt x="55266" y="15072"/>
                </a:cubicBezTo>
                <a:cubicBezTo>
                  <a:pt x="60290" y="13397"/>
                  <a:pt x="65043" y="10048"/>
                  <a:pt x="70339" y="10048"/>
                </a:cubicBezTo>
                <a:cubicBezTo>
                  <a:pt x="75635" y="10048"/>
                  <a:pt x="80302" y="13679"/>
                  <a:pt x="85411" y="15072"/>
                </a:cubicBezTo>
                <a:cubicBezTo>
                  <a:pt x="98735" y="18706"/>
                  <a:pt x="112063" y="22413"/>
                  <a:pt x="125605" y="25121"/>
                </a:cubicBezTo>
                <a:cubicBezTo>
                  <a:pt x="133979" y="26796"/>
                  <a:pt x="142390" y="28293"/>
                  <a:pt x="150726" y="30145"/>
                </a:cubicBezTo>
                <a:cubicBezTo>
                  <a:pt x="157466" y="31643"/>
                  <a:pt x="163997" y="34119"/>
                  <a:pt x="170822" y="35169"/>
                </a:cubicBezTo>
                <a:cubicBezTo>
                  <a:pt x="185811" y="37475"/>
                  <a:pt x="200967" y="38518"/>
                  <a:pt x="216040" y="40193"/>
                </a:cubicBezTo>
                <a:cubicBezTo>
                  <a:pt x="222739" y="38518"/>
                  <a:pt x="229343" y="36404"/>
                  <a:pt x="236137" y="35169"/>
                </a:cubicBezTo>
                <a:cubicBezTo>
                  <a:pt x="247788" y="33051"/>
                  <a:pt x="260525" y="35045"/>
                  <a:pt x="271306" y="30145"/>
                </a:cubicBezTo>
                <a:cubicBezTo>
                  <a:pt x="279931" y="26225"/>
                  <a:pt x="282415" y="13044"/>
                  <a:pt x="291403" y="10048"/>
                </a:cubicBezTo>
                <a:lnTo>
                  <a:pt x="321548" y="0"/>
                </a:lnTo>
                <a:cubicBezTo>
                  <a:pt x="331596" y="1675"/>
                  <a:pt x="342290" y="1106"/>
                  <a:pt x="351693" y="5024"/>
                </a:cubicBezTo>
                <a:cubicBezTo>
                  <a:pt x="362841" y="9669"/>
                  <a:pt x="371790" y="18422"/>
                  <a:pt x="381838" y="25121"/>
                </a:cubicBezTo>
                <a:cubicBezTo>
                  <a:pt x="400852" y="37797"/>
                  <a:pt x="392640" y="30899"/>
                  <a:pt x="406959" y="45217"/>
                </a:cubicBezTo>
                <a:cubicBezTo>
                  <a:pt x="442128" y="43542"/>
                  <a:pt x="477529" y="44560"/>
                  <a:pt x="512466" y="40193"/>
                </a:cubicBezTo>
                <a:cubicBezTo>
                  <a:pt x="518458" y="39444"/>
                  <a:pt x="522021" y="32597"/>
                  <a:pt x="527539" y="30145"/>
                </a:cubicBezTo>
                <a:cubicBezTo>
                  <a:pt x="527544" y="30143"/>
                  <a:pt x="565217" y="17585"/>
                  <a:pt x="572756" y="15072"/>
                </a:cubicBezTo>
                <a:lnTo>
                  <a:pt x="587829" y="10048"/>
                </a:lnTo>
                <a:cubicBezTo>
                  <a:pt x="599552" y="11723"/>
                  <a:pt x="611386" y="12750"/>
                  <a:pt x="622998" y="15072"/>
                </a:cubicBezTo>
                <a:cubicBezTo>
                  <a:pt x="628191" y="16111"/>
                  <a:pt x="634326" y="16351"/>
                  <a:pt x="638071" y="20096"/>
                </a:cubicBezTo>
                <a:cubicBezTo>
                  <a:pt x="641816" y="23841"/>
                  <a:pt x="638785" y="32091"/>
                  <a:pt x="643095" y="35169"/>
                </a:cubicBezTo>
                <a:cubicBezTo>
                  <a:pt x="651714" y="41325"/>
                  <a:pt x="663192" y="41868"/>
                  <a:pt x="673240" y="45217"/>
                </a:cubicBezTo>
                <a:lnTo>
                  <a:pt x="688313" y="50241"/>
                </a:lnTo>
                <a:cubicBezTo>
                  <a:pt x="706735" y="48566"/>
                  <a:pt x="725362" y="48432"/>
                  <a:pt x="743578" y="45217"/>
                </a:cubicBezTo>
                <a:cubicBezTo>
                  <a:pt x="754009" y="43376"/>
                  <a:pt x="763675" y="38518"/>
                  <a:pt x="773724" y="35169"/>
                </a:cubicBezTo>
                <a:lnTo>
                  <a:pt x="788796" y="30145"/>
                </a:lnTo>
                <a:cubicBezTo>
                  <a:pt x="792145" y="26795"/>
                  <a:pt x="794782" y="22533"/>
                  <a:pt x="798844" y="20096"/>
                </a:cubicBezTo>
                <a:cubicBezTo>
                  <a:pt x="814293" y="10827"/>
                  <a:pt x="821181" y="16525"/>
                  <a:pt x="839038" y="20096"/>
                </a:cubicBezTo>
                <a:cubicBezTo>
                  <a:pt x="842387" y="23446"/>
                  <a:pt x="844849" y="28027"/>
                  <a:pt x="849086" y="30145"/>
                </a:cubicBezTo>
                <a:cubicBezTo>
                  <a:pt x="858560" y="34882"/>
                  <a:pt x="879231" y="40193"/>
                  <a:pt x="879231" y="40193"/>
                </a:cubicBezTo>
                <a:cubicBezTo>
                  <a:pt x="908097" y="69059"/>
                  <a:pt x="893117" y="61569"/>
                  <a:pt x="919425" y="70338"/>
                </a:cubicBezTo>
                <a:cubicBezTo>
                  <a:pt x="924449" y="68663"/>
                  <a:pt x="930188" y="68392"/>
                  <a:pt x="934497" y="65314"/>
                </a:cubicBezTo>
                <a:cubicBezTo>
                  <a:pt x="942206" y="59807"/>
                  <a:pt x="945606" y="48213"/>
                  <a:pt x="954594" y="45217"/>
                </a:cubicBezTo>
                <a:lnTo>
                  <a:pt x="984739" y="35169"/>
                </a:lnTo>
                <a:cubicBezTo>
                  <a:pt x="1011535" y="36844"/>
                  <a:pt x="1038524" y="36566"/>
                  <a:pt x="1065126" y="40193"/>
                </a:cubicBezTo>
                <a:cubicBezTo>
                  <a:pt x="1075621" y="41624"/>
                  <a:pt x="1084885" y="48163"/>
                  <a:pt x="1095271" y="50241"/>
                </a:cubicBezTo>
                <a:lnTo>
                  <a:pt x="1120392" y="55266"/>
                </a:lnTo>
                <a:cubicBezTo>
                  <a:pt x="1126489" y="54395"/>
                  <a:pt x="1159672" y="51793"/>
                  <a:pt x="1170633" y="45217"/>
                </a:cubicBezTo>
                <a:cubicBezTo>
                  <a:pt x="1174695" y="42780"/>
                  <a:pt x="1176445" y="37287"/>
                  <a:pt x="1180682" y="35169"/>
                </a:cubicBezTo>
                <a:cubicBezTo>
                  <a:pt x="1190156" y="30432"/>
                  <a:pt x="1200779" y="28471"/>
                  <a:pt x="1210827" y="25121"/>
                </a:cubicBezTo>
                <a:lnTo>
                  <a:pt x="1225899" y="20096"/>
                </a:lnTo>
                <a:cubicBezTo>
                  <a:pt x="1249345" y="21771"/>
                  <a:pt x="1273090" y="21036"/>
                  <a:pt x="1296238" y="25121"/>
                </a:cubicBezTo>
                <a:cubicBezTo>
                  <a:pt x="1302184" y="26170"/>
                  <a:pt x="1305792" y="32717"/>
                  <a:pt x="1311310" y="35169"/>
                </a:cubicBezTo>
                <a:cubicBezTo>
                  <a:pt x="1320989" y="39471"/>
                  <a:pt x="1341455" y="45217"/>
                  <a:pt x="1341455" y="45217"/>
                </a:cubicBezTo>
                <a:cubicBezTo>
                  <a:pt x="1361552" y="43542"/>
                  <a:pt x="1382355" y="45733"/>
                  <a:pt x="1401746" y="40193"/>
                </a:cubicBezTo>
                <a:cubicBezTo>
                  <a:pt x="1407552" y="38534"/>
                  <a:pt x="1406551" y="28117"/>
                  <a:pt x="1411794" y="25121"/>
                </a:cubicBezTo>
                <a:cubicBezTo>
                  <a:pt x="1419208" y="20884"/>
                  <a:pt x="1428579" y="21949"/>
                  <a:pt x="1436915" y="20096"/>
                </a:cubicBezTo>
                <a:cubicBezTo>
                  <a:pt x="1443655" y="18598"/>
                  <a:pt x="1450312" y="16747"/>
                  <a:pt x="1457011" y="15072"/>
                </a:cubicBezTo>
                <a:cubicBezTo>
                  <a:pt x="1475433" y="16747"/>
                  <a:pt x="1494253" y="15936"/>
                  <a:pt x="1512277" y="20096"/>
                </a:cubicBezTo>
                <a:cubicBezTo>
                  <a:pt x="1516893" y="21161"/>
                  <a:pt x="1518627" y="27186"/>
                  <a:pt x="1522326" y="30145"/>
                </a:cubicBezTo>
                <a:cubicBezTo>
                  <a:pt x="1527041" y="33917"/>
                  <a:pt x="1532374" y="36844"/>
                  <a:pt x="1537398" y="40193"/>
                </a:cubicBezTo>
                <a:cubicBezTo>
                  <a:pt x="1539073" y="45217"/>
                  <a:pt x="1538677" y="51521"/>
                  <a:pt x="1542422" y="55266"/>
                </a:cubicBezTo>
                <a:cubicBezTo>
                  <a:pt x="1546167" y="59011"/>
                  <a:pt x="1552199" y="60290"/>
                  <a:pt x="1557495" y="60290"/>
                </a:cubicBezTo>
                <a:cubicBezTo>
                  <a:pt x="1575993" y="60290"/>
                  <a:pt x="1594339" y="56941"/>
                  <a:pt x="1612761" y="55266"/>
                </a:cubicBezTo>
                <a:cubicBezTo>
                  <a:pt x="1616110" y="51916"/>
                  <a:pt x="1619019" y="48059"/>
                  <a:pt x="1622809" y="45217"/>
                </a:cubicBezTo>
                <a:cubicBezTo>
                  <a:pt x="1632470" y="37971"/>
                  <a:pt x="1652954" y="25121"/>
                  <a:pt x="1652954" y="25121"/>
                </a:cubicBezTo>
                <a:cubicBezTo>
                  <a:pt x="1693150" y="38519"/>
                  <a:pt x="1642905" y="25121"/>
                  <a:pt x="1683099" y="25121"/>
                </a:cubicBezTo>
                <a:cubicBezTo>
                  <a:pt x="1698264" y="25121"/>
                  <a:pt x="1713244" y="28470"/>
                  <a:pt x="1728317" y="30145"/>
                </a:cubicBezTo>
                <a:cubicBezTo>
                  <a:pt x="1733341" y="31820"/>
                  <a:pt x="1738848" y="32444"/>
                  <a:pt x="1743389" y="35169"/>
                </a:cubicBezTo>
                <a:cubicBezTo>
                  <a:pt x="1747451" y="37606"/>
                  <a:pt x="1749201" y="43099"/>
                  <a:pt x="1753438" y="45217"/>
                </a:cubicBezTo>
                <a:cubicBezTo>
                  <a:pt x="1762912" y="49954"/>
                  <a:pt x="1783583" y="55266"/>
                  <a:pt x="1783583" y="55266"/>
                </a:cubicBezTo>
                <a:lnTo>
                  <a:pt x="1823776" y="50241"/>
                </a:lnTo>
              </a:path>
            </a:pathLst>
          </a:cu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Freeform 53"/>
          <p:cNvSpPr/>
          <p:nvPr/>
        </p:nvSpPr>
        <p:spPr>
          <a:xfrm>
            <a:off x="3046844" y="8292234"/>
            <a:ext cx="720081" cy="88977"/>
          </a:xfrm>
          <a:custGeom>
            <a:avLst/>
            <a:gdLst>
              <a:gd name="connsiteX0" fmla="*/ 0 w 1024932"/>
              <a:gd name="connsiteY0" fmla="*/ 95460 h 100484"/>
              <a:gd name="connsiteX1" fmla="*/ 25121 w 1024932"/>
              <a:gd name="connsiteY1" fmla="*/ 85411 h 100484"/>
              <a:gd name="connsiteX2" fmla="*/ 55266 w 1024932"/>
              <a:gd name="connsiteY2" fmla="*/ 75363 h 100484"/>
              <a:gd name="connsiteX3" fmla="*/ 70338 w 1024932"/>
              <a:gd name="connsiteY3" fmla="*/ 65314 h 100484"/>
              <a:gd name="connsiteX4" fmla="*/ 90435 w 1024932"/>
              <a:gd name="connsiteY4" fmla="*/ 60290 h 100484"/>
              <a:gd name="connsiteX5" fmla="*/ 105507 w 1024932"/>
              <a:gd name="connsiteY5" fmla="*/ 55266 h 100484"/>
              <a:gd name="connsiteX6" fmla="*/ 125604 w 1024932"/>
              <a:gd name="connsiteY6" fmla="*/ 50242 h 100484"/>
              <a:gd name="connsiteX7" fmla="*/ 170822 w 1024932"/>
              <a:gd name="connsiteY7" fmla="*/ 35169 h 100484"/>
              <a:gd name="connsiteX8" fmla="*/ 185894 w 1024932"/>
              <a:gd name="connsiteY8" fmla="*/ 30145 h 100484"/>
              <a:gd name="connsiteX9" fmla="*/ 205991 w 1024932"/>
              <a:gd name="connsiteY9" fmla="*/ 25121 h 100484"/>
              <a:gd name="connsiteX10" fmla="*/ 236136 w 1024932"/>
              <a:gd name="connsiteY10" fmla="*/ 15073 h 100484"/>
              <a:gd name="connsiteX11" fmla="*/ 251208 w 1024932"/>
              <a:gd name="connsiteY11" fmla="*/ 10049 h 100484"/>
              <a:gd name="connsiteX12" fmla="*/ 271305 w 1024932"/>
              <a:gd name="connsiteY12" fmla="*/ 5024 h 100484"/>
              <a:gd name="connsiteX13" fmla="*/ 356716 w 1024932"/>
              <a:gd name="connsiteY13" fmla="*/ 0 h 100484"/>
              <a:gd name="connsiteX14" fmla="*/ 522514 w 1024932"/>
              <a:gd name="connsiteY14" fmla="*/ 5024 h 100484"/>
              <a:gd name="connsiteX15" fmla="*/ 537587 w 1024932"/>
              <a:gd name="connsiteY15" fmla="*/ 10049 h 100484"/>
              <a:gd name="connsiteX16" fmla="*/ 733529 w 1024932"/>
              <a:gd name="connsiteY16" fmla="*/ 20097 h 100484"/>
              <a:gd name="connsiteX17" fmla="*/ 798844 w 1024932"/>
              <a:gd name="connsiteY17" fmla="*/ 30145 h 100484"/>
              <a:gd name="connsiteX18" fmla="*/ 823965 w 1024932"/>
              <a:gd name="connsiteY18" fmla="*/ 35169 h 100484"/>
              <a:gd name="connsiteX19" fmla="*/ 839037 w 1024932"/>
              <a:gd name="connsiteY19" fmla="*/ 40194 h 100484"/>
              <a:gd name="connsiteX20" fmla="*/ 864158 w 1024932"/>
              <a:gd name="connsiteY20" fmla="*/ 45218 h 100484"/>
              <a:gd name="connsiteX21" fmla="*/ 894303 w 1024932"/>
              <a:gd name="connsiteY21" fmla="*/ 55266 h 100484"/>
              <a:gd name="connsiteX22" fmla="*/ 909376 w 1024932"/>
              <a:gd name="connsiteY22" fmla="*/ 60290 h 100484"/>
              <a:gd name="connsiteX23" fmla="*/ 919424 w 1024932"/>
              <a:gd name="connsiteY23" fmla="*/ 70339 h 100484"/>
              <a:gd name="connsiteX24" fmla="*/ 989762 w 1024932"/>
              <a:gd name="connsiteY24" fmla="*/ 85411 h 100484"/>
              <a:gd name="connsiteX25" fmla="*/ 1024932 w 1024932"/>
              <a:gd name="connsiteY25" fmla="*/ 100484 h 100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24932" h="100484">
                <a:moveTo>
                  <a:pt x="0" y="95460"/>
                </a:moveTo>
                <a:cubicBezTo>
                  <a:pt x="8374" y="92110"/>
                  <a:pt x="16645" y="88493"/>
                  <a:pt x="25121" y="85411"/>
                </a:cubicBezTo>
                <a:cubicBezTo>
                  <a:pt x="35075" y="81791"/>
                  <a:pt x="55266" y="75363"/>
                  <a:pt x="55266" y="75363"/>
                </a:cubicBezTo>
                <a:cubicBezTo>
                  <a:pt x="60290" y="72013"/>
                  <a:pt x="64788" y="67693"/>
                  <a:pt x="70338" y="65314"/>
                </a:cubicBezTo>
                <a:cubicBezTo>
                  <a:pt x="76685" y="62594"/>
                  <a:pt x="83796" y="62187"/>
                  <a:pt x="90435" y="60290"/>
                </a:cubicBezTo>
                <a:cubicBezTo>
                  <a:pt x="95527" y="58835"/>
                  <a:pt x="100415" y="56721"/>
                  <a:pt x="105507" y="55266"/>
                </a:cubicBezTo>
                <a:cubicBezTo>
                  <a:pt x="112146" y="53369"/>
                  <a:pt x="118990" y="52226"/>
                  <a:pt x="125604" y="50242"/>
                </a:cubicBezTo>
                <a:cubicBezTo>
                  <a:pt x="125672" y="50222"/>
                  <a:pt x="163252" y="37692"/>
                  <a:pt x="170822" y="35169"/>
                </a:cubicBezTo>
                <a:cubicBezTo>
                  <a:pt x="175846" y="33494"/>
                  <a:pt x="180756" y="31429"/>
                  <a:pt x="185894" y="30145"/>
                </a:cubicBezTo>
                <a:cubicBezTo>
                  <a:pt x="192593" y="28470"/>
                  <a:pt x="199377" y="27105"/>
                  <a:pt x="205991" y="25121"/>
                </a:cubicBezTo>
                <a:cubicBezTo>
                  <a:pt x="216136" y="22078"/>
                  <a:pt x="226088" y="18422"/>
                  <a:pt x="236136" y="15073"/>
                </a:cubicBezTo>
                <a:cubicBezTo>
                  <a:pt x="241160" y="13398"/>
                  <a:pt x="246070" y="11334"/>
                  <a:pt x="251208" y="10049"/>
                </a:cubicBezTo>
                <a:cubicBezTo>
                  <a:pt x="257907" y="8374"/>
                  <a:pt x="264431" y="5679"/>
                  <a:pt x="271305" y="5024"/>
                </a:cubicBezTo>
                <a:cubicBezTo>
                  <a:pt x="299696" y="2320"/>
                  <a:pt x="328246" y="1675"/>
                  <a:pt x="356716" y="0"/>
                </a:cubicBezTo>
                <a:cubicBezTo>
                  <a:pt x="411982" y="1675"/>
                  <a:pt x="467308" y="1957"/>
                  <a:pt x="522514" y="5024"/>
                </a:cubicBezTo>
                <a:cubicBezTo>
                  <a:pt x="527802" y="5318"/>
                  <a:pt x="532304" y="9672"/>
                  <a:pt x="537587" y="10049"/>
                </a:cubicBezTo>
                <a:cubicBezTo>
                  <a:pt x="602821" y="14709"/>
                  <a:pt x="733529" y="20097"/>
                  <a:pt x="733529" y="20097"/>
                </a:cubicBezTo>
                <a:cubicBezTo>
                  <a:pt x="759877" y="23861"/>
                  <a:pt x="773282" y="25497"/>
                  <a:pt x="798844" y="30145"/>
                </a:cubicBezTo>
                <a:cubicBezTo>
                  <a:pt x="807246" y="31673"/>
                  <a:pt x="815681" y="33098"/>
                  <a:pt x="823965" y="35169"/>
                </a:cubicBezTo>
                <a:cubicBezTo>
                  <a:pt x="829103" y="36454"/>
                  <a:pt x="833899" y="38909"/>
                  <a:pt x="839037" y="40194"/>
                </a:cubicBezTo>
                <a:cubicBezTo>
                  <a:pt x="847321" y="42265"/>
                  <a:pt x="855919" y="42971"/>
                  <a:pt x="864158" y="45218"/>
                </a:cubicBezTo>
                <a:cubicBezTo>
                  <a:pt x="874377" y="48005"/>
                  <a:pt x="884255" y="51917"/>
                  <a:pt x="894303" y="55266"/>
                </a:cubicBezTo>
                <a:lnTo>
                  <a:pt x="909376" y="60290"/>
                </a:lnTo>
                <a:cubicBezTo>
                  <a:pt x="912725" y="63640"/>
                  <a:pt x="915725" y="67380"/>
                  <a:pt x="919424" y="70339"/>
                </a:cubicBezTo>
                <a:cubicBezTo>
                  <a:pt x="944158" y="90127"/>
                  <a:pt x="946035" y="81436"/>
                  <a:pt x="989762" y="85411"/>
                </a:cubicBezTo>
                <a:cubicBezTo>
                  <a:pt x="1022154" y="96209"/>
                  <a:pt x="1012417" y="87971"/>
                  <a:pt x="1024932" y="100484"/>
                </a:cubicBezTo>
              </a:path>
            </a:pathLst>
          </a:custGeom>
          <a:no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Freeform 49"/>
          <p:cNvSpPr/>
          <p:nvPr/>
        </p:nvSpPr>
        <p:spPr>
          <a:xfrm>
            <a:off x="3273819" y="8174541"/>
            <a:ext cx="130216" cy="101416"/>
          </a:xfrm>
          <a:custGeom>
            <a:avLst/>
            <a:gdLst>
              <a:gd name="connsiteX0" fmla="*/ 61415 w 130216"/>
              <a:gd name="connsiteY0" fmla="*/ 101394 h 101416"/>
              <a:gd name="connsiteX1" fmla="*/ 54591 w 130216"/>
              <a:gd name="connsiteY1" fmla="*/ 60451 h 101416"/>
              <a:gd name="connsiteX2" fmla="*/ 34120 w 130216"/>
              <a:gd name="connsiteY2" fmla="*/ 46803 h 101416"/>
              <a:gd name="connsiteX3" fmla="*/ 0 w 130216"/>
              <a:gd name="connsiteY3" fmla="*/ 12684 h 101416"/>
              <a:gd name="connsiteX4" fmla="*/ 47767 w 130216"/>
              <a:gd name="connsiteY4" fmla="*/ 60451 h 101416"/>
              <a:gd name="connsiteX5" fmla="*/ 61415 w 130216"/>
              <a:gd name="connsiteY5" fmla="*/ 39979 h 101416"/>
              <a:gd name="connsiteX6" fmla="*/ 75063 w 130216"/>
              <a:gd name="connsiteY6" fmla="*/ 67275 h 101416"/>
              <a:gd name="connsiteX7" fmla="*/ 109182 w 130216"/>
              <a:gd name="connsiteY7" fmla="*/ 33155 h 101416"/>
              <a:gd name="connsiteX8" fmla="*/ 109182 w 130216"/>
              <a:gd name="connsiteY8" fmla="*/ 26332 h 101416"/>
              <a:gd name="connsiteX9" fmla="*/ 95535 w 130216"/>
              <a:gd name="connsiteY9" fmla="*/ 46803 h 101416"/>
              <a:gd name="connsiteX10" fmla="*/ 88711 w 130216"/>
              <a:gd name="connsiteY10" fmla="*/ 67275 h 101416"/>
              <a:gd name="connsiteX11" fmla="*/ 61415 w 130216"/>
              <a:gd name="connsiteY11" fmla="*/ 101394 h 101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216" h="101416">
                <a:moveTo>
                  <a:pt x="61415" y="101394"/>
                </a:moveTo>
                <a:cubicBezTo>
                  <a:pt x="55728" y="100257"/>
                  <a:pt x="60779" y="72826"/>
                  <a:pt x="54591" y="60451"/>
                </a:cubicBezTo>
                <a:cubicBezTo>
                  <a:pt x="50923" y="53116"/>
                  <a:pt x="39919" y="52602"/>
                  <a:pt x="34120" y="46803"/>
                </a:cubicBezTo>
                <a:cubicBezTo>
                  <a:pt x="-11370" y="1313"/>
                  <a:pt x="54589" y="49077"/>
                  <a:pt x="0" y="12684"/>
                </a:cubicBezTo>
                <a:cubicBezTo>
                  <a:pt x="31286" y="59612"/>
                  <a:pt x="11735" y="48440"/>
                  <a:pt x="47767" y="60451"/>
                </a:cubicBezTo>
                <a:cubicBezTo>
                  <a:pt x="52316" y="53627"/>
                  <a:pt x="58535" y="47658"/>
                  <a:pt x="61415" y="39979"/>
                </a:cubicBezTo>
                <a:cubicBezTo>
                  <a:pt x="74451" y="5216"/>
                  <a:pt x="63100" y="-40393"/>
                  <a:pt x="75063" y="67275"/>
                </a:cubicBezTo>
                <a:cubicBezTo>
                  <a:pt x="129660" y="30877"/>
                  <a:pt x="63686" y="78651"/>
                  <a:pt x="109182" y="33155"/>
                </a:cubicBezTo>
                <a:cubicBezTo>
                  <a:pt x="122409" y="19928"/>
                  <a:pt x="149039" y="13046"/>
                  <a:pt x="109182" y="26332"/>
                </a:cubicBezTo>
                <a:cubicBezTo>
                  <a:pt x="104633" y="33156"/>
                  <a:pt x="99203" y="39468"/>
                  <a:pt x="95535" y="46803"/>
                </a:cubicBezTo>
                <a:cubicBezTo>
                  <a:pt x="92318" y="53237"/>
                  <a:pt x="88711" y="67275"/>
                  <a:pt x="88711" y="67275"/>
                </a:cubicBezTo>
                <a:cubicBezTo>
                  <a:pt x="9155" y="59319"/>
                  <a:pt x="67102" y="102531"/>
                  <a:pt x="61415" y="101394"/>
                </a:cubicBezTo>
                <a:close/>
              </a:path>
            </a:pathLst>
          </a:custGeom>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Freeform 55"/>
          <p:cNvSpPr/>
          <p:nvPr/>
        </p:nvSpPr>
        <p:spPr>
          <a:xfrm>
            <a:off x="3266980" y="8203382"/>
            <a:ext cx="139448" cy="68488"/>
          </a:xfrm>
          <a:custGeom>
            <a:avLst/>
            <a:gdLst>
              <a:gd name="connsiteX0" fmla="*/ 56072 w 139448"/>
              <a:gd name="connsiteY0" fmla="*/ 68238 h 68488"/>
              <a:gd name="connsiteX1" fmla="*/ 28777 w 139448"/>
              <a:gd name="connsiteY1" fmla="*/ 20471 h 68488"/>
              <a:gd name="connsiteX2" fmla="*/ 49249 w 139448"/>
              <a:gd name="connsiteY2" fmla="*/ 13647 h 68488"/>
              <a:gd name="connsiteX3" fmla="*/ 76544 w 139448"/>
              <a:gd name="connsiteY3" fmla="*/ 20471 h 68488"/>
              <a:gd name="connsiteX4" fmla="*/ 90192 w 139448"/>
              <a:gd name="connsiteY4" fmla="*/ 6824 h 68488"/>
              <a:gd name="connsiteX5" fmla="*/ 103840 w 139448"/>
              <a:gd name="connsiteY5" fmla="*/ 27295 h 68488"/>
              <a:gd name="connsiteX6" fmla="*/ 110664 w 139448"/>
              <a:gd name="connsiteY6" fmla="*/ 54591 h 68488"/>
              <a:gd name="connsiteX7" fmla="*/ 137959 w 139448"/>
              <a:gd name="connsiteY7" fmla="*/ 61415 h 68488"/>
              <a:gd name="connsiteX8" fmla="*/ 117487 w 139448"/>
              <a:gd name="connsiteY8" fmla="*/ 54591 h 68488"/>
              <a:gd name="connsiteX9" fmla="*/ 97016 w 139448"/>
              <a:gd name="connsiteY9" fmla="*/ 40943 h 68488"/>
              <a:gd name="connsiteX10" fmla="*/ 76544 w 139448"/>
              <a:gd name="connsiteY10" fmla="*/ 34119 h 68488"/>
              <a:gd name="connsiteX11" fmla="*/ 62896 w 139448"/>
              <a:gd name="connsiteY11" fmla="*/ 13647 h 68488"/>
              <a:gd name="connsiteX12" fmla="*/ 42425 w 139448"/>
              <a:gd name="connsiteY12" fmla="*/ 0 h 68488"/>
              <a:gd name="connsiteX13" fmla="*/ 35601 w 139448"/>
              <a:gd name="connsiteY13" fmla="*/ 40943 h 68488"/>
              <a:gd name="connsiteX14" fmla="*/ 1481 w 139448"/>
              <a:gd name="connsiteY14" fmla="*/ 47767 h 68488"/>
              <a:gd name="connsiteX15" fmla="*/ 21953 w 139448"/>
              <a:gd name="connsiteY15" fmla="*/ 40943 h 68488"/>
              <a:gd name="connsiteX16" fmla="*/ 56072 w 139448"/>
              <a:gd name="connsiteY16" fmla="*/ 68238 h 68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448" h="68488">
                <a:moveTo>
                  <a:pt x="56072" y="68238"/>
                </a:moveTo>
                <a:cubicBezTo>
                  <a:pt x="57209" y="64826"/>
                  <a:pt x="4648" y="44600"/>
                  <a:pt x="28777" y="20471"/>
                </a:cubicBezTo>
                <a:cubicBezTo>
                  <a:pt x="33863" y="15385"/>
                  <a:pt x="42425" y="15922"/>
                  <a:pt x="49249" y="13647"/>
                </a:cubicBezTo>
                <a:cubicBezTo>
                  <a:pt x="58347" y="15922"/>
                  <a:pt x="69221" y="14612"/>
                  <a:pt x="76544" y="20471"/>
                </a:cubicBezTo>
                <a:cubicBezTo>
                  <a:pt x="91015" y="32048"/>
                  <a:pt x="75540" y="80080"/>
                  <a:pt x="90192" y="6824"/>
                </a:cubicBezTo>
                <a:cubicBezTo>
                  <a:pt x="94741" y="13648"/>
                  <a:pt x="100609" y="19757"/>
                  <a:pt x="103840" y="27295"/>
                </a:cubicBezTo>
                <a:cubicBezTo>
                  <a:pt x="107535" y="35915"/>
                  <a:pt x="104032" y="47959"/>
                  <a:pt x="110664" y="54591"/>
                </a:cubicBezTo>
                <a:cubicBezTo>
                  <a:pt x="117295" y="61223"/>
                  <a:pt x="128581" y="61415"/>
                  <a:pt x="137959" y="61415"/>
                </a:cubicBezTo>
                <a:cubicBezTo>
                  <a:pt x="145152" y="61415"/>
                  <a:pt x="124311" y="56866"/>
                  <a:pt x="117487" y="54591"/>
                </a:cubicBezTo>
                <a:cubicBezTo>
                  <a:pt x="110663" y="50042"/>
                  <a:pt x="104351" y="44611"/>
                  <a:pt x="97016" y="40943"/>
                </a:cubicBezTo>
                <a:cubicBezTo>
                  <a:pt x="90582" y="37726"/>
                  <a:pt x="82161" y="38613"/>
                  <a:pt x="76544" y="34119"/>
                </a:cubicBezTo>
                <a:cubicBezTo>
                  <a:pt x="70140" y="28996"/>
                  <a:pt x="68695" y="19446"/>
                  <a:pt x="62896" y="13647"/>
                </a:cubicBezTo>
                <a:cubicBezTo>
                  <a:pt x="57097" y="7848"/>
                  <a:pt x="49249" y="4549"/>
                  <a:pt x="42425" y="0"/>
                </a:cubicBezTo>
                <a:cubicBezTo>
                  <a:pt x="40150" y="13648"/>
                  <a:pt x="44605" y="30438"/>
                  <a:pt x="35601" y="40943"/>
                </a:cubicBezTo>
                <a:cubicBezTo>
                  <a:pt x="28053" y="49749"/>
                  <a:pt x="13080" y="47767"/>
                  <a:pt x="1481" y="47767"/>
                </a:cubicBezTo>
                <a:cubicBezTo>
                  <a:pt x="-5712" y="47767"/>
                  <a:pt x="15274" y="43614"/>
                  <a:pt x="21953" y="40943"/>
                </a:cubicBezTo>
                <a:cubicBezTo>
                  <a:pt x="26676" y="39054"/>
                  <a:pt x="54935" y="71650"/>
                  <a:pt x="56072" y="68238"/>
                </a:cubicBezTo>
                <a:close/>
              </a:path>
            </a:pathLst>
          </a:custGeom>
          <a:noFill/>
          <a:ln w="31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Rectangle 3"/>
          <p:cNvSpPr/>
          <p:nvPr/>
        </p:nvSpPr>
        <p:spPr>
          <a:xfrm>
            <a:off x="583739" y="2762605"/>
            <a:ext cx="5709732" cy="69597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is a disturbance event? Ans. </a:t>
            </a:r>
            <a:endParaRPr lang="en-AU" sz="1200" dirty="0">
              <a:solidFill>
                <a:schemeClr val="bg1">
                  <a:lumMod val="50000"/>
                </a:schemeClr>
              </a:solidFill>
              <a:latin typeface="Arial Narrow" panose="020B0606020202030204" pitchFamily="34" charset="0"/>
            </a:endParaRPr>
          </a:p>
        </p:txBody>
      </p:sp>
      <p:sp>
        <p:nvSpPr>
          <p:cNvPr id="5" name="Rectangle 4"/>
          <p:cNvSpPr/>
          <p:nvPr/>
        </p:nvSpPr>
        <p:spPr>
          <a:xfrm>
            <a:off x="648597" y="3044649"/>
            <a:ext cx="5559740" cy="319421"/>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bg1">
                  <a:lumMod val="50000"/>
                </a:schemeClr>
              </a:solidFill>
              <a:latin typeface="Arial Narrow" panose="020B0606020202030204" pitchFamily="34" charset="0"/>
            </a:endParaRPr>
          </a:p>
        </p:txBody>
      </p:sp>
      <p:sp>
        <p:nvSpPr>
          <p:cNvPr id="58" name="Rectangle 57"/>
          <p:cNvSpPr/>
          <p:nvPr/>
        </p:nvSpPr>
        <p:spPr>
          <a:xfrm>
            <a:off x="583739" y="5474447"/>
            <a:ext cx="5701372" cy="660045"/>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is succession? Ans. </a:t>
            </a:r>
            <a:endParaRPr lang="en-AU" sz="1200" dirty="0">
              <a:solidFill>
                <a:schemeClr val="bg1">
                  <a:lumMod val="50000"/>
                </a:schemeClr>
              </a:solidFill>
              <a:latin typeface="Arial Narrow" panose="020B0606020202030204" pitchFamily="34" charset="0"/>
            </a:endParaRPr>
          </a:p>
        </p:txBody>
      </p:sp>
      <p:sp>
        <p:nvSpPr>
          <p:cNvPr id="62" name="Rectangle 61"/>
          <p:cNvSpPr/>
          <p:nvPr/>
        </p:nvSpPr>
        <p:spPr>
          <a:xfrm>
            <a:off x="652562" y="5743111"/>
            <a:ext cx="5536468" cy="320902"/>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AU" sz="1200" dirty="0">
              <a:solidFill>
                <a:schemeClr val="bg1">
                  <a:lumMod val="50000"/>
                </a:schemeClr>
              </a:solidFill>
              <a:latin typeface="Comic Sans MS" panose="030F0702030302020204" pitchFamily="66" charset="0"/>
            </a:endParaRPr>
          </a:p>
        </p:txBody>
      </p:sp>
      <p:cxnSp>
        <p:nvCxnSpPr>
          <p:cNvPr id="57" name="Straight Connector 56"/>
          <p:cNvCxnSpPr/>
          <p:nvPr/>
        </p:nvCxnSpPr>
        <p:spPr>
          <a:xfrm flipH="1" flipV="1">
            <a:off x="565128" y="3508385"/>
            <a:ext cx="574739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flipV="1">
            <a:off x="573815" y="6188415"/>
            <a:ext cx="574739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6596DE3F-0B2D-4F9B-A1B0-B0CBE6522954}"/>
              </a:ext>
            </a:extLst>
          </p:cNvPr>
          <p:cNvCxnSpPr/>
          <p:nvPr/>
        </p:nvCxnSpPr>
        <p:spPr>
          <a:xfrm flipH="1">
            <a:off x="524458" y="971600"/>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B2666F0B-0A78-48B8-9B8D-6FF805AE629F}"/>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69" name="TextBox 68">
            <a:extLst>
              <a:ext uri="{FF2B5EF4-FFF2-40B4-BE49-F238E27FC236}">
                <a16:creationId xmlns:a16="http://schemas.microsoft.com/office/drawing/2014/main" id="{E96520D5-DD2A-45DD-944F-247C0EAF67B5}"/>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72" name="Freeform 42">
            <a:extLst>
              <a:ext uri="{FF2B5EF4-FFF2-40B4-BE49-F238E27FC236}">
                <a16:creationId xmlns:a16="http://schemas.microsoft.com/office/drawing/2014/main" id="{CE23A3AB-25C2-4E25-8848-C3765E55F8FC}"/>
              </a:ext>
            </a:extLst>
          </p:cNvPr>
          <p:cNvSpPr/>
          <p:nvPr/>
        </p:nvSpPr>
        <p:spPr>
          <a:xfrm>
            <a:off x="3269310" y="8001916"/>
            <a:ext cx="228943" cy="255006"/>
          </a:xfrm>
          <a:custGeom>
            <a:avLst/>
            <a:gdLst>
              <a:gd name="connsiteX0" fmla="*/ 164804 w 390058"/>
              <a:gd name="connsiteY0" fmla="*/ 356352 h 358527"/>
              <a:gd name="connsiteX1" fmla="*/ 164804 w 390058"/>
              <a:gd name="connsiteY1" fmla="*/ 255343 h 358527"/>
              <a:gd name="connsiteX2" fmla="*/ 154172 w 390058"/>
              <a:gd name="connsiteY2" fmla="*/ 239394 h 358527"/>
              <a:gd name="connsiteX3" fmla="*/ 122274 w 390058"/>
              <a:gd name="connsiteY3" fmla="*/ 244710 h 358527"/>
              <a:gd name="connsiteX4" fmla="*/ 138223 w 390058"/>
              <a:gd name="connsiteY4" fmla="*/ 234078 h 358527"/>
              <a:gd name="connsiteX5" fmla="*/ 154172 w 390058"/>
              <a:gd name="connsiteY5" fmla="*/ 228761 h 358527"/>
              <a:gd name="connsiteX6" fmla="*/ 111642 w 390058"/>
              <a:gd name="connsiteY6" fmla="*/ 202180 h 358527"/>
              <a:gd name="connsiteX7" fmla="*/ 95693 w 390058"/>
              <a:gd name="connsiteY7" fmla="*/ 196864 h 358527"/>
              <a:gd name="connsiteX8" fmla="*/ 79744 w 390058"/>
              <a:gd name="connsiteY8" fmla="*/ 191547 h 358527"/>
              <a:gd name="connsiteX9" fmla="*/ 101009 w 390058"/>
              <a:gd name="connsiteY9" fmla="*/ 175599 h 358527"/>
              <a:gd name="connsiteX10" fmla="*/ 164804 w 390058"/>
              <a:gd name="connsiteY10" fmla="*/ 164966 h 358527"/>
              <a:gd name="connsiteX11" fmla="*/ 116958 w 390058"/>
              <a:gd name="connsiteY11" fmla="*/ 138385 h 358527"/>
              <a:gd name="connsiteX12" fmla="*/ 101009 w 390058"/>
              <a:gd name="connsiteY12" fmla="*/ 127752 h 358527"/>
              <a:gd name="connsiteX13" fmla="*/ 74428 w 390058"/>
              <a:gd name="connsiteY13" fmla="*/ 117120 h 358527"/>
              <a:gd name="connsiteX14" fmla="*/ 47846 w 390058"/>
              <a:gd name="connsiteY14" fmla="*/ 101171 h 358527"/>
              <a:gd name="connsiteX15" fmla="*/ 15949 w 390058"/>
              <a:gd name="connsiteY15" fmla="*/ 85222 h 358527"/>
              <a:gd name="connsiteX16" fmla="*/ 132907 w 390058"/>
              <a:gd name="connsiteY16" fmla="*/ 85222 h 358527"/>
              <a:gd name="connsiteX17" fmla="*/ 148856 w 390058"/>
              <a:gd name="connsiteY17" fmla="*/ 90538 h 358527"/>
              <a:gd name="connsiteX18" fmla="*/ 175437 w 390058"/>
              <a:gd name="connsiteY18" fmla="*/ 101171 h 358527"/>
              <a:gd name="connsiteX19" fmla="*/ 132907 w 390058"/>
              <a:gd name="connsiteY19" fmla="*/ 90538 h 358527"/>
              <a:gd name="connsiteX20" fmla="*/ 101009 w 390058"/>
              <a:gd name="connsiteY20" fmla="*/ 85222 h 358527"/>
              <a:gd name="connsiteX21" fmla="*/ 79744 w 390058"/>
              <a:gd name="connsiteY21" fmla="*/ 74589 h 358527"/>
              <a:gd name="connsiteX22" fmla="*/ 53163 w 390058"/>
              <a:gd name="connsiteY22" fmla="*/ 53324 h 358527"/>
              <a:gd name="connsiteX23" fmla="*/ 31897 w 390058"/>
              <a:gd name="connsiteY23" fmla="*/ 48008 h 358527"/>
              <a:gd name="connsiteX24" fmla="*/ 0 w 390058"/>
              <a:gd name="connsiteY24" fmla="*/ 37375 h 358527"/>
              <a:gd name="connsiteX25" fmla="*/ 21265 w 390058"/>
              <a:gd name="connsiteY25" fmla="*/ 26743 h 358527"/>
              <a:gd name="connsiteX26" fmla="*/ 175437 w 390058"/>
              <a:gd name="connsiteY26" fmla="*/ 42692 h 358527"/>
              <a:gd name="connsiteX27" fmla="*/ 191386 w 390058"/>
              <a:gd name="connsiteY27" fmla="*/ 48008 h 358527"/>
              <a:gd name="connsiteX28" fmla="*/ 212651 w 390058"/>
              <a:gd name="connsiteY28" fmla="*/ 53324 h 358527"/>
              <a:gd name="connsiteX29" fmla="*/ 239232 w 390058"/>
              <a:gd name="connsiteY29" fmla="*/ 58640 h 358527"/>
              <a:gd name="connsiteX30" fmla="*/ 271130 w 390058"/>
              <a:gd name="connsiteY30" fmla="*/ 69273 h 358527"/>
              <a:gd name="connsiteX31" fmla="*/ 287079 w 390058"/>
              <a:gd name="connsiteY31" fmla="*/ 74589 h 358527"/>
              <a:gd name="connsiteX32" fmla="*/ 186070 w 390058"/>
              <a:gd name="connsiteY32" fmla="*/ 74589 h 358527"/>
              <a:gd name="connsiteX33" fmla="*/ 154172 w 390058"/>
              <a:gd name="connsiteY33" fmla="*/ 69273 h 358527"/>
              <a:gd name="connsiteX34" fmla="*/ 116958 w 390058"/>
              <a:gd name="connsiteY34" fmla="*/ 63957 h 358527"/>
              <a:gd name="connsiteX35" fmla="*/ 132907 w 390058"/>
              <a:gd name="connsiteY35" fmla="*/ 48008 h 358527"/>
              <a:gd name="connsiteX36" fmla="*/ 170121 w 390058"/>
              <a:gd name="connsiteY36" fmla="*/ 42692 h 358527"/>
              <a:gd name="connsiteX37" fmla="*/ 233916 w 390058"/>
              <a:gd name="connsiteY37" fmla="*/ 37375 h 358527"/>
              <a:gd name="connsiteX38" fmla="*/ 340242 w 390058"/>
              <a:gd name="connsiteY38" fmla="*/ 42692 h 358527"/>
              <a:gd name="connsiteX39" fmla="*/ 377456 w 390058"/>
              <a:gd name="connsiteY39" fmla="*/ 37375 h 358527"/>
              <a:gd name="connsiteX40" fmla="*/ 324293 w 390058"/>
              <a:gd name="connsiteY40" fmla="*/ 48008 h 358527"/>
              <a:gd name="connsiteX41" fmla="*/ 308344 w 390058"/>
              <a:gd name="connsiteY41" fmla="*/ 58640 h 358527"/>
              <a:gd name="connsiteX42" fmla="*/ 255181 w 390058"/>
              <a:gd name="connsiteY42" fmla="*/ 74589 h 358527"/>
              <a:gd name="connsiteX43" fmla="*/ 228600 w 390058"/>
              <a:gd name="connsiteY43" fmla="*/ 85222 h 358527"/>
              <a:gd name="connsiteX44" fmla="*/ 180753 w 390058"/>
              <a:gd name="connsiteY44" fmla="*/ 95854 h 358527"/>
              <a:gd name="connsiteX45" fmla="*/ 143539 w 390058"/>
              <a:gd name="connsiteY45" fmla="*/ 90538 h 358527"/>
              <a:gd name="connsiteX46" fmla="*/ 127590 w 390058"/>
              <a:gd name="connsiteY46" fmla="*/ 85222 h 358527"/>
              <a:gd name="connsiteX47" fmla="*/ 148856 w 390058"/>
              <a:gd name="connsiteY47" fmla="*/ 58640 h 358527"/>
              <a:gd name="connsiteX48" fmla="*/ 164804 w 390058"/>
              <a:gd name="connsiteY48" fmla="*/ 53324 h 358527"/>
              <a:gd name="connsiteX49" fmla="*/ 180753 w 390058"/>
              <a:gd name="connsiteY49" fmla="*/ 42692 h 358527"/>
              <a:gd name="connsiteX50" fmla="*/ 228600 w 390058"/>
              <a:gd name="connsiteY50" fmla="*/ 32059 h 358527"/>
              <a:gd name="connsiteX51" fmla="*/ 239232 w 390058"/>
              <a:gd name="connsiteY51" fmla="*/ 16110 h 358527"/>
              <a:gd name="connsiteX52" fmla="*/ 223283 w 390058"/>
              <a:gd name="connsiteY52" fmla="*/ 26743 h 358527"/>
              <a:gd name="connsiteX53" fmla="*/ 196702 w 390058"/>
              <a:gd name="connsiteY53" fmla="*/ 32059 h 358527"/>
              <a:gd name="connsiteX54" fmla="*/ 175437 w 390058"/>
              <a:gd name="connsiteY54" fmla="*/ 37375 h 358527"/>
              <a:gd name="connsiteX55" fmla="*/ 180753 w 390058"/>
              <a:gd name="connsiteY55" fmla="*/ 161 h 358527"/>
              <a:gd name="connsiteX56" fmla="*/ 186070 w 390058"/>
              <a:gd name="connsiteY56" fmla="*/ 16110 h 358527"/>
              <a:gd name="connsiteX57" fmla="*/ 202018 w 390058"/>
              <a:gd name="connsiteY57" fmla="*/ 26743 h 358527"/>
              <a:gd name="connsiteX58" fmla="*/ 244549 w 390058"/>
              <a:gd name="connsiteY58" fmla="*/ 32059 h 358527"/>
              <a:gd name="connsiteX59" fmla="*/ 276446 w 390058"/>
              <a:gd name="connsiteY59" fmla="*/ 37375 h 358527"/>
              <a:gd name="connsiteX60" fmla="*/ 292395 w 390058"/>
              <a:gd name="connsiteY60" fmla="*/ 48008 h 358527"/>
              <a:gd name="connsiteX61" fmla="*/ 308344 w 390058"/>
              <a:gd name="connsiteY61" fmla="*/ 53324 h 358527"/>
              <a:gd name="connsiteX62" fmla="*/ 303028 w 390058"/>
              <a:gd name="connsiteY62" fmla="*/ 69273 h 358527"/>
              <a:gd name="connsiteX63" fmla="*/ 271130 w 390058"/>
              <a:gd name="connsiteY63" fmla="*/ 90538 h 358527"/>
              <a:gd name="connsiteX64" fmla="*/ 388088 w 390058"/>
              <a:gd name="connsiteY64" fmla="*/ 95854 h 358527"/>
              <a:gd name="connsiteX65" fmla="*/ 361507 w 390058"/>
              <a:gd name="connsiteY65" fmla="*/ 106487 h 358527"/>
              <a:gd name="connsiteX66" fmla="*/ 329609 w 390058"/>
              <a:gd name="connsiteY66" fmla="*/ 111803 h 358527"/>
              <a:gd name="connsiteX67" fmla="*/ 287079 w 390058"/>
              <a:gd name="connsiteY67" fmla="*/ 122436 h 358527"/>
              <a:gd name="connsiteX68" fmla="*/ 308344 w 390058"/>
              <a:gd name="connsiteY68" fmla="*/ 133068 h 358527"/>
              <a:gd name="connsiteX69" fmla="*/ 281763 w 390058"/>
              <a:gd name="connsiteY69" fmla="*/ 138385 h 358527"/>
              <a:gd name="connsiteX70" fmla="*/ 191386 w 390058"/>
              <a:gd name="connsiteY70" fmla="*/ 143701 h 358527"/>
              <a:gd name="connsiteX71" fmla="*/ 217967 w 390058"/>
              <a:gd name="connsiteY71" fmla="*/ 149017 h 358527"/>
              <a:gd name="connsiteX72" fmla="*/ 249865 w 390058"/>
              <a:gd name="connsiteY72" fmla="*/ 170282 h 358527"/>
              <a:gd name="connsiteX73" fmla="*/ 265814 w 390058"/>
              <a:gd name="connsiteY73" fmla="*/ 180915 h 358527"/>
              <a:gd name="connsiteX74" fmla="*/ 281763 w 390058"/>
              <a:gd name="connsiteY74" fmla="*/ 186231 h 358527"/>
              <a:gd name="connsiteX75" fmla="*/ 297711 w 390058"/>
              <a:gd name="connsiteY75" fmla="*/ 196864 h 358527"/>
              <a:gd name="connsiteX76" fmla="*/ 329609 w 390058"/>
              <a:gd name="connsiteY76" fmla="*/ 207496 h 358527"/>
              <a:gd name="connsiteX77" fmla="*/ 239232 w 390058"/>
              <a:gd name="connsiteY77" fmla="*/ 212813 h 358527"/>
              <a:gd name="connsiteX78" fmla="*/ 223283 w 390058"/>
              <a:gd name="connsiteY78" fmla="*/ 223445 h 358527"/>
              <a:gd name="connsiteX79" fmla="*/ 207335 w 390058"/>
              <a:gd name="connsiteY79" fmla="*/ 228761 h 358527"/>
              <a:gd name="connsiteX80" fmla="*/ 196702 w 390058"/>
              <a:gd name="connsiteY80" fmla="*/ 308506 h 358527"/>
              <a:gd name="connsiteX81" fmla="*/ 191386 w 390058"/>
              <a:gd name="connsiteY81" fmla="*/ 324454 h 358527"/>
              <a:gd name="connsiteX82" fmla="*/ 164804 w 390058"/>
              <a:gd name="connsiteY82" fmla="*/ 356352 h 358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390058" h="358527">
                <a:moveTo>
                  <a:pt x="164804" y="356352"/>
                </a:moveTo>
                <a:cubicBezTo>
                  <a:pt x="160374" y="344833"/>
                  <a:pt x="175103" y="310272"/>
                  <a:pt x="164804" y="255343"/>
                </a:cubicBezTo>
                <a:cubicBezTo>
                  <a:pt x="163627" y="249063"/>
                  <a:pt x="157716" y="244710"/>
                  <a:pt x="154172" y="239394"/>
                </a:cubicBezTo>
                <a:cubicBezTo>
                  <a:pt x="143539" y="241166"/>
                  <a:pt x="132500" y="248119"/>
                  <a:pt x="122274" y="244710"/>
                </a:cubicBezTo>
                <a:cubicBezTo>
                  <a:pt x="116213" y="242690"/>
                  <a:pt x="132508" y="236935"/>
                  <a:pt x="138223" y="234078"/>
                </a:cubicBezTo>
                <a:cubicBezTo>
                  <a:pt x="143235" y="231572"/>
                  <a:pt x="148856" y="230533"/>
                  <a:pt x="154172" y="228761"/>
                </a:cubicBezTo>
                <a:cubicBezTo>
                  <a:pt x="137322" y="203488"/>
                  <a:pt x="149600" y="214833"/>
                  <a:pt x="111642" y="202180"/>
                </a:cubicBezTo>
                <a:lnTo>
                  <a:pt x="95693" y="196864"/>
                </a:lnTo>
                <a:lnTo>
                  <a:pt x="79744" y="191547"/>
                </a:lnTo>
                <a:cubicBezTo>
                  <a:pt x="86832" y="186231"/>
                  <a:pt x="93084" y="179561"/>
                  <a:pt x="101009" y="175599"/>
                </a:cubicBezTo>
                <a:cubicBezTo>
                  <a:pt x="112721" y="169743"/>
                  <a:pt x="160805" y="165466"/>
                  <a:pt x="164804" y="164966"/>
                </a:cubicBezTo>
                <a:cubicBezTo>
                  <a:pt x="125838" y="126000"/>
                  <a:pt x="163565" y="155863"/>
                  <a:pt x="116958" y="138385"/>
                </a:cubicBezTo>
                <a:cubicBezTo>
                  <a:pt x="110975" y="136141"/>
                  <a:pt x="106724" y="130609"/>
                  <a:pt x="101009" y="127752"/>
                </a:cubicBezTo>
                <a:cubicBezTo>
                  <a:pt x="92474" y="123484"/>
                  <a:pt x="82963" y="121388"/>
                  <a:pt x="74428" y="117120"/>
                </a:cubicBezTo>
                <a:cubicBezTo>
                  <a:pt x="65186" y="112499"/>
                  <a:pt x="57088" y="105792"/>
                  <a:pt x="47846" y="101171"/>
                </a:cubicBezTo>
                <a:cubicBezTo>
                  <a:pt x="3828" y="79162"/>
                  <a:pt x="61651" y="115690"/>
                  <a:pt x="15949" y="85222"/>
                </a:cubicBezTo>
                <a:cubicBezTo>
                  <a:pt x="62285" y="69777"/>
                  <a:pt x="35919" y="76405"/>
                  <a:pt x="132907" y="85222"/>
                </a:cubicBezTo>
                <a:cubicBezTo>
                  <a:pt x="138488" y="85729"/>
                  <a:pt x="143609" y="88570"/>
                  <a:pt x="148856" y="90538"/>
                </a:cubicBezTo>
                <a:cubicBezTo>
                  <a:pt x="157791" y="93889"/>
                  <a:pt x="184980" y="101171"/>
                  <a:pt x="175437" y="101171"/>
                </a:cubicBezTo>
                <a:cubicBezTo>
                  <a:pt x="160824" y="101171"/>
                  <a:pt x="147196" y="93600"/>
                  <a:pt x="132907" y="90538"/>
                </a:cubicBezTo>
                <a:cubicBezTo>
                  <a:pt x="122367" y="88279"/>
                  <a:pt x="111642" y="86994"/>
                  <a:pt x="101009" y="85222"/>
                </a:cubicBezTo>
                <a:cubicBezTo>
                  <a:pt x="93921" y="81678"/>
                  <a:pt x="86338" y="78985"/>
                  <a:pt x="79744" y="74589"/>
                </a:cubicBezTo>
                <a:cubicBezTo>
                  <a:pt x="70303" y="68295"/>
                  <a:pt x="63082" y="58834"/>
                  <a:pt x="53163" y="53324"/>
                </a:cubicBezTo>
                <a:cubicBezTo>
                  <a:pt x="46776" y="49776"/>
                  <a:pt x="38896" y="50108"/>
                  <a:pt x="31897" y="48008"/>
                </a:cubicBezTo>
                <a:cubicBezTo>
                  <a:pt x="21162" y="44788"/>
                  <a:pt x="0" y="37375"/>
                  <a:pt x="0" y="37375"/>
                </a:cubicBezTo>
                <a:cubicBezTo>
                  <a:pt x="7088" y="33831"/>
                  <a:pt x="13348" y="27087"/>
                  <a:pt x="21265" y="26743"/>
                </a:cubicBezTo>
                <a:cubicBezTo>
                  <a:pt x="80555" y="24165"/>
                  <a:pt x="121247" y="30187"/>
                  <a:pt x="175437" y="42692"/>
                </a:cubicBezTo>
                <a:cubicBezTo>
                  <a:pt x="180897" y="43952"/>
                  <a:pt x="185998" y="46469"/>
                  <a:pt x="191386" y="48008"/>
                </a:cubicBezTo>
                <a:cubicBezTo>
                  <a:pt x="198411" y="50015"/>
                  <a:pt x="205519" y="51739"/>
                  <a:pt x="212651" y="53324"/>
                </a:cubicBezTo>
                <a:cubicBezTo>
                  <a:pt x="221472" y="55284"/>
                  <a:pt x="230515" y="56263"/>
                  <a:pt x="239232" y="58640"/>
                </a:cubicBezTo>
                <a:cubicBezTo>
                  <a:pt x="250045" y="61589"/>
                  <a:pt x="260497" y="65729"/>
                  <a:pt x="271130" y="69273"/>
                </a:cubicBezTo>
                <a:lnTo>
                  <a:pt x="287079" y="74589"/>
                </a:lnTo>
                <a:cubicBezTo>
                  <a:pt x="245377" y="88492"/>
                  <a:pt x="270654" y="82279"/>
                  <a:pt x="186070" y="74589"/>
                </a:cubicBezTo>
                <a:cubicBezTo>
                  <a:pt x="175335" y="73613"/>
                  <a:pt x="164826" y="70912"/>
                  <a:pt x="154172" y="69273"/>
                </a:cubicBezTo>
                <a:cubicBezTo>
                  <a:pt x="141787" y="67368"/>
                  <a:pt x="129363" y="65729"/>
                  <a:pt x="116958" y="63957"/>
                </a:cubicBezTo>
                <a:cubicBezTo>
                  <a:pt x="122274" y="58641"/>
                  <a:pt x="125926" y="50800"/>
                  <a:pt x="132907" y="48008"/>
                </a:cubicBezTo>
                <a:cubicBezTo>
                  <a:pt x="144541" y="43354"/>
                  <a:pt x="157659" y="44004"/>
                  <a:pt x="170121" y="42692"/>
                </a:cubicBezTo>
                <a:cubicBezTo>
                  <a:pt x="191342" y="40458"/>
                  <a:pt x="212651" y="39147"/>
                  <a:pt x="233916" y="37375"/>
                </a:cubicBezTo>
                <a:cubicBezTo>
                  <a:pt x="269358" y="39147"/>
                  <a:pt x="304756" y="42692"/>
                  <a:pt x="340242" y="42692"/>
                </a:cubicBezTo>
                <a:cubicBezTo>
                  <a:pt x="352773" y="42692"/>
                  <a:pt x="389344" y="33413"/>
                  <a:pt x="377456" y="37375"/>
                </a:cubicBezTo>
                <a:cubicBezTo>
                  <a:pt x="360311" y="43090"/>
                  <a:pt x="324293" y="48008"/>
                  <a:pt x="324293" y="48008"/>
                </a:cubicBezTo>
                <a:cubicBezTo>
                  <a:pt x="318977" y="51552"/>
                  <a:pt x="314059" y="55783"/>
                  <a:pt x="308344" y="58640"/>
                </a:cubicBezTo>
                <a:cubicBezTo>
                  <a:pt x="285027" y="70299"/>
                  <a:pt x="280086" y="69608"/>
                  <a:pt x="255181" y="74589"/>
                </a:cubicBezTo>
                <a:cubicBezTo>
                  <a:pt x="246321" y="78133"/>
                  <a:pt x="237653" y="82204"/>
                  <a:pt x="228600" y="85222"/>
                </a:cubicBezTo>
                <a:cubicBezTo>
                  <a:pt x="217339" y="88976"/>
                  <a:pt x="191285" y="93748"/>
                  <a:pt x="180753" y="95854"/>
                </a:cubicBezTo>
                <a:cubicBezTo>
                  <a:pt x="168348" y="94082"/>
                  <a:pt x="155826" y="92995"/>
                  <a:pt x="143539" y="90538"/>
                </a:cubicBezTo>
                <a:cubicBezTo>
                  <a:pt x="138044" y="89439"/>
                  <a:pt x="130096" y="90234"/>
                  <a:pt x="127590" y="85222"/>
                </a:cubicBezTo>
                <a:cubicBezTo>
                  <a:pt x="121459" y="72959"/>
                  <a:pt x="143601" y="61268"/>
                  <a:pt x="148856" y="58640"/>
                </a:cubicBezTo>
                <a:cubicBezTo>
                  <a:pt x="153868" y="56134"/>
                  <a:pt x="159792" y="55830"/>
                  <a:pt x="164804" y="53324"/>
                </a:cubicBezTo>
                <a:cubicBezTo>
                  <a:pt x="170519" y="50467"/>
                  <a:pt x="174880" y="45209"/>
                  <a:pt x="180753" y="42692"/>
                </a:cubicBezTo>
                <a:cubicBezTo>
                  <a:pt x="187328" y="39874"/>
                  <a:pt x="223862" y="33007"/>
                  <a:pt x="228600" y="32059"/>
                </a:cubicBezTo>
                <a:cubicBezTo>
                  <a:pt x="232144" y="26743"/>
                  <a:pt x="243750" y="20628"/>
                  <a:pt x="239232" y="16110"/>
                </a:cubicBezTo>
                <a:cubicBezTo>
                  <a:pt x="234714" y="11592"/>
                  <a:pt x="229266" y="24499"/>
                  <a:pt x="223283" y="26743"/>
                </a:cubicBezTo>
                <a:cubicBezTo>
                  <a:pt x="214823" y="29916"/>
                  <a:pt x="205523" y="30099"/>
                  <a:pt x="196702" y="32059"/>
                </a:cubicBezTo>
                <a:cubicBezTo>
                  <a:pt x="189570" y="33644"/>
                  <a:pt x="182525" y="35603"/>
                  <a:pt x="175437" y="37375"/>
                </a:cubicBezTo>
                <a:cubicBezTo>
                  <a:pt x="172260" y="27844"/>
                  <a:pt x="161046" y="6730"/>
                  <a:pt x="180753" y="161"/>
                </a:cubicBezTo>
                <a:cubicBezTo>
                  <a:pt x="186069" y="-1611"/>
                  <a:pt x="182569" y="11734"/>
                  <a:pt x="186070" y="16110"/>
                </a:cubicBezTo>
                <a:cubicBezTo>
                  <a:pt x="190061" y="21099"/>
                  <a:pt x="195854" y="25062"/>
                  <a:pt x="202018" y="26743"/>
                </a:cubicBezTo>
                <a:cubicBezTo>
                  <a:pt x="215802" y="30502"/>
                  <a:pt x="230405" y="30039"/>
                  <a:pt x="244549" y="32059"/>
                </a:cubicBezTo>
                <a:cubicBezTo>
                  <a:pt x="255220" y="33583"/>
                  <a:pt x="265814" y="35603"/>
                  <a:pt x="276446" y="37375"/>
                </a:cubicBezTo>
                <a:cubicBezTo>
                  <a:pt x="281762" y="40919"/>
                  <a:pt x="286680" y="45151"/>
                  <a:pt x="292395" y="48008"/>
                </a:cubicBezTo>
                <a:cubicBezTo>
                  <a:pt x="297407" y="50514"/>
                  <a:pt x="305838" y="48312"/>
                  <a:pt x="308344" y="53324"/>
                </a:cubicBezTo>
                <a:cubicBezTo>
                  <a:pt x="310850" y="58336"/>
                  <a:pt x="306991" y="65310"/>
                  <a:pt x="303028" y="69273"/>
                </a:cubicBezTo>
                <a:cubicBezTo>
                  <a:pt x="293992" y="78309"/>
                  <a:pt x="271130" y="90538"/>
                  <a:pt x="271130" y="90538"/>
                </a:cubicBezTo>
                <a:cubicBezTo>
                  <a:pt x="310116" y="92310"/>
                  <a:pt x="349656" y="89072"/>
                  <a:pt x="388088" y="95854"/>
                </a:cubicBezTo>
                <a:cubicBezTo>
                  <a:pt x="397486" y="97512"/>
                  <a:pt x="370714" y="103976"/>
                  <a:pt x="361507" y="106487"/>
                </a:cubicBezTo>
                <a:cubicBezTo>
                  <a:pt x="351108" y="109323"/>
                  <a:pt x="340149" y="109544"/>
                  <a:pt x="329609" y="111803"/>
                </a:cubicBezTo>
                <a:cubicBezTo>
                  <a:pt x="315320" y="114865"/>
                  <a:pt x="287079" y="122436"/>
                  <a:pt x="287079" y="122436"/>
                </a:cubicBezTo>
                <a:cubicBezTo>
                  <a:pt x="294167" y="125980"/>
                  <a:pt x="310850" y="125550"/>
                  <a:pt x="308344" y="133068"/>
                </a:cubicBezTo>
                <a:cubicBezTo>
                  <a:pt x="305487" y="141640"/>
                  <a:pt x="290762" y="137567"/>
                  <a:pt x="281763" y="138385"/>
                </a:cubicBezTo>
                <a:cubicBezTo>
                  <a:pt x="251709" y="141117"/>
                  <a:pt x="221512" y="141929"/>
                  <a:pt x="191386" y="143701"/>
                </a:cubicBezTo>
                <a:cubicBezTo>
                  <a:pt x="200246" y="145473"/>
                  <a:pt x="209741" y="145278"/>
                  <a:pt x="217967" y="149017"/>
                </a:cubicBezTo>
                <a:cubicBezTo>
                  <a:pt x="229600" y="154305"/>
                  <a:pt x="239232" y="163194"/>
                  <a:pt x="249865" y="170282"/>
                </a:cubicBezTo>
                <a:cubicBezTo>
                  <a:pt x="255181" y="173826"/>
                  <a:pt x="259752" y="178895"/>
                  <a:pt x="265814" y="180915"/>
                </a:cubicBezTo>
                <a:lnTo>
                  <a:pt x="281763" y="186231"/>
                </a:lnTo>
                <a:cubicBezTo>
                  <a:pt x="287079" y="189775"/>
                  <a:pt x="291872" y="194269"/>
                  <a:pt x="297711" y="196864"/>
                </a:cubicBezTo>
                <a:cubicBezTo>
                  <a:pt x="307953" y="201416"/>
                  <a:pt x="329609" y="207496"/>
                  <a:pt x="329609" y="207496"/>
                </a:cubicBezTo>
                <a:cubicBezTo>
                  <a:pt x="299483" y="209268"/>
                  <a:pt x="269076" y="208336"/>
                  <a:pt x="239232" y="212813"/>
                </a:cubicBezTo>
                <a:cubicBezTo>
                  <a:pt x="232913" y="213761"/>
                  <a:pt x="228998" y="220588"/>
                  <a:pt x="223283" y="223445"/>
                </a:cubicBezTo>
                <a:cubicBezTo>
                  <a:pt x="218271" y="225951"/>
                  <a:pt x="212651" y="226989"/>
                  <a:pt x="207335" y="228761"/>
                </a:cubicBezTo>
                <a:cubicBezTo>
                  <a:pt x="193751" y="269508"/>
                  <a:pt x="208264" y="221785"/>
                  <a:pt x="196702" y="308506"/>
                </a:cubicBezTo>
                <a:cubicBezTo>
                  <a:pt x="195961" y="314060"/>
                  <a:pt x="193892" y="319442"/>
                  <a:pt x="191386" y="324454"/>
                </a:cubicBezTo>
                <a:cubicBezTo>
                  <a:pt x="188528" y="330169"/>
                  <a:pt x="169234" y="367871"/>
                  <a:pt x="164804" y="356352"/>
                </a:cubicBezTo>
                <a:close/>
              </a:path>
            </a:pathLst>
          </a:custGeom>
          <a:solidFill>
            <a:schemeClr val="bg1">
              <a:lumMod val="85000"/>
            </a:schemeClr>
          </a:solidFill>
          <a:ln w="6350">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2E4F7A9E-6474-41A7-B3E5-71FB503E12F2}"/>
              </a:ext>
            </a:extLst>
          </p:cNvPr>
          <p:cNvSpPr/>
          <p:nvPr/>
        </p:nvSpPr>
        <p:spPr>
          <a:xfrm>
            <a:off x="619197" y="3082477"/>
            <a:ext cx="5726080" cy="276999"/>
          </a:xfrm>
          <a:prstGeom prst="rect">
            <a:avLst/>
          </a:prstGeom>
        </p:spPr>
        <p:txBody>
          <a:bodyPr wrap="square">
            <a:spAutoFit/>
          </a:bodyPr>
          <a:lstStyle/>
          <a:p>
            <a:r>
              <a:rPr lang="en-AU" sz="1150" dirty="0">
                <a:solidFill>
                  <a:schemeClr val="bg1">
                    <a:lumMod val="50000"/>
                  </a:schemeClr>
                </a:solidFill>
                <a:latin typeface="Comic Sans MS" panose="030F0702030302020204" pitchFamily="66" charset="0"/>
              </a:rPr>
              <a:t>An event of intense environmental stress, forcing change upon an ecosystem.</a:t>
            </a:r>
          </a:p>
        </p:txBody>
      </p:sp>
      <p:sp>
        <p:nvSpPr>
          <p:cNvPr id="7" name="Rectangle 6">
            <a:extLst>
              <a:ext uri="{FF2B5EF4-FFF2-40B4-BE49-F238E27FC236}">
                <a16:creationId xmlns:a16="http://schemas.microsoft.com/office/drawing/2014/main" id="{626591FB-87A6-4957-A178-067D4A33E97D}"/>
              </a:ext>
            </a:extLst>
          </p:cNvPr>
          <p:cNvSpPr/>
          <p:nvPr/>
        </p:nvSpPr>
        <p:spPr>
          <a:xfrm>
            <a:off x="594273" y="5791278"/>
            <a:ext cx="6236787" cy="273921"/>
          </a:xfrm>
          <a:prstGeom prst="rect">
            <a:avLst/>
          </a:prstGeom>
        </p:spPr>
        <p:txBody>
          <a:bodyPr wrap="square">
            <a:spAutoFit/>
          </a:bodyPr>
          <a:lstStyle/>
          <a:p>
            <a:r>
              <a:rPr lang="en-AU" sz="1150" dirty="0">
                <a:solidFill>
                  <a:schemeClr val="bg1">
                    <a:lumMod val="50000"/>
                  </a:schemeClr>
                </a:solidFill>
                <a:latin typeface="Comic Sans MS" panose="030F0702030302020204" pitchFamily="66" charset="0"/>
              </a:rPr>
              <a:t>The somewhat predictable order in which species occupy a given space over time.</a:t>
            </a:r>
          </a:p>
        </p:txBody>
      </p:sp>
      <p:sp>
        <p:nvSpPr>
          <p:cNvPr id="8" name="TextBox 7">
            <a:extLst>
              <a:ext uri="{FF2B5EF4-FFF2-40B4-BE49-F238E27FC236}">
                <a16:creationId xmlns:a16="http://schemas.microsoft.com/office/drawing/2014/main" id="{1DA6D3EF-BB24-D82C-AA33-E2E4CB228556}"/>
              </a:ext>
            </a:extLst>
          </p:cNvPr>
          <p:cNvSpPr txBox="1"/>
          <p:nvPr/>
        </p:nvSpPr>
        <p:spPr>
          <a:xfrm>
            <a:off x="1410717" y="201578"/>
            <a:ext cx="4106515" cy="553998"/>
          </a:xfrm>
          <a:prstGeom prst="rect">
            <a:avLst/>
          </a:prstGeom>
          <a:noFill/>
        </p:spPr>
        <p:txBody>
          <a:bodyPr wrap="square" rtlCol="0">
            <a:spAutoFit/>
          </a:bodyPr>
          <a:lstStyle/>
          <a:p>
            <a:r>
              <a:rPr lang="en-US" b="1" dirty="0">
                <a:latin typeface="Arial Narrow" pitchFamily="34" charset="0"/>
              </a:rPr>
              <a:t>12. Success-ion – </a:t>
            </a:r>
            <a:r>
              <a:rPr lang="en-US" sz="1200" dirty="0">
                <a:latin typeface="Arial Narrow" pitchFamily="34" charset="0"/>
              </a:rPr>
              <a:t>Identify how organisms populate areas following changes in habitats, e.g. succession.</a:t>
            </a:r>
            <a:endParaRPr lang="en-US" sz="1100" i="1" dirty="0">
              <a:latin typeface="Arial Narrow" pitchFamily="34" charset="0"/>
            </a:endParaRPr>
          </a:p>
        </p:txBody>
      </p:sp>
      <p:sp>
        <p:nvSpPr>
          <p:cNvPr id="9" name="TextBox 17">
            <a:extLst>
              <a:ext uri="{FF2B5EF4-FFF2-40B4-BE49-F238E27FC236}">
                <a16:creationId xmlns:a16="http://schemas.microsoft.com/office/drawing/2014/main" id="{68C7E337-146E-2857-E1CA-054C51353D71}"/>
              </a:ext>
            </a:extLst>
          </p:cNvPr>
          <p:cNvSpPr txBox="1"/>
          <p:nvPr/>
        </p:nvSpPr>
        <p:spPr>
          <a:xfrm>
            <a:off x="5486430" y="18125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cxnSp>
        <p:nvCxnSpPr>
          <p:cNvPr id="14" name="Straight Connector 13">
            <a:extLst>
              <a:ext uri="{FF2B5EF4-FFF2-40B4-BE49-F238E27FC236}">
                <a16:creationId xmlns:a16="http://schemas.microsoft.com/office/drawing/2014/main" id="{5C1E046C-F2C3-6E5C-CB03-D53481907424}"/>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36">
            <a:extLst>
              <a:ext uri="{FF2B5EF4-FFF2-40B4-BE49-F238E27FC236}">
                <a16:creationId xmlns:a16="http://schemas.microsoft.com/office/drawing/2014/main" id="{D379E72D-7052-DD23-9817-77E4AED1B7CB}"/>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16" name="TextBox 36">
            <a:extLst>
              <a:ext uri="{FF2B5EF4-FFF2-40B4-BE49-F238E27FC236}">
                <a16:creationId xmlns:a16="http://schemas.microsoft.com/office/drawing/2014/main" id="{FFEE7CCB-FC81-6806-8F74-E00F324BC922}"/>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7" name="TextBox 16">
            <a:extLst>
              <a:ext uri="{FF2B5EF4-FFF2-40B4-BE49-F238E27FC236}">
                <a16:creationId xmlns:a16="http://schemas.microsoft.com/office/drawing/2014/main" id="{2A44918F-2379-B3B4-9CE7-7E582CFFFB9D}"/>
              </a:ext>
            </a:extLst>
          </p:cNvPr>
          <p:cNvSpPr txBox="1"/>
          <p:nvPr/>
        </p:nvSpPr>
        <p:spPr>
          <a:xfrm>
            <a:off x="6021288" y="8820472"/>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23</a:t>
            </a:r>
          </a:p>
        </p:txBody>
      </p:sp>
    </p:spTree>
    <p:extLst>
      <p:ext uri="{BB962C8B-B14F-4D97-AF65-F5344CB8AC3E}">
        <p14:creationId xmlns:p14="http://schemas.microsoft.com/office/powerpoint/2010/main" val="1147203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9" name="TextBox 36">
            <a:extLst>
              <a:ext uri="{FF2B5EF4-FFF2-40B4-BE49-F238E27FC236}">
                <a16:creationId xmlns:a16="http://schemas.microsoft.com/office/drawing/2014/main" id="{F3EF7FDC-5AA1-C1EE-EDBC-C4DBBF28A7E5}"/>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11" name="TextBox 36">
            <a:extLst>
              <a:ext uri="{FF2B5EF4-FFF2-40B4-BE49-F238E27FC236}">
                <a16:creationId xmlns:a16="http://schemas.microsoft.com/office/drawing/2014/main" id="{04DD5D1C-E768-4D52-E135-7E5842F7DD5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6DC703DE-BEFB-ED92-D872-A4161025D689}"/>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24</a:t>
            </a:r>
          </a:p>
        </p:txBody>
      </p:sp>
      <p:sp>
        <p:nvSpPr>
          <p:cNvPr id="2" name="TextBox 1">
            <a:extLst>
              <a:ext uri="{FF2B5EF4-FFF2-40B4-BE49-F238E27FC236}">
                <a16:creationId xmlns:a16="http://schemas.microsoft.com/office/drawing/2014/main" id="{218E16BB-E88E-663D-99E7-6DE510140528}"/>
              </a:ext>
            </a:extLst>
          </p:cNvPr>
          <p:cNvSpPr txBox="1"/>
          <p:nvPr/>
        </p:nvSpPr>
        <p:spPr>
          <a:xfrm>
            <a:off x="1410717" y="201578"/>
            <a:ext cx="4106515" cy="553998"/>
          </a:xfrm>
          <a:prstGeom prst="rect">
            <a:avLst/>
          </a:prstGeom>
          <a:noFill/>
        </p:spPr>
        <p:txBody>
          <a:bodyPr wrap="square" rtlCol="0">
            <a:spAutoFit/>
          </a:bodyPr>
          <a:lstStyle/>
          <a:p>
            <a:r>
              <a:rPr lang="en-US" b="1" dirty="0">
                <a:latin typeface="Arial Narrow" pitchFamily="34" charset="0"/>
              </a:rPr>
              <a:t>Identify</a:t>
            </a:r>
            <a:r>
              <a:rPr lang="en-US" sz="1200" dirty="0">
                <a:latin typeface="Arial Narrow" pitchFamily="34" charset="0"/>
              </a:rPr>
              <a:t> how organisms populate areas following changes in habitats, e.g. succession.</a:t>
            </a:r>
            <a:endParaRPr lang="en-US" sz="1100" i="1" dirty="0">
              <a:latin typeface="Arial Narrow" pitchFamily="34" charset="0"/>
            </a:endParaRPr>
          </a:p>
        </p:txBody>
      </p:sp>
      <p:sp>
        <p:nvSpPr>
          <p:cNvPr id="3" name="TextBox 17">
            <a:extLst>
              <a:ext uri="{FF2B5EF4-FFF2-40B4-BE49-F238E27FC236}">
                <a16:creationId xmlns:a16="http://schemas.microsoft.com/office/drawing/2014/main" id="{084569C4-132F-6B88-DBD4-474BD08942C2}"/>
              </a:ext>
            </a:extLst>
          </p:cNvPr>
          <p:cNvSpPr txBox="1"/>
          <p:nvPr/>
        </p:nvSpPr>
        <p:spPr>
          <a:xfrm>
            <a:off x="5486430" y="18125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17619592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404663" y="971600"/>
            <a:ext cx="2446127" cy="338554"/>
          </a:xfrm>
          <a:prstGeom prst="rect">
            <a:avLst/>
          </a:prstGeom>
          <a:noFill/>
        </p:spPr>
        <p:txBody>
          <a:bodyPr wrap="square" rtlCol="0">
            <a:spAutoFit/>
          </a:bodyPr>
          <a:lstStyle/>
          <a:p>
            <a:pPr algn="just"/>
            <a:r>
              <a:rPr lang="en-AU" sz="1600" b="1" dirty="0">
                <a:latin typeface="Arial Narrow" panose="020B0606020202030204" pitchFamily="34" charset="0"/>
              </a:rPr>
              <a:t>Organic Wastes</a:t>
            </a:r>
          </a:p>
        </p:txBody>
      </p:sp>
      <p:cxnSp>
        <p:nvCxnSpPr>
          <p:cNvPr id="25" name="Straight Connector 24"/>
          <p:cNvCxnSpPr/>
          <p:nvPr/>
        </p:nvCxnSpPr>
        <p:spPr>
          <a:xfrm flipH="1">
            <a:off x="463597" y="2089640"/>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90724" y="2089639"/>
            <a:ext cx="2246188" cy="338554"/>
          </a:xfrm>
          <a:prstGeom prst="rect">
            <a:avLst/>
          </a:prstGeom>
          <a:noFill/>
        </p:spPr>
        <p:txBody>
          <a:bodyPr wrap="square" rtlCol="0">
            <a:spAutoFit/>
          </a:bodyPr>
          <a:lstStyle/>
          <a:p>
            <a:pPr algn="just"/>
            <a:r>
              <a:rPr lang="en-AU" sz="1600" b="1" dirty="0">
                <a:latin typeface="Arial Narrow" panose="020B0606020202030204" pitchFamily="34" charset="0"/>
              </a:rPr>
              <a:t>Thermal Pollution</a:t>
            </a:r>
          </a:p>
        </p:txBody>
      </p:sp>
      <p:cxnSp>
        <p:nvCxnSpPr>
          <p:cNvPr id="28" name="Straight Connector 27"/>
          <p:cNvCxnSpPr/>
          <p:nvPr/>
        </p:nvCxnSpPr>
        <p:spPr>
          <a:xfrm flipH="1">
            <a:off x="441463" y="3209567"/>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390242" y="3188490"/>
            <a:ext cx="2444641" cy="338554"/>
          </a:xfrm>
          <a:prstGeom prst="rect">
            <a:avLst/>
          </a:prstGeom>
          <a:noFill/>
        </p:spPr>
        <p:txBody>
          <a:bodyPr wrap="square" rtlCol="0">
            <a:spAutoFit/>
          </a:bodyPr>
          <a:lstStyle/>
          <a:p>
            <a:pPr algn="just"/>
            <a:r>
              <a:rPr lang="en-AU" sz="1600" b="1" dirty="0">
                <a:latin typeface="Arial Narrow" panose="020B0606020202030204" pitchFamily="34" charset="0"/>
              </a:rPr>
              <a:t>Toxic Compounds</a:t>
            </a:r>
          </a:p>
        </p:txBody>
      </p:sp>
      <p:cxnSp>
        <p:nvCxnSpPr>
          <p:cNvPr id="32" name="Straight Connector 31"/>
          <p:cNvCxnSpPr/>
          <p:nvPr/>
        </p:nvCxnSpPr>
        <p:spPr>
          <a:xfrm flipH="1">
            <a:off x="431812" y="4283968"/>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92461" y="4276694"/>
            <a:ext cx="2477498" cy="338554"/>
          </a:xfrm>
          <a:prstGeom prst="rect">
            <a:avLst/>
          </a:prstGeom>
          <a:noFill/>
        </p:spPr>
        <p:txBody>
          <a:bodyPr wrap="square" rtlCol="0">
            <a:spAutoFit/>
          </a:bodyPr>
          <a:lstStyle/>
          <a:p>
            <a:pPr algn="just"/>
            <a:r>
              <a:rPr lang="en-AU" sz="1600" b="1" dirty="0">
                <a:latin typeface="Arial Narrow" panose="020B0606020202030204" pitchFamily="34" charset="0"/>
              </a:rPr>
              <a:t>Heavy Metals </a:t>
            </a:r>
          </a:p>
        </p:txBody>
      </p:sp>
      <p:cxnSp>
        <p:nvCxnSpPr>
          <p:cNvPr id="35" name="Straight Connector 34"/>
          <p:cNvCxnSpPr/>
          <p:nvPr/>
        </p:nvCxnSpPr>
        <p:spPr>
          <a:xfrm flipH="1">
            <a:off x="439124" y="5364088"/>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390242" y="5367640"/>
            <a:ext cx="2318196" cy="338554"/>
          </a:xfrm>
          <a:prstGeom prst="rect">
            <a:avLst/>
          </a:prstGeom>
          <a:noFill/>
        </p:spPr>
        <p:txBody>
          <a:bodyPr wrap="square" rtlCol="0">
            <a:spAutoFit/>
          </a:bodyPr>
          <a:lstStyle/>
          <a:p>
            <a:pPr algn="just"/>
            <a:r>
              <a:rPr lang="en-AU" sz="1600" b="1" dirty="0">
                <a:latin typeface="Arial Narrow" panose="020B0606020202030204" pitchFamily="34" charset="0"/>
              </a:rPr>
              <a:t>Oil Pollution</a:t>
            </a:r>
          </a:p>
        </p:txBody>
      </p:sp>
      <p:cxnSp>
        <p:nvCxnSpPr>
          <p:cNvPr id="42" name="Straight Connector 41"/>
          <p:cNvCxnSpPr/>
          <p:nvPr/>
        </p:nvCxnSpPr>
        <p:spPr>
          <a:xfrm flipH="1">
            <a:off x="431812" y="6438659"/>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p:cNvSpPr txBox="1"/>
          <p:nvPr/>
        </p:nvSpPr>
        <p:spPr>
          <a:xfrm>
            <a:off x="378920" y="6427899"/>
            <a:ext cx="2269796" cy="338554"/>
          </a:xfrm>
          <a:prstGeom prst="rect">
            <a:avLst/>
          </a:prstGeom>
          <a:noFill/>
        </p:spPr>
        <p:txBody>
          <a:bodyPr wrap="square" rtlCol="0">
            <a:spAutoFit/>
          </a:bodyPr>
          <a:lstStyle/>
          <a:p>
            <a:pPr algn="just"/>
            <a:r>
              <a:rPr lang="en-AU" sz="1600" b="1" dirty="0">
                <a:latin typeface="Arial Narrow" panose="020B0606020202030204" pitchFamily="34" charset="0"/>
              </a:rPr>
              <a:t>Nutrients and Pesticides</a:t>
            </a:r>
          </a:p>
        </p:txBody>
      </p:sp>
      <p:sp>
        <p:nvSpPr>
          <p:cNvPr id="7" name="Rectangle 6"/>
          <p:cNvSpPr/>
          <p:nvPr/>
        </p:nvSpPr>
        <p:spPr>
          <a:xfrm>
            <a:off x="464599" y="1306864"/>
            <a:ext cx="1136550" cy="6909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Rectangle 47"/>
          <p:cNvSpPr/>
          <p:nvPr/>
        </p:nvSpPr>
        <p:spPr>
          <a:xfrm>
            <a:off x="442658" y="5678707"/>
            <a:ext cx="1136550" cy="69099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Rectangle 48"/>
          <p:cNvSpPr/>
          <p:nvPr/>
        </p:nvSpPr>
        <p:spPr>
          <a:xfrm>
            <a:off x="459595" y="2427611"/>
            <a:ext cx="1136550" cy="6909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Rectangle 49"/>
          <p:cNvSpPr/>
          <p:nvPr/>
        </p:nvSpPr>
        <p:spPr>
          <a:xfrm>
            <a:off x="459595" y="3516626"/>
            <a:ext cx="1136550" cy="69099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Rectangle 50"/>
          <p:cNvSpPr/>
          <p:nvPr/>
        </p:nvSpPr>
        <p:spPr>
          <a:xfrm>
            <a:off x="460381" y="4597490"/>
            <a:ext cx="1136550" cy="6909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Rectangle 51"/>
          <p:cNvSpPr/>
          <p:nvPr/>
        </p:nvSpPr>
        <p:spPr>
          <a:xfrm>
            <a:off x="439124" y="6747788"/>
            <a:ext cx="1136550" cy="6909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Rectangle 52"/>
          <p:cNvSpPr/>
          <p:nvPr/>
        </p:nvSpPr>
        <p:spPr>
          <a:xfrm>
            <a:off x="1680104" y="1306864"/>
            <a:ext cx="1136550" cy="6909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solidFill>
              <a:latin typeface="Arial Narrow" panose="020B0606020202030204" pitchFamily="34" charset="0"/>
            </a:endParaRPr>
          </a:p>
        </p:txBody>
      </p:sp>
      <p:sp>
        <p:nvSpPr>
          <p:cNvPr id="54" name="Rectangle 53"/>
          <p:cNvSpPr/>
          <p:nvPr/>
        </p:nvSpPr>
        <p:spPr>
          <a:xfrm>
            <a:off x="1675656" y="2431744"/>
            <a:ext cx="1136550" cy="6909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Rectangle 54"/>
          <p:cNvSpPr/>
          <p:nvPr/>
        </p:nvSpPr>
        <p:spPr>
          <a:xfrm>
            <a:off x="1694221" y="3516626"/>
            <a:ext cx="1136550" cy="6909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Rectangle 55"/>
          <p:cNvSpPr/>
          <p:nvPr/>
        </p:nvSpPr>
        <p:spPr>
          <a:xfrm>
            <a:off x="1694221" y="4606225"/>
            <a:ext cx="1136550" cy="6909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000" dirty="0">
                <a:solidFill>
                  <a:schemeClr val="bg1">
                    <a:lumMod val="50000"/>
                  </a:schemeClr>
                </a:solidFill>
                <a:latin typeface="Arial Black" panose="020B0A04020102020204" pitchFamily="34" charset="0"/>
              </a:rPr>
              <a:t>33</a:t>
            </a:r>
          </a:p>
          <a:p>
            <a:pPr algn="ctr"/>
            <a:r>
              <a:rPr lang="en-AU" dirty="0">
                <a:solidFill>
                  <a:schemeClr val="bg1">
                    <a:lumMod val="50000"/>
                  </a:schemeClr>
                </a:solidFill>
                <a:latin typeface="Arial Black" panose="020B0A04020102020204" pitchFamily="34" charset="0"/>
              </a:rPr>
              <a:t>As</a:t>
            </a:r>
          </a:p>
          <a:p>
            <a:pPr algn="ctr"/>
            <a:r>
              <a:rPr lang="en-AU" sz="800" dirty="0">
                <a:solidFill>
                  <a:schemeClr val="bg1">
                    <a:lumMod val="50000"/>
                  </a:schemeClr>
                </a:solidFill>
                <a:latin typeface="Arial Black" panose="020B0A04020102020204" pitchFamily="34" charset="0"/>
              </a:rPr>
              <a:t>Arsenic</a:t>
            </a:r>
          </a:p>
          <a:p>
            <a:pPr algn="ctr"/>
            <a:r>
              <a:rPr lang="en-AU" sz="800" dirty="0">
                <a:solidFill>
                  <a:schemeClr val="bg1">
                    <a:lumMod val="50000"/>
                  </a:schemeClr>
                </a:solidFill>
                <a:latin typeface="Arial Black" panose="020B0A04020102020204" pitchFamily="34" charset="0"/>
              </a:rPr>
              <a:t>74.922</a:t>
            </a:r>
          </a:p>
        </p:txBody>
      </p:sp>
      <p:sp>
        <p:nvSpPr>
          <p:cNvPr id="57" name="Rectangle 56"/>
          <p:cNvSpPr/>
          <p:nvPr/>
        </p:nvSpPr>
        <p:spPr>
          <a:xfrm>
            <a:off x="1675656" y="5678707"/>
            <a:ext cx="1136550" cy="6909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Rectangle 57"/>
          <p:cNvSpPr/>
          <p:nvPr/>
        </p:nvSpPr>
        <p:spPr>
          <a:xfrm>
            <a:off x="1675656" y="6747788"/>
            <a:ext cx="1136550" cy="6909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60" name="Straight Connector 59"/>
          <p:cNvCxnSpPr/>
          <p:nvPr/>
        </p:nvCxnSpPr>
        <p:spPr>
          <a:xfrm flipH="1">
            <a:off x="451364" y="7530473"/>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388016" y="7530472"/>
            <a:ext cx="2501470" cy="523220"/>
          </a:xfrm>
          <a:prstGeom prst="rect">
            <a:avLst/>
          </a:prstGeom>
          <a:noFill/>
        </p:spPr>
        <p:txBody>
          <a:bodyPr wrap="square" rtlCol="0">
            <a:spAutoFit/>
          </a:bodyPr>
          <a:lstStyle/>
          <a:p>
            <a:pPr algn="just"/>
            <a:r>
              <a:rPr lang="en-AU" sz="1600" b="1" dirty="0">
                <a:latin typeface="Arial Narrow" panose="020B0606020202030204" pitchFamily="34" charset="0"/>
              </a:rPr>
              <a:t>Plastics &amp; Marine Debris</a:t>
            </a:r>
          </a:p>
          <a:p>
            <a:pPr algn="just"/>
            <a:endParaRPr lang="en-AU" sz="1200" dirty="0">
              <a:latin typeface="Arial Narrow" panose="020B0606020202030204" pitchFamily="34" charset="0"/>
            </a:endParaRPr>
          </a:p>
        </p:txBody>
      </p:sp>
      <p:sp>
        <p:nvSpPr>
          <p:cNvPr id="2" name="TextBox 1"/>
          <p:cNvSpPr txBox="1"/>
          <p:nvPr/>
        </p:nvSpPr>
        <p:spPr>
          <a:xfrm>
            <a:off x="2922007" y="1005778"/>
            <a:ext cx="3391534" cy="1015663"/>
          </a:xfrm>
          <a:prstGeom prst="rect">
            <a:avLst/>
          </a:prstGeom>
          <a:noFill/>
        </p:spPr>
        <p:txBody>
          <a:bodyPr wrap="square" rtlCol="0">
            <a:spAutoFit/>
          </a:bodyPr>
          <a:lstStyle/>
          <a:p>
            <a:r>
              <a:rPr lang="en-AU" sz="1200" dirty="0">
                <a:latin typeface="Arial Narrow" panose="020B0606020202030204" pitchFamily="34" charset="0"/>
              </a:rPr>
              <a:t>When plants and animals die or defecate, the decay process uses up lots of oxygen. Large amounts of decay make oxygen levels dangerously low. Not good news for oxygen breathing animals! </a:t>
            </a:r>
            <a:br>
              <a:rPr lang="en-AU" sz="1200" dirty="0">
                <a:latin typeface="Arial Narrow" panose="020B0606020202030204" pitchFamily="34" charset="0"/>
              </a:rPr>
            </a:br>
            <a:r>
              <a:rPr lang="en-AU" sz="1200" b="1" dirty="0">
                <a:latin typeface="Arial Narrow" panose="020B0606020202030204" pitchFamily="34" charset="0"/>
              </a:rPr>
              <a:t>Activity: Draw an example of organic waste in the box</a:t>
            </a:r>
            <a:endParaRPr lang="en-AU" sz="1200" dirty="0">
              <a:latin typeface="Arial Narrow" panose="020B0606020202030204" pitchFamily="34" charset="0"/>
            </a:endParaRPr>
          </a:p>
        </p:txBody>
      </p:sp>
      <p:sp>
        <p:nvSpPr>
          <p:cNvPr id="36" name="TextBox 35"/>
          <p:cNvSpPr txBox="1"/>
          <p:nvPr/>
        </p:nvSpPr>
        <p:spPr>
          <a:xfrm>
            <a:off x="2905635" y="2112815"/>
            <a:ext cx="3442994" cy="1015663"/>
          </a:xfrm>
          <a:prstGeom prst="rect">
            <a:avLst/>
          </a:prstGeom>
          <a:noFill/>
        </p:spPr>
        <p:txBody>
          <a:bodyPr wrap="square" rtlCol="0">
            <a:spAutoFit/>
          </a:bodyPr>
          <a:lstStyle/>
          <a:p>
            <a:r>
              <a:rPr lang="en-AU" sz="1200" dirty="0">
                <a:latin typeface="Arial Narrow" panose="020B0606020202030204" pitchFamily="34" charset="0"/>
              </a:rPr>
              <a:t>Thermal means temperature. Thermal pollution changes the temperature of waterways. Sources include industrial factories releasing hot water (that was used to remove heat from machinery) &amp; the release of water from a dam.</a:t>
            </a:r>
            <a:br>
              <a:rPr lang="en-AU" sz="1200" dirty="0">
                <a:latin typeface="Arial Narrow" panose="020B0606020202030204" pitchFamily="34" charset="0"/>
              </a:rPr>
            </a:br>
            <a:r>
              <a:rPr lang="en-AU" sz="1200" b="1" dirty="0">
                <a:latin typeface="Arial Narrow" panose="020B0606020202030204" pitchFamily="34" charset="0"/>
              </a:rPr>
              <a:t>Activity: Draw a thermometer in the box</a:t>
            </a:r>
            <a:endParaRPr lang="en-AU" sz="1200" dirty="0">
              <a:latin typeface="Arial Narrow" panose="020B0606020202030204" pitchFamily="34" charset="0"/>
            </a:endParaRPr>
          </a:p>
        </p:txBody>
      </p:sp>
      <p:sp>
        <p:nvSpPr>
          <p:cNvPr id="38" name="TextBox 37"/>
          <p:cNvSpPr txBox="1"/>
          <p:nvPr/>
        </p:nvSpPr>
        <p:spPr>
          <a:xfrm>
            <a:off x="2896301" y="3223089"/>
            <a:ext cx="3501883" cy="1015663"/>
          </a:xfrm>
          <a:prstGeom prst="rect">
            <a:avLst/>
          </a:prstGeom>
          <a:noFill/>
        </p:spPr>
        <p:txBody>
          <a:bodyPr wrap="square" rtlCol="0">
            <a:spAutoFit/>
          </a:bodyPr>
          <a:lstStyle/>
          <a:p>
            <a:r>
              <a:rPr lang="en-AU" sz="1200" dirty="0">
                <a:latin typeface="Arial Narrow" panose="020B0606020202030204" pitchFamily="34" charset="0"/>
              </a:rPr>
              <a:t>Toxic chemicals are those that cause harm when inhaled, ingested or absorbed. Their toxicity depends on the concentration and degree in which it harms the organism. Examples include chemical, biological, physical or nuclear. </a:t>
            </a:r>
            <a:r>
              <a:rPr lang="en-AU" sz="1200" b="1" dirty="0">
                <a:latin typeface="Arial Narrow" panose="020B0606020202030204" pitchFamily="34" charset="0"/>
              </a:rPr>
              <a:t>Activity: Draw a symbol used to identify a toxic waste</a:t>
            </a:r>
            <a:endParaRPr lang="en-AU" sz="1200" dirty="0">
              <a:latin typeface="Arial Narrow" panose="020B0606020202030204" pitchFamily="34" charset="0"/>
            </a:endParaRPr>
          </a:p>
        </p:txBody>
      </p:sp>
      <p:sp>
        <p:nvSpPr>
          <p:cNvPr id="39" name="TextBox 38"/>
          <p:cNvSpPr txBox="1"/>
          <p:nvPr/>
        </p:nvSpPr>
        <p:spPr>
          <a:xfrm>
            <a:off x="2889486" y="4297831"/>
            <a:ext cx="3399414" cy="1015663"/>
          </a:xfrm>
          <a:prstGeom prst="rect">
            <a:avLst/>
          </a:prstGeom>
          <a:noFill/>
        </p:spPr>
        <p:txBody>
          <a:bodyPr wrap="square" rtlCol="0">
            <a:spAutoFit/>
          </a:bodyPr>
          <a:lstStyle/>
          <a:p>
            <a:r>
              <a:rPr lang="en-AU" sz="1200" dirty="0">
                <a:latin typeface="Arial Narrow" panose="020B0606020202030204" pitchFamily="34" charset="0"/>
              </a:rPr>
              <a:t>A heavy metal is an element on the Periodic Table noted for its potential toxicity such as lead, mercury, copper, zinc &amp; arsenic. Mining and industrial wastes are likely sources. They do not biodegrade and effects are horrendous.</a:t>
            </a:r>
            <a:br>
              <a:rPr lang="en-AU" sz="1200" dirty="0">
                <a:latin typeface="Arial Narrow" panose="020B0606020202030204" pitchFamily="34" charset="0"/>
              </a:rPr>
            </a:br>
            <a:r>
              <a:rPr lang="en-AU" sz="1200" b="1" dirty="0">
                <a:latin typeface="Arial Narrow" panose="020B0606020202030204" pitchFamily="34" charset="0"/>
              </a:rPr>
              <a:t>Activity: Draw the chemical symbol for a heavy metal </a:t>
            </a:r>
            <a:endParaRPr lang="en-AU" sz="1200" dirty="0">
              <a:latin typeface="Arial Narrow" panose="020B0606020202030204" pitchFamily="34" charset="0"/>
            </a:endParaRPr>
          </a:p>
        </p:txBody>
      </p:sp>
      <p:sp>
        <p:nvSpPr>
          <p:cNvPr id="40" name="TextBox 39"/>
          <p:cNvSpPr txBox="1"/>
          <p:nvPr/>
        </p:nvSpPr>
        <p:spPr>
          <a:xfrm>
            <a:off x="2891913" y="5382452"/>
            <a:ext cx="3396987" cy="1015663"/>
          </a:xfrm>
          <a:prstGeom prst="rect">
            <a:avLst/>
          </a:prstGeom>
          <a:noFill/>
        </p:spPr>
        <p:txBody>
          <a:bodyPr wrap="square" rtlCol="0">
            <a:spAutoFit/>
          </a:bodyPr>
          <a:lstStyle/>
          <a:p>
            <a:r>
              <a:rPr lang="en-AU" sz="1200" dirty="0">
                <a:latin typeface="Arial Narrow" panose="020B0606020202030204" pitchFamily="34" charset="0"/>
              </a:rPr>
              <a:t>Oil (incl. fuel) does not dissolve in water. When spilled, oil forms a thick sludge that suffocates and smothers. Major oil spills are catastrophic, but rare. Other sources include industrial discharge, urban runoff &amp; oil leaking from boats.</a:t>
            </a:r>
            <a:br>
              <a:rPr lang="en-AU" sz="1200" dirty="0">
                <a:latin typeface="Arial Narrow" panose="020B0606020202030204" pitchFamily="34" charset="0"/>
              </a:rPr>
            </a:br>
            <a:r>
              <a:rPr lang="en-AU" sz="1200" b="1" dirty="0">
                <a:latin typeface="Arial Narrow" panose="020B0606020202030204" pitchFamily="34" charset="0"/>
              </a:rPr>
              <a:t>Activity: Add oil to water and draw the layers</a:t>
            </a:r>
            <a:endParaRPr lang="en-AU" sz="1200" dirty="0">
              <a:latin typeface="Arial Narrow" panose="020B0606020202030204" pitchFamily="34" charset="0"/>
            </a:endParaRPr>
          </a:p>
        </p:txBody>
      </p:sp>
      <p:sp>
        <p:nvSpPr>
          <p:cNvPr id="41" name="TextBox 40"/>
          <p:cNvSpPr txBox="1"/>
          <p:nvPr/>
        </p:nvSpPr>
        <p:spPr>
          <a:xfrm>
            <a:off x="2885189" y="6479204"/>
            <a:ext cx="3357136" cy="1015663"/>
          </a:xfrm>
          <a:prstGeom prst="rect">
            <a:avLst/>
          </a:prstGeom>
          <a:noFill/>
        </p:spPr>
        <p:txBody>
          <a:bodyPr wrap="square" rtlCol="0">
            <a:spAutoFit/>
          </a:bodyPr>
          <a:lstStyle/>
          <a:p>
            <a:r>
              <a:rPr lang="en-AU" sz="1200" dirty="0">
                <a:latin typeface="Arial Narrow" panose="020B0606020202030204" pitchFamily="34" charset="0"/>
              </a:rPr>
              <a:t>Nutrients and </a:t>
            </a:r>
            <a:r>
              <a:rPr lang="en-AU" sz="1200" b="1" i="1" dirty="0">
                <a:latin typeface="Arial Narrow" panose="020B0606020202030204" pitchFamily="34" charset="0"/>
              </a:rPr>
              <a:t>pest</a:t>
            </a:r>
            <a:r>
              <a:rPr lang="en-AU" sz="1200" dirty="0">
                <a:latin typeface="Arial Narrow" panose="020B0606020202030204" pitchFamily="34" charset="0"/>
              </a:rPr>
              <a:t>icides are sprayed on food crops to enhance growth &amp; control </a:t>
            </a:r>
            <a:r>
              <a:rPr lang="en-AU" sz="1200" b="1" i="1" dirty="0">
                <a:latin typeface="Arial Narrow" panose="020B0606020202030204" pitchFamily="34" charset="0"/>
              </a:rPr>
              <a:t>pest</a:t>
            </a:r>
            <a:r>
              <a:rPr lang="en-AU" sz="1200" dirty="0">
                <a:latin typeface="Arial Narrow" panose="020B0606020202030204" pitchFamily="34" charset="0"/>
              </a:rPr>
              <a:t>s. They enter waterways via rainfall runoff (when it rains, the chemicals wash into the waterways) and groundwater contamination.  </a:t>
            </a:r>
            <a:br>
              <a:rPr lang="en-AU" sz="1200" dirty="0">
                <a:latin typeface="Arial Narrow" panose="020B0606020202030204" pitchFamily="34" charset="0"/>
              </a:rPr>
            </a:br>
            <a:r>
              <a:rPr lang="en-AU" sz="1200" b="1" dirty="0">
                <a:latin typeface="Arial Narrow" panose="020B0606020202030204" pitchFamily="34" charset="0"/>
              </a:rPr>
              <a:t>Activity: Draw the symbol for poisonous pesticides</a:t>
            </a:r>
            <a:endParaRPr lang="en-AU" sz="1200" dirty="0">
              <a:latin typeface="Arial Narrow" panose="020B0606020202030204" pitchFamily="34" charset="0"/>
            </a:endParaRPr>
          </a:p>
        </p:txBody>
      </p:sp>
      <p:sp>
        <p:nvSpPr>
          <p:cNvPr id="44" name="Rectangle 43"/>
          <p:cNvSpPr/>
          <p:nvPr/>
        </p:nvSpPr>
        <p:spPr>
          <a:xfrm>
            <a:off x="459595" y="7866732"/>
            <a:ext cx="1136550" cy="6909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5" name="Rectangle 44"/>
          <p:cNvSpPr/>
          <p:nvPr/>
        </p:nvSpPr>
        <p:spPr>
          <a:xfrm>
            <a:off x="1677207" y="7876324"/>
            <a:ext cx="1136550" cy="69099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6" name="TextBox 45"/>
          <p:cNvSpPr txBox="1"/>
          <p:nvPr/>
        </p:nvSpPr>
        <p:spPr>
          <a:xfrm>
            <a:off x="2885188" y="7584056"/>
            <a:ext cx="3528355" cy="1200329"/>
          </a:xfrm>
          <a:prstGeom prst="rect">
            <a:avLst/>
          </a:prstGeom>
          <a:noFill/>
        </p:spPr>
        <p:txBody>
          <a:bodyPr wrap="square" rtlCol="0">
            <a:spAutoFit/>
          </a:bodyPr>
          <a:lstStyle/>
          <a:p>
            <a:r>
              <a:rPr lang="en-AU" sz="1200" dirty="0">
                <a:latin typeface="Arial Narrow" panose="020B0606020202030204" pitchFamily="34" charset="0"/>
              </a:rPr>
              <a:t>Plastics became popular over half a century ago for their durability &amp; affordability. Marine life now get tangled in it &amp; ingest plastic by mistake. Even our seafood contains traces of plastic. </a:t>
            </a:r>
            <a:r>
              <a:rPr lang="en-AU" sz="1200" b="1" dirty="0">
                <a:latin typeface="Arial Narrow" panose="020B0606020202030204" pitchFamily="34" charset="0"/>
              </a:rPr>
              <a:t>Activity: </a:t>
            </a:r>
            <a:r>
              <a:rPr lang="en-AU" sz="1200" dirty="0">
                <a:latin typeface="Arial Narrow" panose="020B0606020202030204" pitchFamily="34" charset="0"/>
              </a:rPr>
              <a:t>Conduct a marine debris survey, or, source marine debris data from </a:t>
            </a:r>
            <a:r>
              <a:rPr lang="en-AU" sz="1200" b="1" dirty="0" err="1">
                <a:latin typeface="Arial Narrow" panose="020B0606020202030204" pitchFamily="34" charset="0"/>
              </a:rPr>
              <a:t>Tangaroa</a:t>
            </a:r>
            <a:r>
              <a:rPr lang="en-AU" sz="1200" b="1" dirty="0">
                <a:latin typeface="Arial Narrow" panose="020B0606020202030204" pitchFamily="34" charset="0"/>
              </a:rPr>
              <a:t> Blue </a:t>
            </a:r>
            <a:r>
              <a:rPr lang="en-AU" sz="1200" dirty="0">
                <a:latin typeface="Arial Narrow" panose="020B0606020202030204" pitchFamily="34" charset="0"/>
              </a:rPr>
              <a:t>website. </a:t>
            </a:r>
          </a:p>
          <a:p>
            <a:r>
              <a:rPr lang="en-AU" sz="1200" b="1" dirty="0">
                <a:latin typeface="Arial Narrow" panose="020B0606020202030204" pitchFamily="34" charset="0"/>
              </a:rPr>
              <a:t>Draw and label the most common marine debris item.  </a:t>
            </a:r>
          </a:p>
        </p:txBody>
      </p:sp>
      <p:sp>
        <p:nvSpPr>
          <p:cNvPr id="3" name="Freeform 2"/>
          <p:cNvSpPr/>
          <p:nvPr/>
        </p:nvSpPr>
        <p:spPr>
          <a:xfrm>
            <a:off x="776815" y="1511483"/>
            <a:ext cx="382620" cy="311341"/>
          </a:xfrm>
          <a:custGeom>
            <a:avLst/>
            <a:gdLst>
              <a:gd name="connsiteX0" fmla="*/ 126 w 382620"/>
              <a:gd name="connsiteY0" fmla="*/ 564 h 311341"/>
              <a:gd name="connsiteX1" fmla="*/ 41961 w 382620"/>
              <a:gd name="connsiteY1" fmla="*/ 30446 h 311341"/>
              <a:gd name="connsiteX2" fmla="*/ 59891 w 382620"/>
              <a:gd name="connsiteY2" fmla="*/ 36423 h 311341"/>
              <a:gd name="connsiteX3" fmla="*/ 161491 w 382620"/>
              <a:gd name="connsiteY3" fmla="*/ 48376 h 311341"/>
              <a:gd name="connsiteX4" fmla="*/ 304926 w 382620"/>
              <a:gd name="connsiteY4" fmla="*/ 42399 h 311341"/>
              <a:gd name="connsiteX5" fmla="*/ 364691 w 382620"/>
              <a:gd name="connsiteY5" fmla="*/ 24470 h 311341"/>
              <a:gd name="connsiteX6" fmla="*/ 382620 w 382620"/>
              <a:gd name="connsiteY6" fmla="*/ 18493 h 311341"/>
              <a:gd name="connsiteX7" fmla="*/ 352738 w 382620"/>
              <a:gd name="connsiteY7" fmla="*/ 78258 h 311341"/>
              <a:gd name="connsiteX8" fmla="*/ 340785 w 382620"/>
              <a:gd name="connsiteY8" fmla="*/ 96188 h 311341"/>
              <a:gd name="connsiteX9" fmla="*/ 328832 w 382620"/>
              <a:gd name="connsiteY9" fmla="*/ 114117 h 311341"/>
              <a:gd name="connsiteX10" fmla="*/ 310903 w 382620"/>
              <a:gd name="connsiteY10" fmla="*/ 173882 h 311341"/>
              <a:gd name="connsiteX11" fmla="*/ 310903 w 382620"/>
              <a:gd name="connsiteY11" fmla="*/ 299388 h 311341"/>
              <a:gd name="connsiteX12" fmla="*/ 328832 w 382620"/>
              <a:gd name="connsiteY12" fmla="*/ 305364 h 311341"/>
              <a:gd name="connsiteX13" fmla="*/ 304926 w 382620"/>
              <a:gd name="connsiteY13" fmla="*/ 311341 h 311341"/>
              <a:gd name="connsiteX14" fmla="*/ 209303 w 382620"/>
              <a:gd name="connsiteY14" fmla="*/ 299388 h 311341"/>
              <a:gd name="connsiteX15" fmla="*/ 47938 w 382620"/>
              <a:gd name="connsiteY15" fmla="*/ 293411 h 311341"/>
              <a:gd name="connsiteX16" fmla="*/ 18056 w 382620"/>
              <a:gd name="connsiteY16" fmla="*/ 287435 h 311341"/>
              <a:gd name="connsiteX17" fmla="*/ 35985 w 382620"/>
              <a:gd name="connsiteY17" fmla="*/ 281458 h 311341"/>
              <a:gd name="connsiteX18" fmla="*/ 41961 w 382620"/>
              <a:gd name="connsiteY18" fmla="*/ 257552 h 311341"/>
              <a:gd name="connsiteX19" fmla="*/ 47938 w 382620"/>
              <a:gd name="connsiteY19" fmla="*/ 221693 h 311341"/>
              <a:gd name="connsiteX20" fmla="*/ 41961 w 382620"/>
              <a:gd name="connsiteY20" fmla="*/ 84235 h 311341"/>
              <a:gd name="connsiteX21" fmla="*/ 30009 w 382620"/>
              <a:gd name="connsiteY21" fmla="*/ 24470 h 311341"/>
              <a:gd name="connsiteX22" fmla="*/ 126 w 382620"/>
              <a:gd name="connsiteY22" fmla="*/ 564 h 311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82620" h="311341">
                <a:moveTo>
                  <a:pt x="126" y="564"/>
                </a:moveTo>
                <a:cubicBezTo>
                  <a:pt x="2118" y="1560"/>
                  <a:pt x="-7273" y="-8942"/>
                  <a:pt x="41961" y="30446"/>
                </a:cubicBezTo>
                <a:cubicBezTo>
                  <a:pt x="46880" y="34382"/>
                  <a:pt x="53779" y="34895"/>
                  <a:pt x="59891" y="36423"/>
                </a:cubicBezTo>
                <a:cubicBezTo>
                  <a:pt x="97270" y="45768"/>
                  <a:pt x="117498" y="44710"/>
                  <a:pt x="161491" y="48376"/>
                </a:cubicBezTo>
                <a:cubicBezTo>
                  <a:pt x="209303" y="46384"/>
                  <a:pt x="257194" y="45808"/>
                  <a:pt x="304926" y="42399"/>
                </a:cubicBezTo>
                <a:cubicBezTo>
                  <a:pt x="316424" y="41578"/>
                  <a:pt x="358822" y="26426"/>
                  <a:pt x="364691" y="24470"/>
                </a:cubicBezTo>
                <a:lnTo>
                  <a:pt x="382620" y="18493"/>
                </a:lnTo>
                <a:cubicBezTo>
                  <a:pt x="373160" y="56336"/>
                  <a:pt x="381200" y="35564"/>
                  <a:pt x="352738" y="78258"/>
                </a:cubicBezTo>
                <a:lnTo>
                  <a:pt x="340785" y="96188"/>
                </a:lnTo>
                <a:lnTo>
                  <a:pt x="328832" y="114117"/>
                </a:lnTo>
                <a:cubicBezTo>
                  <a:pt x="314282" y="157768"/>
                  <a:pt x="319935" y="137753"/>
                  <a:pt x="310903" y="173882"/>
                </a:cubicBezTo>
                <a:cubicBezTo>
                  <a:pt x="306292" y="215379"/>
                  <a:pt x="298089" y="257741"/>
                  <a:pt x="310903" y="299388"/>
                </a:cubicBezTo>
                <a:cubicBezTo>
                  <a:pt x="312756" y="305409"/>
                  <a:pt x="322856" y="303372"/>
                  <a:pt x="328832" y="305364"/>
                </a:cubicBezTo>
                <a:cubicBezTo>
                  <a:pt x="320863" y="307356"/>
                  <a:pt x="313140" y="311341"/>
                  <a:pt x="304926" y="311341"/>
                </a:cubicBezTo>
                <a:cubicBezTo>
                  <a:pt x="256000" y="311341"/>
                  <a:pt x="254267" y="302033"/>
                  <a:pt x="209303" y="299388"/>
                </a:cubicBezTo>
                <a:cubicBezTo>
                  <a:pt x="155571" y="296227"/>
                  <a:pt x="101726" y="295403"/>
                  <a:pt x="47938" y="293411"/>
                </a:cubicBezTo>
                <a:cubicBezTo>
                  <a:pt x="37977" y="291419"/>
                  <a:pt x="25239" y="294618"/>
                  <a:pt x="18056" y="287435"/>
                </a:cubicBezTo>
                <a:cubicBezTo>
                  <a:pt x="13601" y="282980"/>
                  <a:pt x="32050" y="286377"/>
                  <a:pt x="35985" y="281458"/>
                </a:cubicBezTo>
                <a:cubicBezTo>
                  <a:pt x="41116" y="275044"/>
                  <a:pt x="40350" y="265606"/>
                  <a:pt x="41961" y="257552"/>
                </a:cubicBezTo>
                <a:cubicBezTo>
                  <a:pt x="44338" y="245669"/>
                  <a:pt x="45946" y="233646"/>
                  <a:pt x="47938" y="221693"/>
                </a:cubicBezTo>
                <a:cubicBezTo>
                  <a:pt x="45946" y="175874"/>
                  <a:pt x="45012" y="129996"/>
                  <a:pt x="41961" y="84235"/>
                </a:cubicBezTo>
                <a:cubicBezTo>
                  <a:pt x="41114" y="71531"/>
                  <a:pt x="37747" y="39947"/>
                  <a:pt x="30009" y="24470"/>
                </a:cubicBezTo>
                <a:cubicBezTo>
                  <a:pt x="20216" y="4883"/>
                  <a:pt x="-1866" y="-432"/>
                  <a:pt x="126" y="564"/>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 name="Oval 3"/>
          <p:cNvSpPr/>
          <p:nvPr/>
        </p:nvSpPr>
        <p:spPr>
          <a:xfrm>
            <a:off x="836712" y="1564291"/>
            <a:ext cx="72008" cy="7200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 name="Oval 4"/>
          <p:cNvSpPr/>
          <p:nvPr/>
        </p:nvSpPr>
        <p:spPr>
          <a:xfrm>
            <a:off x="968125" y="1564291"/>
            <a:ext cx="156619" cy="67033"/>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47" name="Oval 46"/>
          <p:cNvSpPr/>
          <p:nvPr/>
        </p:nvSpPr>
        <p:spPr>
          <a:xfrm>
            <a:off x="989112" y="1716691"/>
            <a:ext cx="72008" cy="7200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 name="Freeform 5"/>
          <p:cNvSpPr/>
          <p:nvPr/>
        </p:nvSpPr>
        <p:spPr>
          <a:xfrm>
            <a:off x="824753" y="1673412"/>
            <a:ext cx="114395" cy="132350"/>
          </a:xfrm>
          <a:custGeom>
            <a:avLst/>
            <a:gdLst>
              <a:gd name="connsiteX0" fmla="*/ 0 w 114395"/>
              <a:gd name="connsiteY0" fmla="*/ 53788 h 132350"/>
              <a:gd name="connsiteX1" fmla="*/ 23906 w 114395"/>
              <a:gd name="connsiteY1" fmla="*/ 5976 h 132350"/>
              <a:gd name="connsiteX2" fmla="*/ 41835 w 114395"/>
              <a:gd name="connsiteY2" fmla="*/ 0 h 132350"/>
              <a:gd name="connsiteX3" fmla="*/ 59765 w 114395"/>
              <a:gd name="connsiteY3" fmla="*/ 5976 h 132350"/>
              <a:gd name="connsiteX4" fmla="*/ 77694 w 114395"/>
              <a:gd name="connsiteY4" fmla="*/ 41835 h 132350"/>
              <a:gd name="connsiteX5" fmla="*/ 65741 w 114395"/>
              <a:gd name="connsiteY5" fmla="*/ 59764 h 132350"/>
              <a:gd name="connsiteX6" fmla="*/ 83671 w 114395"/>
              <a:gd name="connsiteY6" fmla="*/ 65741 h 132350"/>
              <a:gd name="connsiteX7" fmla="*/ 89647 w 114395"/>
              <a:gd name="connsiteY7" fmla="*/ 83670 h 132350"/>
              <a:gd name="connsiteX8" fmla="*/ 107576 w 114395"/>
              <a:gd name="connsiteY8" fmla="*/ 95623 h 132350"/>
              <a:gd name="connsiteX9" fmla="*/ 107576 w 114395"/>
              <a:gd name="connsiteY9" fmla="*/ 131482 h 132350"/>
              <a:gd name="connsiteX10" fmla="*/ 65741 w 114395"/>
              <a:gd name="connsiteY10" fmla="*/ 125506 h 132350"/>
              <a:gd name="connsiteX11" fmla="*/ 11953 w 114395"/>
              <a:gd name="connsiteY11" fmla="*/ 119529 h 132350"/>
              <a:gd name="connsiteX12" fmla="*/ 5976 w 114395"/>
              <a:gd name="connsiteY12" fmla="*/ 101600 h 132350"/>
              <a:gd name="connsiteX13" fmla="*/ 23906 w 114395"/>
              <a:gd name="connsiteY13" fmla="*/ 65741 h 132350"/>
              <a:gd name="connsiteX14" fmla="*/ 0 w 114395"/>
              <a:gd name="connsiteY14" fmla="*/ 53788 h 132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4395" h="132350">
                <a:moveTo>
                  <a:pt x="0" y="53788"/>
                </a:moveTo>
                <a:cubicBezTo>
                  <a:pt x="0" y="43827"/>
                  <a:pt x="13375" y="14401"/>
                  <a:pt x="23906" y="5976"/>
                </a:cubicBezTo>
                <a:cubicBezTo>
                  <a:pt x="28825" y="2041"/>
                  <a:pt x="35859" y="1992"/>
                  <a:pt x="41835" y="0"/>
                </a:cubicBezTo>
                <a:cubicBezTo>
                  <a:pt x="47812" y="1992"/>
                  <a:pt x="54846" y="2041"/>
                  <a:pt x="59765" y="5976"/>
                </a:cubicBezTo>
                <a:cubicBezTo>
                  <a:pt x="70297" y="14402"/>
                  <a:pt x="73757" y="30024"/>
                  <a:pt x="77694" y="41835"/>
                </a:cubicBezTo>
                <a:cubicBezTo>
                  <a:pt x="73710" y="47811"/>
                  <a:pt x="63999" y="52796"/>
                  <a:pt x="65741" y="59764"/>
                </a:cubicBezTo>
                <a:cubicBezTo>
                  <a:pt x="67269" y="65876"/>
                  <a:pt x="79216" y="61286"/>
                  <a:pt x="83671" y="65741"/>
                </a:cubicBezTo>
                <a:cubicBezTo>
                  <a:pt x="88125" y="70195"/>
                  <a:pt x="85712" y="78751"/>
                  <a:pt x="89647" y="83670"/>
                </a:cubicBezTo>
                <a:cubicBezTo>
                  <a:pt x="94134" y="89279"/>
                  <a:pt x="101600" y="91639"/>
                  <a:pt x="107576" y="95623"/>
                </a:cubicBezTo>
                <a:cubicBezTo>
                  <a:pt x="108802" y="99301"/>
                  <a:pt x="122288" y="127804"/>
                  <a:pt x="107576" y="131482"/>
                </a:cubicBezTo>
                <a:cubicBezTo>
                  <a:pt x="93910" y="134898"/>
                  <a:pt x="79719" y="127253"/>
                  <a:pt x="65741" y="125506"/>
                </a:cubicBezTo>
                <a:cubicBezTo>
                  <a:pt x="47841" y="123268"/>
                  <a:pt x="29882" y="121521"/>
                  <a:pt x="11953" y="119529"/>
                </a:cubicBezTo>
                <a:cubicBezTo>
                  <a:pt x="9961" y="113553"/>
                  <a:pt x="4940" y="107814"/>
                  <a:pt x="5976" y="101600"/>
                </a:cubicBezTo>
                <a:cubicBezTo>
                  <a:pt x="12018" y="65345"/>
                  <a:pt x="23906" y="101959"/>
                  <a:pt x="23906" y="65741"/>
                </a:cubicBezTo>
                <a:cubicBezTo>
                  <a:pt x="23906" y="63749"/>
                  <a:pt x="0" y="63749"/>
                  <a:pt x="0" y="53788"/>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9" name="Straight Connector 8"/>
          <p:cNvCxnSpPr>
            <a:stCxn id="3" idx="15"/>
          </p:cNvCxnSpPr>
          <p:nvPr/>
        </p:nvCxnSpPr>
        <p:spPr>
          <a:xfrm flipH="1">
            <a:off x="776815" y="1804894"/>
            <a:ext cx="47938" cy="1186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852271" y="1799088"/>
            <a:ext cx="14317" cy="1313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1009694" y="1820310"/>
            <a:ext cx="47938" cy="11868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1085150" y="1814504"/>
            <a:ext cx="14317" cy="13131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1159435" y="1355135"/>
            <a:ext cx="138727" cy="204724"/>
          </a:xfrm>
          <a:custGeom>
            <a:avLst/>
            <a:gdLst>
              <a:gd name="connsiteX0" fmla="*/ 0 w 138727"/>
              <a:gd name="connsiteY0" fmla="*/ 204724 h 204724"/>
              <a:gd name="connsiteX1" fmla="*/ 29883 w 138727"/>
              <a:gd name="connsiteY1" fmla="*/ 186794 h 204724"/>
              <a:gd name="connsiteX2" fmla="*/ 65741 w 138727"/>
              <a:gd name="connsiteY2" fmla="*/ 174841 h 204724"/>
              <a:gd name="connsiteX3" fmla="*/ 71718 w 138727"/>
              <a:gd name="connsiteY3" fmla="*/ 91171 h 204724"/>
              <a:gd name="connsiteX4" fmla="*/ 35859 w 138727"/>
              <a:gd name="connsiteY4" fmla="*/ 67265 h 204724"/>
              <a:gd name="connsiteX5" fmla="*/ 17930 w 138727"/>
              <a:gd name="connsiteY5" fmla="*/ 31406 h 204724"/>
              <a:gd name="connsiteX6" fmla="*/ 23906 w 138727"/>
              <a:gd name="connsiteY6" fmla="*/ 13477 h 204724"/>
              <a:gd name="connsiteX7" fmla="*/ 59765 w 138727"/>
              <a:gd name="connsiteY7" fmla="*/ 1524 h 204724"/>
              <a:gd name="connsiteX8" fmla="*/ 131483 w 138727"/>
              <a:gd name="connsiteY8" fmla="*/ 7500 h 204724"/>
              <a:gd name="connsiteX9" fmla="*/ 101600 w 138727"/>
              <a:gd name="connsiteY9" fmla="*/ 55312 h 204724"/>
              <a:gd name="connsiteX10" fmla="*/ 83671 w 138727"/>
              <a:gd name="connsiteY10" fmla="*/ 73241 h 204724"/>
              <a:gd name="connsiteX11" fmla="*/ 65741 w 138727"/>
              <a:gd name="connsiteY11" fmla="*/ 91171 h 204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8727" h="204724">
                <a:moveTo>
                  <a:pt x="0" y="204724"/>
                </a:moveTo>
                <a:cubicBezTo>
                  <a:pt x="9961" y="198747"/>
                  <a:pt x="19308" y="191601"/>
                  <a:pt x="29883" y="186794"/>
                </a:cubicBezTo>
                <a:cubicBezTo>
                  <a:pt x="41353" y="181580"/>
                  <a:pt x="65741" y="174841"/>
                  <a:pt x="65741" y="174841"/>
                </a:cubicBezTo>
                <a:cubicBezTo>
                  <a:pt x="74887" y="147403"/>
                  <a:pt x="89309" y="121328"/>
                  <a:pt x="71718" y="91171"/>
                </a:cubicBezTo>
                <a:cubicBezTo>
                  <a:pt x="64480" y="78762"/>
                  <a:pt x="35859" y="67265"/>
                  <a:pt x="35859" y="67265"/>
                </a:cubicBezTo>
                <a:cubicBezTo>
                  <a:pt x="29814" y="58198"/>
                  <a:pt x="17930" y="43780"/>
                  <a:pt x="17930" y="31406"/>
                </a:cubicBezTo>
                <a:cubicBezTo>
                  <a:pt x="17930" y="25106"/>
                  <a:pt x="18780" y="17139"/>
                  <a:pt x="23906" y="13477"/>
                </a:cubicBezTo>
                <a:cubicBezTo>
                  <a:pt x="34159" y="6154"/>
                  <a:pt x="59765" y="1524"/>
                  <a:pt x="59765" y="1524"/>
                </a:cubicBezTo>
                <a:cubicBezTo>
                  <a:pt x="83671" y="3516"/>
                  <a:pt x="111830" y="-6257"/>
                  <a:pt x="131483" y="7500"/>
                </a:cubicBezTo>
                <a:cubicBezTo>
                  <a:pt x="157001" y="25362"/>
                  <a:pt x="107357" y="50515"/>
                  <a:pt x="101600" y="55312"/>
                </a:cubicBezTo>
                <a:cubicBezTo>
                  <a:pt x="95107" y="60723"/>
                  <a:pt x="89647" y="67265"/>
                  <a:pt x="83671" y="73241"/>
                </a:cubicBezTo>
                <a:cubicBezTo>
                  <a:pt x="76434" y="94951"/>
                  <a:pt x="83994" y="91171"/>
                  <a:pt x="65741" y="91171"/>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Oval 18"/>
          <p:cNvSpPr/>
          <p:nvPr/>
        </p:nvSpPr>
        <p:spPr>
          <a:xfrm>
            <a:off x="519792" y="1435763"/>
            <a:ext cx="346796" cy="17403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Freeform 19"/>
          <p:cNvSpPr/>
          <p:nvPr/>
        </p:nvSpPr>
        <p:spPr>
          <a:xfrm>
            <a:off x="591170" y="1342822"/>
            <a:ext cx="197886" cy="109460"/>
          </a:xfrm>
          <a:custGeom>
            <a:avLst/>
            <a:gdLst>
              <a:gd name="connsiteX0" fmla="*/ 501 w 197886"/>
              <a:gd name="connsiteY0" fmla="*/ 109460 h 109460"/>
              <a:gd name="connsiteX1" fmla="*/ 12454 w 197886"/>
              <a:gd name="connsiteY1" fmla="*/ 79578 h 109460"/>
              <a:gd name="connsiteX2" fmla="*/ 18430 w 197886"/>
              <a:gd name="connsiteY2" fmla="*/ 61649 h 109460"/>
              <a:gd name="connsiteX3" fmla="*/ 54289 w 197886"/>
              <a:gd name="connsiteY3" fmla="*/ 49696 h 109460"/>
              <a:gd name="connsiteX4" fmla="*/ 60265 w 197886"/>
              <a:gd name="connsiteY4" fmla="*/ 31766 h 109460"/>
              <a:gd name="connsiteX5" fmla="*/ 96124 w 197886"/>
              <a:gd name="connsiteY5" fmla="*/ 13837 h 109460"/>
              <a:gd name="connsiteX6" fmla="*/ 143936 w 197886"/>
              <a:gd name="connsiteY6" fmla="*/ 7860 h 109460"/>
              <a:gd name="connsiteX7" fmla="*/ 155889 w 197886"/>
              <a:gd name="connsiteY7" fmla="*/ 25790 h 109460"/>
              <a:gd name="connsiteX8" fmla="*/ 185771 w 197886"/>
              <a:gd name="connsiteY8" fmla="*/ 67625 h 109460"/>
              <a:gd name="connsiteX9" fmla="*/ 179795 w 197886"/>
              <a:gd name="connsiteY9" fmla="*/ 91531 h 109460"/>
              <a:gd name="connsiteX10" fmla="*/ 143936 w 197886"/>
              <a:gd name="connsiteY10" fmla="*/ 79578 h 109460"/>
              <a:gd name="connsiteX11" fmla="*/ 126006 w 197886"/>
              <a:gd name="connsiteY11" fmla="*/ 73602 h 109460"/>
              <a:gd name="connsiteX12" fmla="*/ 108077 w 197886"/>
              <a:gd name="connsiteY12" fmla="*/ 67625 h 109460"/>
              <a:gd name="connsiteX13" fmla="*/ 30383 w 197886"/>
              <a:gd name="connsiteY13" fmla="*/ 79578 h 109460"/>
              <a:gd name="connsiteX14" fmla="*/ 501 w 197886"/>
              <a:gd name="connsiteY14" fmla="*/ 109460 h 109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7886" h="109460">
                <a:moveTo>
                  <a:pt x="501" y="109460"/>
                </a:moveTo>
                <a:cubicBezTo>
                  <a:pt x="-2487" y="109460"/>
                  <a:pt x="8687" y="89623"/>
                  <a:pt x="12454" y="79578"/>
                </a:cubicBezTo>
                <a:cubicBezTo>
                  <a:pt x="14666" y="73680"/>
                  <a:pt x="13304" y="65311"/>
                  <a:pt x="18430" y="61649"/>
                </a:cubicBezTo>
                <a:cubicBezTo>
                  <a:pt x="28683" y="54326"/>
                  <a:pt x="54289" y="49696"/>
                  <a:pt x="54289" y="49696"/>
                </a:cubicBezTo>
                <a:cubicBezTo>
                  <a:pt x="56281" y="43719"/>
                  <a:pt x="56330" y="36685"/>
                  <a:pt x="60265" y="31766"/>
                </a:cubicBezTo>
                <a:cubicBezTo>
                  <a:pt x="68691" y="21234"/>
                  <a:pt x="84313" y="17774"/>
                  <a:pt x="96124" y="13837"/>
                </a:cubicBezTo>
                <a:cubicBezTo>
                  <a:pt x="114672" y="1472"/>
                  <a:pt x="118089" y="-6910"/>
                  <a:pt x="143936" y="7860"/>
                </a:cubicBezTo>
                <a:cubicBezTo>
                  <a:pt x="150173" y="11424"/>
                  <a:pt x="151905" y="19813"/>
                  <a:pt x="155889" y="25790"/>
                </a:cubicBezTo>
                <a:cubicBezTo>
                  <a:pt x="169834" y="67625"/>
                  <a:pt x="155889" y="57665"/>
                  <a:pt x="185771" y="67625"/>
                </a:cubicBezTo>
                <a:cubicBezTo>
                  <a:pt x="192190" y="77253"/>
                  <a:pt x="212457" y="95160"/>
                  <a:pt x="179795" y="91531"/>
                </a:cubicBezTo>
                <a:cubicBezTo>
                  <a:pt x="167272" y="90140"/>
                  <a:pt x="155889" y="83562"/>
                  <a:pt x="143936" y="79578"/>
                </a:cubicBezTo>
                <a:lnTo>
                  <a:pt x="126006" y="73602"/>
                </a:lnTo>
                <a:lnTo>
                  <a:pt x="108077" y="67625"/>
                </a:lnTo>
                <a:cubicBezTo>
                  <a:pt x="68121" y="71621"/>
                  <a:pt x="59101" y="68092"/>
                  <a:pt x="30383" y="79578"/>
                </a:cubicBezTo>
                <a:cubicBezTo>
                  <a:pt x="26247" y="81232"/>
                  <a:pt x="3489" y="109460"/>
                  <a:pt x="501" y="10946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Oval 20"/>
          <p:cNvSpPr/>
          <p:nvPr/>
        </p:nvSpPr>
        <p:spPr>
          <a:xfrm>
            <a:off x="602589" y="1355159"/>
            <a:ext cx="75135" cy="7358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a:p>
        </p:txBody>
      </p:sp>
      <p:sp>
        <p:nvSpPr>
          <p:cNvPr id="64" name="Oval 63"/>
          <p:cNvSpPr/>
          <p:nvPr/>
        </p:nvSpPr>
        <p:spPr>
          <a:xfrm>
            <a:off x="707692" y="1356488"/>
            <a:ext cx="75135" cy="73581"/>
          </a:xfrm>
          <a:prstGeom prst="ellipse">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AU"/>
          </a:p>
        </p:txBody>
      </p:sp>
      <p:sp>
        <p:nvSpPr>
          <p:cNvPr id="65" name="Oval 64"/>
          <p:cNvSpPr/>
          <p:nvPr/>
        </p:nvSpPr>
        <p:spPr>
          <a:xfrm>
            <a:off x="591044" y="1489169"/>
            <a:ext cx="66368" cy="5996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6" name="Oval 65"/>
          <p:cNvSpPr/>
          <p:nvPr/>
        </p:nvSpPr>
        <p:spPr>
          <a:xfrm>
            <a:off x="707692" y="1481790"/>
            <a:ext cx="75135" cy="73581"/>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2" name="Freeform 21"/>
          <p:cNvSpPr/>
          <p:nvPr/>
        </p:nvSpPr>
        <p:spPr>
          <a:xfrm>
            <a:off x="1205892" y="1739153"/>
            <a:ext cx="252795" cy="180414"/>
          </a:xfrm>
          <a:custGeom>
            <a:avLst/>
            <a:gdLst>
              <a:gd name="connsiteX0" fmla="*/ 7332 w 252795"/>
              <a:gd name="connsiteY0" fmla="*/ 179294 h 180414"/>
              <a:gd name="connsiteX1" fmla="*/ 13308 w 252795"/>
              <a:gd name="connsiteY1" fmla="*/ 131482 h 180414"/>
              <a:gd name="connsiteX2" fmla="*/ 49167 w 252795"/>
              <a:gd name="connsiteY2" fmla="*/ 107576 h 180414"/>
              <a:gd name="connsiteX3" fmla="*/ 61120 w 252795"/>
              <a:gd name="connsiteY3" fmla="*/ 89647 h 180414"/>
              <a:gd name="connsiteX4" fmla="*/ 67096 w 252795"/>
              <a:gd name="connsiteY4" fmla="*/ 65741 h 180414"/>
              <a:gd name="connsiteX5" fmla="*/ 108932 w 252795"/>
              <a:gd name="connsiteY5" fmla="*/ 59765 h 180414"/>
              <a:gd name="connsiteX6" fmla="*/ 114908 w 252795"/>
              <a:gd name="connsiteY6" fmla="*/ 41835 h 180414"/>
              <a:gd name="connsiteX7" fmla="*/ 120884 w 252795"/>
              <a:gd name="connsiteY7" fmla="*/ 17929 h 180414"/>
              <a:gd name="connsiteX8" fmla="*/ 132837 w 252795"/>
              <a:gd name="connsiteY8" fmla="*/ 0 h 180414"/>
              <a:gd name="connsiteX9" fmla="*/ 150767 w 252795"/>
              <a:gd name="connsiteY9" fmla="*/ 53788 h 180414"/>
              <a:gd name="connsiteX10" fmla="*/ 186626 w 252795"/>
              <a:gd name="connsiteY10" fmla="*/ 65741 h 180414"/>
              <a:gd name="connsiteX11" fmla="*/ 210532 w 252795"/>
              <a:gd name="connsiteY11" fmla="*/ 95623 h 180414"/>
              <a:gd name="connsiteX12" fmla="*/ 234437 w 252795"/>
              <a:gd name="connsiteY12" fmla="*/ 125506 h 180414"/>
              <a:gd name="connsiteX13" fmla="*/ 252367 w 252795"/>
              <a:gd name="connsiteY13" fmla="*/ 161365 h 180414"/>
              <a:gd name="connsiteX14" fmla="*/ 234437 w 252795"/>
              <a:gd name="connsiteY14" fmla="*/ 167341 h 180414"/>
              <a:gd name="connsiteX15" fmla="*/ 192602 w 252795"/>
              <a:gd name="connsiteY15" fmla="*/ 155388 h 180414"/>
              <a:gd name="connsiteX16" fmla="*/ 108932 w 252795"/>
              <a:gd name="connsiteY16" fmla="*/ 161365 h 180414"/>
              <a:gd name="connsiteX17" fmla="*/ 7332 w 252795"/>
              <a:gd name="connsiteY17" fmla="*/ 179294 h 18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2795" h="180414">
                <a:moveTo>
                  <a:pt x="7332" y="179294"/>
                </a:moveTo>
                <a:cubicBezTo>
                  <a:pt x="-8605" y="174314"/>
                  <a:pt x="5215" y="145355"/>
                  <a:pt x="13308" y="131482"/>
                </a:cubicBezTo>
                <a:cubicBezTo>
                  <a:pt x="20546" y="119073"/>
                  <a:pt x="49167" y="107576"/>
                  <a:pt x="49167" y="107576"/>
                </a:cubicBezTo>
                <a:cubicBezTo>
                  <a:pt x="53151" y="101600"/>
                  <a:pt x="58291" y="96249"/>
                  <a:pt x="61120" y="89647"/>
                </a:cubicBezTo>
                <a:cubicBezTo>
                  <a:pt x="64356" y="82097"/>
                  <a:pt x="60131" y="70094"/>
                  <a:pt x="67096" y="65741"/>
                </a:cubicBezTo>
                <a:cubicBezTo>
                  <a:pt x="79042" y="58275"/>
                  <a:pt x="94987" y="61757"/>
                  <a:pt x="108932" y="59765"/>
                </a:cubicBezTo>
                <a:cubicBezTo>
                  <a:pt x="110924" y="53788"/>
                  <a:pt x="113177" y="47893"/>
                  <a:pt x="114908" y="41835"/>
                </a:cubicBezTo>
                <a:cubicBezTo>
                  <a:pt x="117164" y="33937"/>
                  <a:pt x="117648" y="25479"/>
                  <a:pt x="120884" y="17929"/>
                </a:cubicBezTo>
                <a:cubicBezTo>
                  <a:pt x="123713" y="11327"/>
                  <a:pt x="128853" y="5976"/>
                  <a:pt x="132837" y="0"/>
                </a:cubicBezTo>
                <a:cubicBezTo>
                  <a:pt x="134866" y="12171"/>
                  <a:pt x="135132" y="44017"/>
                  <a:pt x="150767" y="53788"/>
                </a:cubicBezTo>
                <a:cubicBezTo>
                  <a:pt x="161451" y="60466"/>
                  <a:pt x="186626" y="65741"/>
                  <a:pt x="186626" y="65741"/>
                </a:cubicBezTo>
                <a:cubicBezTo>
                  <a:pt x="201647" y="110809"/>
                  <a:pt x="179637" y="57005"/>
                  <a:pt x="210532" y="95623"/>
                </a:cubicBezTo>
                <a:cubicBezTo>
                  <a:pt x="243527" y="136866"/>
                  <a:pt x="183050" y="91247"/>
                  <a:pt x="234437" y="125506"/>
                </a:cubicBezTo>
                <a:cubicBezTo>
                  <a:pt x="236450" y="128526"/>
                  <a:pt x="255902" y="154295"/>
                  <a:pt x="252367" y="161365"/>
                </a:cubicBezTo>
                <a:cubicBezTo>
                  <a:pt x="249550" y="167000"/>
                  <a:pt x="240414" y="165349"/>
                  <a:pt x="234437" y="167341"/>
                </a:cubicBezTo>
                <a:cubicBezTo>
                  <a:pt x="225984" y="164523"/>
                  <a:pt x="200103" y="155388"/>
                  <a:pt x="192602" y="155388"/>
                </a:cubicBezTo>
                <a:cubicBezTo>
                  <a:pt x="164641" y="155388"/>
                  <a:pt x="136822" y="159373"/>
                  <a:pt x="108932" y="161365"/>
                </a:cubicBezTo>
                <a:cubicBezTo>
                  <a:pt x="57561" y="171638"/>
                  <a:pt x="23269" y="184274"/>
                  <a:pt x="7332" y="179294"/>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4" name="Freeform 23"/>
          <p:cNvSpPr/>
          <p:nvPr/>
        </p:nvSpPr>
        <p:spPr>
          <a:xfrm>
            <a:off x="1237129" y="1667435"/>
            <a:ext cx="60412" cy="71742"/>
          </a:xfrm>
          <a:custGeom>
            <a:avLst/>
            <a:gdLst>
              <a:gd name="connsiteX0" fmla="*/ 41836 w 60412"/>
              <a:gd name="connsiteY0" fmla="*/ 71718 h 71742"/>
              <a:gd name="connsiteX1" fmla="*/ 53789 w 60412"/>
              <a:gd name="connsiteY1" fmla="*/ 17930 h 71742"/>
              <a:gd name="connsiteX2" fmla="*/ 17930 w 60412"/>
              <a:gd name="connsiteY2" fmla="*/ 5977 h 71742"/>
              <a:gd name="connsiteX3" fmla="*/ 0 w 60412"/>
              <a:gd name="connsiteY3" fmla="*/ 0 h 71742"/>
              <a:gd name="connsiteX4" fmla="*/ 17930 w 60412"/>
              <a:gd name="connsiteY4" fmla="*/ 5977 h 71742"/>
              <a:gd name="connsiteX5" fmla="*/ 29883 w 60412"/>
              <a:gd name="connsiteY5" fmla="*/ 23906 h 71742"/>
              <a:gd name="connsiteX6" fmla="*/ 41836 w 60412"/>
              <a:gd name="connsiteY6" fmla="*/ 71718 h 71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412" h="71742">
                <a:moveTo>
                  <a:pt x="41836" y="71718"/>
                </a:moveTo>
                <a:cubicBezTo>
                  <a:pt x="45820" y="70722"/>
                  <a:pt x="72582" y="31354"/>
                  <a:pt x="53789" y="17930"/>
                </a:cubicBezTo>
                <a:cubicBezTo>
                  <a:pt x="43536" y="10607"/>
                  <a:pt x="29883" y="9961"/>
                  <a:pt x="17930" y="5977"/>
                </a:cubicBezTo>
                <a:lnTo>
                  <a:pt x="0" y="0"/>
                </a:lnTo>
                <a:lnTo>
                  <a:pt x="17930" y="5977"/>
                </a:lnTo>
                <a:cubicBezTo>
                  <a:pt x="21914" y="11953"/>
                  <a:pt x="27612" y="17092"/>
                  <a:pt x="29883" y="23906"/>
                </a:cubicBezTo>
                <a:cubicBezTo>
                  <a:pt x="36186" y="42817"/>
                  <a:pt x="37852" y="72714"/>
                  <a:pt x="41836" y="71718"/>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7" name="Freeform 26"/>
          <p:cNvSpPr/>
          <p:nvPr/>
        </p:nvSpPr>
        <p:spPr>
          <a:xfrm>
            <a:off x="519953" y="1368565"/>
            <a:ext cx="77947" cy="30033"/>
          </a:xfrm>
          <a:custGeom>
            <a:avLst/>
            <a:gdLst>
              <a:gd name="connsiteX0" fmla="*/ 77694 w 77947"/>
              <a:gd name="connsiteY0" fmla="*/ 12000 h 30033"/>
              <a:gd name="connsiteX1" fmla="*/ 11953 w 77947"/>
              <a:gd name="connsiteY1" fmla="*/ 47 h 30033"/>
              <a:gd name="connsiteX2" fmla="*/ 0 w 77947"/>
              <a:gd name="connsiteY2" fmla="*/ 17976 h 30033"/>
              <a:gd name="connsiteX3" fmla="*/ 17929 w 77947"/>
              <a:gd name="connsiteY3" fmla="*/ 29929 h 30033"/>
              <a:gd name="connsiteX4" fmla="*/ 35859 w 77947"/>
              <a:gd name="connsiteY4" fmla="*/ 12000 h 30033"/>
              <a:gd name="connsiteX5" fmla="*/ 77694 w 77947"/>
              <a:gd name="connsiteY5" fmla="*/ 12000 h 30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947" h="30033">
                <a:moveTo>
                  <a:pt x="77694" y="12000"/>
                </a:moveTo>
                <a:cubicBezTo>
                  <a:pt x="73710" y="10008"/>
                  <a:pt x="15355" y="-803"/>
                  <a:pt x="11953" y="47"/>
                </a:cubicBezTo>
                <a:cubicBezTo>
                  <a:pt x="4985" y="1789"/>
                  <a:pt x="3984" y="12000"/>
                  <a:pt x="0" y="17976"/>
                </a:cubicBezTo>
                <a:cubicBezTo>
                  <a:pt x="5976" y="21960"/>
                  <a:pt x="10844" y="31110"/>
                  <a:pt x="17929" y="29929"/>
                </a:cubicBezTo>
                <a:cubicBezTo>
                  <a:pt x="26266" y="28540"/>
                  <a:pt x="29097" y="17071"/>
                  <a:pt x="35859" y="12000"/>
                </a:cubicBezTo>
                <a:cubicBezTo>
                  <a:pt x="37453" y="10805"/>
                  <a:pt x="81678" y="13992"/>
                  <a:pt x="77694" y="1200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8" name="Freeform 67"/>
          <p:cNvSpPr/>
          <p:nvPr/>
        </p:nvSpPr>
        <p:spPr>
          <a:xfrm>
            <a:off x="639473" y="1314824"/>
            <a:ext cx="17939" cy="35858"/>
          </a:xfrm>
          <a:custGeom>
            <a:avLst/>
            <a:gdLst>
              <a:gd name="connsiteX0" fmla="*/ 17939 w 17939"/>
              <a:gd name="connsiteY0" fmla="*/ 35858 h 35858"/>
              <a:gd name="connsiteX1" fmla="*/ 9 w 17939"/>
              <a:gd name="connsiteY1" fmla="*/ 0 h 35858"/>
            </a:gdLst>
            <a:ahLst/>
            <a:cxnLst>
              <a:cxn ang="0">
                <a:pos x="connsiteX0" y="connsiteY0"/>
              </a:cxn>
              <a:cxn ang="0">
                <a:pos x="connsiteX1" y="connsiteY1"/>
              </a:cxn>
            </a:cxnLst>
            <a:rect l="l" t="t" r="r" b="b"/>
            <a:pathLst>
              <a:path w="17939" h="35858">
                <a:moveTo>
                  <a:pt x="17939" y="35858"/>
                </a:moveTo>
                <a:cubicBezTo>
                  <a:pt x="-1016" y="4268"/>
                  <a:pt x="9" y="17592"/>
                  <a:pt x="9" y="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Freeform 68"/>
          <p:cNvSpPr/>
          <p:nvPr/>
        </p:nvSpPr>
        <p:spPr>
          <a:xfrm>
            <a:off x="717176" y="1308847"/>
            <a:ext cx="36073" cy="41835"/>
          </a:xfrm>
          <a:custGeom>
            <a:avLst/>
            <a:gdLst>
              <a:gd name="connsiteX0" fmla="*/ 0 w 36073"/>
              <a:gd name="connsiteY0" fmla="*/ 41835 h 41835"/>
              <a:gd name="connsiteX1" fmla="*/ 35859 w 36073"/>
              <a:gd name="connsiteY1" fmla="*/ 5977 h 41835"/>
              <a:gd name="connsiteX2" fmla="*/ 35859 w 36073"/>
              <a:gd name="connsiteY2" fmla="*/ 0 h 41835"/>
            </a:gdLst>
            <a:ahLst/>
            <a:cxnLst>
              <a:cxn ang="0">
                <a:pos x="connsiteX0" y="connsiteY0"/>
              </a:cxn>
              <a:cxn ang="0">
                <a:pos x="connsiteX1" y="connsiteY1"/>
              </a:cxn>
              <a:cxn ang="0">
                <a:pos x="connsiteX2" y="connsiteY2"/>
              </a:cxn>
            </a:cxnLst>
            <a:rect l="l" t="t" r="r" b="b"/>
            <a:pathLst>
              <a:path w="36073" h="41835">
                <a:moveTo>
                  <a:pt x="0" y="41835"/>
                </a:moveTo>
                <a:cubicBezTo>
                  <a:pt x="30051" y="23805"/>
                  <a:pt x="29048" y="33223"/>
                  <a:pt x="35859" y="5977"/>
                </a:cubicBezTo>
                <a:cubicBezTo>
                  <a:pt x="36342" y="4044"/>
                  <a:pt x="35859" y="1992"/>
                  <a:pt x="35859" y="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4" name="Straight Connector 73"/>
          <p:cNvCxnSpPr/>
          <p:nvPr/>
        </p:nvCxnSpPr>
        <p:spPr>
          <a:xfrm flipH="1">
            <a:off x="1405678" y="1407929"/>
            <a:ext cx="102341" cy="1059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1478747" y="1408697"/>
            <a:ext cx="102341" cy="1059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a:off x="1476908" y="1482909"/>
            <a:ext cx="102341" cy="1059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a:off x="1332851" y="1386314"/>
            <a:ext cx="102341" cy="1059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a:off x="1359245" y="1437170"/>
            <a:ext cx="102341" cy="1059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flipH="1">
            <a:off x="1385832" y="1466105"/>
            <a:ext cx="102341" cy="1059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1431083" y="1487072"/>
            <a:ext cx="102341" cy="1059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a:off x="1487980" y="1516477"/>
            <a:ext cx="102341" cy="105999"/>
          </a:xfrm>
          <a:prstGeom prst="line">
            <a:avLst/>
          </a:prstGeom>
          <a:ln>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85" name="Flowchart: Direct Access Storage 84"/>
          <p:cNvSpPr/>
          <p:nvPr/>
        </p:nvSpPr>
        <p:spPr>
          <a:xfrm rot="175475">
            <a:off x="546660" y="4754544"/>
            <a:ext cx="786191" cy="160144"/>
          </a:xfrm>
          <a:prstGeom prst="flowChartMagneticDrum">
            <a:avLst/>
          </a:prstGeom>
          <a:solidFill>
            <a:schemeClr val="bg1">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86" name="Freeform 85"/>
          <p:cNvSpPr/>
          <p:nvPr/>
        </p:nvSpPr>
        <p:spPr>
          <a:xfrm>
            <a:off x="1098755" y="4822723"/>
            <a:ext cx="435077" cy="448176"/>
          </a:xfrm>
          <a:custGeom>
            <a:avLst/>
            <a:gdLst>
              <a:gd name="connsiteX0" fmla="*/ 7374 w 435077"/>
              <a:gd name="connsiteY0" fmla="*/ 0 h 449942"/>
              <a:gd name="connsiteX1" fmla="*/ 58993 w 435077"/>
              <a:gd name="connsiteY1" fmla="*/ 7374 h 449942"/>
              <a:gd name="connsiteX2" fmla="*/ 81116 w 435077"/>
              <a:gd name="connsiteY2" fmla="*/ 14748 h 449942"/>
              <a:gd name="connsiteX3" fmla="*/ 162232 w 435077"/>
              <a:gd name="connsiteY3" fmla="*/ 22122 h 449942"/>
              <a:gd name="connsiteX4" fmla="*/ 213851 w 435077"/>
              <a:gd name="connsiteY4" fmla="*/ 29496 h 449942"/>
              <a:gd name="connsiteX5" fmla="*/ 235974 w 435077"/>
              <a:gd name="connsiteY5" fmla="*/ 36871 h 449942"/>
              <a:gd name="connsiteX6" fmla="*/ 250722 w 435077"/>
              <a:gd name="connsiteY6" fmla="*/ 58993 h 449942"/>
              <a:gd name="connsiteX7" fmla="*/ 280219 w 435077"/>
              <a:gd name="connsiteY7" fmla="*/ 95864 h 449942"/>
              <a:gd name="connsiteX8" fmla="*/ 294968 w 435077"/>
              <a:gd name="connsiteY8" fmla="*/ 140109 h 449942"/>
              <a:gd name="connsiteX9" fmla="*/ 302342 w 435077"/>
              <a:gd name="connsiteY9" fmla="*/ 176980 h 449942"/>
              <a:gd name="connsiteX10" fmla="*/ 317090 w 435077"/>
              <a:gd name="connsiteY10" fmla="*/ 199103 h 449942"/>
              <a:gd name="connsiteX11" fmla="*/ 339213 w 435077"/>
              <a:gd name="connsiteY11" fmla="*/ 235974 h 449942"/>
              <a:gd name="connsiteX12" fmla="*/ 353961 w 435077"/>
              <a:gd name="connsiteY12" fmla="*/ 294967 h 449942"/>
              <a:gd name="connsiteX13" fmla="*/ 368710 w 435077"/>
              <a:gd name="connsiteY13" fmla="*/ 361335 h 449942"/>
              <a:gd name="connsiteX14" fmla="*/ 405580 w 435077"/>
              <a:gd name="connsiteY14" fmla="*/ 405580 h 449942"/>
              <a:gd name="connsiteX15" fmla="*/ 435077 w 435077"/>
              <a:gd name="connsiteY15" fmla="*/ 442451 h 449942"/>
              <a:gd name="connsiteX16" fmla="*/ 376084 w 435077"/>
              <a:gd name="connsiteY16" fmla="*/ 442451 h 449942"/>
              <a:gd name="connsiteX17" fmla="*/ 280219 w 435077"/>
              <a:gd name="connsiteY17" fmla="*/ 449825 h 449942"/>
              <a:gd name="connsiteX18" fmla="*/ 228600 w 435077"/>
              <a:gd name="connsiteY18" fmla="*/ 442451 h 449942"/>
              <a:gd name="connsiteX19" fmla="*/ 221226 w 435077"/>
              <a:gd name="connsiteY19" fmla="*/ 390832 h 449942"/>
              <a:gd name="connsiteX20" fmla="*/ 191729 w 435077"/>
              <a:gd name="connsiteY20" fmla="*/ 280219 h 449942"/>
              <a:gd name="connsiteX21" fmla="*/ 169606 w 435077"/>
              <a:gd name="connsiteY21" fmla="*/ 243348 h 449942"/>
              <a:gd name="connsiteX22" fmla="*/ 154858 w 435077"/>
              <a:gd name="connsiteY22" fmla="*/ 169606 h 449942"/>
              <a:gd name="connsiteX23" fmla="*/ 140110 w 435077"/>
              <a:gd name="connsiteY23" fmla="*/ 147483 h 449942"/>
              <a:gd name="connsiteX24" fmla="*/ 125361 w 435077"/>
              <a:gd name="connsiteY24" fmla="*/ 132735 h 449942"/>
              <a:gd name="connsiteX25" fmla="*/ 95864 w 435077"/>
              <a:gd name="connsiteY25" fmla="*/ 95864 h 449942"/>
              <a:gd name="connsiteX26" fmla="*/ 44245 w 435077"/>
              <a:gd name="connsiteY26" fmla="*/ 88490 h 449942"/>
              <a:gd name="connsiteX27" fmla="*/ 36871 w 435077"/>
              <a:gd name="connsiteY27" fmla="*/ 66367 h 449942"/>
              <a:gd name="connsiteX28" fmla="*/ 0 w 435077"/>
              <a:gd name="connsiteY28" fmla="*/ 36871 h 449942"/>
              <a:gd name="connsiteX29" fmla="*/ 7374 w 435077"/>
              <a:gd name="connsiteY29" fmla="*/ 0 h 44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35077" h="449942">
                <a:moveTo>
                  <a:pt x="7374" y="0"/>
                </a:moveTo>
                <a:cubicBezTo>
                  <a:pt x="24580" y="2458"/>
                  <a:pt x="41949" y="3965"/>
                  <a:pt x="58993" y="7374"/>
                </a:cubicBezTo>
                <a:cubicBezTo>
                  <a:pt x="66615" y="8898"/>
                  <a:pt x="73421" y="13649"/>
                  <a:pt x="81116" y="14748"/>
                </a:cubicBezTo>
                <a:cubicBezTo>
                  <a:pt x="107993" y="18588"/>
                  <a:pt x="135248" y="19124"/>
                  <a:pt x="162232" y="22122"/>
                </a:cubicBezTo>
                <a:cubicBezTo>
                  <a:pt x="179507" y="24041"/>
                  <a:pt x="196645" y="27038"/>
                  <a:pt x="213851" y="29496"/>
                </a:cubicBezTo>
                <a:cubicBezTo>
                  <a:pt x="221225" y="31954"/>
                  <a:pt x="229904" y="32015"/>
                  <a:pt x="235974" y="36871"/>
                </a:cubicBezTo>
                <a:cubicBezTo>
                  <a:pt x="242894" y="42407"/>
                  <a:pt x="245186" y="52073"/>
                  <a:pt x="250722" y="58993"/>
                </a:cubicBezTo>
                <a:cubicBezTo>
                  <a:pt x="292752" y="111530"/>
                  <a:pt x="234828" y="27778"/>
                  <a:pt x="280219" y="95864"/>
                </a:cubicBezTo>
                <a:cubicBezTo>
                  <a:pt x="285135" y="110612"/>
                  <a:pt x="291919" y="124865"/>
                  <a:pt x="294968" y="140109"/>
                </a:cubicBezTo>
                <a:cubicBezTo>
                  <a:pt x="297426" y="152399"/>
                  <a:pt x="297941" y="165244"/>
                  <a:pt x="302342" y="176980"/>
                </a:cubicBezTo>
                <a:cubicBezTo>
                  <a:pt x="305454" y="185278"/>
                  <a:pt x="313127" y="191176"/>
                  <a:pt x="317090" y="199103"/>
                </a:cubicBezTo>
                <a:cubicBezTo>
                  <a:pt x="336234" y="237393"/>
                  <a:pt x="310406" y="207167"/>
                  <a:pt x="339213" y="235974"/>
                </a:cubicBezTo>
                <a:cubicBezTo>
                  <a:pt x="349447" y="266676"/>
                  <a:pt x="346842" y="255813"/>
                  <a:pt x="353961" y="294967"/>
                </a:cubicBezTo>
                <a:cubicBezTo>
                  <a:pt x="354966" y="300494"/>
                  <a:pt x="360582" y="349143"/>
                  <a:pt x="368710" y="361335"/>
                </a:cubicBezTo>
                <a:cubicBezTo>
                  <a:pt x="401327" y="410261"/>
                  <a:pt x="381454" y="357329"/>
                  <a:pt x="405580" y="405580"/>
                </a:cubicBezTo>
                <a:cubicBezTo>
                  <a:pt x="423390" y="441198"/>
                  <a:pt x="397786" y="417590"/>
                  <a:pt x="435077" y="442451"/>
                </a:cubicBezTo>
                <a:cubicBezTo>
                  <a:pt x="384509" y="459307"/>
                  <a:pt x="447272" y="442451"/>
                  <a:pt x="376084" y="442451"/>
                </a:cubicBezTo>
                <a:cubicBezTo>
                  <a:pt x="344035" y="442451"/>
                  <a:pt x="312174" y="447367"/>
                  <a:pt x="280219" y="449825"/>
                </a:cubicBezTo>
                <a:cubicBezTo>
                  <a:pt x="263013" y="447367"/>
                  <a:pt x="240890" y="454741"/>
                  <a:pt x="228600" y="442451"/>
                </a:cubicBezTo>
                <a:cubicBezTo>
                  <a:pt x="216310" y="430161"/>
                  <a:pt x="223937" y="408000"/>
                  <a:pt x="221226" y="390832"/>
                </a:cubicBezTo>
                <a:cubicBezTo>
                  <a:pt x="194067" y="218826"/>
                  <a:pt x="226310" y="349385"/>
                  <a:pt x="191729" y="280219"/>
                </a:cubicBezTo>
                <a:cubicBezTo>
                  <a:pt x="172585" y="241929"/>
                  <a:pt x="198413" y="272153"/>
                  <a:pt x="169606" y="243348"/>
                </a:cubicBezTo>
                <a:cubicBezTo>
                  <a:pt x="166889" y="224325"/>
                  <a:pt x="165154" y="190199"/>
                  <a:pt x="154858" y="169606"/>
                </a:cubicBezTo>
                <a:cubicBezTo>
                  <a:pt x="150895" y="161679"/>
                  <a:pt x="145647" y="154404"/>
                  <a:pt x="140110" y="147483"/>
                </a:cubicBezTo>
                <a:cubicBezTo>
                  <a:pt x="135767" y="142054"/>
                  <a:pt x="129704" y="138164"/>
                  <a:pt x="125361" y="132735"/>
                </a:cubicBezTo>
                <a:cubicBezTo>
                  <a:pt x="121163" y="127488"/>
                  <a:pt x="105579" y="99102"/>
                  <a:pt x="95864" y="95864"/>
                </a:cubicBezTo>
                <a:cubicBezTo>
                  <a:pt x="79375" y="90368"/>
                  <a:pt x="61451" y="90948"/>
                  <a:pt x="44245" y="88490"/>
                </a:cubicBezTo>
                <a:cubicBezTo>
                  <a:pt x="41787" y="81116"/>
                  <a:pt x="40870" y="73032"/>
                  <a:pt x="36871" y="66367"/>
                </a:cubicBezTo>
                <a:cubicBezTo>
                  <a:pt x="29867" y="54694"/>
                  <a:pt x="10046" y="43568"/>
                  <a:pt x="0" y="36871"/>
                </a:cubicBezTo>
                <a:lnTo>
                  <a:pt x="7374" y="0"/>
                </a:ln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7" name="Freeform 86"/>
          <p:cNvSpPr/>
          <p:nvPr/>
        </p:nvSpPr>
        <p:spPr>
          <a:xfrm>
            <a:off x="468958" y="2844334"/>
            <a:ext cx="637171" cy="260372"/>
          </a:xfrm>
          <a:custGeom>
            <a:avLst/>
            <a:gdLst>
              <a:gd name="connsiteX0" fmla="*/ 2990 w 637171"/>
              <a:gd name="connsiteY0" fmla="*/ 9479 h 260372"/>
              <a:gd name="connsiteX1" fmla="*/ 39861 w 637171"/>
              <a:gd name="connsiteY1" fmla="*/ 2105 h 260372"/>
              <a:gd name="connsiteX2" fmla="*/ 54610 w 637171"/>
              <a:gd name="connsiteY2" fmla="*/ 16853 h 260372"/>
              <a:gd name="connsiteX3" fmla="*/ 76732 w 637171"/>
              <a:gd name="connsiteY3" fmla="*/ 31601 h 260372"/>
              <a:gd name="connsiteX4" fmla="*/ 113603 w 637171"/>
              <a:gd name="connsiteY4" fmla="*/ 61098 h 260372"/>
              <a:gd name="connsiteX5" fmla="*/ 128352 w 637171"/>
              <a:gd name="connsiteY5" fmla="*/ 75847 h 260372"/>
              <a:gd name="connsiteX6" fmla="*/ 231590 w 637171"/>
              <a:gd name="connsiteY6" fmla="*/ 97969 h 260372"/>
              <a:gd name="connsiteX7" fmla="*/ 253713 w 637171"/>
              <a:gd name="connsiteY7" fmla="*/ 90595 h 260372"/>
              <a:gd name="connsiteX8" fmla="*/ 334829 w 637171"/>
              <a:gd name="connsiteY8" fmla="*/ 105343 h 260372"/>
              <a:gd name="connsiteX9" fmla="*/ 386448 w 637171"/>
              <a:gd name="connsiteY9" fmla="*/ 112718 h 260372"/>
              <a:gd name="connsiteX10" fmla="*/ 393823 w 637171"/>
              <a:gd name="connsiteY10" fmla="*/ 134840 h 260372"/>
              <a:gd name="connsiteX11" fmla="*/ 430694 w 637171"/>
              <a:gd name="connsiteY11" fmla="*/ 156963 h 260372"/>
              <a:gd name="connsiteX12" fmla="*/ 482313 w 637171"/>
              <a:gd name="connsiteY12" fmla="*/ 164337 h 260372"/>
              <a:gd name="connsiteX13" fmla="*/ 533932 w 637171"/>
              <a:gd name="connsiteY13" fmla="*/ 179085 h 260372"/>
              <a:gd name="connsiteX14" fmla="*/ 548681 w 637171"/>
              <a:gd name="connsiteY14" fmla="*/ 193834 h 260372"/>
              <a:gd name="connsiteX15" fmla="*/ 592926 w 637171"/>
              <a:gd name="connsiteY15" fmla="*/ 208582 h 260372"/>
              <a:gd name="connsiteX16" fmla="*/ 607674 w 637171"/>
              <a:gd name="connsiteY16" fmla="*/ 223331 h 260372"/>
              <a:gd name="connsiteX17" fmla="*/ 629797 w 637171"/>
              <a:gd name="connsiteY17" fmla="*/ 230705 h 260372"/>
              <a:gd name="connsiteX18" fmla="*/ 637171 w 637171"/>
              <a:gd name="connsiteY18" fmla="*/ 252827 h 260372"/>
              <a:gd name="connsiteX19" fmla="*/ 615048 w 637171"/>
              <a:gd name="connsiteY19" fmla="*/ 260201 h 260372"/>
              <a:gd name="connsiteX20" fmla="*/ 592926 w 637171"/>
              <a:gd name="connsiteY20" fmla="*/ 245453 h 260372"/>
              <a:gd name="connsiteX21" fmla="*/ 570803 w 637171"/>
              <a:gd name="connsiteY21" fmla="*/ 238079 h 260372"/>
              <a:gd name="connsiteX22" fmla="*/ 519184 w 637171"/>
              <a:gd name="connsiteY22" fmla="*/ 245453 h 260372"/>
              <a:gd name="connsiteX23" fmla="*/ 497061 w 637171"/>
              <a:gd name="connsiteY23" fmla="*/ 252827 h 260372"/>
              <a:gd name="connsiteX24" fmla="*/ 2990 w 637171"/>
              <a:gd name="connsiteY24" fmla="*/ 245453 h 260372"/>
              <a:gd name="connsiteX25" fmla="*/ 10365 w 637171"/>
              <a:gd name="connsiteY25" fmla="*/ 156963 h 260372"/>
              <a:gd name="connsiteX26" fmla="*/ 2990 w 637171"/>
              <a:gd name="connsiteY26" fmla="*/ 83221 h 260372"/>
              <a:gd name="connsiteX27" fmla="*/ 2990 w 637171"/>
              <a:gd name="connsiteY27" fmla="*/ 9479 h 26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37171" h="260372">
                <a:moveTo>
                  <a:pt x="2990" y="9479"/>
                </a:moveTo>
                <a:cubicBezTo>
                  <a:pt x="9135" y="-4040"/>
                  <a:pt x="27453" y="333"/>
                  <a:pt x="39861" y="2105"/>
                </a:cubicBezTo>
                <a:cubicBezTo>
                  <a:pt x="46744" y="3088"/>
                  <a:pt x="49181" y="12510"/>
                  <a:pt x="54610" y="16853"/>
                </a:cubicBezTo>
                <a:cubicBezTo>
                  <a:pt x="61530" y="22389"/>
                  <a:pt x="69358" y="26685"/>
                  <a:pt x="76732" y="31601"/>
                </a:cubicBezTo>
                <a:cubicBezTo>
                  <a:pt x="106108" y="75664"/>
                  <a:pt x="74026" y="37351"/>
                  <a:pt x="113603" y="61098"/>
                </a:cubicBezTo>
                <a:cubicBezTo>
                  <a:pt x="119565" y="64675"/>
                  <a:pt x="122133" y="72738"/>
                  <a:pt x="128352" y="75847"/>
                </a:cubicBezTo>
                <a:cubicBezTo>
                  <a:pt x="163376" y="93359"/>
                  <a:pt x="192891" y="93132"/>
                  <a:pt x="231590" y="97969"/>
                </a:cubicBezTo>
                <a:cubicBezTo>
                  <a:pt x="238964" y="95511"/>
                  <a:pt x="245940" y="90595"/>
                  <a:pt x="253713" y="90595"/>
                </a:cubicBezTo>
                <a:cubicBezTo>
                  <a:pt x="348280" y="90595"/>
                  <a:pt x="282979" y="94972"/>
                  <a:pt x="334829" y="105343"/>
                </a:cubicBezTo>
                <a:cubicBezTo>
                  <a:pt x="351872" y="108752"/>
                  <a:pt x="369242" y="110260"/>
                  <a:pt x="386448" y="112718"/>
                </a:cubicBezTo>
                <a:cubicBezTo>
                  <a:pt x="388906" y="120092"/>
                  <a:pt x="389824" y="128175"/>
                  <a:pt x="393823" y="134840"/>
                </a:cubicBezTo>
                <a:cubicBezTo>
                  <a:pt x="402532" y="149354"/>
                  <a:pt x="414873" y="153799"/>
                  <a:pt x="430694" y="156963"/>
                </a:cubicBezTo>
                <a:cubicBezTo>
                  <a:pt x="447738" y="160372"/>
                  <a:pt x="465212" y="161228"/>
                  <a:pt x="482313" y="164337"/>
                </a:cubicBezTo>
                <a:cubicBezTo>
                  <a:pt x="502685" y="168041"/>
                  <a:pt x="514977" y="172767"/>
                  <a:pt x="533932" y="179085"/>
                </a:cubicBezTo>
                <a:cubicBezTo>
                  <a:pt x="538848" y="184001"/>
                  <a:pt x="542462" y="190725"/>
                  <a:pt x="548681" y="193834"/>
                </a:cubicBezTo>
                <a:cubicBezTo>
                  <a:pt x="562586" y="200786"/>
                  <a:pt x="592926" y="208582"/>
                  <a:pt x="592926" y="208582"/>
                </a:cubicBezTo>
                <a:cubicBezTo>
                  <a:pt x="597842" y="213498"/>
                  <a:pt x="601712" y="219754"/>
                  <a:pt x="607674" y="223331"/>
                </a:cubicBezTo>
                <a:cubicBezTo>
                  <a:pt x="614339" y="227330"/>
                  <a:pt x="624300" y="225209"/>
                  <a:pt x="629797" y="230705"/>
                </a:cubicBezTo>
                <a:cubicBezTo>
                  <a:pt x="635293" y="236201"/>
                  <a:pt x="634713" y="245453"/>
                  <a:pt x="637171" y="252827"/>
                </a:cubicBezTo>
                <a:cubicBezTo>
                  <a:pt x="629797" y="255285"/>
                  <a:pt x="622715" y="261479"/>
                  <a:pt x="615048" y="260201"/>
                </a:cubicBezTo>
                <a:cubicBezTo>
                  <a:pt x="606306" y="258744"/>
                  <a:pt x="600853" y="249416"/>
                  <a:pt x="592926" y="245453"/>
                </a:cubicBezTo>
                <a:cubicBezTo>
                  <a:pt x="585973" y="241977"/>
                  <a:pt x="578177" y="240537"/>
                  <a:pt x="570803" y="238079"/>
                </a:cubicBezTo>
                <a:cubicBezTo>
                  <a:pt x="553597" y="240537"/>
                  <a:pt x="536228" y="242044"/>
                  <a:pt x="519184" y="245453"/>
                </a:cubicBezTo>
                <a:cubicBezTo>
                  <a:pt x="511562" y="246977"/>
                  <a:pt x="504834" y="252827"/>
                  <a:pt x="497061" y="252827"/>
                </a:cubicBezTo>
                <a:cubicBezTo>
                  <a:pt x="332352" y="252827"/>
                  <a:pt x="167680" y="247911"/>
                  <a:pt x="2990" y="245453"/>
                </a:cubicBezTo>
                <a:cubicBezTo>
                  <a:pt x="5448" y="215956"/>
                  <a:pt x="10365" y="186562"/>
                  <a:pt x="10365" y="156963"/>
                </a:cubicBezTo>
                <a:cubicBezTo>
                  <a:pt x="10365" y="132260"/>
                  <a:pt x="4360" y="107886"/>
                  <a:pt x="2990" y="83221"/>
                </a:cubicBezTo>
                <a:cubicBezTo>
                  <a:pt x="1899" y="63587"/>
                  <a:pt x="-3155" y="22998"/>
                  <a:pt x="2990" y="9479"/>
                </a:cubicBezTo>
                <a:close/>
              </a:path>
            </a:pathLst>
          </a:cu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8" name="Freeform 87"/>
          <p:cNvSpPr/>
          <p:nvPr/>
        </p:nvSpPr>
        <p:spPr>
          <a:xfrm>
            <a:off x="1310411" y="2445223"/>
            <a:ext cx="273924" cy="623215"/>
          </a:xfrm>
          <a:custGeom>
            <a:avLst/>
            <a:gdLst>
              <a:gd name="connsiteX0" fmla="*/ 185433 w 273924"/>
              <a:gd name="connsiteY0" fmla="*/ 3783 h 623215"/>
              <a:gd name="connsiteX1" fmla="*/ 148563 w 273924"/>
              <a:gd name="connsiteY1" fmla="*/ 33280 h 623215"/>
              <a:gd name="connsiteX2" fmla="*/ 119066 w 273924"/>
              <a:gd name="connsiteY2" fmla="*/ 62777 h 623215"/>
              <a:gd name="connsiteX3" fmla="*/ 104317 w 273924"/>
              <a:gd name="connsiteY3" fmla="*/ 77525 h 623215"/>
              <a:gd name="connsiteX4" fmla="*/ 82195 w 273924"/>
              <a:gd name="connsiteY4" fmla="*/ 92273 h 623215"/>
              <a:gd name="connsiteX5" fmla="*/ 67446 w 273924"/>
              <a:gd name="connsiteY5" fmla="*/ 107022 h 623215"/>
              <a:gd name="connsiteX6" fmla="*/ 23201 w 273924"/>
              <a:gd name="connsiteY6" fmla="*/ 129144 h 623215"/>
              <a:gd name="connsiteX7" fmla="*/ 1079 w 273924"/>
              <a:gd name="connsiteY7" fmla="*/ 173390 h 623215"/>
              <a:gd name="connsiteX8" fmla="*/ 8453 w 273924"/>
              <a:gd name="connsiteY8" fmla="*/ 217635 h 623215"/>
              <a:gd name="connsiteX9" fmla="*/ 82195 w 273924"/>
              <a:gd name="connsiteY9" fmla="*/ 225009 h 623215"/>
              <a:gd name="connsiteX10" fmla="*/ 104317 w 273924"/>
              <a:gd name="connsiteY10" fmla="*/ 247131 h 623215"/>
              <a:gd name="connsiteX11" fmla="*/ 111692 w 273924"/>
              <a:gd name="connsiteY11" fmla="*/ 269254 h 623215"/>
              <a:gd name="connsiteX12" fmla="*/ 133814 w 273924"/>
              <a:gd name="connsiteY12" fmla="*/ 284002 h 623215"/>
              <a:gd name="connsiteX13" fmla="*/ 148563 w 273924"/>
              <a:gd name="connsiteY13" fmla="*/ 298751 h 623215"/>
              <a:gd name="connsiteX14" fmla="*/ 170685 w 273924"/>
              <a:gd name="connsiteY14" fmla="*/ 313499 h 623215"/>
              <a:gd name="connsiteX15" fmla="*/ 200182 w 273924"/>
              <a:gd name="connsiteY15" fmla="*/ 342996 h 623215"/>
              <a:gd name="connsiteX16" fmla="*/ 214930 w 273924"/>
              <a:gd name="connsiteY16" fmla="*/ 512602 h 623215"/>
              <a:gd name="connsiteX17" fmla="*/ 229679 w 273924"/>
              <a:gd name="connsiteY17" fmla="*/ 556848 h 623215"/>
              <a:gd name="connsiteX18" fmla="*/ 259175 w 273924"/>
              <a:gd name="connsiteY18" fmla="*/ 623215 h 623215"/>
              <a:gd name="connsiteX19" fmla="*/ 273924 w 273924"/>
              <a:gd name="connsiteY19" fmla="*/ 608467 h 623215"/>
              <a:gd name="connsiteX20" fmla="*/ 266550 w 273924"/>
              <a:gd name="connsiteY20" fmla="*/ 556848 h 623215"/>
              <a:gd name="connsiteX21" fmla="*/ 259175 w 273924"/>
              <a:gd name="connsiteY21" fmla="*/ 519977 h 623215"/>
              <a:gd name="connsiteX22" fmla="*/ 251801 w 273924"/>
              <a:gd name="connsiteY22" fmla="*/ 158641 h 623215"/>
              <a:gd name="connsiteX23" fmla="*/ 251801 w 273924"/>
              <a:gd name="connsiteY23" fmla="*/ 11157 h 623215"/>
              <a:gd name="connsiteX24" fmla="*/ 185433 w 273924"/>
              <a:gd name="connsiteY24" fmla="*/ 3783 h 623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73924" h="623215">
                <a:moveTo>
                  <a:pt x="185433" y="3783"/>
                </a:moveTo>
                <a:cubicBezTo>
                  <a:pt x="168227" y="7470"/>
                  <a:pt x="160326" y="22823"/>
                  <a:pt x="148563" y="33280"/>
                </a:cubicBezTo>
                <a:cubicBezTo>
                  <a:pt x="138170" y="42518"/>
                  <a:pt x="128898" y="52945"/>
                  <a:pt x="119066" y="62777"/>
                </a:cubicBezTo>
                <a:cubicBezTo>
                  <a:pt x="114150" y="67693"/>
                  <a:pt x="110102" y="73668"/>
                  <a:pt x="104317" y="77525"/>
                </a:cubicBezTo>
                <a:cubicBezTo>
                  <a:pt x="96943" y="82441"/>
                  <a:pt x="89115" y="86737"/>
                  <a:pt x="82195" y="92273"/>
                </a:cubicBezTo>
                <a:cubicBezTo>
                  <a:pt x="76766" y="96616"/>
                  <a:pt x="72875" y="102679"/>
                  <a:pt x="67446" y="107022"/>
                </a:cubicBezTo>
                <a:cubicBezTo>
                  <a:pt x="47025" y="123359"/>
                  <a:pt x="46567" y="121356"/>
                  <a:pt x="23201" y="129144"/>
                </a:cubicBezTo>
                <a:cubicBezTo>
                  <a:pt x="15744" y="140330"/>
                  <a:pt x="1079" y="158125"/>
                  <a:pt x="1079" y="173390"/>
                </a:cubicBezTo>
                <a:cubicBezTo>
                  <a:pt x="1079" y="188342"/>
                  <a:pt x="-4161" y="209608"/>
                  <a:pt x="8453" y="217635"/>
                </a:cubicBezTo>
                <a:cubicBezTo>
                  <a:pt x="29294" y="230898"/>
                  <a:pt x="57614" y="222551"/>
                  <a:pt x="82195" y="225009"/>
                </a:cubicBezTo>
                <a:cubicBezTo>
                  <a:pt x="89569" y="232383"/>
                  <a:pt x="98532" y="238454"/>
                  <a:pt x="104317" y="247131"/>
                </a:cubicBezTo>
                <a:cubicBezTo>
                  <a:pt x="108629" y="253599"/>
                  <a:pt x="106836" y="263184"/>
                  <a:pt x="111692" y="269254"/>
                </a:cubicBezTo>
                <a:cubicBezTo>
                  <a:pt x="117228" y="276174"/>
                  <a:pt x="126894" y="278466"/>
                  <a:pt x="133814" y="284002"/>
                </a:cubicBezTo>
                <a:cubicBezTo>
                  <a:pt x="139243" y="288345"/>
                  <a:pt x="143134" y="294408"/>
                  <a:pt x="148563" y="298751"/>
                </a:cubicBezTo>
                <a:cubicBezTo>
                  <a:pt x="155483" y="304287"/>
                  <a:pt x="163956" y="307731"/>
                  <a:pt x="170685" y="313499"/>
                </a:cubicBezTo>
                <a:cubicBezTo>
                  <a:pt x="181242" y="322548"/>
                  <a:pt x="200182" y="342996"/>
                  <a:pt x="200182" y="342996"/>
                </a:cubicBezTo>
                <a:cubicBezTo>
                  <a:pt x="225573" y="419172"/>
                  <a:pt x="191642" y="310776"/>
                  <a:pt x="214930" y="512602"/>
                </a:cubicBezTo>
                <a:cubicBezTo>
                  <a:pt x="216712" y="528046"/>
                  <a:pt x="229679" y="556848"/>
                  <a:pt x="229679" y="556848"/>
                </a:cubicBezTo>
                <a:cubicBezTo>
                  <a:pt x="231473" y="569408"/>
                  <a:pt x="226075" y="623215"/>
                  <a:pt x="259175" y="623215"/>
                </a:cubicBezTo>
                <a:cubicBezTo>
                  <a:pt x="266128" y="623215"/>
                  <a:pt x="269008" y="613383"/>
                  <a:pt x="273924" y="608467"/>
                </a:cubicBezTo>
                <a:cubicBezTo>
                  <a:pt x="271466" y="591261"/>
                  <a:pt x="269408" y="573993"/>
                  <a:pt x="266550" y="556848"/>
                </a:cubicBezTo>
                <a:cubicBezTo>
                  <a:pt x="264489" y="544485"/>
                  <a:pt x="259639" y="532502"/>
                  <a:pt x="259175" y="519977"/>
                </a:cubicBezTo>
                <a:cubicBezTo>
                  <a:pt x="254716" y="399589"/>
                  <a:pt x="254259" y="279086"/>
                  <a:pt x="251801" y="158641"/>
                </a:cubicBezTo>
                <a:cubicBezTo>
                  <a:pt x="257246" y="120528"/>
                  <a:pt x="272423" y="40945"/>
                  <a:pt x="251801" y="11157"/>
                </a:cubicBezTo>
                <a:cubicBezTo>
                  <a:pt x="240608" y="-5011"/>
                  <a:pt x="202639" y="96"/>
                  <a:pt x="185433" y="3783"/>
                </a:cubicBezTo>
                <a:close/>
              </a:path>
            </a:pathLst>
          </a:cu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90" name="Straight Connector 89"/>
          <p:cNvCxnSpPr/>
          <p:nvPr/>
        </p:nvCxnSpPr>
        <p:spPr>
          <a:xfrm flipV="1">
            <a:off x="796413" y="2654490"/>
            <a:ext cx="494071" cy="265471"/>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91" name="Freeform 90"/>
          <p:cNvSpPr/>
          <p:nvPr/>
        </p:nvSpPr>
        <p:spPr>
          <a:xfrm>
            <a:off x="479323" y="2831690"/>
            <a:ext cx="663677" cy="280220"/>
          </a:xfrm>
          <a:custGeom>
            <a:avLst/>
            <a:gdLst>
              <a:gd name="connsiteX0" fmla="*/ 0 w 663677"/>
              <a:gd name="connsiteY0" fmla="*/ 0 h 280220"/>
              <a:gd name="connsiteX1" fmla="*/ 51619 w 663677"/>
              <a:gd name="connsiteY1" fmla="*/ 7375 h 280220"/>
              <a:gd name="connsiteX2" fmla="*/ 81116 w 663677"/>
              <a:gd name="connsiteY2" fmla="*/ 44245 h 280220"/>
              <a:gd name="connsiteX3" fmla="*/ 95864 w 663677"/>
              <a:gd name="connsiteY3" fmla="*/ 58994 h 280220"/>
              <a:gd name="connsiteX4" fmla="*/ 162232 w 663677"/>
              <a:gd name="connsiteY4" fmla="*/ 81116 h 280220"/>
              <a:gd name="connsiteX5" fmla="*/ 294967 w 663677"/>
              <a:gd name="connsiteY5" fmla="*/ 103239 h 280220"/>
              <a:gd name="connsiteX6" fmla="*/ 317090 w 663677"/>
              <a:gd name="connsiteY6" fmla="*/ 117987 h 280220"/>
              <a:gd name="connsiteX7" fmla="*/ 390832 w 663677"/>
              <a:gd name="connsiteY7" fmla="*/ 132736 h 280220"/>
              <a:gd name="connsiteX8" fmla="*/ 412954 w 663677"/>
              <a:gd name="connsiteY8" fmla="*/ 147484 h 280220"/>
              <a:gd name="connsiteX9" fmla="*/ 501445 w 663677"/>
              <a:gd name="connsiteY9" fmla="*/ 162233 h 280220"/>
              <a:gd name="connsiteX10" fmla="*/ 530942 w 663677"/>
              <a:gd name="connsiteY10" fmla="*/ 184355 h 280220"/>
              <a:gd name="connsiteX11" fmla="*/ 553064 w 663677"/>
              <a:gd name="connsiteY11" fmla="*/ 191729 h 280220"/>
              <a:gd name="connsiteX12" fmla="*/ 567812 w 663677"/>
              <a:gd name="connsiteY12" fmla="*/ 206478 h 280220"/>
              <a:gd name="connsiteX13" fmla="*/ 589935 w 663677"/>
              <a:gd name="connsiteY13" fmla="*/ 213852 h 280220"/>
              <a:gd name="connsiteX14" fmla="*/ 626806 w 663677"/>
              <a:gd name="connsiteY14" fmla="*/ 243349 h 280220"/>
              <a:gd name="connsiteX15" fmla="*/ 634180 w 663677"/>
              <a:gd name="connsiteY15" fmla="*/ 265471 h 280220"/>
              <a:gd name="connsiteX16" fmla="*/ 656303 w 663677"/>
              <a:gd name="connsiteY16" fmla="*/ 272845 h 280220"/>
              <a:gd name="connsiteX17" fmla="*/ 663677 w 663677"/>
              <a:gd name="connsiteY17" fmla="*/ 280220 h 280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63677" h="280220">
                <a:moveTo>
                  <a:pt x="0" y="0"/>
                </a:moveTo>
                <a:cubicBezTo>
                  <a:pt x="17206" y="2458"/>
                  <a:pt x="34971" y="2381"/>
                  <a:pt x="51619" y="7375"/>
                </a:cubicBezTo>
                <a:cubicBezTo>
                  <a:pt x="83860" y="17047"/>
                  <a:pt x="67738" y="21948"/>
                  <a:pt x="81116" y="44245"/>
                </a:cubicBezTo>
                <a:cubicBezTo>
                  <a:pt x="84693" y="50207"/>
                  <a:pt x="90435" y="54651"/>
                  <a:pt x="95864" y="58994"/>
                </a:cubicBezTo>
                <a:cubicBezTo>
                  <a:pt x="123149" y="80822"/>
                  <a:pt x="121524" y="74331"/>
                  <a:pt x="162232" y="81116"/>
                </a:cubicBezTo>
                <a:cubicBezTo>
                  <a:pt x="234557" y="105225"/>
                  <a:pt x="190985" y="94574"/>
                  <a:pt x="294967" y="103239"/>
                </a:cubicBezTo>
                <a:cubicBezTo>
                  <a:pt x="302341" y="108155"/>
                  <a:pt x="309163" y="114023"/>
                  <a:pt x="317090" y="117987"/>
                </a:cubicBezTo>
                <a:cubicBezTo>
                  <a:pt x="337687" y="128286"/>
                  <a:pt x="371799" y="130017"/>
                  <a:pt x="390832" y="132736"/>
                </a:cubicBezTo>
                <a:cubicBezTo>
                  <a:pt x="398206" y="137652"/>
                  <a:pt x="404808" y="143993"/>
                  <a:pt x="412954" y="147484"/>
                </a:cubicBezTo>
                <a:cubicBezTo>
                  <a:pt x="433014" y="156081"/>
                  <a:pt x="488441" y="160607"/>
                  <a:pt x="501445" y="162233"/>
                </a:cubicBezTo>
                <a:cubicBezTo>
                  <a:pt x="511277" y="169607"/>
                  <a:pt x="520271" y="178257"/>
                  <a:pt x="530942" y="184355"/>
                </a:cubicBezTo>
                <a:cubicBezTo>
                  <a:pt x="537691" y="188211"/>
                  <a:pt x="546399" y="187730"/>
                  <a:pt x="553064" y="191729"/>
                </a:cubicBezTo>
                <a:cubicBezTo>
                  <a:pt x="559026" y="195306"/>
                  <a:pt x="561850" y="202901"/>
                  <a:pt x="567812" y="206478"/>
                </a:cubicBezTo>
                <a:cubicBezTo>
                  <a:pt x="574477" y="210477"/>
                  <a:pt x="582982" y="210376"/>
                  <a:pt x="589935" y="213852"/>
                </a:cubicBezTo>
                <a:cubicBezTo>
                  <a:pt x="608542" y="223155"/>
                  <a:pt x="613087" y="229629"/>
                  <a:pt x="626806" y="243349"/>
                </a:cubicBezTo>
                <a:cubicBezTo>
                  <a:pt x="629264" y="250723"/>
                  <a:pt x="628684" y="259975"/>
                  <a:pt x="634180" y="265471"/>
                </a:cubicBezTo>
                <a:cubicBezTo>
                  <a:pt x="639677" y="270967"/>
                  <a:pt x="649350" y="269369"/>
                  <a:pt x="656303" y="272845"/>
                </a:cubicBezTo>
                <a:cubicBezTo>
                  <a:pt x="659412" y="274400"/>
                  <a:pt x="661219" y="277762"/>
                  <a:pt x="663677" y="28022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2" name="Freeform 91"/>
          <p:cNvSpPr/>
          <p:nvPr/>
        </p:nvSpPr>
        <p:spPr>
          <a:xfrm>
            <a:off x="1290484" y="2433484"/>
            <a:ext cx="280219" cy="678485"/>
          </a:xfrm>
          <a:custGeom>
            <a:avLst/>
            <a:gdLst>
              <a:gd name="connsiteX0" fmla="*/ 191729 w 280219"/>
              <a:gd name="connsiteY0" fmla="*/ 0 h 678485"/>
              <a:gd name="connsiteX1" fmla="*/ 162232 w 280219"/>
              <a:gd name="connsiteY1" fmla="*/ 36871 h 678485"/>
              <a:gd name="connsiteX2" fmla="*/ 140110 w 280219"/>
              <a:gd name="connsiteY2" fmla="*/ 58993 h 678485"/>
              <a:gd name="connsiteX3" fmla="*/ 125361 w 280219"/>
              <a:gd name="connsiteY3" fmla="*/ 81116 h 678485"/>
              <a:gd name="connsiteX4" fmla="*/ 103239 w 280219"/>
              <a:gd name="connsiteY4" fmla="*/ 95864 h 678485"/>
              <a:gd name="connsiteX5" fmla="*/ 88490 w 280219"/>
              <a:gd name="connsiteY5" fmla="*/ 110613 h 678485"/>
              <a:gd name="connsiteX6" fmla="*/ 44245 w 280219"/>
              <a:gd name="connsiteY6" fmla="*/ 125361 h 678485"/>
              <a:gd name="connsiteX7" fmla="*/ 0 w 280219"/>
              <a:gd name="connsiteY7" fmla="*/ 176981 h 678485"/>
              <a:gd name="connsiteX8" fmla="*/ 7374 w 280219"/>
              <a:gd name="connsiteY8" fmla="*/ 250722 h 678485"/>
              <a:gd name="connsiteX9" fmla="*/ 88490 w 280219"/>
              <a:gd name="connsiteY9" fmla="*/ 250722 h 678485"/>
              <a:gd name="connsiteX10" fmla="*/ 117987 w 280219"/>
              <a:gd name="connsiteY10" fmla="*/ 258097 h 678485"/>
              <a:gd name="connsiteX11" fmla="*/ 140110 w 280219"/>
              <a:gd name="connsiteY11" fmla="*/ 302342 h 678485"/>
              <a:gd name="connsiteX12" fmla="*/ 176981 w 280219"/>
              <a:gd name="connsiteY12" fmla="*/ 339213 h 678485"/>
              <a:gd name="connsiteX13" fmla="*/ 221226 w 280219"/>
              <a:gd name="connsiteY13" fmla="*/ 368710 h 678485"/>
              <a:gd name="connsiteX14" fmla="*/ 228600 w 280219"/>
              <a:gd name="connsiteY14" fmla="*/ 516193 h 678485"/>
              <a:gd name="connsiteX15" fmla="*/ 243348 w 280219"/>
              <a:gd name="connsiteY15" fmla="*/ 560439 h 678485"/>
              <a:gd name="connsiteX16" fmla="*/ 250722 w 280219"/>
              <a:gd name="connsiteY16" fmla="*/ 641555 h 678485"/>
              <a:gd name="connsiteX17" fmla="*/ 265471 w 280219"/>
              <a:gd name="connsiteY17" fmla="*/ 656303 h 678485"/>
              <a:gd name="connsiteX18" fmla="*/ 280219 w 280219"/>
              <a:gd name="connsiteY18" fmla="*/ 678426 h 678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80219" h="678485">
                <a:moveTo>
                  <a:pt x="191729" y="0"/>
                </a:moveTo>
                <a:cubicBezTo>
                  <a:pt x="181897" y="12290"/>
                  <a:pt x="172596" y="25026"/>
                  <a:pt x="162232" y="36871"/>
                </a:cubicBezTo>
                <a:cubicBezTo>
                  <a:pt x="155365" y="44719"/>
                  <a:pt x="146786" y="50982"/>
                  <a:pt x="140110" y="58993"/>
                </a:cubicBezTo>
                <a:cubicBezTo>
                  <a:pt x="134436" y="65802"/>
                  <a:pt x="131628" y="74849"/>
                  <a:pt x="125361" y="81116"/>
                </a:cubicBezTo>
                <a:cubicBezTo>
                  <a:pt x="119094" y="87383"/>
                  <a:pt x="110159" y="90328"/>
                  <a:pt x="103239" y="95864"/>
                </a:cubicBezTo>
                <a:cubicBezTo>
                  <a:pt x="97810" y="100207"/>
                  <a:pt x="94709" y="107504"/>
                  <a:pt x="88490" y="110613"/>
                </a:cubicBezTo>
                <a:cubicBezTo>
                  <a:pt x="74585" y="117565"/>
                  <a:pt x="44245" y="125361"/>
                  <a:pt x="44245" y="125361"/>
                </a:cubicBezTo>
                <a:cubicBezTo>
                  <a:pt x="8481" y="161125"/>
                  <a:pt x="22461" y="143288"/>
                  <a:pt x="0" y="176981"/>
                </a:cubicBezTo>
                <a:cubicBezTo>
                  <a:pt x="2458" y="201561"/>
                  <a:pt x="-4455" y="229035"/>
                  <a:pt x="7374" y="250722"/>
                </a:cubicBezTo>
                <a:cubicBezTo>
                  <a:pt x="16823" y="268044"/>
                  <a:pt x="82085" y="251790"/>
                  <a:pt x="88490" y="250722"/>
                </a:cubicBezTo>
                <a:cubicBezTo>
                  <a:pt x="98322" y="253180"/>
                  <a:pt x="109554" y="252475"/>
                  <a:pt x="117987" y="258097"/>
                </a:cubicBezTo>
                <a:cubicBezTo>
                  <a:pt x="142228" y="274258"/>
                  <a:pt x="125388" y="282713"/>
                  <a:pt x="140110" y="302342"/>
                </a:cubicBezTo>
                <a:cubicBezTo>
                  <a:pt x="150539" y="316247"/>
                  <a:pt x="162519" y="329572"/>
                  <a:pt x="176981" y="339213"/>
                </a:cubicBezTo>
                <a:lnTo>
                  <a:pt x="221226" y="368710"/>
                </a:lnTo>
                <a:cubicBezTo>
                  <a:pt x="223684" y="417871"/>
                  <a:pt x="222958" y="467295"/>
                  <a:pt x="228600" y="516193"/>
                </a:cubicBezTo>
                <a:cubicBezTo>
                  <a:pt x="230382" y="531637"/>
                  <a:pt x="243348" y="560439"/>
                  <a:pt x="243348" y="560439"/>
                </a:cubicBezTo>
                <a:cubicBezTo>
                  <a:pt x="245806" y="587478"/>
                  <a:pt x="244617" y="615100"/>
                  <a:pt x="250722" y="641555"/>
                </a:cubicBezTo>
                <a:cubicBezTo>
                  <a:pt x="252285" y="648329"/>
                  <a:pt x="261894" y="650341"/>
                  <a:pt x="265471" y="656303"/>
                </a:cubicBezTo>
                <a:cubicBezTo>
                  <a:pt x="280144" y="680758"/>
                  <a:pt x="263009" y="678426"/>
                  <a:pt x="280219" y="67842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3" name="Freeform 92"/>
          <p:cNvSpPr/>
          <p:nvPr/>
        </p:nvSpPr>
        <p:spPr>
          <a:xfrm>
            <a:off x="471734" y="2429581"/>
            <a:ext cx="973608" cy="475851"/>
          </a:xfrm>
          <a:custGeom>
            <a:avLst/>
            <a:gdLst>
              <a:gd name="connsiteX0" fmla="*/ 7589 w 973608"/>
              <a:gd name="connsiteY0" fmla="*/ 18651 h 475851"/>
              <a:gd name="connsiteX1" fmla="*/ 81331 w 973608"/>
              <a:gd name="connsiteY1" fmla="*/ 26025 h 475851"/>
              <a:gd name="connsiteX2" fmla="*/ 103453 w 973608"/>
              <a:gd name="connsiteY2" fmla="*/ 33400 h 475851"/>
              <a:gd name="connsiteX3" fmla="*/ 125576 w 973608"/>
              <a:gd name="connsiteY3" fmla="*/ 26025 h 475851"/>
              <a:gd name="connsiteX4" fmla="*/ 250937 w 973608"/>
              <a:gd name="connsiteY4" fmla="*/ 33400 h 475851"/>
              <a:gd name="connsiteX5" fmla="*/ 671266 w 973608"/>
              <a:gd name="connsiteY5" fmla="*/ 18651 h 475851"/>
              <a:gd name="connsiteX6" fmla="*/ 789253 w 973608"/>
              <a:gd name="connsiteY6" fmla="*/ 18651 h 475851"/>
              <a:gd name="connsiteX7" fmla="*/ 973608 w 973608"/>
              <a:gd name="connsiteY7" fmla="*/ 26025 h 475851"/>
              <a:gd name="connsiteX8" fmla="*/ 958860 w 973608"/>
              <a:gd name="connsiteY8" fmla="*/ 40774 h 475851"/>
              <a:gd name="connsiteX9" fmla="*/ 936737 w 973608"/>
              <a:gd name="connsiteY9" fmla="*/ 48148 h 475851"/>
              <a:gd name="connsiteX10" fmla="*/ 929363 w 973608"/>
              <a:gd name="connsiteY10" fmla="*/ 70271 h 475851"/>
              <a:gd name="connsiteX11" fmla="*/ 862995 w 973608"/>
              <a:gd name="connsiteY11" fmla="*/ 107142 h 475851"/>
              <a:gd name="connsiteX12" fmla="*/ 818750 w 973608"/>
              <a:gd name="connsiteY12" fmla="*/ 129264 h 475851"/>
              <a:gd name="connsiteX13" fmla="*/ 804001 w 973608"/>
              <a:gd name="connsiteY13" fmla="*/ 144013 h 475851"/>
              <a:gd name="connsiteX14" fmla="*/ 781879 w 973608"/>
              <a:gd name="connsiteY14" fmla="*/ 158761 h 475851"/>
              <a:gd name="connsiteX15" fmla="*/ 774505 w 973608"/>
              <a:gd name="connsiteY15" fmla="*/ 180884 h 475851"/>
              <a:gd name="connsiteX16" fmla="*/ 730260 w 973608"/>
              <a:gd name="connsiteY16" fmla="*/ 195632 h 475851"/>
              <a:gd name="connsiteX17" fmla="*/ 708137 w 973608"/>
              <a:gd name="connsiteY17" fmla="*/ 203006 h 475851"/>
              <a:gd name="connsiteX18" fmla="*/ 686014 w 973608"/>
              <a:gd name="connsiteY18" fmla="*/ 225129 h 475851"/>
              <a:gd name="connsiteX19" fmla="*/ 656518 w 973608"/>
              <a:gd name="connsiteY19" fmla="*/ 232503 h 475851"/>
              <a:gd name="connsiteX20" fmla="*/ 634395 w 973608"/>
              <a:gd name="connsiteY20" fmla="*/ 239877 h 475851"/>
              <a:gd name="connsiteX21" fmla="*/ 568027 w 973608"/>
              <a:gd name="connsiteY21" fmla="*/ 276748 h 475851"/>
              <a:gd name="connsiteX22" fmla="*/ 545905 w 973608"/>
              <a:gd name="connsiteY22" fmla="*/ 291496 h 475851"/>
              <a:gd name="connsiteX23" fmla="*/ 531156 w 973608"/>
              <a:gd name="connsiteY23" fmla="*/ 306245 h 475851"/>
              <a:gd name="connsiteX24" fmla="*/ 509034 w 973608"/>
              <a:gd name="connsiteY24" fmla="*/ 313619 h 475851"/>
              <a:gd name="connsiteX25" fmla="*/ 457414 w 973608"/>
              <a:gd name="connsiteY25" fmla="*/ 357864 h 475851"/>
              <a:gd name="connsiteX26" fmla="*/ 442666 w 973608"/>
              <a:gd name="connsiteY26" fmla="*/ 372613 h 475851"/>
              <a:gd name="connsiteX27" fmla="*/ 420543 w 973608"/>
              <a:gd name="connsiteY27" fmla="*/ 379987 h 475851"/>
              <a:gd name="connsiteX28" fmla="*/ 398421 w 973608"/>
              <a:gd name="connsiteY28" fmla="*/ 394735 h 475851"/>
              <a:gd name="connsiteX29" fmla="*/ 354176 w 973608"/>
              <a:gd name="connsiteY29" fmla="*/ 409484 h 475851"/>
              <a:gd name="connsiteX30" fmla="*/ 339427 w 973608"/>
              <a:gd name="connsiteY30" fmla="*/ 431606 h 475851"/>
              <a:gd name="connsiteX31" fmla="*/ 295182 w 973608"/>
              <a:gd name="connsiteY31" fmla="*/ 446354 h 475851"/>
              <a:gd name="connsiteX32" fmla="*/ 280434 w 973608"/>
              <a:gd name="connsiteY32" fmla="*/ 461103 h 475851"/>
              <a:gd name="connsiteX33" fmla="*/ 250937 w 973608"/>
              <a:gd name="connsiteY33" fmla="*/ 468477 h 475851"/>
              <a:gd name="connsiteX34" fmla="*/ 228814 w 973608"/>
              <a:gd name="connsiteY34" fmla="*/ 475851 h 475851"/>
              <a:gd name="connsiteX35" fmla="*/ 162447 w 973608"/>
              <a:gd name="connsiteY35" fmla="*/ 468477 h 475851"/>
              <a:gd name="connsiteX36" fmla="*/ 140324 w 973608"/>
              <a:gd name="connsiteY36" fmla="*/ 461103 h 475851"/>
              <a:gd name="connsiteX37" fmla="*/ 110827 w 973608"/>
              <a:gd name="connsiteY37" fmla="*/ 431606 h 475851"/>
              <a:gd name="connsiteX38" fmla="*/ 81331 w 973608"/>
              <a:gd name="connsiteY38" fmla="*/ 387361 h 475851"/>
              <a:gd name="connsiteX39" fmla="*/ 22337 w 973608"/>
              <a:gd name="connsiteY39" fmla="*/ 365238 h 475851"/>
              <a:gd name="connsiteX40" fmla="*/ 214 w 973608"/>
              <a:gd name="connsiteY40" fmla="*/ 320993 h 475851"/>
              <a:gd name="connsiteX41" fmla="*/ 7589 w 973608"/>
              <a:gd name="connsiteY41" fmla="*/ 291496 h 475851"/>
              <a:gd name="connsiteX42" fmla="*/ 7589 w 973608"/>
              <a:gd name="connsiteY42" fmla="*/ 18651 h 475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73608" h="475851">
                <a:moveTo>
                  <a:pt x="7589" y="18651"/>
                </a:moveTo>
                <a:cubicBezTo>
                  <a:pt x="19879" y="-25594"/>
                  <a:pt x="56915" y="22269"/>
                  <a:pt x="81331" y="26025"/>
                </a:cubicBezTo>
                <a:cubicBezTo>
                  <a:pt x="89014" y="27207"/>
                  <a:pt x="95680" y="33400"/>
                  <a:pt x="103453" y="33400"/>
                </a:cubicBezTo>
                <a:cubicBezTo>
                  <a:pt x="111226" y="33400"/>
                  <a:pt x="118202" y="28483"/>
                  <a:pt x="125576" y="26025"/>
                </a:cubicBezTo>
                <a:cubicBezTo>
                  <a:pt x="167363" y="28483"/>
                  <a:pt x="209078" y="33400"/>
                  <a:pt x="250937" y="33400"/>
                </a:cubicBezTo>
                <a:cubicBezTo>
                  <a:pt x="333370" y="33400"/>
                  <a:pt x="573219" y="22736"/>
                  <a:pt x="671266" y="18651"/>
                </a:cubicBezTo>
                <a:cubicBezTo>
                  <a:pt x="725375" y="615"/>
                  <a:pt x="679117" y="12855"/>
                  <a:pt x="789253" y="18651"/>
                </a:cubicBezTo>
                <a:cubicBezTo>
                  <a:pt x="850669" y="21883"/>
                  <a:pt x="912156" y="23567"/>
                  <a:pt x="973608" y="26025"/>
                </a:cubicBezTo>
                <a:cubicBezTo>
                  <a:pt x="968692" y="30941"/>
                  <a:pt x="964822" y="37197"/>
                  <a:pt x="958860" y="40774"/>
                </a:cubicBezTo>
                <a:cubicBezTo>
                  <a:pt x="952195" y="44773"/>
                  <a:pt x="942233" y="42652"/>
                  <a:pt x="936737" y="48148"/>
                </a:cubicBezTo>
                <a:cubicBezTo>
                  <a:pt x="931241" y="53644"/>
                  <a:pt x="934859" y="64775"/>
                  <a:pt x="929363" y="70271"/>
                </a:cubicBezTo>
                <a:cubicBezTo>
                  <a:pt x="882869" y="116765"/>
                  <a:pt x="900083" y="88598"/>
                  <a:pt x="862995" y="107142"/>
                </a:cubicBezTo>
                <a:cubicBezTo>
                  <a:pt x="805819" y="135730"/>
                  <a:pt x="874350" y="110731"/>
                  <a:pt x="818750" y="129264"/>
                </a:cubicBezTo>
                <a:cubicBezTo>
                  <a:pt x="813834" y="134180"/>
                  <a:pt x="809430" y="139670"/>
                  <a:pt x="804001" y="144013"/>
                </a:cubicBezTo>
                <a:cubicBezTo>
                  <a:pt x="797081" y="149549"/>
                  <a:pt x="787415" y="151841"/>
                  <a:pt x="781879" y="158761"/>
                </a:cubicBezTo>
                <a:cubicBezTo>
                  <a:pt x="777023" y="164831"/>
                  <a:pt x="780830" y="176366"/>
                  <a:pt x="774505" y="180884"/>
                </a:cubicBezTo>
                <a:cubicBezTo>
                  <a:pt x="761855" y="189920"/>
                  <a:pt x="745008" y="190716"/>
                  <a:pt x="730260" y="195632"/>
                </a:cubicBezTo>
                <a:lnTo>
                  <a:pt x="708137" y="203006"/>
                </a:lnTo>
                <a:cubicBezTo>
                  <a:pt x="700763" y="210380"/>
                  <a:pt x="695069" y="219955"/>
                  <a:pt x="686014" y="225129"/>
                </a:cubicBezTo>
                <a:cubicBezTo>
                  <a:pt x="677215" y="230157"/>
                  <a:pt x="666263" y="229719"/>
                  <a:pt x="656518" y="232503"/>
                </a:cubicBezTo>
                <a:cubicBezTo>
                  <a:pt x="649044" y="234638"/>
                  <a:pt x="641190" y="236102"/>
                  <a:pt x="634395" y="239877"/>
                </a:cubicBezTo>
                <a:cubicBezTo>
                  <a:pt x="558325" y="282138"/>
                  <a:pt x="618086" y="260063"/>
                  <a:pt x="568027" y="276748"/>
                </a:cubicBezTo>
                <a:cubicBezTo>
                  <a:pt x="560653" y="281664"/>
                  <a:pt x="552825" y="285960"/>
                  <a:pt x="545905" y="291496"/>
                </a:cubicBezTo>
                <a:cubicBezTo>
                  <a:pt x="540476" y="295839"/>
                  <a:pt x="537118" y="302668"/>
                  <a:pt x="531156" y="306245"/>
                </a:cubicBezTo>
                <a:cubicBezTo>
                  <a:pt x="524491" y="310244"/>
                  <a:pt x="516408" y="311161"/>
                  <a:pt x="509034" y="313619"/>
                </a:cubicBezTo>
                <a:cubicBezTo>
                  <a:pt x="438019" y="384634"/>
                  <a:pt x="513575" y="312935"/>
                  <a:pt x="457414" y="357864"/>
                </a:cubicBezTo>
                <a:cubicBezTo>
                  <a:pt x="451985" y="362207"/>
                  <a:pt x="448628" y="369036"/>
                  <a:pt x="442666" y="372613"/>
                </a:cubicBezTo>
                <a:cubicBezTo>
                  <a:pt x="436001" y="376612"/>
                  <a:pt x="427917" y="377529"/>
                  <a:pt x="420543" y="379987"/>
                </a:cubicBezTo>
                <a:cubicBezTo>
                  <a:pt x="413169" y="384903"/>
                  <a:pt x="406520" y="391136"/>
                  <a:pt x="398421" y="394735"/>
                </a:cubicBezTo>
                <a:cubicBezTo>
                  <a:pt x="384215" y="401049"/>
                  <a:pt x="354176" y="409484"/>
                  <a:pt x="354176" y="409484"/>
                </a:cubicBezTo>
                <a:cubicBezTo>
                  <a:pt x="349260" y="416858"/>
                  <a:pt x="346943" y="426909"/>
                  <a:pt x="339427" y="431606"/>
                </a:cubicBezTo>
                <a:cubicBezTo>
                  <a:pt x="326244" y="439845"/>
                  <a:pt x="295182" y="446354"/>
                  <a:pt x="295182" y="446354"/>
                </a:cubicBezTo>
                <a:cubicBezTo>
                  <a:pt x="290266" y="451270"/>
                  <a:pt x="286652" y="457994"/>
                  <a:pt x="280434" y="461103"/>
                </a:cubicBezTo>
                <a:cubicBezTo>
                  <a:pt x="271369" y="465636"/>
                  <a:pt x="260682" y="465693"/>
                  <a:pt x="250937" y="468477"/>
                </a:cubicBezTo>
                <a:cubicBezTo>
                  <a:pt x="243463" y="470612"/>
                  <a:pt x="236188" y="473393"/>
                  <a:pt x="228814" y="475851"/>
                </a:cubicBezTo>
                <a:cubicBezTo>
                  <a:pt x="206692" y="473393"/>
                  <a:pt x="184403" y="472136"/>
                  <a:pt x="162447" y="468477"/>
                </a:cubicBezTo>
                <a:cubicBezTo>
                  <a:pt x="154780" y="467199"/>
                  <a:pt x="146649" y="465621"/>
                  <a:pt x="140324" y="461103"/>
                </a:cubicBezTo>
                <a:cubicBezTo>
                  <a:pt x="129009" y="453021"/>
                  <a:pt x="118540" y="443176"/>
                  <a:pt x="110827" y="431606"/>
                </a:cubicBezTo>
                <a:cubicBezTo>
                  <a:pt x="100995" y="416858"/>
                  <a:pt x="96079" y="397193"/>
                  <a:pt x="81331" y="387361"/>
                </a:cubicBezTo>
                <a:cubicBezTo>
                  <a:pt x="48779" y="365661"/>
                  <a:pt x="67899" y="374351"/>
                  <a:pt x="22337" y="365238"/>
                </a:cubicBezTo>
                <a:cubicBezTo>
                  <a:pt x="14881" y="354054"/>
                  <a:pt x="214" y="336257"/>
                  <a:pt x="214" y="320993"/>
                </a:cubicBezTo>
                <a:cubicBezTo>
                  <a:pt x="214" y="310858"/>
                  <a:pt x="5131" y="301328"/>
                  <a:pt x="7589" y="291496"/>
                </a:cubicBezTo>
                <a:cubicBezTo>
                  <a:pt x="-103" y="53069"/>
                  <a:pt x="-4701" y="62896"/>
                  <a:pt x="7589" y="18651"/>
                </a:cubicBezTo>
                <a:close/>
              </a:path>
            </a:pathLst>
          </a:cu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9" name="Freeform 98"/>
          <p:cNvSpPr/>
          <p:nvPr/>
        </p:nvSpPr>
        <p:spPr>
          <a:xfrm>
            <a:off x="1273560" y="2758237"/>
            <a:ext cx="224623" cy="326044"/>
          </a:xfrm>
          <a:custGeom>
            <a:avLst/>
            <a:gdLst>
              <a:gd name="connsiteX0" fmla="*/ 1138 w 224623"/>
              <a:gd name="connsiteY0" fmla="*/ 0 h 326044"/>
              <a:gd name="connsiteX1" fmla="*/ 82254 w 224623"/>
              <a:gd name="connsiteY1" fmla="*/ 22122 h 326044"/>
              <a:gd name="connsiteX2" fmla="*/ 104376 w 224623"/>
              <a:gd name="connsiteY2" fmla="*/ 29497 h 326044"/>
              <a:gd name="connsiteX3" fmla="*/ 126499 w 224623"/>
              <a:gd name="connsiteY3" fmla="*/ 36871 h 326044"/>
              <a:gd name="connsiteX4" fmla="*/ 163370 w 224623"/>
              <a:gd name="connsiteY4" fmla="*/ 103238 h 326044"/>
              <a:gd name="connsiteX5" fmla="*/ 178118 w 224623"/>
              <a:gd name="connsiteY5" fmla="*/ 206477 h 326044"/>
              <a:gd name="connsiteX6" fmla="*/ 192867 w 224623"/>
              <a:gd name="connsiteY6" fmla="*/ 250722 h 326044"/>
              <a:gd name="connsiteX7" fmla="*/ 207615 w 224623"/>
              <a:gd name="connsiteY7" fmla="*/ 265471 h 326044"/>
              <a:gd name="connsiteX8" fmla="*/ 214989 w 224623"/>
              <a:gd name="connsiteY8" fmla="*/ 302342 h 326044"/>
              <a:gd name="connsiteX9" fmla="*/ 222363 w 224623"/>
              <a:gd name="connsiteY9" fmla="*/ 324464 h 326044"/>
              <a:gd name="connsiteX10" fmla="*/ 170744 w 224623"/>
              <a:gd name="connsiteY10" fmla="*/ 317090 h 326044"/>
              <a:gd name="connsiteX11" fmla="*/ 148621 w 224623"/>
              <a:gd name="connsiteY11" fmla="*/ 250722 h 326044"/>
              <a:gd name="connsiteX12" fmla="*/ 141247 w 224623"/>
              <a:gd name="connsiteY12" fmla="*/ 228600 h 326044"/>
              <a:gd name="connsiteX13" fmla="*/ 133873 w 224623"/>
              <a:gd name="connsiteY13" fmla="*/ 162232 h 326044"/>
              <a:gd name="connsiteX14" fmla="*/ 111750 w 224623"/>
              <a:gd name="connsiteY14" fmla="*/ 132735 h 326044"/>
              <a:gd name="connsiteX15" fmla="*/ 97002 w 224623"/>
              <a:gd name="connsiteY15" fmla="*/ 110613 h 326044"/>
              <a:gd name="connsiteX16" fmla="*/ 74879 w 224623"/>
              <a:gd name="connsiteY16" fmla="*/ 51619 h 326044"/>
              <a:gd name="connsiteX17" fmla="*/ 52757 w 224623"/>
              <a:gd name="connsiteY17" fmla="*/ 44245 h 326044"/>
              <a:gd name="connsiteX18" fmla="*/ 38008 w 224623"/>
              <a:gd name="connsiteY18" fmla="*/ 29497 h 326044"/>
              <a:gd name="connsiteX19" fmla="*/ 1138 w 224623"/>
              <a:gd name="connsiteY19" fmla="*/ 0 h 32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4623" h="326044">
                <a:moveTo>
                  <a:pt x="1138" y="0"/>
                </a:moveTo>
                <a:cubicBezTo>
                  <a:pt x="53246" y="10422"/>
                  <a:pt x="26126" y="3412"/>
                  <a:pt x="82254" y="22122"/>
                </a:cubicBezTo>
                <a:lnTo>
                  <a:pt x="104376" y="29497"/>
                </a:lnTo>
                <a:lnTo>
                  <a:pt x="126499" y="36871"/>
                </a:lnTo>
                <a:cubicBezTo>
                  <a:pt x="160308" y="87583"/>
                  <a:pt x="150391" y="64300"/>
                  <a:pt x="163370" y="103238"/>
                </a:cubicBezTo>
                <a:cubicBezTo>
                  <a:pt x="168286" y="137651"/>
                  <a:pt x="167125" y="173499"/>
                  <a:pt x="178118" y="206477"/>
                </a:cubicBezTo>
                <a:cubicBezTo>
                  <a:pt x="183034" y="221225"/>
                  <a:pt x="181875" y="239729"/>
                  <a:pt x="192867" y="250722"/>
                </a:cubicBezTo>
                <a:lnTo>
                  <a:pt x="207615" y="265471"/>
                </a:lnTo>
                <a:cubicBezTo>
                  <a:pt x="210073" y="277761"/>
                  <a:pt x="211949" y="290182"/>
                  <a:pt x="214989" y="302342"/>
                </a:cubicBezTo>
                <a:cubicBezTo>
                  <a:pt x="216874" y="309883"/>
                  <a:pt x="229737" y="322006"/>
                  <a:pt x="222363" y="324464"/>
                </a:cubicBezTo>
                <a:cubicBezTo>
                  <a:pt x="205874" y="329960"/>
                  <a:pt x="187950" y="319548"/>
                  <a:pt x="170744" y="317090"/>
                </a:cubicBezTo>
                <a:lnTo>
                  <a:pt x="148621" y="250722"/>
                </a:lnTo>
                <a:lnTo>
                  <a:pt x="141247" y="228600"/>
                </a:lnTo>
                <a:cubicBezTo>
                  <a:pt x="138789" y="206477"/>
                  <a:pt x="140419" y="183506"/>
                  <a:pt x="133873" y="162232"/>
                </a:cubicBezTo>
                <a:cubicBezTo>
                  <a:pt x="130259" y="150485"/>
                  <a:pt x="118894" y="142736"/>
                  <a:pt x="111750" y="132735"/>
                </a:cubicBezTo>
                <a:cubicBezTo>
                  <a:pt x="106599" y="125523"/>
                  <a:pt x="101918" y="117987"/>
                  <a:pt x="97002" y="110613"/>
                </a:cubicBezTo>
                <a:cubicBezTo>
                  <a:pt x="92518" y="83711"/>
                  <a:pt x="98325" y="65687"/>
                  <a:pt x="74879" y="51619"/>
                </a:cubicBezTo>
                <a:cubicBezTo>
                  <a:pt x="68214" y="47620"/>
                  <a:pt x="60131" y="46703"/>
                  <a:pt x="52757" y="44245"/>
                </a:cubicBezTo>
                <a:cubicBezTo>
                  <a:pt x="47841" y="39329"/>
                  <a:pt x="44227" y="32606"/>
                  <a:pt x="38008" y="29497"/>
                </a:cubicBezTo>
                <a:cubicBezTo>
                  <a:pt x="24103" y="22545"/>
                  <a:pt x="-6237" y="14748"/>
                  <a:pt x="1138" y="0"/>
                </a:cubicBezTo>
                <a:close/>
              </a:path>
            </a:pathLst>
          </a:cu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0" name="Freeform 99"/>
          <p:cNvSpPr/>
          <p:nvPr/>
        </p:nvSpPr>
        <p:spPr>
          <a:xfrm>
            <a:off x="1175000" y="2821131"/>
            <a:ext cx="224623" cy="266734"/>
          </a:xfrm>
          <a:custGeom>
            <a:avLst/>
            <a:gdLst>
              <a:gd name="connsiteX0" fmla="*/ 1138 w 224623"/>
              <a:gd name="connsiteY0" fmla="*/ 0 h 326044"/>
              <a:gd name="connsiteX1" fmla="*/ 82254 w 224623"/>
              <a:gd name="connsiteY1" fmla="*/ 22122 h 326044"/>
              <a:gd name="connsiteX2" fmla="*/ 104376 w 224623"/>
              <a:gd name="connsiteY2" fmla="*/ 29497 h 326044"/>
              <a:gd name="connsiteX3" fmla="*/ 126499 w 224623"/>
              <a:gd name="connsiteY3" fmla="*/ 36871 h 326044"/>
              <a:gd name="connsiteX4" fmla="*/ 163370 w 224623"/>
              <a:gd name="connsiteY4" fmla="*/ 103238 h 326044"/>
              <a:gd name="connsiteX5" fmla="*/ 178118 w 224623"/>
              <a:gd name="connsiteY5" fmla="*/ 206477 h 326044"/>
              <a:gd name="connsiteX6" fmla="*/ 192867 w 224623"/>
              <a:gd name="connsiteY6" fmla="*/ 250722 h 326044"/>
              <a:gd name="connsiteX7" fmla="*/ 207615 w 224623"/>
              <a:gd name="connsiteY7" fmla="*/ 265471 h 326044"/>
              <a:gd name="connsiteX8" fmla="*/ 214989 w 224623"/>
              <a:gd name="connsiteY8" fmla="*/ 302342 h 326044"/>
              <a:gd name="connsiteX9" fmla="*/ 222363 w 224623"/>
              <a:gd name="connsiteY9" fmla="*/ 324464 h 326044"/>
              <a:gd name="connsiteX10" fmla="*/ 170744 w 224623"/>
              <a:gd name="connsiteY10" fmla="*/ 317090 h 326044"/>
              <a:gd name="connsiteX11" fmla="*/ 148621 w 224623"/>
              <a:gd name="connsiteY11" fmla="*/ 250722 h 326044"/>
              <a:gd name="connsiteX12" fmla="*/ 141247 w 224623"/>
              <a:gd name="connsiteY12" fmla="*/ 228600 h 326044"/>
              <a:gd name="connsiteX13" fmla="*/ 133873 w 224623"/>
              <a:gd name="connsiteY13" fmla="*/ 162232 h 326044"/>
              <a:gd name="connsiteX14" fmla="*/ 111750 w 224623"/>
              <a:gd name="connsiteY14" fmla="*/ 132735 h 326044"/>
              <a:gd name="connsiteX15" fmla="*/ 97002 w 224623"/>
              <a:gd name="connsiteY15" fmla="*/ 110613 h 326044"/>
              <a:gd name="connsiteX16" fmla="*/ 74879 w 224623"/>
              <a:gd name="connsiteY16" fmla="*/ 51619 h 326044"/>
              <a:gd name="connsiteX17" fmla="*/ 52757 w 224623"/>
              <a:gd name="connsiteY17" fmla="*/ 44245 h 326044"/>
              <a:gd name="connsiteX18" fmla="*/ 38008 w 224623"/>
              <a:gd name="connsiteY18" fmla="*/ 29497 h 326044"/>
              <a:gd name="connsiteX19" fmla="*/ 1138 w 224623"/>
              <a:gd name="connsiteY19" fmla="*/ 0 h 32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4623" h="326044">
                <a:moveTo>
                  <a:pt x="1138" y="0"/>
                </a:moveTo>
                <a:cubicBezTo>
                  <a:pt x="53246" y="10422"/>
                  <a:pt x="26126" y="3412"/>
                  <a:pt x="82254" y="22122"/>
                </a:cubicBezTo>
                <a:lnTo>
                  <a:pt x="104376" y="29497"/>
                </a:lnTo>
                <a:lnTo>
                  <a:pt x="126499" y="36871"/>
                </a:lnTo>
                <a:cubicBezTo>
                  <a:pt x="160308" y="87583"/>
                  <a:pt x="150391" y="64300"/>
                  <a:pt x="163370" y="103238"/>
                </a:cubicBezTo>
                <a:cubicBezTo>
                  <a:pt x="168286" y="137651"/>
                  <a:pt x="167125" y="173499"/>
                  <a:pt x="178118" y="206477"/>
                </a:cubicBezTo>
                <a:cubicBezTo>
                  <a:pt x="183034" y="221225"/>
                  <a:pt x="181875" y="239729"/>
                  <a:pt x="192867" y="250722"/>
                </a:cubicBezTo>
                <a:lnTo>
                  <a:pt x="207615" y="265471"/>
                </a:lnTo>
                <a:cubicBezTo>
                  <a:pt x="210073" y="277761"/>
                  <a:pt x="211949" y="290182"/>
                  <a:pt x="214989" y="302342"/>
                </a:cubicBezTo>
                <a:cubicBezTo>
                  <a:pt x="216874" y="309883"/>
                  <a:pt x="229737" y="322006"/>
                  <a:pt x="222363" y="324464"/>
                </a:cubicBezTo>
                <a:cubicBezTo>
                  <a:pt x="205874" y="329960"/>
                  <a:pt x="187950" y="319548"/>
                  <a:pt x="170744" y="317090"/>
                </a:cubicBezTo>
                <a:lnTo>
                  <a:pt x="148621" y="250722"/>
                </a:lnTo>
                <a:lnTo>
                  <a:pt x="141247" y="228600"/>
                </a:lnTo>
                <a:cubicBezTo>
                  <a:pt x="138789" y="206477"/>
                  <a:pt x="140419" y="183506"/>
                  <a:pt x="133873" y="162232"/>
                </a:cubicBezTo>
                <a:cubicBezTo>
                  <a:pt x="130259" y="150485"/>
                  <a:pt x="118894" y="142736"/>
                  <a:pt x="111750" y="132735"/>
                </a:cubicBezTo>
                <a:cubicBezTo>
                  <a:pt x="106599" y="125523"/>
                  <a:pt x="101918" y="117987"/>
                  <a:pt x="97002" y="110613"/>
                </a:cubicBezTo>
                <a:cubicBezTo>
                  <a:pt x="92518" y="83711"/>
                  <a:pt x="98325" y="65687"/>
                  <a:pt x="74879" y="51619"/>
                </a:cubicBezTo>
                <a:cubicBezTo>
                  <a:pt x="68214" y="47620"/>
                  <a:pt x="60131" y="46703"/>
                  <a:pt x="52757" y="44245"/>
                </a:cubicBezTo>
                <a:cubicBezTo>
                  <a:pt x="47841" y="39329"/>
                  <a:pt x="44227" y="32606"/>
                  <a:pt x="38008" y="29497"/>
                </a:cubicBezTo>
                <a:cubicBezTo>
                  <a:pt x="24103" y="22545"/>
                  <a:pt x="-6237" y="14748"/>
                  <a:pt x="1138" y="0"/>
                </a:cubicBezTo>
                <a:close/>
              </a:path>
            </a:pathLst>
          </a:cu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1" name="Freeform 100"/>
          <p:cNvSpPr/>
          <p:nvPr/>
        </p:nvSpPr>
        <p:spPr>
          <a:xfrm>
            <a:off x="1068431" y="2884903"/>
            <a:ext cx="241774" cy="194728"/>
          </a:xfrm>
          <a:custGeom>
            <a:avLst/>
            <a:gdLst>
              <a:gd name="connsiteX0" fmla="*/ 1138 w 224623"/>
              <a:gd name="connsiteY0" fmla="*/ 0 h 326044"/>
              <a:gd name="connsiteX1" fmla="*/ 82254 w 224623"/>
              <a:gd name="connsiteY1" fmla="*/ 22122 h 326044"/>
              <a:gd name="connsiteX2" fmla="*/ 104376 w 224623"/>
              <a:gd name="connsiteY2" fmla="*/ 29497 h 326044"/>
              <a:gd name="connsiteX3" fmla="*/ 126499 w 224623"/>
              <a:gd name="connsiteY3" fmla="*/ 36871 h 326044"/>
              <a:gd name="connsiteX4" fmla="*/ 163370 w 224623"/>
              <a:gd name="connsiteY4" fmla="*/ 103238 h 326044"/>
              <a:gd name="connsiteX5" fmla="*/ 178118 w 224623"/>
              <a:gd name="connsiteY5" fmla="*/ 206477 h 326044"/>
              <a:gd name="connsiteX6" fmla="*/ 192867 w 224623"/>
              <a:gd name="connsiteY6" fmla="*/ 250722 h 326044"/>
              <a:gd name="connsiteX7" fmla="*/ 207615 w 224623"/>
              <a:gd name="connsiteY7" fmla="*/ 265471 h 326044"/>
              <a:gd name="connsiteX8" fmla="*/ 214989 w 224623"/>
              <a:gd name="connsiteY8" fmla="*/ 302342 h 326044"/>
              <a:gd name="connsiteX9" fmla="*/ 222363 w 224623"/>
              <a:gd name="connsiteY9" fmla="*/ 324464 h 326044"/>
              <a:gd name="connsiteX10" fmla="*/ 170744 w 224623"/>
              <a:gd name="connsiteY10" fmla="*/ 317090 h 326044"/>
              <a:gd name="connsiteX11" fmla="*/ 148621 w 224623"/>
              <a:gd name="connsiteY11" fmla="*/ 250722 h 326044"/>
              <a:gd name="connsiteX12" fmla="*/ 141247 w 224623"/>
              <a:gd name="connsiteY12" fmla="*/ 228600 h 326044"/>
              <a:gd name="connsiteX13" fmla="*/ 133873 w 224623"/>
              <a:gd name="connsiteY13" fmla="*/ 162232 h 326044"/>
              <a:gd name="connsiteX14" fmla="*/ 111750 w 224623"/>
              <a:gd name="connsiteY14" fmla="*/ 132735 h 326044"/>
              <a:gd name="connsiteX15" fmla="*/ 97002 w 224623"/>
              <a:gd name="connsiteY15" fmla="*/ 110613 h 326044"/>
              <a:gd name="connsiteX16" fmla="*/ 74879 w 224623"/>
              <a:gd name="connsiteY16" fmla="*/ 51619 h 326044"/>
              <a:gd name="connsiteX17" fmla="*/ 52757 w 224623"/>
              <a:gd name="connsiteY17" fmla="*/ 44245 h 326044"/>
              <a:gd name="connsiteX18" fmla="*/ 38008 w 224623"/>
              <a:gd name="connsiteY18" fmla="*/ 29497 h 326044"/>
              <a:gd name="connsiteX19" fmla="*/ 1138 w 224623"/>
              <a:gd name="connsiteY19" fmla="*/ 0 h 32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4623" h="326044">
                <a:moveTo>
                  <a:pt x="1138" y="0"/>
                </a:moveTo>
                <a:cubicBezTo>
                  <a:pt x="53246" y="10422"/>
                  <a:pt x="26126" y="3412"/>
                  <a:pt x="82254" y="22122"/>
                </a:cubicBezTo>
                <a:lnTo>
                  <a:pt x="104376" y="29497"/>
                </a:lnTo>
                <a:lnTo>
                  <a:pt x="126499" y="36871"/>
                </a:lnTo>
                <a:cubicBezTo>
                  <a:pt x="160308" y="87583"/>
                  <a:pt x="150391" y="64300"/>
                  <a:pt x="163370" y="103238"/>
                </a:cubicBezTo>
                <a:cubicBezTo>
                  <a:pt x="168286" y="137651"/>
                  <a:pt x="167125" y="173499"/>
                  <a:pt x="178118" y="206477"/>
                </a:cubicBezTo>
                <a:cubicBezTo>
                  <a:pt x="183034" y="221225"/>
                  <a:pt x="181875" y="239729"/>
                  <a:pt x="192867" y="250722"/>
                </a:cubicBezTo>
                <a:lnTo>
                  <a:pt x="207615" y="265471"/>
                </a:lnTo>
                <a:cubicBezTo>
                  <a:pt x="210073" y="277761"/>
                  <a:pt x="211949" y="290182"/>
                  <a:pt x="214989" y="302342"/>
                </a:cubicBezTo>
                <a:cubicBezTo>
                  <a:pt x="216874" y="309883"/>
                  <a:pt x="229737" y="322006"/>
                  <a:pt x="222363" y="324464"/>
                </a:cubicBezTo>
                <a:cubicBezTo>
                  <a:pt x="205874" y="329960"/>
                  <a:pt x="187950" y="319548"/>
                  <a:pt x="170744" y="317090"/>
                </a:cubicBezTo>
                <a:lnTo>
                  <a:pt x="148621" y="250722"/>
                </a:lnTo>
                <a:lnTo>
                  <a:pt x="141247" y="228600"/>
                </a:lnTo>
                <a:cubicBezTo>
                  <a:pt x="138789" y="206477"/>
                  <a:pt x="140419" y="183506"/>
                  <a:pt x="133873" y="162232"/>
                </a:cubicBezTo>
                <a:cubicBezTo>
                  <a:pt x="130259" y="150485"/>
                  <a:pt x="118894" y="142736"/>
                  <a:pt x="111750" y="132735"/>
                </a:cubicBezTo>
                <a:cubicBezTo>
                  <a:pt x="106599" y="125523"/>
                  <a:pt x="101918" y="117987"/>
                  <a:pt x="97002" y="110613"/>
                </a:cubicBezTo>
                <a:cubicBezTo>
                  <a:pt x="92518" y="83711"/>
                  <a:pt x="98325" y="65687"/>
                  <a:pt x="74879" y="51619"/>
                </a:cubicBezTo>
                <a:cubicBezTo>
                  <a:pt x="68214" y="47620"/>
                  <a:pt x="60131" y="46703"/>
                  <a:pt x="52757" y="44245"/>
                </a:cubicBezTo>
                <a:cubicBezTo>
                  <a:pt x="47841" y="39329"/>
                  <a:pt x="44227" y="32606"/>
                  <a:pt x="38008" y="29497"/>
                </a:cubicBezTo>
                <a:cubicBezTo>
                  <a:pt x="24103" y="22545"/>
                  <a:pt x="-6237" y="14748"/>
                  <a:pt x="1138" y="0"/>
                </a:cubicBezTo>
                <a:close/>
              </a:path>
            </a:pathLst>
          </a:cu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2" name="TextBox 101"/>
          <p:cNvSpPr txBox="1"/>
          <p:nvPr/>
        </p:nvSpPr>
        <p:spPr>
          <a:xfrm>
            <a:off x="425194" y="2408675"/>
            <a:ext cx="398068" cy="215444"/>
          </a:xfrm>
          <a:prstGeom prst="rect">
            <a:avLst/>
          </a:prstGeom>
          <a:noFill/>
        </p:spPr>
        <p:txBody>
          <a:bodyPr wrap="square" rtlCol="0">
            <a:spAutoFit/>
          </a:bodyPr>
          <a:lstStyle/>
          <a:p>
            <a:r>
              <a:rPr lang="en-AU" sz="800" dirty="0">
                <a:latin typeface="Arial Narrow" panose="020B0606020202030204" pitchFamily="34" charset="0"/>
              </a:rPr>
              <a:t>Dam</a:t>
            </a:r>
          </a:p>
        </p:txBody>
      </p:sp>
      <p:sp>
        <p:nvSpPr>
          <p:cNvPr id="104" name="Rounded Rectangle 103"/>
          <p:cNvSpPr/>
          <p:nvPr/>
        </p:nvSpPr>
        <p:spPr>
          <a:xfrm>
            <a:off x="551330" y="3570765"/>
            <a:ext cx="930923" cy="288032"/>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900" dirty="0">
                <a:solidFill>
                  <a:schemeClr val="tx1"/>
                </a:solidFill>
                <a:latin typeface="Incised901 Nd BT" panose="020B0A07040503030204" pitchFamily="34" charset="0"/>
              </a:rPr>
              <a:t>DANGER</a:t>
            </a:r>
          </a:p>
        </p:txBody>
      </p:sp>
      <p:sp>
        <p:nvSpPr>
          <p:cNvPr id="105" name="Freeform 104"/>
          <p:cNvSpPr/>
          <p:nvPr/>
        </p:nvSpPr>
        <p:spPr>
          <a:xfrm>
            <a:off x="791156" y="3905723"/>
            <a:ext cx="241718" cy="253348"/>
          </a:xfrm>
          <a:custGeom>
            <a:avLst/>
            <a:gdLst>
              <a:gd name="connsiteX0" fmla="*/ 2664 w 241718"/>
              <a:gd name="connsiteY0" fmla="*/ 238566 h 253348"/>
              <a:gd name="connsiteX1" fmla="*/ 61657 w 241718"/>
              <a:gd name="connsiteY1" fmla="*/ 245940 h 253348"/>
              <a:gd name="connsiteX2" fmla="*/ 98528 w 241718"/>
              <a:gd name="connsiteY2" fmla="*/ 253314 h 253348"/>
              <a:gd name="connsiteX3" fmla="*/ 231264 w 241718"/>
              <a:gd name="connsiteY3" fmla="*/ 238566 h 253348"/>
              <a:gd name="connsiteX4" fmla="*/ 201767 w 241718"/>
              <a:gd name="connsiteY4" fmla="*/ 76334 h 253348"/>
              <a:gd name="connsiteX5" fmla="*/ 142773 w 241718"/>
              <a:gd name="connsiteY5" fmla="*/ 68959 h 253348"/>
              <a:gd name="connsiteX6" fmla="*/ 135399 w 241718"/>
              <a:gd name="connsiteY6" fmla="*/ 46837 h 253348"/>
              <a:gd name="connsiteX7" fmla="*/ 128025 w 241718"/>
              <a:gd name="connsiteY7" fmla="*/ 2592 h 253348"/>
              <a:gd name="connsiteX8" fmla="*/ 91154 w 241718"/>
              <a:gd name="connsiteY8" fmla="*/ 9966 h 253348"/>
              <a:gd name="connsiteX9" fmla="*/ 83780 w 241718"/>
              <a:gd name="connsiteY9" fmla="*/ 83708 h 253348"/>
              <a:gd name="connsiteX10" fmla="*/ 61657 w 241718"/>
              <a:gd name="connsiteY10" fmla="*/ 91082 h 253348"/>
              <a:gd name="connsiteX11" fmla="*/ 17412 w 241718"/>
              <a:gd name="connsiteY11" fmla="*/ 98456 h 253348"/>
              <a:gd name="connsiteX12" fmla="*/ 2664 w 241718"/>
              <a:gd name="connsiteY12" fmla="*/ 238566 h 2533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41718" h="253348">
                <a:moveTo>
                  <a:pt x="2664" y="238566"/>
                </a:moveTo>
                <a:cubicBezTo>
                  <a:pt x="10038" y="263147"/>
                  <a:pt x="42070" y="242927"/>
                  <a:pt x="61657" y="245940"/>
                </a:cubicBezTo>
                <a:cubicBezTo>
                  <a:pt x="74045" y="247846"/>
                  <a:pt x="86006" y="253858"/>
                  <a:pt x="98528" y="253314"/>
                </a:cubicBezTo>
                <a:cubicBezTo>
                  <a:pt x="143004" y="251380"/>
                  <a:pt x="231264" y="238566"/>
                  <a:pt x="231264" y="238566"/>
                </a:cubicBezTo>
                <a:cubicBezTo>
                  <a:pt x="226962" y="148228"/>
                  <a:pt x="272398" y="89176"/>
                  <a:pt x="201767" y="76334"/>
                </a:cubicBezTo>
                <a:cubicBezTo>
                  <a:pt x="182269" y="72789"/>
                  <a:pt x="162438" y="71417"/>
                  <a:pt x="142773" y="68959"/>
                </a:cubicBezTo>
                <a:cubicBezTo>
                  <a:pt x="140315" y="61585"/>
                  <a:pt x="137085" y="54425"/>
                  <a:pt x="135399" y="46837"/>
                </a:cubicBezTo>
                <a:cubicBezTo>
                  <a:pt x="132156" y="32241"/>
                  <a:pt x="139511" y="12164"/>
                  <a:pt x="128025" y="2592"/>
                </a:cubicBezTo>
                <a:cubicBezTo>
                  <a:pt x="118396" y="-5432"/>
                  <a:pt x="103444" y="7508"/>
                  <a:pt x="91154" y="9966"/>
                </a:cubicBezTo>
                <a:cubicBezTo>
                  <a:pt x="88696" y="34547"/>
                  <a:pt x="92222" y="60492"/>
                  <a:pt x="83780" y="83708"/>
                </a:cubicBezTo>
                <a:cubicBezTo>
                  <a:pt x="81124" y="91013"/>
                  <a:pt x="69245" y="89396"/>
                  <a:pt x="61657" y="91082"/>
                </a:cubicBezTo>
                <a:cubicBezTo>
                  <a:pt x="47061" y="94325"/>
                  <a:pt x="22140" y="84272"/>
                  <a:pt x="17412" y="98456"/>
                </a:cubicBezTo>
                <a:cubicBezTo>
                  <a:pt x="4198" y="138099"/>
                  <a:pt x="-4710" y="213985"/>
                  <a:pt x="2664" y="23856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08" name="Freeform 107"/>
          <p:cNvSpPr/>
          <p:nvPr/>
        </p:nvSpPr>
        <p:spPr>
          <a:xfrm>
            <a:off x="1089569" y="3925628"/>
            <a:ext cx="229656" cy="223284"/>
          </a:xfrm>
          <a:custGeom>
            <a:avLst/>
            <a:gdLst>
              <a:gd name="connsiteX0" fmla="*/ 37214 w 229656"/>
              <a:gd name="connsiteY0" fmla="*/ 0 h 223284"/>
              <a:gd name="connsiteX1" fmla="*/ 63795 w 229656"/>
              <a:gd name="connsiteY1" fmla="*/ 15949 h 223284"/>
              <a:gd name="connsiteX2" fmla="*/ 79744 w 229656"/>
              <a:gd name="connsiteY2" fmla="*/ 47847 h 223284"/>
              <a:gd name="connsiteX3" fmla="*/ 74428 w 229656"/>
              <a:gd name="connsiteY3" fmla="*/ 101010 h 223284"/>
              <a:gd name="connsiteX4" fmla="*/ 42530 w 229656"/>
              <a:gd name="connsiteY4" fmla="*/ 122275 h 223284"/>
              <a:gd name="connsiteX5" fmla="*/ 26581 w 229656"/>
              <a:gd name="connsiteY5" fmla="*/ 138223 h 223284"/>
              <a:gd name="connsiteX6" fmla="*/ 10632 w 229656"/>
              <a:gd name="connsiteY6" fmla="*/ 148856 h 223284"/>
              <a:gd name="connsiteX7" fmla="*/ 0 w 229656"/>
              <a:gd name="connsiteY7" fmla="*/ 207335 h 223284"/>
              <a:gd name="connsiteX8" fmla="*/ 5316 w 229656"/>
              <a:gd name="connsiteY8" fmla="*/ 223284 h 223284"/>
              <a:gd name="connsiteX9" fmla="*/ 116958 w 229656"/>
              <a:gd name="connsiteY9" fmla="*/ 217968 h 223284"/>
              <a:gd name="connsiteX10" fmla="*/ 191386 w 229656"/>
              <a:gd name="connsiteY10" fmla="*/ 217968 h 223284"/>
              <a:gd name="connsiteX11" fmla="*/ 212651 w 229656"/>
              <a:gd name="connsiteY11" fmla="*/ 116958 h 223284"/>
              <a:gd name="connsiteX12" fmla="*/ 196702 w 229656"/>
              <a:gd name="connsiteY12" fmla="*/ 101010 h 223284"/>
              <a:gd name="connsiteX13" fmla="*/ 138223 w 229656"/>
              <a:gd name="connsiteY13" fmla="*/ 85061 h 223284"/>
              <a:gd name="connsiteX14" fmla="*/ 132907 w 229656"/>
              <a:gd name="connsiteY14" fmla="*/ 21265 h 223284"/>
              <a:gd name="connsiteX15" fmla="*/ 154172 w 229656"/>
              <a:gd name="connsiteY15" fmla="*/ 0 h 223284"/>
              <a:gd name="connsiteX16" fmla="*/ 159488 w 229656"/>
              <a:gd name="connsiteY16" fmla="*/ 5317 h 22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29656" h="223284">
                <a:moveTo>
                  <a:pt x="37214" y="0"/>
                </a:moveTo>
                <a:cubicBezTo>
                  <a:pt x="46074" y="5316"/>
                  <a:pt x="55950" y="9224"/>
                  <a:pt x="63795" y="15949"/>
                </a:cubicBezTo>
                <a:cubicBezTo>
                  <a:pt x="73415" y="24195"/>
                  <a:pt x="76023" y="36682"/>
                  <a:pt x="79744" y="47847"/>
                </a:cubicBezTo>
                <a:cubicBezTo>
                  <a:pt x="77972" y="65568"/>
                  <a:pt x="82393" y="85081"/>
                  <a:pt x="74428" y="101010"/>
                </a:cubicBezTo>
                <a:cubicBezTo>
                  <a:pt x="68713" y="112440"/>
                  <a:pt x="51566" y="113239"/>
                  <a:pt x="42530" y="122275"/>
                </a:cubicBezTo>
                <a:cubicBezTo>
                  <a:pt x="37214" y="127591"/>
                  <a:pt x="32357" y="133410"/>
                  <a:pt x="26581" y="138223"/>
                </a:cubicBezTo>
                <a:cubicBezTo>
                  <a:pt x="21672" y="142313"/>
                  <a:pt x="15948" y="145312"/>
                  <a:pt x="10632" y="148856"/>
                </a:cubicBezTo>
                <a:cubicBezTo>
                  <a:pt x="3156" y="171285"/>
                  <a:pt x="0" y="177279"/>
                  <a:pt x="0" y="207335"/>
                </a:cubicBezTo>
                <a:cubicBezTo>
                  <a:pt x="0" y="212939"/>
                  <a:pt x="3544" y="217968"/>
                  <a:pt x="5316" y="223284"/>
                </a:cubicBezTo>
                <a:lnTo>
                  <a:pt x="116958" y="217968"/>
                </a:lnTo>
                <a:cubicBezTo>
                  <a:pt x="184211" y="213629"/>
                  <a:pt x="150046" y="207631"/>
                  <a:pt x="191386" y="217968"/>
                </a:cubicBezTo>
                <a:cubicBezTo>
                  <a:pt x="245444" y="207155"/>
                  <a:pt x="232078" y="218951"/>
                  <a:pt x="212651" y="116958"/>
                </a:cubicBezTo>
                <a:cubicBezTo>
                  <a:pt x="211244" y="109573"/>
                  <a:pt x="203274" y="104661"/>
                  <a:pt x="196702" y="101010"/>
                </a:cubicBezTo>
                <a:cubicBezTo>
                  <a:pt x="181523" y="92578"/>
                  <a:pt x="155404" y="88497"/>
                  <a:pt x="138223" y="85061"/>
                </a:cubicBezTo>
                <a:cubicBezTo>
                  <a:pt x="119647" y="57199"/>
                  <a:pt x="124476" y="71850"/>
                  <a:pt x="132907" y="21265"/>
                </a:cubicBezTo>
                <a:cubicBezTo>
                  <a:pt x="135270" y="7089"/>
                  <a:pt x="137633" y="0"/>
                  <a:pt x="154172" y="0"/>
                </a:cubicBezTo>
                <a:cubicBezTo>
                  <a:pt x="156678" y="0"/>
                  <a:pt x="157716" y="3545"/>
                  <a:pt x="159488" y="531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0" name="Isosceles Triangle 109"/>
          <p:cNvSpPr/>
          <p:nvPr/>
        </p:nvSpPr>
        <p:spPr>
          <a:xfrm>
            <a:off x="564982" y="3942232"/>
            <a:ext cx="175535" cy="189694"/>
          </a:xfrm>
          <a:prstGeom prst="triangle">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1" name="Freeform 110"/>
          <p:cNvSpPr/>
          <p:nvPr/>
        </p:nvSpPr>
        <p:spPr>
          <a:xfrm>
            <a:off x="1373645" y="3954777"/>
            <a:ext cx="143394" cy="186922"/>
          </a:xfrm>
          <a:custGeom>
            <a:avLst/>
            <a:gdLst>
              <a:gd name="connsiteX0" fmla="*/ 14013 w 143394"/>
              <a:gd name="connsiteY0" fmla="*/ 2677 h 186922"/>
              <a:gd name="connsiteX1" fmla="*/ 75428 w 143394"/>
              <a:gd name="connsiteY1" fmla="*/ 9501 h 186922"/>
              <a:gd name="connsiteX2" fmla="*/ 116371 w 143394"/>
              <a:gd name="connsiteY2" fmla="*/ 16325 h 186922"/>
              <a:gd name="connsiteX3" fmla="*/ 130019 w 143394"/>
              <a:gd name="connsiteY3" fmla="*/ 36796 h 186922"/>
              <a:gd name="connsiteX4" fmla="*/ 130019 w 143394"/>
              <a:gd name="connsiteY4" fmla="*/ 173274 h 186922"/>
              <a:gd name="connsiteX5" fmla="*/ 109547 w 143394"/>
              <a:gd name="connsiteY5" fmla="*/ 186922 h 186922"/>
              <a:gd name="connsiteX6" fmla="*/ 14013 w 143394"/>
              <a:gd name="connsiteY6" fmla="*/ 180098 h 186922"/>
              <a:gd name="connsiteX7" fmla="*/ 365 w 143394"/>
              <a:gd name="connsiteY7" fmla="*/ 159626 h 186922"/>
              <a:gd name="connsiteX8" fmla="*/ 14013 w 143394"/>
              <a:gd name="connsiteY8" fmla="*/ 57268 h 186922"/>
              <a:gd name="connsiteX9" fmla="*/ 14013 w 143394"/>
              <a:gd name="connsiteY9" fmla="*/ 2677 h 186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3394" h="186922">
                <a:moveTo>
                  <a:pt x="14013" y="2677"/>
                </a:moveTo>
                <a:cubicBezTo>
                  <a:pt x="24249" y="-5284"/>
                  <a:pt x="55011" y="6779"/>
                  <a:pt x="75428" y="9501"/>
                </a:cubicBezTo>
                <a:cubicBezTo>
                  <a:pt x="89143" y="11330"/>
                  <a:pt x="103996" y="10137"/>
                  <a:pt x="116371" y="16325"/>
                </a:cubicBezTo>
                <a:cubicBezTo>
                  <a:pt x="123706" y="19993"/>
                  <a:pt x="125470" y="29972"/>
                  <a:pt x="130019" y="36796"/>
                </a:cubicBezTo>
                <a:cubicBezTo>
                  <a:pt x="146965" y="87635"/>
                  <a:pt x="148719" y="84449"/>
                  <a:pt x="130019" y="173274"/>
                </a:cubicBezTo>
                <a:cubicBezTo>
                  <a:pt x="128329" y="181299"/>
                  <a:pt x="116371" y="182373"/>
                  <a:pt x="109547" y="186922"/>
                </a:cubicBezTo>
                <a:cubicBezTo>
                  <a:pt x="77702" y="184647"/>
                  <a:pt x="44986" y="187841"/>
                  <a:pt x="14013" y="180098"/>
                </a:cubicBezTo>
                <a:cubicBezTo>
                  <a:pt x="6056" y="178109"/>
                  <a:pt x="1046" y="167799"/>
                  <a:pt x="365" y="159626"/>
                </a:cubicBezTo>
                <a:cubicBezTo>
                  <a:pt x="-2391" y="126554"/>
                  <a:pt x="11264" y="90253"/>
                  <a:pt x="14013" y="57268"/>
                </a:cubicBezTo>
                <a:cubicBezTo>
                  <a:pt x="15146" y="43667"/>
                  <a:pt x="3777" y="10638"/>
                  <a:pt x="14013" y="2677"/>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2" name="Freeform 111"/>
          <p:cNvSpPr/>
          <p:nvPr/>
        </p:nvSpPr>
        <p:spPr>
          <a:xfrm>
            <a:off x="1314934" y="3923567"/>
            <a:ext cx="84469" cy="42229"/>
          </a:xfrm>
          <a:custGeom>
            <a:avLst/>
            <a:gdLst>
              <a:gd name="connsiteX0" fmla="*/ 83962 w 84469"/>
              <a:gd name="connsiteY0" fmla="*/ 20636 h 42229"/>
              <a:gd name="connsiteX1" fmla="*/ 49842 w 84469"/>
              <a:gd name="connsiteY1" fmla="*/ 6988 h 42229"/>
              <a:gd name="connsiteX2" fmla="*/ 29370 w 84469"/>
              <a:gd name="connsiteY2" fmla="*/ 164 h 42229"/>
              <a:gd name="connsiteX3" fmla="*/ 8899 w 84469"/>
              <a:gd name="connsiteY3" fmla="*/ 13812 h 42229"/>
              <a:gd name="connsiteX4" fmla="*/ 2075 w 84469"/>
              <a:gd name="connsiteY4" fmla="*/ 41108 h 42229"/>
              <a:gd name="connsiteX5" fmla="*/ 22547 w 84469"/>
              <a:gd name="connsiteY5" fmla="*/ 27460 h 42229"/>
              <a:gd name="connsiteX6" fmla="*/ 83962 w 84469"/>
              <a:gd name="connsiteY6" fmla="*/ 20636 h 42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469" h="42229">
                <a:moveTo>
                  <a:pt x="83962" y="20636"/>
                </a:moveTo>
                <a:cubicBezTo>
                  <a:pt x="88511" y="17224"/>
                  <a:pt x="61312" y="11289"/>
                  <a:pt x="49842" y="6988"/>
                </a:cubicBezTo>
                <a:cubicBezTo>
                  <a:pt x="43107" y="4462"/>
                  <a:pt x="36465" y="-1019"/>
                  <a:pt x="29370" y="164"/>
                </a:cubicBezTo>
                <a:cubicBezTo>
                  <a:pt x="21280" y="1512"/>
                  <a:pt x="15723" y="9263"/>
                  <a:pt x="8899" y="13812"/>
                </a:cubicBezTo>
                <a:cubicBezTo>
                  <a:pt x="6624" y="22911"/>
                  <a:pt x="-4557" y="34476"/>
                  <a:pt x="2075" y="41108"/>
                </a:cubicBezTo>
                <a:cubicBezTo>
                  <a:pt x="7874" y="46907"/>
                  <a:pt x="14396" y="28366"/>
                  <a:pt x="22547" y="27460"/>
                </a:cubicBezTo>
                <a:cubicBezTo>
                  <a:pt x="36298" y="25932"/>
                  <a:pt x="79413" y="24048"/>
                  <a:pt x="83962" y="2063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14" name="Rectangle 113"/>
          <p:cNvSpPr/>
          <p:nvPr/>
        </p:nvSpPr>
        <p:spPr>
          <a:xfrm>
            <a:off x="524063" y="5825310"/>
            <a:ext cx="272350" cy="12931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0" name="Freeform 119"/>
          <p:cNvSpPr/>
          <p:nvPr/>
        </p:nvSpPr>
        <p:spPr>
          <a:xfrm>
            <a:off x="660744" y="6810153"/>
            <a:ext cx="189719" cy="170677"/>
          </a:xfrm>
          <a:custGeom>
            <a:avLst/>
            <a:gdLst>
              <a:gd name="connsiteX0" fmla="*/ 103531 w 189719"/>
              <a:gd name="connsiteY0" fmla="*/ 80 h 170677"/>
              <a:gd name="connsiteX1" fmla="*/ 42116 w 189719"/>
              <a:gd name="connsiteY1" fmla="*/ 13728 h 170677"/>
              <a:gd name="connsiteX2" fmla="*/ 21644 w 189719"/>
              <a:gd name="connsiteY2" fmla="*/ 27375 h 170677"/>
              <a:gd name="connsiteX3" fmla="*/ 7996 w 189719"/>
              <a:gd name="connsiteY3" fmla="*/ 47847 h 170677"/>
              <a:gd name="connsiteX4" fmla="*/ 7996 w 189719"/>
              <a:gd name="connsiteY4" fmla="*/ 129734 h 170677"/>
              <a:gd name="connsiteX5" fmla="*/ 21644 w 189719"/>
              <a:gd name="connsiteY5" fmla="*/ 150205 h 170677"/>
              <a:gd name="connsiteX6" fmla="*/ 62587 w 189719"/>
              <a:gd name="connsiteY6" fmla="*/ 170677 h 170677"/>
              <a:gd name="connsiteX7" fmla="*/ 110355 w 189719"/>
              <a:gd name="connsiteY7" fmla="*/ 163853 h 170677"/>
              <a:gd name="connsiteX8" fmla="*/ 151298 w 189719"/>
              <a:gd name="connsiteY8" fmla="*/ 136557 h 170677"/>
              <a:gd name="connsiteX9" fmla="*/ 171769 w 189719"/>
              <a:gd name="connsiteY9" fmla="*/ 129734 h 170677"/>
              <a:gd name="connsiteX10" fmla="*/ 178593 w 189719"/>
              <a:gd name="connsiteY10" fmla="*/ 54671 h 170677"/>
              <a:gd name="connsiteX11" fmla="*/ 158122 w 189719"/>
              <a:gd name="connsiteY11" fmla="*/ 41023 h 170677"/>
              <a:gd name="connsiteX12" fmla="*/ 144474 w 189719"/>
              <a:gd name="connsiteY12" fmla="*/ 20551 h 170677"/>
              <a:gd name="connsiteX13" fmla="*/ 103531 w 189719"/>
              <a:gd name="connsiteY13" fmla="*/ 80 h 170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89719" h="170677">
                <a:moveTo>
                  <a:pt x="103531" y="80"/>
                </a:moveTo>
                <a:cubicBezTo>
                  <a:pt x="86471" y="-1057"/>
                  <a:pt x="50550" y="10113"/>
                  <a:pt x="42116" y="13728"/>
                </a:cubicBezTo>
                <a:cubicBezTo>
                  <a:pt x="34578" y="16959"/>
                  <a:pt x="28468" y="22826"/>
                  <a:pt x="21644" y="27375"/>
                </a:cubicBezTo>
                <a:cubicBezTo>
                  <a:pt x="17095" y="34199"/>
                  <a:pt x="11664" y="40511"/>
                  <a:pt x="7996" y="47847"/>
                </a:cubicBezTo>
                <a:cubicBezTo>
                  <a:pt x="-5347" y="74534"/>
                  <a:pt x="394" y="99329"/>
                  <a:pt x="7996" y="129734"/>
                </a:cubicBezTo>
                <a:cubicBezTo>
                  <a:pt x="9985" y="137690"/>
                  <a:pt x="15845" y="144406"/>
                  <a:pt x="21644" y="150205"/>
                </a:cubicBezTo>
                <a:cubicBezTo>
                  <a:pt x="34873" y="163433"/>
                  <a:pt x="45937" y="165127"/>
                  <a:pt x="62587" y="170677"/>
                </a:cubicBezTo>
                <a:cubicBezTo>
                  <a:pt x="78510" y="168402"/>
                  <a:pt x="95343" y="169627"/>
                  <a:pt x="110355" y="163853"/>
                </a:cubicBezTo>
                <a:cubicBezTo>
                  <a:pt x="125664" y="157965"/>
                  <a:pt x="135737" y="141743"/>
                  <a:pt x="151298" y="136557"/>
                </a:cubicBezTo>
                <a:lnTo>
                  <a:pt x="171769" y="129734"/>
                </a:lnTo>
                <a:cubicBezTo>
                  <a:pt x="190768" y="101236"/>
                  <a:pt x="197215" y="101228"/>
                  <a:pt x="178593" y="54671"/>
                </a:cubicBezTo>
                <a:cubicBezTo>
                  <a:pt x="175547" y="47056"/>
                  <a:pt x="164946" y="45572"/>
                  <a:pt x="158122" y="41023"/>
                </a:cubicBezTo>
                <a:cubicBezTo>
                  <a:pt x="153573" y="34199"/>
                  <a:pt x="151429" y="24898"/>
                  <a:pt x="144474" y="20551"/>
                </a:cubicBezTo>
                <a:cubicBezTo>
                  <a:pt x="121488" y="6185"/>
                  <a:pt x="120591" y="1217"/>
                  <a:pt x="103531" y="8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1" name="Freeform 120"/>
          <p:cNvSpPr/>
          <p:nvPr/>
        </p:nvSpPr>
        <p:spPr>
          <a:xfrm>
            <a:off x="746808" y="7005994"/>
            <a:ext cx="189452" cy="206848"/>
          </a:xfrm>
          <a:custGeom>
            <a:avLst/>
            <a:gdLst>
              <a:gd name="connsiteX0" fmla="*/ 10643 w 189452"/>
              <a:gd name="connsiteY0" fmla="*/ 2131 h 206848"/>
              <a:gd name="connsiteX1" fmla="*/ 24291 w 189452"/>
              <a:gd name="connsiteY1" fmla="*/ 56722 h 206848"/>
              <a:gd name="connsiteX2" fmla="*/ 44762 w 189452"/>
              <a:gd name="connsiteY2" fmla="*/ 70370 h 206848"/>
              <a:gd name="connsiteX3" fmla="*/ 78882 w 189452"/>
              <a:gd name="connsiteY3" fmla="*/ 63546 h 206848"/>
              <a:gd name="connsiteX4" fmla="*/ 99353 w 189452"/>
              <a:gd name="connsiteY4" fmla="*/ 56722 h 206848"/>
              <a:gd name="connsiteX5" fmla="*/ 126649 w 189452"/>
              <a:gd name="connsiteY5" fmla="*/ 49899 h 206848"/>
              <a:gd name="connsiteX6" fmla="*/ 188064 w 189452"/>
              <a:gd name="connsiteY6" fmla="*/ 56722 h 206848"/>
              <a:gd name="connsiteX7" fmla="*/ 167592 w 189452"/>
              <a:gd name="connsiteY7" fmla="*/ 63546 h 206848"/>
              <a:gd name="connsiteX8" fmla="*/ 85705 w 189452"/>
              <a:gd name="connsiteY8" fmla="*/ 70370 h 206848"/>
              <a:gd name="connsiteX9" fmla="*/ 37938 w 189452"/>
              <a:gd name="connsiteY9" fmla="*/ 90842 h 206848"/>
              <a:gd name="connsiteX10" fmla="*/ 31114 w 189452"/>
              <a:gd name="connsiteY10" fmla="*/ 111313 h 206848"/>
              <a:gd name="connsiteX11" fmla="*/ 78882 w 189452"/>
              <a:gd name="connsiteY11" fmla="*/ 124961 h 206848"/>
              <a:gd name="connsiteX12" fmla="*/ 99353 w 189452"/>
              <a:gd name="connsiteY12" fmla="*/ 131785 h 206848"/>
              <a:gd name="connsiteX13" fmla="*/ 147120 w 189452"/>
              <a:gd name="connsiteY13" fmla="*/ 124961 h 206848"/>
              <a:gd name="connsiteX14" fmla="*/ 181240 w 189452"/>
              <a:gd name="connsiteY14" fmla="*/ 118137 h 206848"/>
              <a:gd name="connsiteX15" fmla="*/ 153944 w 189452"/>
              <a:gd name="connsiteY15" fmla="*/ 124961 h 206848"/>
              <a:gd name="connsiteX16" fmla="*/ 44762 w 189452"/>
              <a:gd name="connsiteY16" fmla="*/ 131785 h 206848"/>
              <a:gd name="connsiteX17" fmla="*/ 24291 w 189452"/>
              <a:gd name="connsiteY17" fmla="*/ 172728 h 206848"/>
              <a:gd name="connsiteX18" fmla="*/ 31114 w 189452"/>
              <a:gd name="connsiteY18" fmla="*/ 206848 h 206848"/>
              <a:gd name="connsiteX19" fmla="*/ 72058 w 189452"/>
              <a:gd name="connsiteY19" fmla="*/ 200024 h 206848"/>
              <a:gd name="connsiteX20" fmla="*/ 51586 w 189452"/>
              <a:gd name="connsiteY20" fmla="*/ 118137 h 206848"/>
              <a:gd name="connsiteX21" fmla="*/ 44762 w 189452"/>
              <a:gd name="connsiteY21" fmla="*/ 200024 h 206848"/>
              <a:gd name="connsiteX22" fmla="*/ 37938 w 189452"/>
              <a:gd name="connsiteY22" fmla="*/ 179552 h 206848"/>
              <a:gd name="connsiteX23" fmla="*/ 31114 w 189452"/>
              <a:gd name="connsiteY23" fmla="*/ 84018 h 206848"/>
              <a:gd name="connsiteX24" fmla="*/ 3819 w 189452"/>
              <a:gd name="connsiteY24" fmla="*/ 22603 h 206848"/>
              <a:gd name="connsiteX25" fmla="*/ 10643 w 189452"/>
              <a:gd name="connsiteY25" fmla="*/ 2131 h 206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9452" h="206848">
                <a:moveTo>
                  <a:pt x="10643" y="2131"/>
                </a:moveTo>
                <a:cubicBezTo>
                  <a:pt x="14055" y="7818"/>
                  <a:pt x="18695" y="49727"/>
                  <a:pt x="24291" y="56722"/>
                </a:cubicBezTo>
                <a:cubicBezTo>
                  <a:pt x="29414" y="63126"/>
                  <a:pt x="37938" y="65821"/>
                  <a:pt x="44762" y="70370"/>
                </a:cubicBezTo>
                <a:cubicBezTo>
                  <a:pt x="56135" y="68095"/>
                  <a:pt x="67630" y="66359"/>
                  <a:pt x="78882" y="63546"/>
                </a:cubicBezTo>
                <a:cubicBezTo>
                  <a:pt x="85860" y="61801"/>
                  <a:pt x="92437" y="58698"/>
                  <a:pt x="99353" y="56722"/>
                </a:cubicBezTo>
                <a:cubicBezTo>
                  <a:pt x="108371" y="54146"/>
                  <a:pt x="117550" y="52173"/>
                  <a:pt x="126649" y="49899"/>
                </a:cubicBezTo>
                <a:cubicBezTo>
                  <a:pt x="147121" y="52173"/>
                  <a:pt x="168523" y="50209"/>
                  <a:pt x="188064" y="56722"/>
                </a:cubicBezTo>
                <a:cubicBezTo>
                  <a:pt x="194888" y="58997"/>
                  <a:pt x="174722" y="62595"/>
                  <a:pt x="167592" y="63546"/>
                </a:cubicBezTo>
                <a:cubicBezTo>
                  <a:pt x="140442" y="67166"/>
                  <a:pt x="113001" y="68095"/>
                  <a:pt x="85705" y="70370"/>
                </a:cubicBezTo>
                <a:cubicBezTo>
                  <a:pt x="69314" y="74468"/>
                  <a:pt x="49720" y="76115"/>
                  <a:pt x="37938" y="90842"/>
                </a:cubicBezTo>
                <a:cubicBezTo>
                  <a:pt x="33445" y="96459"/>
                  <a:pt x="33389" y="104489"/>
                  <a:pt x="31114" y="111313"/>
                </a:cubicBezTo>
                <a:cubicBezTo>
                  <a:pt x="80205" y="127677"/>
                  <a:pt x="18894" y="107821"/>
                  <a:pt x="78882" y="124961"/>
                </a:cubicBezTo>
                <a:cubicBezTo>
                  <a:pt x="85798" y="126937"/>
                  <a:pt x="92529" y="129510"/>
                  <a:pt x="99353" y="131785"/>
                </a:cubicBezTo>
                <a:cubicBezTo>
                  <a:pt x="115275" y="129510"/>
                  <a:pt x="131255" y="127605"/>
                  <a:pt x="147120" y="124961"/>
                </a:cubicBezTo>
                <a:cubicBezTo>
                  <a:pt x="158561" y="123054"/>
                  <a:pt x="169641" y="118137"/>
                  <a:pt x="181240" y="118137"/>
                </a:cubicBezTo>
                <a:cubicBezTo>
                  <a:pt x="190619" y="118137"/>
                  <a:pt x="163276" y="124028"/>
                  <a:pt x="153944" y="124961"/>
                </a:cubicBezTo>
                <a:cubicBezTo>
                  <a:pt x="117660" y="128589"/>
                  <a:pt x="81156" y="129510"/>
                  <a:pt x="44762" y="131785"/>
                </a:cubicBezTo>
                <a:cubicBezTo>
                  <a:pt x="37861" y="142136"/>
                  <a:pt x="24291" y="158601"/>
                  <a:pt x="24291" y="172728"/>
                </a:cubicBezTo>
                <a:cubicBezTo>
                  <a:pt x="24291" y="184327"/>
                  <a:pt x="28840" y="195475"/>
                  <a:pt x="31114" y="206848"/>
                </a:cubicBezTo>
                <a:lnTo>
                  <a:pt x="72058" y="200024"/>
                </a:lnTo>
                <a:cubicBezTo>
                  <a:pt x="88621" y="166898"/>
                  <a:pt x="66987" y="141238"/>
                  <a:pt x="51586" y="118137"/>
                </a:cubicBezTo>
                <a:cubicBezTo>
                  <a:pt x="49311" y="145433"/>
                  <a:pt x="50704" y="173286"/>
                  <a:pt x="44762" y="200024"/>
                </a:cubicBezTo>
                <a:cubicBezTo>
                  <a:pt x="43202" y="207046"/>
                  <a:pt x="38778" y="186696"/>
                  <a:pt x="37938" y="179552"/>
                </a:cubicBezTo>
                <a:cubicBezTo>
                  <a:pt x="34208" y="147845"/>
                  <a:pt x="35850" y="115591"/>
                  <a:pt x="31114" y="84018"/>
                </a:cubicBezTo>
                <a:cubicBezTo>
                  <a:pt x="23569" y="33717"/>
                  <a:pt x="20490" y="55944"/>
                  <a:pt x="3819" y="22603"/>
                </a:cubicBezTo>
                <a:cubicBezTo>
                  <a:pt x="-6601" y="1762"/>
                  <a:pt x="7231" y="-3556"/>
                  <a:pt x="10643" y="2131"/>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2" name="Freeform 121"/>
          <p:cNvSpPr/>
          <p:nvPr/>
        </p:nvSpPr>
        <p:spPr>
          <a:xfrm>
            <a:off x="701521" y="7189506"/>
            <a:ext cx="226527" cy="193933"/>
          </a:xfrm>
          <a:custGeom>
            <a:avLst/>
            <a:gdLst>
              <a:gd name="connsiteX0" fmla="*/ 83225 w 226527"/>
              <a:gd name="connsiteY0" fmla="*/ 23336 h 193933"/>
              <a:gd name="connsiteX1" fmla="*/ 49106 w 226527"/>
              <a:gd name="connsiteY1" fmla="*/ 50631 h 193933"/>
              <a:gd name="connsiteX2" fmla="*/ 35458 w 226527"/>
              <a:gd name="connsiteY2" fmla="*/ 91575 h 193933"/>
              <a:gd name="connsiteX3" fmla="*/ 21810 w 226527"/>
              <a:gd name="connsiteY3" fmla="*/ 132518 h 193933"/>
              <a:gd name="connsiteX4" fmla="*/ 14986 w 226527"/>
              <a:gd name="connsiteY4" fmla="*/ 159813 h 193933"/>
              <a:gd name="connsiteX5" fmla="*/ 8163 w 226527"/>
              <a:gd name="connsiteY5" fmla="*/ 180285 h 193933"/>
              <a:gd name="connsiteX6" fmla="*/ 28634 w 226527"/>
              <a:gd name="connsiteY6" fmla="*/ 98398 h 193933"/>
              <a:gd name="connsiteX7" fmla="*/ 35458 w 226527"/>
              <a:gd name="connsiteY7" fmla="*/ 77927 h 193933"/>
              <a:gd name="connsiteX8" fmla="*/ 62754 w 226527"/>
              <a:gd name="connsiteY8" fmla="*/ 36984 h 193933"/>
              <a:gd name="connsiteX9" fmla="*/ 69578 w 226527"/>
              <a:gd name="connsiteY9" fmla="*/ 132518 h 193933"/>
              <a:gd name="connsiteX10" fmla="*/ 62754 w 226527"/>
              <a:gd name="connsiteY10" fmla="*/ 187109 h 193933"/>
              <a:gd name="connsiteX11" fmla="*/ 42282 w 226527"/>
              <a:gd name="connsiteY11" fmla="*/ 193933 h 193933"/>
              <a:gd name="connsiteX12" fmla="*/ 1339 w 226527"/>
              <a:gd name="connsiteY12" fmla="*/ 166637 h 193933"/>
              <a:gd name="connsiteX13" fmla="*/ 28634 w 226527"/>
              <a:gd name="connsiteY13" fmla="*/ 125694 h 193933"/>
              <a:gd name="connsiteX14" fmla="*/ 42282 w 226527"/>
              <a:gd name="connsiteY14" fmla="*/ 84751 h 193933"/>
              <a:gd name="connsiteX15" fmla="*/ 55930 w 226527"/>
              <a:gd name="connsiteY15" fmla="*/ 132518 h 193933"/>
              <a:gd name="connsiteX16" fmla="*/ 49106 w 226527"/>
              <a:gd name="connsiteY16" fmla="*/ 193933 h 193933"/>
              <a:gd name="connsiteX17" fmla="*/ 21810 w 226527"/>
              <a:gd name="connsiteY17" fmla="*/ 159813 h 193933"/>
              <a:gd name="connsiteX18" fmla="*/ 42282 w 226527"/>
              <a:gd name="connsiteY18" fmla="*/ 166637 h 193933"/>
              <a:gd name="connsiteX19" fmla="*/ 55930 w 226527"/>
              <a:gd name="connsiteY19" fmla="*/ 64279 h 193933"/>
              <a:gd name="connsiteX20" fmla="*/ 62754 w 226527"/>
              <a:gd name="connsiteY20" fmla="*/ 36984 h 193933"/>
              <a:gd name="connsiteX21" fmla="*/ 83225 w 226527"/>
              <a:gd name="connsiteY21" fmla="*/ 23336 h 193933"/>
              <a:gd name="connsiteX22" fmla="*/ 124169 w 226527"/>
              <a:gd name="connsiteY22" fmla="*/ 84751 h 193933"/>
              <a:gd name="connsiteX23" fmla="*/ 137816 w 226527"/>
              <a:gd name="connsiteY23" fmla="*/ 105222 h 193933"/>
              <a:gd name="connsiteX24" fmla="*/ 158288 w 226527"/>
              <a:gd name="connsiteY24" fmla="*/ 146166 h 193933"/>
              <a:gd name="connsiteX25" fmla="*/ 178760 w 226527"/>
              <a:gd name="connsiteY25" fmla="*/ 187109 h 193933"/>
              <a:gd name="connsiteX26" fmla="*/ 226527 w 226527"/>
              <a:gd name="connsiteY26" fmla="*/ 159813 h 193933"/>
              <a:gd name="connsiteX27" fmla="*/ 219703 w 226527"/>
              <a:gd name="connsiteY27" fmla="*/ 139342 h 193933"/>
              <a:gd name="connsiteX28" fmla="*/ 178760 w 226527"/>
              <a:gd name="connsiteY28" fmla="*/ 112046 h 193933"/>
              <a:gd name="connsiteX29" fmla="*/ 130992 w 226527"/>
              <a:gd name="connsiteY29" fmla="*/ 64279 h 193933"/>
              <a:gd name="connsiteX30" fmla="*/ 117345 w 226527"/>
              <a:gd name="connsiteY30" fmla="*/ 43807 h 193933"/>
              <a:gd name="connsiteX31" fmla="*/ 103697 w 226527"/>
              <a:gd name="connsiteY31" fmla="*/ 2864 h 193933"/>
              <a:gd name="connsiteX32" fmla="*/ 110521 w 226527"/>
              <a:gd name="connsiteY32" fmla="*/ 36984 h 193933"/>
              <a:gd name="connsiteX33" fmla="*/ 158288 w 226527"/>
              <a:gd name="connsiteY33" fmla="*/ 91575 h 193933"/>
              <a:gd name="connsiteX34" fmla="*/ 185583 w 226527"/>
              <a:gd name="connsiteY34" fmla="*/ 132518 h 193933"/>
              <a:gd name="connsiteX35" fmla="*/ 199231 w 226527"/>
              <a:gd name="connsiteY35" fmla="*/ 173461 h 193933"/>
              <a:gd name="connsiteX36" fmla="*/ 178760 w 226527"/>
              <a:gd name="connsiteY36" fmla="*/ 166637 h 193933"/>
              <a:gd name="connsiteX37" fmla="*/ 158288 w 226527"/>
              <a:gd name="connsiteY37" fmla="*/ 118870 h 19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26527" h="193933">
                <a:moveTo>
                  <a:pt x="83225" y="23336"/>
                </a:moveTo>
                <a:cubicBezTo>
                  <a:pt x="71852" y="32434"/>
                  <a:pt x="57458" y="38699"/>
                  <a:pt x="49106" y="50631"/>
                </a:cubicBezTo>
                <a:cubicBezTo>
                  <a:pt x="40856" y="62417"/>
                  <a:pt x="40007" y="77927"/>
                  <a:pt x="35458" y="91575"/>
                </a:cubicBezTo>
                <a:lnTo>
                  <a:pt x="21810" y="132518"/>
                </a:lnTo>
                <a:cubicBezTo>
                  <a:pt x="19535" y="141616"/>
                  <a:pt x="17562" y="150795"/>
                  <a:pt x="14986" y="159813"/>
                </a:cubicBezTo>
                <a:cubicBezTo>
                  <a:pt x="13010" y="166729"/>
                  <a:pt x="8163" y="187478"/>
                  <a:pt x="8163" y="180285"/>
                </a:cubicBezTo>
                <a:cubicBezTo>
                  <a:pt x="8163" y="152715"/>
                  <a:pt x="20164" y="123808"/>
                  <a:pt x="28634" y="98398"/>
                </a:cubicBezTo>
                <a:cubicBezTo>
                  <a:pt x="30909" y="91574"/>
                  <a:pt x="31468" y="83912"/>
                  <a:pt x="35458" y="77927"/>
                </a:cubicBezTo>
                <a:lnTo>
                  <a:pt x="62754" y="36984"/>
                </a:lnTo>
                <a:cubicBezTo>
                  <a:pt x="90000" y="77854"/>
                  <a:pt x="78176" y="50836"/>
                  <a:pt x="69578" y="132518"/>
                </a:cubicBezTo>
                <a:cubicBezTo>
                  <a:pt x="67658" y="150756"/>
                  <a:pt x="70202" y="170351"/>
                  <a:pt x="62754" y="187109"/>
                </a:cubicBezTo>
                <a:cubicBezTo>
                  <a:pt x="59833" y="193682"/>
                  <a:pt x="49106" y="191658"/>
                  <a:pt x="42282" y="193933"/>
                </a:cubicBezTo>
                <a:cubicBezTo>
                  <a:pt x="32828" y="192042"/>
                  <a:pt x="-7841" y="194178"/>
                  <a:pt x="1339" y="166637"/>
                </a:cubicBezTo>
                <a:cubicBezTo>
                  <a:pt x="6526" y="151076"/>
                  <a:pt x="23447" y="141255"/>
                  <a:pt x="28634" y="125694"/>
                </a:cubicBezTo>
                <a:lnTo>
                  <a:pt x="42282" y="84751"/>
                </a:lnTo>
                <a:cubicBezTo>
                  <a:pt x="45500" y="94406"/>
                  <a:pt x="55930" y="123948"/>
                  <a:pt x="55930" y="132518"/>
                </a:cubicBezTo>
                <a:cubicBezTo>
                  <a:pt x="55930" y="153116"/>
                  <a:pt x="51381" y="173461"/>
                  <a:pt x="49106" y="193933"/>
                </a:cubicBezTo>
                <a:cubicBezTo>
                  <a:pt x="48419" y="193475"/>
                  <a:pt x="8625" y="172998"/>
                  <a:pt x="21810" y="159813"/>
                </a:cubicBezTo>
                <a:cubicBezTo>
                  <a:pt x="26896" y="154727"/>
                  <a:pt x="35458" y="164362"/>
                  <a:pt x="42282" y="166637"/>
                </a:cubicBezTo>
                <a:cubicBezTo>
                  <a:pt x="53172" y="35966"/>
                  <a:pt x="39534" y="121665"/>
                  <a:pt x="55930" y="64279"/>
                </a:cubicBezTo>
                <a:cubicBezTo>
                  <a:pt x="58506" y="55261"/>
                  <a:pt x="57552" y="44787"/>
                  <a:pt x="62754" y="36984"/>
                </a:cubicBezTo>
                <a:cubicBezTo>
                  <a:pt x="67303" y="30160"/>
                  <a:pt x="76401" y="27885"/>
                  <a:pt x="83225" y="23336"/>
                </a:cubicBezTo>
                <a:lnTo>
                  <a:pt x="124169" y="84751"/>
                </a:lnTo>
                <a:cubicBezTo>
                  <a:pt x="128718" y="91575"/>
                  <a:pt x="135223" y="97442"/>
                  <a:pt x="137816" y="105222"/>
                </a:cubicBezTo>
                <a:cubicBezTo>
                  <a:pt x="154967" y="156676"/>
                  <a:pt x="131832" y="93256"/>
                  <a:pt x="158288" y="146166"/>
                </a:cubicBezTo>
                <a:cubicBezTo>
                  <a:pt x="186541" y="202670"/>
                  <a:pt x="139646" y="128438"/>
                  <a:pt x="178760" y="187109"/>
                </a:cubicBezTo>
                <a:cubicBezTo>
                  <a:pt x="205256" y="182693"/>
                  <a:pt x="226527" y="191544"/>
                  <a:pt x="226527" y="159813"/>
                </a:cubicBezTo>
                <a:cubicBezTo>
                  <a:pt x="226527" y="152620"/>
                  <a:pt x="224789" y="144428"/>
                  <a:pt x="219703" y="139342"/>
                </a:cubicBezTo>
                <a:cubicBezTo>
                  <a:pt x="208105" y="127744"/>
                  <a:pt x="178760" y="112046"/>
                  <a:pt x="178760" y="112046"/>
                </a:cubicBezTo>
                <a:cubicBezTo>
                  <a:pt x="147474" y="65118"/>
                  <a:pt x="167025" y="76290"/>
                  <a:pt x="130992" y="64279"/>
                </a:cubicBezTo>
                <a:cubicBezTo>
                  <a:pt x="126443" y="57455"/>
                  <a:pt x="120676" y="51301"/>
                  <a:pt x="117345" y="43807"/>
                </a:cubicBezTo>
                <a:cubicBezTo>
                  <a:pt x="111502" y="30661"/>
                  <a:pt x="100876" y="-11243"/>
                  <a:pt x="103697" y="2864"/>
                </a:cubicBezTo>
                <a:cubicBezTo>
                  <a:pt x="105972" y="14237"/>
                  <a:pt x="105722" y="26425"/>
                  <a:pt x="110521" y="36984"/>
                </a:cubicBezTo>
                <a:cubicBezTo>
                  <a:pt x="127828" y="75059"/>
                  <a:pt x="131437" y="73675"/>
                  <a:pt x="158288" y="91575"/>
                </a:cubicBezTo>
                <a:cubicBezTo>
                  <a:pt x="167386" y="105223"/>
                  <a:pt x="180396" y="116957"/>
                  <a:pt x="185583" y="132518"/>
                </a:cubicBezTo>
                <a:cubicBezTo>
                  <a:pt x="190132" y="146166"/>
                  <a:pt x="212879" y="178010"/>
                  <a:pt x="199231" y="173461"/>
                </a:cubicBezTo>
                <a:lnTo>
                  <a:pt x="178760" y="166637"/>
                </a:lnTo>
                <a:cubicBezTo>
                  <a:pt x="171100" y="120677"/>
                  <a:pt x="184311" y="131882"/>
                  <a:pt x="158288" y="11887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3" name="Freeform 122"/>
          <p:cNvSpPr/>
          <p:nvPr/>
        </p:nvSpPr>
        <p:spPr>
          <a:xfrm>
            <a:off x="518615" y="6748818"/>
            <a:ext cx="341194" cy="143301"/>
          </a:xfrm>
          <a:custGeom>
            <a:avLst/>
            <a:gdLst>
              <a:gd name="connsiteX0" fmla="*/ 0 w 341194"/>
              <a:gd name="connsiteY0" fmla="*/ 143301 h 143301"/>
              <a:gd name="connsiteX1" fmla="*/ 54591 w 341194"/>
              <a:gd name="connsiteY1" fmla="*/ 116006 h 143301"/>
              <a:gd name="connsiteX2" fmla="*/ 116006 w 341194"/>
              <a:gd name="connsiteY2" fmla="*/ 88710 h 143301"/>
              <a:gd name="connsiteX3" fmla="*/ 150125 w 341194"/>
              <a:gd name="connsiteY3" fmla="*/ 81886 h 143301"/>
              <a:gd name="connsiteX4" fmla="*/ 170597 w 341194"/>
              <a:gd name="connsiteY4" fmla="*/ 68239 h 143301"/>
              <a:gd name="connsiteX5" fmla="*/ 211540 w 341194"/>
              <a:gd name="connsiteY5" fmla="*/ 54591 h 143301"/>
              <a:gd name="connsiteX6" fmla="*/ 232012 w 341194"/>
              <a:gd name="connsiteY6" fmla="*/ 47767 h 143301"/>
              <a:gd name="connsiteX7" fmla="*/ 266131 w 341194"/>
              <a:gd name="connsiteY7" fmla="*/ 40943 h 143301"/>
              <a:gd name="connsiteX8" fmla="*/ 341194 w 341194"/>
              <a:gd name="connsiteY8" fmla="*/ 27295 h 143301"/>
              <a:gd name="connsiteX9" fmla="*/ 218364 w 341194"/>
              <a:gd name="connsiteY9" fmla="*/ 20472 h 143301"/>
              <a:gd name="connsiteX10" fmla="*/ 197892 w 341194"/>
              <a:gd name="connsiteY10" fmla="*/ 6824 h 143301"/>
              <a:gd name="connsiteX11" fmla="*/ 177421 w 341194"/>
              <a:gd name="connsiteY11" fmla="*/ 0 h 143301"/>
              <a:gd name="connsiteX12" fmla="*/ 136478 w 341194"/>
              <a:gd name="connsiteY12" fmla="*/ 6824 h 143301"/>
              <a:gd name="connsiteX13" fmla="*/ 129654 w 341194"/>
              <a:gd name="connsiteY13" fmla="*/ 27295 h 143301"/>
              <a:gd name="connsiteX14" fmla="*/ 102358 w 341194"/>
              <a:gd name="connsiteY14" fmla="*/ 68239 h 143301"/>
              <a:gd name="connsiteX15" fmla="*/ 88710 w 341194"/>
              <a:gd name="connsiteY15" fmla="*/ 88710 h 143301"/>
              <a:gd name="connsiteX16" fmla="*/ 129654 w 341194"/>
              <a:gd name="connsiteY16" fmla="*/ 68239 h 143301"/>
              <a:gd name="connsiteX17" fmla="*/ 170597 w 341194"/>
              <a:gd name="connsiteY17" fmla="*/ 54591 h 143301"/>
              <a:gd name="connsiteX18" fmla="*/ 191069 w 341194"/>
              <a:gd name="connsiteY18" fmla="*/ 47767 h 143301"/>
              <a:gd name="connsiteX19" fmla="*/ 150125 w 341194"/>
              <a:gd name="connsiteY19" fmla="*/ 20472 h 143301"/>
              <a:gd name="connsiteX20" fmla="*/ 170597 w 341194"/>
              <a:gd name="connsiteY20" fmla="*/ 13648 h 143301"/>
              <a:gd name="connsiteX21" fmla="*/ 184245 w 341194"/>
              <a:gd name="connsiteY21" fmla="*/ 40943 h 143301"/>
              <a:gd name="connsiteX22" fmla="*/ 143301 w 341194"/>
              <a:gd name="connsiteY22" fmla="*/ 47767 h 143301"/>
              <a:gd name="connsiteX23" fmla="*/ 136478 w 341194"/>
              <a:gd name="connsiteY23" fmla="*/ 54591 h 143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1194" h="143301">
                <a:moveTo>
                  <a:pt x="0" y="143301"/>
                </a:moveTo>
                <a:cubicBezTo>
                  <a:pt x="74154" y="98810"/>
                  <a:pt x="3169" y="138044"/>
                  <a:pt x="54591" y="116006"/>
                </a:cubicBezTo>
                <a:cubicBezTo>
                  <a:pt x="85959" y="102562"/>
                  <a:pt x="80730" y="99293"/>
                  <a:pt x="116006" y="88710"/>
                </a:cubicBezTo>
                <a:cubicBezTo>
                  <a:pt x="127115" y="85377"/>
                  <a:pt x="138752" y="84161"/>
                  <a:pt x="150125" y="81886"/>
                </a:cubicBezTo>
                <a:cubicBezTo>
                  <a:pt x="156949" y="77337"/>
                  <a:pt x="163103" y="71570"/>
                  <a:pt x="170597" y="68239"/>
                </a:cubicBezTo>
                <a:cubicBezTo>
                  <a:pt x="183743" y="62396"/>
                  <a:pt x="197892" y="59140"/>
                  <a:pt x="211540" y="54591"/>
                </a:cubicBezTo>
                <a:cubicBezTo>
                  <a:pt x="218364" y="52316"/>
                  <a:pt x="224959" y="49178"/>
                  <a:pt x="232012" y="47767"/>
                </a:cubicBezTo>
                <a:cubicBezTo>
                  <a:pt x="243385" y="45492"/>
                  <a:pt x="254809" y="43459"/>
                  <a:pt x="266131" y="40943"/>
                </a:cubicBezTo>
                <a:cubicBezTo>
                  <a:pt x="324044" y="28073"/>
                  <a:pt x="258396" y="39123"/>
                  <a:pt x="341194" y="27295"/>
                </a:cubicBezTo>
                <a:cubicBezTo>
                  <a:pt x="300251" y="25021"/>
                  <a:pt x="258958" y="26271"/>
                  <a:pt x="218364" y="20472"/>
                </a:cubicBezTo>
                <a:cubicBezTo>
                  <a:pt x="210245" y="19312"/>
                  <a:pt x="205228" y="10492"/>
                  <a:pt x="197892" y="6824"/>
                </a:cubicBezTo>
                <a:cubicBezTo>
                  <a:pt x="191459" y="3607"/>
                  <a:pt x="184245" y="2275"/>
                  <a:pt x="177421" y="0"/>
                </a:cubicBezTo>
                <a:cubicBezTo>
                  <a:pt x="163773" y="2275"/>
                  <a:pt x="148491" y="-40"/>
                  <a:pt x="136478" y="6824"/>
                </a:cubicBezTo>
                <a:cubicBezTo>
                  <a:pt x="130233" y="10393"/>
                  <a:pt x="133147" y="21007"/>
                  <a:pt x="129654" y="27295"/>
                </a:cubicBezTo>
                <a:cubicBezTo>
                  <a:pt x="121688" y="41634"/>
                  <a:pt x="111457" y="54591"/>
                  <a:pt x="102358" y="68239"/>
                </a:cubicBezTo>
                <a:cubicBezTo>
                  <a:pt x="97809" y="75063"/>
                  <a:pt x="80930" y="91303"/>
                  <a:pt x="88710" y="88710"/>
                </a:cubicBezTo>
                <a:cubicBezTo>
                  <a:pt x="163368" y="63824"/>
                  <a:pt x="50288" y="103512"/>
                  <a:pt x="129654" y="68239"/>
                </a:cubicBezTo>
                <a:cubicBezTo>
                  <a:pt x="142800" y="62396"/>
                  <a:pt x="156949" y="59140"/>
                  <a:pt x="170597" y="54591"/>
                </a:cubicBezTo>
                <a:lnTo>
                  <a:pt x="191069" y="47767"/>
                </a:lnTo>
                <a:cubicBezTo>
                  <a:pt x="183714" y="45928"/>
                  <a:pt x="144581" y="42648"/>
                  <a:pt x="150125" y="20472"/>
                </a:cubicBezTo>
                <a:cubicBezTo>
                  <a:pt x="151870" y="13494"/>
                  <a:pt x="163773" y="15923"/>
                  <a:pt x="170597" y="13648"/>
                </a:cubicBezTo>
                <a:cubicBezTo>
                  <a:pt x="173469" y="14605"/>
                  <a:pt x="217766" y="21789"/>
                  <a:pt x="184245" y="40943"/>
                </a:cubicBezTo>
                <a:cubicBezTo>
                  <a:pt x="172232" y="47808"/>
                  <a:pt x="156605" y="43966"/>
                  <a:pt x="143301" y="47767"/>
                </a:cubicBezTo>
                <a:cubicBezTo>
                  <a:pt x="140208" y="48651"/>
                  <a:pt x="138752" y="52316"/>
                  <a:pt x="136478" y="54591"/>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4" name="Freeform 123"/>
          <p:cNvSpPr/>
          <p:nvPr/>
        </p:nvSpPr>
        <p:spPr>
          <a:xfrm>
            <a:off x="913050" y="6939887"/>
            <a:ext cx="240186" cy="293757"/>
          </a:xfrm>
          <a:custGeom>
            <a:avLst/>
            <a:gdLst>
              <a:gd name="connsiteX0" fmla="*/ 1350 w 240186"/>
              <a:gd name="connsiteY0" fmla="*/ 286603 h 293757"/>
              <a:gd name="connsiteX1" fmla="*/ 8174 w 240186"/>
              <a:gd name="connsiteY1" fmla="*/ 218364 h 293757"/>
              <a:gd name="connsiteX2" fmla="*/ 14998 w 240186"/>
              <a:gd name="connsiteY2" fmla="*/ 191068 h 293757"/>
              <a:gd name="connsiteX3" fmla="*/ 21822 w 240186"/>
              <a:gd name="connsiteY3" fmla="*/ 75062 h 293757"/>
              <a:gd name="connsiteX4" fmla="*/ 55941 w 240186"/>
              <a:gd name="connsiteY4" fmla="*/ 0 h 293757"/>
              <a:gd name="connsiteX5" fmla="*/ 137828 w 240186"/>
              <a:gd name="connsiteY5" fmla="*/ 6823 h 293757"/>
              <a:gd name="connsiteX6" fmla="*/ 158299 w 240186"/>
              <a:gd name="connsiteY6" fmla="*/ 13647 h 293757"/>
              <a:gd name="connsiteX7" fmla="*/ 233362 w 240186"/>
              <a:gd name="connsiteY7" fmla="*/ 27295 h 293757"/>
              <a:gd name="connsiteX8" fmla="*/ 240186 w 240186"/>
              <a:gd name="connsiteY8" fmla="*/ 54591 h 293757"/>
              <a:gd name="connsiteX9" fmla="*/ 233362 w 240186"/>
              <a:gd name="connsiteY9" fmla="*/ 143301 h 293757"/>
              <a:gd name="connsiteX10" fmla="*/ 219714 w 240186"/>
              <a:gd name="connsiteY10" fmla="*/ 184244 h 293757"/>
              <a:gd name="connsiteX11" fmla="*/ 206066 w 240186"/>
              <a:gd name="connsiteY11" fmla="*/ 232012 h 293757"/>
              <a:gd name="connsiteX12" fmla="*/ 199243 w 240186"/>
              <a:gd name="connsiteY12" fmla="*/ 279779 h 293757"/>
              <a:gd name="connsiteX13" fmla="*/ 178771 w 240186"/>
              <a:gd name="connsiteY13" fmla="*/ 293426 h 293757"/>
              <a:gd name="connsiteX14" fmla="*/ 90060 w 240186"/>
              <a:gd name="connsiteY14" fmla="*/ 286603 h 293757"/>
              <a:gd name="connsiteX15" fmla="*/ 55941 w 240186"/>
              <a:gd name="connsiteY15" fmla="*/ 279779 h 293757"/>
              <a:gd name="connsiteX16" fmla="*/ 35469 w 240186"/>
              <a:gd name="connsiteY16" fmla="*/ 272955 h 293757"/>
              <a:gd name="connsiteX17" fmla="*/ 1350 w 240186"/>
              <a:gd name="connsiteY17" fmla="*/ 286603 h 293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40186" h="293757">
                <a:moveTo>
                  <a:pt x="1350" y="286603"/>
                </a:moveTo>
                <a:cubicBezTo>
                  <a:pt x="-3199" y="277505"/>
                  <a:pt x="4941" y="240994"/>
                  <a:pt x="8174" y="218364"/>
                </a:cubicBezTo>
                <a:cubicBezTo>
                  <a:pt x="9500" y="209080"/>
                  <a:pt x="14109" y="200404"/>
                  <a:pt x="14998" y="191068"/>
                </a:cubicBezTo>
                <a:cubicBezTo>
                  <a:pt x="18671" y="152507"/>
                  <a:pt x="18960" y="113692"/>
                  <a:pt x="21822" y="75062"/>
                </a:cubicBezTo>
                <a:cubicBezTo>
                  <a:pt x="27530" y="-1997"/>
                  <a:pt x="7309" y="12157"/>
                  <a:pt x="55941" y="0"/>
                </a:cubicBezTo>
                <a:cubicBezTo>
                  <a:pt x="83237" y="2274"/>
                  <a:pt x="110678" y="3203"/>
                  <a:pt x="137828" y="6823"/>
                </a:cubicBezTo>
                <a:cubicBezTo>
                  <a:pt x="144958" y="7774"/>
                  <a:pt x="151246" y="12236"/>
                  <a:pt x="158299" y="13647"/>
                </a:cubicBezTo>
                <a:cubicBezTo>
                  <a:pt x="280563" y="38101"/>
                  <a:pt x="152436" y="7064"/>
                  <a:pt x="233362" y="27295"/>
                </a:cubicBezTo>
                <a:cubicBezTo>
                  <a:pt x="235637" y="36394"/>
                  <a:pt x="240186" y="45212"/>
                  <a:pt x="240186" y="54591"/>
                </a:cubicBezTo>
                <a:cubicBezTo>
                  <a:pt x="240186" y="84248"/>
                  <a:pt x="237988" y="114007"/>
                  <a:pt x="233362" y="143301"/>
                </a:cubicBezTo>
                <a:cubicBezTo>
                  <a:pt x="231118" y="157511"/>
                  <a:pt x="223203" y="170288"/>
                  <a:pt x="219714" y="184244"/>
                </a:cubicBezTo>
                <a:cubicBezTo>
                  <a:pt x="211145" y="218518"/>
                  <a:pt x="215856" y="202643"/>
                  <a:pt x="206066" y="232012"/>
                </a:cubicBezTo>
                <a:cubicBezTo>
                  <a:pt x="203792" y="247934"/>
                  <a:pt x="205775" y="265081"/>
                  <a:pt x="199243" y="279779"/>
                </a:cubicBezTo>
                <a:cubicBezTo>
                  <a:pt x="195912" y="287273"/>
                  <a:pt x="186956" y="292914"/>
                  <a:pt x="178771" y="293426"/>
                </a:cubicBezTo>
                <a:cubicBezTo>
                  <a:pt x="149171" y="295276"/>
                  <a:pt x="119630" y="288877"/>
                  <a:pt x="90060" y="286603"/>
                </a:cubicBezTo>
                <a:cubicBezTo>
                  <a:pt x="78687" y="284328"/>
                  <a:pt x="67193" y="282592"/>
                  <a:pt x="55941" y="279779"/>
                </a:cubicBezTo>
                <a:cubicBezTo>
                  <a:pt x="48963" y="278034"/>
                  <a:pt x="42618" y="273749"/>
                  <a:pt x="35469" y="272955"/>
                </a:cubicBezTo>
                <a:cubicBezTo>
                  <a:pt x="21905" y="271448"/>
                  <a:pt x="5899" y="295701"/>
                  <a:pt x="1350" y="286603"/>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5" name="Freeform 124"/>
          <p:cNvSpPr/>
          <p:nvPr/>
        </p:nvSpPr>
        <p:spPr>
          <a:xfrm>
            <a:off x="1091821" y="6898943"/>
            <a:ext cx="200828" cy="61415"/>
          </a:xfrm>
          <a:custGeom>
            <a:avLst/>
            <a:gdLst>
              <a:gd name="connsiteX0" fmla="*/ 0 w 200828"/>
              <a:gd name="connsiteY0" fmla="*/ 61415 h 61415"/>
              <a:gd name="connsiteX1" fmla="*/ 6824 w 200828"/>
              <a:gd name="connsiteY1" fmla="*/ 27296 h 61415"/>
              <a:gd name="connsiteX2" fmla="*/ 27295 w 200828"/>
              <a:gd name="connsiteY2" fmla="*/ 13648 h 61415"/>
              <a:gd name="connsiteX3" fmla="*/ 81886 w 200828"/>
              <a:gd name="connsiteY3" fmla="*/ 0 h 61415"/>
              <a:gd name="connsiteX4" fmla="*/ 197892 w 200828"/>
              <a:gd name="connsiteY4" fmla="*/ 6824 h 61415"/>
              <a:gd name="connsiteX5" fmla="*/ 191069 w 200828"/>
              <a:gd name="connsiteY5" fmla="*/ 27296 h 61415"/>
              <a:gd name="connsiteX6" fmla="*/ 61415 w 200828"/>
              <a:gd name="connsiteY6" fmla="*/ 34120 h 61415"/>
              <a:gd name="connsiteX7" fmla="*/ 20472 w 200828"/>
              <a:gd name="connsiteY7" fmla="*/ 47767 h 61415"/>
              <a:gd name="connsiteX8" fmla="*/ 0 w 200828"/>
              <a:gd name="connsiteY8" fmla="*/ 61415 h 614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0828" h="61415">
                <a:moveTo>
                  <a:pt x="0" y="61415"/>
                </a:moveTo>
                <a:cubicBezTo>
                  <a:pt x="2275" y="50042"/>
                  <a:pt x="1070" y="37366"/>
                  <a:pt x="6824" y="27296"/>
                </a:cubicBezTo>
                <a:cubicBezTo>
                  <a:pt x="10893" y="20175"/>
                  <a:pt x="19960" y="17316"/>
                  <a:pt x="27295" y="13648"/>
                </a:cubicBezTo>
                <a:cubicBezTo>
                  <a:pt x="41283" y="6654"/>
                  <a:pt x="68910" y="2595"/>
                  <a:pt x="81886" y="0"/>
                </a:cubicBezTo>
                <a:cubicBezTo>
                  <a:pt x="120555" y="2275"/>
                  <a:pt x="160313" y="-2571"/>
                  <a:pt x="197892" y="6824"/>
                </a:cubicBezTo>
                <a:cubicBezTo>
                  <a:pt x="204870" y="8569"/>
                  <a:pt x="198122" y="25885"/>
                  <a:pt x="191069" y="27296"/>
                </a:cubicBezTo>
                <a:cubicBezTo>
                  <a:pt x="148632" y="35784"/>
                  <a:pt x="104633" y="31845"/>
                  <a:pt x="61415" y="34120"/>
                </a:cubicBezTo>
                <a:lnTo>
                  <a:pt x="20472" y="47767"/>
                </a:lnTo>
                <a:lnTo>
                  <a:pt x="0" y="61415"/>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6" name="Freeform 125"/>
          <p:cNvSpPr/>
          <p:nvPr/>
        </p:nvSpPr>
        <p:spPr>
          <a:xfrm>
            <a:off x="1344304" y="6878472"/>
            <a:ext cx="153879" cy="61415"/>
          </a:xfrm>
          <a:custGeom>
            <a:avLst/>
            <a:gdLst>
              <a:gd name="connsiteX0" fmla="*/ 0 w 158439"/>
              <a:gd name="connsiteY0" fmla="*/ 0 h 40943"/>
              <a:gd name="connsiteX1" fmla="*/ 95535 w 158439"/>
              <a:gd name="connsiteY1" fmla="*/ 6824 h 40943"/>
              <a:gd name="connsiteX2" fmla="*/ 136478 w 158439"/>
              <a:gd name="connsiteY2" fmla="*/ 34119 h 40943"/>
              <a:gd name="connsiteX3" fmla="*/ 156950 w 158439"/>
              <a:gd name="connsiteY3" fmla="*/ 40943 h 40943"/>
              <a:gd name="connsiteX4" fmla="*/ 81887 w 158439"/>
              <a:gd name="connsiteY4" fmla="*/ 20471 h 40943"/>
              <a:gd name="connsiteX5" fmla="*/ 0 w 158439"/>
              <a:gd name="connsiteY5" fmla="*/ 0 h 40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39" h="40943">
                <a:moveTo>
                  <a:pt x="0" y="0"/>
                </a:moveTo>
                <a:cubicBezTo>
                  <a:pt x="31845" y="2275"/>
                  <a:pt x="64562" y="-919"/>
                  <a:pt x="95535" y="6824"/>
                </a:cubicBezTo>
                <a:cubicBezTo>
                  <a:pt x="111448" y="10802"/>
                  <a:pt x="120917" y="28932"/>
                  <a:pt x="136478" y="34119"/>
                </a:cubicBezTo>
                <a:cubicBezTo>
                  <a:pt x="143302" y="36394"/>
                  <a:pt x="164143" y="40943"/>
                  <a:pt x="156950" y="40943"/>
                </a:cubicBezTo>
                <a:cubicBezTo>
                  <a:pt x="111766" y="40943"/>
                  <a:pt x="130060" y="25824"/>
                  <a:pt x="81887" y="20471"/>
                </a:cubicBez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7" name="Freeform 126"/>
          <p:cNvSpPr/>
          <p:nvPr/>
        </p:nvSpPr>
        <p:spPr>
          <a:xfrm>
            <a:off x="1398896" y="6974006"/>
            <a:ext cx="112106" cy="102358"/>
          </a:xfrm>
          <a:custGeom>
            <a:avLst/>
            <a:gdLst>
              <a:gd name="connsiteX0" fmla="*/ 0 w 112106"/>
              <a:gd name="connsiteY0" fmla="*/ 0 h 102358"/>
              <a:gd name="connsiteX1" fmla="*/ 34119 w 112106"/>
              <a:gd name="connsiteY1" fmla="*/ 6824 h 102358"/>
              <a:gd name="connsiteX2" fmla="*/ 95534 w 112106"/>
              <a:gd name="connsiteY2" fmla="*/ 54591 h 102358"/>
              <a:gd name="connsiteX3" fmla="*/ 109182 w 112106"/>
              <a:gd name="connsiteY3" fmla="*/ 95534 h 102358"/>
              <a:gd name="connsiteX4" fmla="*/ 88710 w 112106"/>
              <a:gd name="connsiteY4" fmla="*/ 75063 h 102358"/>
              <a:gd name="connsiteX5" fmla="*/ 75062 w 112106"/>
              <a:gd name="connsiteY5" fmla="*/ 54591 h 102358"/>
              <a:gd name="connsiteX6" fmla="*/ 34119 w 112106"/>
              <a:gd name="connsiteY6" fmla="*/ 27295 h 102358"/>
              <a:gd name="connsiteX7" fmla="*/ 13647 w 112106"/>
              <a:gd name="connsiteY7" fmla="*/ 13648 h 102358"/>
              <a:gd name="connsiteX8" fmla="*/ 40943 w 112106"/>
              <a:gd name="connsiteY8" fmla="*/ 54591 h 102358"/>
              <a:gd name="connsiteX9" fmla="*/ 95534 w 112106"/>
              <a:gd name="connsiteY9" fmla="*/ 102358 h 102358"/>
              <a:gd name="connsiteX10" fmla="*/ 102358 w 112106"/>
              <a:gd name="connsiteY10" fmla="*/ 102358 h 102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2106" h="102358">
                <a:moveTo>
                  <a:pt x="0" y="0"/>
                </a:moveTo>
                <a:cubicBezTo>
                  <a:pt x="11373" y="2275"/>
                  <a:pt x="23560" y="2025"/>
                  <a:pt x="34119" y="6824"/>
                </a:cubicBezTo>
                <a:cubicBezTo>
                  <a:pt x="64047" y="20428"/>
                  <a:pt x="74669" y="33726"/>
                  <a:pt x="95534" y="54591"/>
                </a:cubicBezTo>
                <a:cubicBezTo>
                  <a:pt x="100083" y="68239"/>
                  <a:pt x="119355" y="105706"/>
                  <a:pt x="109182" y="95534"/>
                </a:cubicBezTo>
                <a:cubicBezTo>
                  <a:pt x="102358" y="88710"/>
                  <a:pt x="94888" y="82477"/>
                  <a:pt x="88710" y="75063"/>
                </a:cubicBezTo>
                <a:cubicBezTo>
                  <a:pt x="83459" y="68763"/>
                  <a:pt x="81234" y="59992"/>
                  <a:pt x="75062" y="54591"/>
                </a:cubicBezTo>
                <a:cubicBezTo>
                  <a:pt x="62718" y="43790"/>
                  <a:pt x="47767" y="36393"/>
                  <a:pt x="34119" y="27295"/>
                </a:cubicBezTo>
                <a:lnTo>
                  <a:pt x="13647" y="13648"/>
                </a:lnTo>
                <a:lnTo>
                  <a:pt x="40943" y="54591"/>
                </a:lnTo>
                <a:cubicBezTo>
                  <a:pt x="53075" y="72788"/>
                  <a:pt x="68996" y="102358"/>
                  <a:pt x="95534" y="102358"/>
                </a:cubicBezTo>
                <a:lnTo>
                  <a:pt x="102358" y="102358"/>
                </a:ln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8" name="Freeform 127"/>
          <p:cNvSpPr/>
          <p:nvPr/>
        </p:nvSpPr>
        <p:spPr>
          <a:xfrm>
            <a:off x="1414568" y="7093952"/>
            <a:ext cx="61547" cy="115322"/>
          </a:xfrm>
          <a:custGeom>
            <a:avLst/>
            <a:gdLst>
              <a:gd name="connsiteX0" fmla="*/ 0 w 158439"/>
              <a:gd name="connsiteY0" fmla="*/ 0 h 40943"/>
              <a:gd name="connsiteX1" fmla="*/ 95535 w 158439"/>
              <a:gd name="connsiteY1" fmla="*/ 6824 h 40943"/>
              <a:gd name="connsiteX2" fmla="*/ 136478 w 158439"/>
              <a:gd name="connsiteY2" fmla="*/ 34119 h 40943"/>
              <a:gd name="connsiteX3" fmla="*/ 156950 w 158439"/>
              <a:gd name="connsiteY3" fmla="*/ 40943 h 40943"/>
              <a:gd name="connsiteX4" fmla="*/ 81887 w 158439"/>
              <a:gd name="connsiteY4" fmla="*/ 20471 h 40943"/>
              <a:gd name="connsiteX5" fmla="*/ 0 w 158439"/>
              <a:gd name="connsiteY5" fmla="*/ 0 h 409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439" h="40943">
                <a:moveTo>
                  <a:pt x="0" y="0"/>
                </a:moveTo>
                <a:cubicBezTo>
                  <a:pt x="31845" y="2275"/>
                  <a:pt x="64562" y="-919"/>
                  <a:pt x="95535" y="6824"/>
                </a:cubicBezTo>
                <a:cubicBezTo>
                  <a:pt x="111448" y="10802"/>
                  <a:pt x="120917" y="28932"/>
                  <a:pt x="136478" y="34119"/>
                </a:cubicBezTo>
                <a:cubicBezTo>
                  <a:pt x="143302" y="36394"/>
                  <a:pt x="164143" y="40943"/>
                  <a:pt x="156950" y="40943"/>
                </a:cubicBezTo>
                <a:cubicBezTo>
                  <a:pt x="111766" y="40943"/>
                  <a:pt x="130060" y="25824"/>
                  <a:pt x="81887" y="20471"/>
                </a:cubicBez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9" name="Freeform 128"/>
          <p:cNvSpPr/>
          <p:nvPr/>
        </p:nvSpPr>
        <p:spPr>
          <a:xfrm>
            <a:off x="1357669" y="7226490"/>
            <a:ext cx="177704" cy="150125"/>
          </a:xfrm>
          <a:custGeom>
            <a:avLst/>
            <a:gdLst>
              <a:gd name="connsiteX0" fmla="*/ 88994 w 177704"/>
              <a:gd name="connsiteY0" fmla="*/ 40943 h 150125"/>
              <a:gd name="connsiteX1" fmla="*/ 34403 w 177704"/>
              <a:gd name="connsiteY1" fmla="*/ 54591 h 150125"/>
              <a:gd name="connsiteX2" fmla="*/ 13931 w 177704"/>
              <a:gd name="connsiteY2" fmla="*/ 68238 h 150125"/>
              <a:gd name="connsiteX3" fmla="*/ 7107 w 177704"/>
              <a:gd name="connsiteY3" fmla="*/ 136477 h 150125"/>
              <a:gd name="connsiteX4" fmla="*/ 27579 w 177704"/>
              <a:gd name="connsiteY4" fmla="*/ 150125 h 150125"/>
              <a:gd name="connsiteX5" fmla="*/ 143585 w 177704"/>
              <a:gd name="connsiteY5" fmla="*/ 143301 h 150125"/>
              <a:gd name="connsiteX6" fmla="*/ 164056 w 177704"/>
              <a:gd name="connsiteY6" fmla="*/ 136477 h 150125"/>
              <a:gd name="connsiteX7" fmla="*/ 177704 w 177704"/>
              <a:gd name="connsiteY7" fmla="*/ 95534 h 150125"/>
              <a:gd name="connsiteX8" fmla="*/ 170880 w 177704"/>
              <a:gd name="connsiteY8" fmla="*/ 61414 h 150125"/>
              <a:gd name="connsiteX9" fmla="*/ 129937 w 177704"/>
              <a:gd name="connsiteY9" fmla="*/ 40943 h 150125"/>
              <a:gd name="connsiteX10" fmla="*/ 95818 w 177704"/>
              <a:gd name="connsiteY10" fmla="*/ 47767 h 150125"/>
              <a:gd name="connsiteX11" fmla="*/ 75346 w 177704"/>
              <a:gd name="connsiteY11" fmla="*/ 54591 h 150125"/>
              <a:gd name="connsiteX12" fmla="*/ 68522 w 177704"/>
              <a:gd name="connsiteY12" fmla="*/ 20471 h 150125"/>
              <a:gd name="connsiteX13" fmla="*/ 48050 w 177704"/>
              <a:gd name="connsiteY13" fmla="*/ 6823 h 150125"/>
              <a:gd name="connsiteX14" fmla="*/ 27579 w 177704"/>
              <a:gd name="connsiteY14" fmla="*/ 0 h 15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77704" h="150125">
                <a:moveTo>
                  <a:pt x="88994" y="40943"/>
                </a:moveTo>
                <a:cubicBezTo>
                  <a:pt x="76013" y="43539"/>
                  <a:pt x="48394" y="47596"/>
                  <a:pt x="34403" y="54591"/>
                </a:cubicBezTo>
                <a:cubicBezTo>
                  <a:pt x="27068" y="58259"/>
                  <a:pt x="20755" y="63689"/>
                  <a:pt x="13931" y="68238"/>
                </a:cubicBezTo>
                <a:cubicBezTo>
                  <a:pt x="6106" y="91713"/>
                  <a:pt x="-8936" y="112414"/>
                  <a:pt x="7107" y="136477"/>
                </a:cubicBezTo>
                <a:cubicBezTo>
                  <a:pt x="11656" y="143301"/>
                  <a:pt x="20755" y="145576"/>
                  <a:pt x="27579" y="150125"/>
                </a:cubicBezTo>
                <a:cubicBezTo>
                  <a:pt x="66248" y="147850"/>
                  <a:pt x="105042" y="147155"/>
                  <a:pt x="143585" y="143301"/>
                </a:cubicBezTo>
                <a:cubicBezTo>
                  <a:pt x="150742" y="142585"/>
                  <a:pt x="159875" y="142330"/>
                  <a:pt x="164056" y="136477"/>
                </a:cubicBezTo>
                <a:cubicBezTo>
                  <a:pt x="172418" y="124771"/>
                  <a:pt x="177704" y="95534"/>
                  <a:pt x="177704" y="95534"/>
                </a:cubicBezTo>
                <a:cubicBezTo>
                  <a:pt x="175429" y="84161"/>
                  <a:pt x="176634" y="71484"/>
                  <a:pt x="170880" y="61414"/>
                </a:cubicBezTo>
                <a:cubicBezTo>
                  <a:pt x="164655" y="50521"/>
                  <a:pt x="140444" y="44445"/>
                  <a:pt x="129937" y="40943"/>
                </a:cubicBezTo>
                <a:cubicBezTo>
                  <a:pt x="118564" y="43218"/>
                  <a:pt x="107070" y="44954"/>
                  <a:pt x="95818" y="47767"/>
                </a:cubicBezTo>
                <a:cubicBezTo>
                  <a:pt x="88840" y="49512"/>
                  <a:pt x="80432" y="59677"/>
                  <a:pt x="75346" y="54591"/>
                </a:cubicBezTo>
                <a:cubicBezTo>
                  <a:pt x="67145" y="46390"/>
                  <a:pt x="74277" y="30541"/>
                  <a:pt x="68522" y="20471"/>
                </a:cubicBezTo>
                <a:cubicBezTo>
                  <a:pt x="64453" y="13350"/>
                  <a:pt x="55386" y="10491"/>
                  <a:pt x="48050" y="6823"/>
                </a:cubicBezTo>
                <a:cubicBezTo>
                  <a:pt x="41617" y="3606"/>
                  <a:pt x="27579" y="0"/>
                  <a:pt x="27579" y="0"/>
                </a:cubicBezTo>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3" name="Freeform 132"/>
          <p:cNvSpPr/>
          <p:nvPr/>
        </p:nvSpPr>
        <p:spPr>
          <a:xfrm>
            <a:off x="1005096" y="8176753"/>
            <a:ext cx="514403" cy="292908"/>
          </a:xfrm>
          <a:custGeom>
            <a:avLst/>
            <a:gdLst>
              <a:gd name="connsiteX0" fmla="*/ 346724 w 913321"/>
              <a:gd name="connsiteY0" fmla="*/ 444060 h 553242"/>
              <a:gd name="connsiteX1" fmla="*/ 319429 w 913321"/>
              <a:gd name="connsiteY1" fmla="*/ 409940 h 553242"/>
              <a:gd name="connsiteX2" fmla="*/ 305781 w 913321"/>
              <a:gd name="connsiteY2" fmla="*/ 368997 h 553242"/>
              <a:gd name="connsiteX3" fmla="*/ 278485 w 913321"/>
              <a:gd name="connsiteY3" fmla="*/ 314406 h 553242"/>
              <a:gd name="connsiteX4" fmla="*/ 210247 w 913321"/>
              <a:gd name="connsiteY4" fmla="*/ 212048 h 553242"/>
              <a:gd name="connsiteX5" fmla="*/ 182951 w 913321"/>
              <a:gd name="connsiteY5" fmla="*/ 157457 h 553242"/>
              <a:gd name="connsiteX6" fmla="*/ 155656 w 913321"/>
              <a:gd name="connsiteY6" fmla="*/ 109689 h 553242"/>
              <a:gd name="connsiteX7" fmla="*/ 114712 w 913321"/>
              <a:gd name="connsiteY7" fmla="*/ 55098 h 553242"/>
              <a:gd name="connsiteX8" fmla="*/ 94241 w 913321"/>
              <a:gd name="connsiteY8" fmla="*/ 20979 h 553242"/>
              <a:gd name="connsiteX9" fmla="*/ 80593 w 913321"/>
              <a:gd name="connsiteY9" fmla="*/ 507 h 553242"/>
              <a:gd name="connsiteX10" fmla="*/ 121536 w 913321"/>
              <a:gd name="connsiteY10" fmla="*/ 34627 h 553242"/>
              <a:gd name="connsiteX11" fmla="*/ 203423 w 913321"/>
              <a:gd name="connsiteY11" fmla="*/ 82394 h 553242"/>
              <a:gd name="connsiteX12" fmla="*/ 292133 w 913321"/>
              <a:gd name="connsiteY12" fmla="*/ 164281 h 553242"/>
              <a:gd name="connsiteX13" fmla="*/ 333076 w 913321"/>
              <a:gd name="connsiteY13" fmla="*/ 212048 h 553242"/>
              <a:gd name="connsiteX14" fmla="*/ 380844 w 913321"/>
              <a:gd name="connsiteY14" fmla="*/ 252991 h 553242"/>
              <a:gd name="connsiteX15" fmla="*/ 421787 w 913321"/>
              <a:gd name="connsiteY15" fmla="*/ 300758 h 553242"/>
              <a:gd name="connsiteX16" fmla="*/ 476378 w 913321"/>
              <a:gd name="connsiteY16" fmla="*/ 341701 h 553242"/>
              <a:gd name="connsiteX17" fmla="*/ 510497 w 913321"/>
              <a:gd name="connsiteY17" fmla="*/ 375821 h 553242"/>
              <a:gd name="connsiteX18" fmla="*/ 544617 w 913321"/>
              <a:gd name="connsiteY18" fmla="*/ 403116 h 553242"/>
              <a:gd name="connsiteX19" fmla="*/ 558265 w 913321"/>
              <a:gd name="connsiteY19" fmla="*/ 430412 h 553242"/>
              <a:gd name="connsiteX20" fmla="*/ 578736 w 913321"/>
              <a:gd name="connsiteY20" fmla="*/ 444060 h 553242"/>
              <a:gd name="connsiteX21" fmla="*/ 544617 w 913321"/>
              <a:gd name="connsiteY21" fmla="*/ 409940 h 553242"/>
              <a:gd name="connsiteX22" fmla="*/ 517321 w 913321"/>
              <a:gd name="connsiteY22" fmla="*/ 375821 h 553242"/>
              <a:gd name="connsiteX23" fmla="*/ 490026 w 913321"/>
              <a:gd name="connsiteY23" fmla="*/ 355349 h 553242"/>
              <a:gd name="connsiteX24" fmla="*/ 469554 w 913321"/>
              <a:gd name="connsiteY24" fmla="*/ 328054 h 553242"/>
              <a:gd name="connsiteX25" fmla="*/ 449082 w 913321"/>
              <a:gd name="connsiteY25" fmla="*/ 307582 h 553242"/>
              <a:gd name="connsiteX26" fmla="*/ 421787 w 913321"/>
              <a:gd name="connsiteY26" fmla="*/ 273463 h 553242"/>
              <a:gd name="connsiteX27" fmla="*/ 428611 w 913321"/>
              <a:gd name="connsiteY27" fmla="*/ 218872 h 553242"/>
              <a:gd name="connsiteX28" fmla="*/ 455906 w 913321"/>
              <a:gd name="connsiteY28" fmla="*/ 212048 h 553242"/>
              <a:gd name="connsiteX29" fmla="*/ 558265 w 913321"/>
              <a:gd name="connsiteY29" fmla="*/ 225695 h 553242"/>
              <a:gd name="connsiteX30" fmla="*/ 578736 w 913321"/>
              <a:gd name="connsiteY30" fmla="*/ 232519 h 553242"/>
              <a:gd name="connsiteX31" fmla="*/ 612856 w 913321"/>
              <a:gd name="connsiteY31" fmla="*/ 239343 h 553242"/>
              <a:gd name="connsiteX32" fmla="*/ 530969 w 913321"/>
              <a:gd name="connsiteY32" fmla="*/ 287110 h 553242"/>
              <a:gd name="connsiteX33" fmla="*/ 490026 w 913321"/>
              <a:gd name="connsiteY33" fmla="*/ 293934 h 553242"/>
              <a:gd name="connsiteX34" fmla="*/ 449082 w 913321"/>
              <a:gd name="connsiteY34" fmla="*/ 314406 h 553242"/>
              <a:gd name="connsiteX35" fmla="*/ 319429 w 913321"/>
              <a:gd name="connsiteY35" fmla="*/ 355349 h 553242"/>
              <a:gd name="connsiteX36" fmla="*/ 278485 w 913321"/>
              <a:gd name="connsiteY36" fmla="*/ 368997 h 553242"/>
              <a:gd name="connsiteX37" fmla="*/ 244366 w 913321"/>
              <a:gd name="connsiteY37" fmla="*/ 382645 h 553242"/>
              <a:gd name="connsiteX38" fmla="*/ 189775 w 913321"/>
              <a:gd name="connsiteY38" fmla="*/ 396292 h 553242"/>
              <a:gd name="connsiteX39" fmla="*/ 169303 w 913321"/>
              <a:gd name="connsiteY39" fmla="*/ 403116 h 553242"/>
              <a:gd name="connsiteX40" fmla="*/ 196599 w 913321"/>
              <a:gd name="connsiteY40" fmla="*/ 355349 h 553242"/>
              <a:gd name="connsiteX41" fmla="*/ 292133 w 913321"/>
              <a:gd name="connsiteY41" fmla="*/ 273463 h 553242"/>
              <a:gd name="connsiteX42" fmla="*/ 428611 w 913321"/>
              <a:gd name="connsiteY42" fmla="*/ 205224 h 553242"/>
              <a:gd name="connsiteX43" fmla="*/ 524145 w 913321"/>
              <a:gd name="connsiteY43" fmla="*/ 171104 h 553242"/>
              <a:gd name="connsiteX44" fmla="*/ 585560 w 913321"/>
              <a:gd name="connsiteY44" fmla="*/ 164281 h 553242"/>
              <a:gd name="connsiteX45" fmla="*/ 565088 w 913321"/>
              <a:gd name="connsiteY45" fmla="*/ 171104 h 553242"/>
              <a:gd name="connsiteX46" fmla="*/ 503673 w 913321"/>
              <a:gd name="connsiteY46" fmla="*/ 184752 h 553242"/>
              <a:gd name="connsiteX47" fmla="*/ 469554 w 913321"/>
              <a:gd name="connsiteY47" fmla="*/ 198400 h 553242"/>
              <a:gd name="connsiteX48" fmla="*/ 435435 w 913321"/>
              <a:gd name="connsiteY48" fmla="*/ 205224 h 553242"/>
              <a:gd name="connsiteX49" fmla="*/ 298957 w 913321"/>
              <a:gd name="connsiteY49" fmla="*/ 225695 h 553242"/>
              <a:gd name="connsiteX50" fmla="*/ 189775 w 913321"/>
              <a:gd name="connsiteY50" fmla="*/ 218872 h 553242"/>
              <a:gd name="connsiteX51" fmla="*/ 182951 w 913321"/>
              <a:gd name="connsiteY51" fmla="*/ 191576 h 553242"/>
              <a:gd name="connsiteX52" fmla="*/ 210247 w 913321"/>
              <a:gd name="connsiteY52" fmla="*/ 171104 h 553242"/>
              <a:gd name="connsiteX53" fmla="*/ 264838 w 913321"/>
              <a:gd name="connsiteY53" fmla="*/ 150633 h 553242"/>
              <a:gd name="connsiteX54" fmla="*/ 380844 w 913321"/>
              <a:gd name="connsiteY54" fmla="*/ 157457 h 553242"/>
              <a:gd name="connsiteX55" fmla="*/ 387668 w 913321"/>
              <a:gd name="connsiteY55" fmla="*/ 136985 h 553242"/>
              <a:gd name="connsiteX56" fmla="*/ 360372 w 913321"/>
              <a:gd name="connsiteY56" fmla="*/ 109689 h 553242"/>
              <a:gd name="connsiteX57" fmla="*/ 312605 w 913321"/>
              <a:gd name="connsiteY57" fmla="*/ 150633 h 553242"/>
              <a:gd name="connsiteX58" fmla="*/ 244366 w 913321"/>
              <a:gd name="connsiteY58" fmla="*/ 239343 h 553242"/>
              <a:gd name="connsiteX59" fmla="*/ 182951 w 913321"/>
              <a:gd name="connsiteY59" fmla="*/ 307582 h 553242"/>
              <a:gd name="connsiteX60" fmla="*/ 128360 w 913321"/>
              <a:gd name="connsiteY60" fmla="*/ 389469 h 553242"/>
              <a:gd name="connsiteX61" fmla="*/ 60121 w 913321"/>
              <a:gd name="connsiteY61" fmla="*/ 485003 h 553242"/>
              <a:gd name="connsiteX62" fmla="*/ 87417 w 913321"/>
              <a:gd name="connsiteY62" fmla="*/ 498651 h 553242"/>
              <a:gd name="connsiteX63" fmla="*/ 94241 w 913321"/>
              <a:gd name="connsiteY63" fmla="*/ 471355 h 553242"/>
              <a:gd name="connsiteX64" fmla="*/ 101065 w 913321"/>
              <a:gd name="connsiteY64" fmla="*/ 403116 h 553242"/>
              <a:gd name="connsiteX65" fmla="*/ 94241 w 913321"/>
              <a:gd name="connsiteY65" fmla="*/ 287110 h 553242"/>
              <a:gd name="connsiteX66" fmla="*/ 87417 w 913321"/>
              <a:gd name="connsiteY66" fmla="*/ 259815 h 553242"/>
              <a:gd name="connsiteX67" fmla="*/ 66945 w 913321"/>
              <a:gd name="connsiteY67" fmla="*/ 252991 h 553242"/>
              <a:gd name="connsiteX68" fmla="*/ 101065 w 913321"/>
              <a:gd name="connsiteY68" fmla="*/ 266639 h 553242"/>
              <a:gd name="connsiteX69" fmla="*/ 162479 w 913321"/>
              <a:gd name="connsiteY69" fmla="*/ 239343 h 553242"/>
              <a:gd name="connsiteX70" fmla="*/ 244366 w 913321"/>
              <a:gd name="connsiteY70" fmla="*/ 212048 h 553242"/>
              <a:gd name="connsiteX71" fmla="*/ 278485 w 913321"/>
              <a:gd name="connsiteY71" fmla="*/ 191576 h 553242"/>
              <a:gd name="connsiteX72" fmla="*/ 319429 w 913321"/>
              <a:gd name="connsiteY72" fmla="*/ 164281 h 553242"/>
              <a:gd name="connsiteX73" fmla="*/ 360372 w 913321"/>
              <a:gd name="connsiteY73" fmla="*/ 177928 h 553242"/>
              <a:gd name="connsiteX74" fmla="*/ 380844 w 913321"/>
              <a:gd name="connsiteY74" fmla="*/ 191576 h 553242"/>
              <a:gd name="connsiteX75" fmla="*/ 408139 w 913321"/>
              <a:gd name="connsiteY75" fmla="*/ 205224 h 553242"/>
              <a:gd name="connsiteX76" fmla="*/ 455906 w 913321"/>
              <a:gd name="connsiteY76" fmla="*/ 246167 h 553242"/>
              <a:gd name="connsiteX77" fmla="*/ 503673 w 913321"/>
              <a:gd name="connsiteY77" fmla="*/ 300758 h 553242"/>
              <a:gd name="connsiteX78" fmla="*/ 524145 w 913321"/>
              <a:gd name="connsiteY78" fmla="*/ 321230 h 553242"/>
              <a:gd name="connsiteX79" fmla="*/ 544617 w 913321"/>
              <a:gd name="connsiteY79" fmla="*/ 368997 h 553242"/>
              <a:gd name="connsiteX80" fmla="*/ 565088 w 913321"/>
              <a:gd name="connsiteY80" fmla="*/ 389469 h 553242"/>
              <a:gd name="connsiteX81" fmla="*/ 578736 w 913321"/>
              <a:gd name="connsiteY81" fmla="*/ 423588 h 553242"/>
              <a:gd name="connsiteX82" fmla="*/ 592384 w 913321"/>
              <a:gd name="connsiteY82" fmla="*/ 450883 h 553242"/>
              <a:gd name="connsiteX83" fmla="*/ 578736 w 913321"/>
              <a:gd name="connsiteY83" fmla="*/ 382645 h 553242"/>
              <a:gd name="connsiteX84" fmla="*/ 558265 w 913321"/>
              <a:gd name="connsiteY84" fmla="*/ 259815 h 553242"/>
              <a:gd name="connsiteX85" fmla="*/ 544617 w 913321"/>
              <a:gd name="connsiteY85" fmla="*/ 184752 h 553242"/>
              <a:gd name="connsiteX86" fmla="*/ 537793 w 913321"/>
              <a:gd name="connsiteY86" fmla="*/ 150633 h 553242"/>
              <a:gd name="connsiteX87" fmla="*/ 517321 w 913321"/>
              <a:gd name="connsiteY87" fmla="*/ 130161 h 553242"/>
              <a:gd name="connsiteX88" fmla="*/ 496850 w 913321"/>
              <a:gd name="connsiteY88" fmla="*/ 123337 h 553242"/>
              <a:gd name="connsiteX89" fmla="*/ 558265 w 913321"/>
              <a:gd name="connsiteY89" fmla="*/ 136985 h 553242"/>
              <a:gd name="connsiteX90" fmla="*/ 646975 w 913321"/>
              <a:gd name="connsiteY90" fmla="*/ 198400 h 553242"/>
              <a:gd name="connsiteX91" fmla="*/ 667447 w 913321"/>
              <a:gd name="connsiteY91" fmla="*/ 212048 h 553242"/>
              <a:gd name="connsiteX92" fmla="*/ 722038 w 913321"/>
              <a:gd name="connsiteY92" fmla="*/ 273463 h 553242"/>
              <a:gd name="connsiteX93" fmla="*/ 776629 w 913321"/>
              <a:gd name="connsiteY93" fmla="*/ 321230 h 553242"/>
              <a:gd name="connsiteX94" fmla="*/ 790276 w 913321"/>
              <a:gd name="connsiteY94" fmla="*/ 341701 h 553242"/>
              <a:gd name="connsiteX95" fmla="*/ 783453 w 913321"/>
              <a:gd name="connsiteY95" fmla="*/ 287110 h 553242"/>
              <a:gd name="connsiteX96" fmla="*/ 742509 w 913321"/>
              <a:gd name="connsiteY96" fmla="*/ 232519 h 553242"/>
              <a:gd name="connsiteX97" fmla="*/ 728862 w 913321"/>
              <a:gd name="connsiteY97" fmla="*/ 212048 h 553242"/>
              <a:gd name="connsiteX98" fmla="*/ 715214 w 913321"/>
              <a:gd name="connsiteY98" fmla="*/ 177928 h 553242"/>
              <a:gd name="connsiteX99" fmla="*/ 701566 w 913321"/>
              <a:gd name="connsiteY99" fmla="*/ 150633 h 553242"/>
              <a:gd name="connsiteX100" fmla="*/ 694742 w 913321"/>
              <a:gd name="connsiteY100" fmla="*/ 116513 h 553242"/>
              <a:gd name="connsiteX101" fmla="*/ 681094 w 913321"/>
              <a:gd name="connsiteY101" fmla="*/ 89218 h 553242"/>
              <a:gd name="connsiteX102" fmla="*/ 687918 w 913321"/>
              <a:gd name="connsiteY102" fmla="*/ 61922 h 553242"/>
              <a:gd name="connsiteX103" fmla="*/ 728862 w 913321"/>
              <a:gd name="connsiteY103" fmla="*/ 75570 h 553242"/>
              <a:gd name="connsiteX104" fmla="*/ 783453 w 913321"/>
              <a:gd name="connsiteY104" fmla="*/ 96042 h 553242"/>
              <a:gd name="connsiteX105" fmla="*/ 803924 w 913321"/>
              <a:gd name="connsiteY105" fmla="*/ 109689 h 553242"/>
              <a:gd name="connsiteX106" fmla="*/ 783453 w 913321"/>
              <a:gd name="connsiteY106" fmla="*/ 116513 h 553242"/>
              <a:gd name="connsiteX107" fmla="*/ 565088 w 913321"/>
              <a:gd name="connsiteY107" fmla="*/ 109689 h 553242"/>
              <a:gd name="connsiteX108" fmla="*/ 530969 w 913321"/>
              <a:gd name="connsiteY108" fmla="*/ 102866 h 553242"/>
              <a:gd name="connsiteX109" fmla="*/ 503673 w 913321"/>
              <a:gd name="connsiteY109" fmla="*/ 96042 h 553242"/>
              <a:gd name="connsiteX110" fmla="*/ 401315 w 913321"/>
              <a:gd name="connsiteY110" fmla="*/ 109689 h 553242"/>
              <a:gd name="connsiteX111" fmla="*/ 462730 w 913321"/>
              <a:gd name="connsiteY111" fmla="*/ 130161 h 553242"/>
              <a:gd name="connsiteX112" fmla="*/ 510497 w 913321"/>
              <a:gd name="connsiteY112" fmla="*/ 150633 h 553242"/>
              <a:gd name="connsiteX113" fmla="*/ 667447 w 913321"/>
              <a:gd name="connsiteY113" fmla="*/ 198400 h 553242"/>
              <a:gd name="connsiteX114" fmla="*/ 708390 w 913321"/>
              <a:gd name="connsiteY114" fmla="*/ 218872 h 553242"/>
              <a:gd name="connsiteX115" fmla="*/ 749333 w 913321"/>
              <a:gd name="connsiteY115" fmla="*/ 232519 h 553242"/>
              <a:gd name="connsiteX116" fmla="*/ 790276 w 913321"/>
              <a:gd name="connsiteY116" fmla="*/ 259815 h 553242"/>
              <a:gd name="connsiteX117" fmla="*/ 851691 w 913321"/>
              <a:gd name="connsiteY117" fmla="*/ 293934 h 553242"/>
              <a:gd name="connsiteX118" fmla="*/ 858515 w 913321"/>
              <a:gd name="connsiteY118" fmla="*/ 314406 h 553242"/>
              <a:gd name="connsiteX119" fmla="*/ 872163 w 913321"/>
              <a:gd name="connsiteY119" fmla="*/ 334878 h 553242"/>
              <a:gd name="connsiteX120" fmla="*/ 769805 w 913321"/>
              <a:gd name="connsiteY120" fmla="*/ 389469 h 553242"/>
              <a:gd name="connsiteX121" fmla="*/ 674271 w 913321"/>
              <a:gd name="connsiteY121" fmla="*/ 409940 h 553242"/>
              <a:gd name="connsiteX122" fmla="*/ 612856 w 913321"/>
              <a:gd name="connsiteY122" fmla="*/ 423588 h 553242"/>
              <a:gd name="connsiteX123" fmla="*/ 496850 w 913321"/>
              <a:gd name="connsiteY123" fmla="*/ 437236 h 553242"/>
              <a:gd name="connsiteX124" fmla="*/ 333076 w 913321"/>
              <a:gd name="connsiteY124" fmla="*/ 450883 h 553242"/>
              <a:gd name="connsiteX125" fmla="*/ 312605 w 913321"/>
              <a:gd name="connsiteY125" fmla="*/ 457707 h 553242"/>
              <a:gd name="connsiteX126" fmla="*/ 298957 w 913321"/>
              <a:gd name="connsiteY126" fmla="*/ 437236 h 553242"/>
              <a:gd name="connsiteX127" fmla="*/ 360372 w 913321"/>
              <a:gd name="connsiteY127" fmla="*/ 403116 h 553242"/>
              <a:gd name="connsiteX128" fmla="*/ 401315 w 913321"/>
              <a:gd name="connsiteY128" fmla="*/ 375821 h 553242"/>
              <a:gd name="connsiteX129" fmla="*/ 298957 w 913321"/>
              <a:gd name="connsiteY129" fmla="*/ 437236 h 553242"/>
              <a:gd name="connsiteX130" fmla="*/ 223894 w 913321"/>
              <a:gd name="connsiteY130" fmla="*/ 478179 h 553242"/>
              <a:gd name="connsiteX131" fmla="*/ 182951 w 913321"/>
              <a:gd name="connsiteY131" fmla="*/ 491827 h 553242"/>
              <a:gd name="connsiteX132" fmla="*/ 155656 w 913321"/>
              <a:gd name="connsiteY132" fmla="*/ 505475 h 553242"/>
              <a:gd name="connsiteX133" fmla="*/ 121536 w 913321"/>
              <a:gd name="connsiteY133" fmla="*/ 519122 h 553242"/>
              <a:gd name="connsiteX134" fmla="*/ 80593 w 913321"/>
              <a:gd name="connsiteY134" fmla="*/ 539594 h 553242"/>
              <a:gd name="connsiteX135" fmla="*/ 73769 w 913321"/>
              <a:gd name="connsiteY135" fmla="*/ 498651 h 553242"/>
              <a:gd name="connsiteX136" fmla="*/ 87417 w 913321"/>
              <a:gd name="connsiteY136" fmla="*/ 471355 h 553242"/>
              <a:gd name="connsiteX137" fmla="*/ 94241 w 913321"/>
              <a:gd name="connsiteY137" fmla="*/ 430412 h 553242"/>
              <a:gd name="connsiteX138" fmla="*/ 114712 w 913321"/>
              <a:gd name="connsiteY138" fmla="*/ 396292 h 553242"/>
              <a:gd name="connsiteX139" fmla="*/ 142008 w 913321"/>
              <a:gd name="connsiteY139" fmla="*/ 341701 h 553242"/>
              <a:gd name="connsiteX140" fmla="*/ 162479 w 913321"/>
              <a:gd name="connsiteY140" fmla="*/ 307582 h 553242"/>
              <a:gd name="connsiteX141" fmla="*/ 182951 w 913321"/>
              <a:gd name="connsiteY141" fmla="*/ 266639 h 553242"/>
              <a:gd name="connsiteX142" fmla="*/ 223894 w 913321"/>
              <a:gd name="connsiteY142" fmla="*/ 280286 h 553242"/>
              <a:gd name="connsiteX143" fmla="*/ 244366 w 913321"/>
              <a:gd name="connsiteY143" fmla="*/ 307582 h 553242"/>
              <a:gd name="connsiteX144" fmla="*/ 271662 w 913321"/>
              <a:gd name="connsiteY144" fmla="*/ 328054 h 553242"/>
              <a:gd name="connsiteX145" fmla="*/ 285309 w 913321"/>
              <a:gd name="connsiteY145" fmla="*/ 355349 h 553242"/>
              <a:gd name="connsiteX146" fmla="*/ 305781 w 913321"/>
              <a:gd name="connsiteY146" fmla="*/ 375821 h 553242"/>
              <a:gd name="connsiteX147" fmla="*/ 346724 w 913321"/>
              <a:gd name="connsiteY147" fmla="*/ 444060 h 553242"/>
              <a:gd name="connsiteX148" fmla="*/ 367196 w 913321"/>
              <a:gd name="connsiteY148" fmla="*/ 498651 h 553242"/>
              <a:gd name="connsiteX149" fmla="*/ 394491 w 913321"/>
              <a:gd name="connsiteY149" fmla="*/ 553242 h 553242"/>
              <a:gd name="connsiteX150" fmla="*/ 401315 w 913321"/>
              <a:gd name="connsiteY150" fmla="*/ 525946 h 553242"/>
              <a:gd name="connsiteX151" fmla="*/ 408139 w 913321"/>
              <a:gd name="connsiteY151" fmla="*/ 464531 h 553242"/>
              <a:gd name="connsiteX152" fmla="*/ 421787 w 913321"/>
              <a:gd name="connsiteY152" fmla="*/ 430412 h 553242"/>
              <a:gd name="connsiteX153" fmla="*/ 428611 w 913321"/>
              <a:gd name="connsiteY153" fmla="*/ 403116 h 553242"/>
              <a:gd name="connsiteX154" fmla="*/ 442259 w 913321"/>
              <a:gd name="connsiteY154" fmla="*/ 362173 h 553242"/>
              <a:gd name="connsiteX155" fmla="*/ 449082 w 913321"/>
              <a:gd name="connsiteY155" fmla="*/ 341701 h 553242"/>
              <a:gd name="connsiteX156" fmla="*/ 462730 w 913321"/>
              <a:gd name="connsiteY156" fmla="*/ 321230 h 553242"/>
              <a:gd name="connsiteX157" fmla="*/ 496850 w 913321"/>
              <a:gd name="connsiteY157" fmla="*/ 328054 h 553242"/>
              <a:gd name="connsiteX158" fmla="*/ 537793 w 913321"/>
              <a:gd name="connsiteY158" fmla="*/ 348525 h 553242"/>
              <a:gd name="connsiteX159" fmla="*/ 558265 w 913321"/>
              <a:gd name="connsiteY159" fmla="*/ 355349 h 553242"/>
              <a:gd name="connsiteX160" fmla="*/ 599208 w 913321"/>
              <a:gd name="connsiteY160" fmla="*/ 375821 h 553242"/>
              <a:gd name="connsiteX161" fmla="*/ 619679 w 913321"/>
              <a:gd name="connsiteY161" fmla="*/ 362173 h 553242"/>
              <a:gd name="connsiteX162" fmla="*/ 606032 w 913321"/>
              <a:gd name="connsiteY162" fmla="*/ 307582 h 553242"/>
              <a:gd name="connsiteX163" fmla="*/ 544617 w 913321"/>
              <a:gd name="connsiteY163" fmla="*/ 293934 h 553242"/>
              <a:gd name="connsiteX164" fmla="*/ 449082 w 913321"/>
              <a:gd name="connsiteY164" fmla="*/ 273463 h 553242"/>
              <a:gd name="connsiteX165" fmla="*/ 326253 w 913321"/>
              <a:gd name="connsiteY165" fmla="*/ 225695 h 553242"/>
              <a:gd name="connsiteX166" fmla="*/ 292133 w 913321"/>
              <a:gd name="connsiteY166" fmla="*/ 212048 h 553242"/>
              <a:gd name="connsiteX167" fmla="*/ 251190 w 913321"/>
              <a:gd name="connsiteY167" fmla="*/ 198400 h 553242"/>
              <a:gd name="connsiteX168" fmla="*/ 244366 w 913321"/>
              <a:gd name="connsiteY168" fmla="*/ 177928 h 553242"/>
              <a:gd name="connsiteX169" fmla="*/ 278485 w 913321"/>
              <a:gd name="connsiteY169" fmla="*/ 136985 h 553242"/>
              <a:gd name="connsiteX170" fmla="*/ 285309 w 913321"/>
              <a:gd name="connsiteY170" fmla="*/ 116513 h 553242"/>
              <a:gd name="connsiteX171" fmla="*/ 285309 w 913321"/>
              <a:gd name="connsiteY171" fmla="*/ 96042 h 553242"/>
              <a:gd name="connsiteX172" fmla="*/ 19178 w 913321"/>
              <a:gd name="connsiteY172" fmla="*/ 102866 h 553242"/>
              <a:gd name="connsiteX173" fmla="*/ 53297 w 913321"/>
              <a:gd name="connsiteY173" fmla="*/ 130161 h 553242"/>
              <a:gd name="connsiteX174" fmla="*/ 94241 w 913321"/>
              <a:gd name="connsiteY174" fmla="*/ 143809 h 553242"/>
              <a:gd name="connsiteX175" fmla="*/ 148832 w 913321"/>
              <a:gd name="connsiteY175" fmla="*/ 171104 h 553242"/>
              <a:gd name="connsiteX176" fmla="*/ 189775 w 913321"/>
              <a:gd name="connsiteY176" fmla="*/ 191576 h 553242"/>
              <a:gd name="connsiteX177" fmla="*/ 210247 w 913321"/>
              <a:gd name="connsiteY177" fmla="*/ 218872 h 553242"/>
              <a:gd name="connsiteX178" fmla="*/ 128360 w 913321"/>
              <a:gd name="connsiteY178" fmla="*/ 246167 h 553242"/>
              <a:gd name="connsiteX179" fmla="*/ 73769 w 913321"/>
              <a:gd name="connsiteY179" fmla="*/ 280286 h 553242"/>
              <a:gd name="connsiteX180" fmla="*/ 53297 w 913321"/>
              <a:gd name="connsiteY180" fmla="*/ 287110 h 553242"/>
              <a:gd name="connsiteX181" fmla="*/ 39650 w 913321"/>
              <a:gd name="connsiteY181" fmla="*/ 307582 h 553242"/>
              <a:gd name="connsiteX182" fmla="*/ 19178 w 913321"/>
              <a:gd name="connsiteY182" fmla="*/ 321230 h 553242"/>
              <a:gd name="connsiteX183" fmla="*/ 12354 w 913321"/>
              <a:gd name="connsiteY183" fmla="*/ 355349 h 553242"/>
              <a:gd name="connsiteX184" fmla="*/ 5530 w 913321"/>
              <a:gd name="connsiteY184" fmla="*/ 416764 h 553242"/>
              <a:gd name="connsiteX185" fmla="*/ 66945 w 913321"/>
              <a:gd name="connsiteY185" fmla="*/ 409940 h 553242"/>
              <a:gd name="connsiteX186" fmla="*/ 476378 w 913321"/>
              <a:gd name="connsiteY186" fmla="*/ 416764 h 553242"/>
              <a:gd name="connsiteX187" fmla="*/ 660623 w 913321"/>
              <a:gd name="connsiteY187" fmla="*/ 444060 h 553242"/>
              <a:gd name="connsiteX188" fmla="*/ 728862 w 913321"/>
              <a:gd name="connsiteY188" fmla="*/ 471355 h 553242"/>
              <a:gd name="connsiteX189" fmla="*/ 749333 w 913321"/>
              <a:gd name="connsiteY189" fmla="*/ 485003 h 553242"/>
              <a:gd name="connsiteX190" fmla="*/ 776629 w 913321"/>
              <a:gd name="connsiteY190" fmla="*/ 491827 h 553242"/>
              <a:gd name="connsiteX191" fmla="*/ 872163 w 913321"/>
              <a:gd name="connsiteY191" fmla="*/ 512298 h 553242"/>
              <a:gd name="connsiteX192" fmla="*/ 892635 w 913321"/>
              <a:gd name="connsiteY192" fmla="*/ 525946 h 553242"/>
              <a:gd name="connsiteX193" fmla="*/ 913106 w 913321"/>
              <a:gd name="connsiteY193" fmla="*/ 532770 h 553242"/>
              <a:gd name="connsiteX194" fmla="*/ 851691 w 913321"/>
              <a:gd name="connsiteY194" fmla="*/ 478179 h 553242"/>
              <a:gd name="connsiteX195" fmla="*/ 803924 w 913321"/>
              <a:gd name="connsiteY195" fmla="*/ 430412 h 553242"/>
              <a:gd name="connsiteX196" fmla="*/ 776629 w 913321"/>
              <a:gd name="connsiteY196" fmla="*/ 409940 h 553242"/>
              <a:gd name="connsiteX197" fmla="*/ 749333 w 913321"/>
              <a:gd name="connsiteY197" fmla="*/ 375821 h 553242"/>
              <a:gd name="connsiteX198" fmla="*/ 687918 w 913321"/>
              <a:gd name="connsiteY198" fmla="*/ 328054 h 553242"/>
              <a:gd name="connsiteX199" fmla="*/ 674271 w 913321"/>
              <a:gd name="connsiteY199" fmla="*/ 300758 h 553242"/>
              <a:gd name="connsiteX200" fmla="*/ 660623 w 913321"/>
              <a:gd name="connsiteY200" fmla="*/ 280286 h 553242"/>
              <a:gd name="connsiteX201" fmla="*/ 681094 w 913321"/>
              <a:gd name="connsiteY201" fmla="*/ 273463 h 553242"/>
              <a:gd name="connsiteX202" fmla="*/ 694742 w 913321"/>
              <a:gd name="connsiteY202" fmla="*/ 252991 h 553242"/>
              <a:gd name="connsiteX203" fmla="*/ 701566 w 913321"/>
              <a:gd name="connsiteY203" fmla="*/ 225695 h 553242"/>
              <a:gd name="connsiteX204" fmla="*/ 722038 w 913321"/>
              <a:gd name="connsiteY204" fmla="*/ 218872 h 553242"/>
              <a:gd name="connsiteX205" fmla="*/ 742509 w 913321"/>
              <a:gd name="connsiteY205" fmla="*/ 205224 h 553242"/>
              <a:gd name="connsiteX206" fmla="*/ 817572 w 913321"/>
              <a:gd name="connsiteY206" fmla="*/ 198400 h 553242"/>
              <a:gd name="connsiteX207" fmla="*/ 810748 w 913321"/>
              <a:gd name="connsiteY207" fmla="*/ 177928 h 553242"/>
              <a:gd name="connsiteX208" fmla="*/ 762981 w 913321"/>
              <a:gd name="connsiteY208" fmla="*/ 164281 h 553242"/>
              <a:gd name="connsiteX209" fmla="*/ 646975 w 913321"/>
              <a:gd name="connsiteY209" fmla="*/ 123337 h 553242"/>
              <a:gd name="connsiteX210" fmla="*/ 606032 w 913321"/>
              <a:gd name="connsiteY210" fmla="*/ 109689 h 553242"/>
              <a:gd name="connsiteX211" fmla="*/ 558265 w 913321"/>
              <a:gd name="connsiteY211" fmla="*/ 96042 h 553242"/>
              <a:gd name="connsiteX212" fmla="*/ 537793 w 913321"/>
              <a:gd name="connsiteY212" fmla="*/ 82394 h 553242"/>
              <a:gd name="connsiteX213" fmla="*/ 530969 w 913321"/>
              <a:gd name="connsiteY213" fmla="*/ 61922 h 553242"/>
              <a:gd name="connsiteX214" fmla="*/ 469554 w 913321"/>
              <a:gd name="connsiteY214" fmla="*/ 55098 h 553242"/>
              <a:gd name="connsiteX215" fmla="*/ 394491 w 913321"/>
              <a:gd name="connsiteY215" fmla="*/ 89218 h 553242"/>
              <a:gd name="connsiteX216" fmla="*/ 360372 w 913321"/>
              <a:gd name="connsiteY216" fmla="*/ 116513 h 553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913321" h="553242">
                <a:moveTo>
                  <a:pt x="346724" y="444060"/>
                </a:moveTo>
                <a:cubicBezTo>
                  <a:pt x="337626" y="432687"/>
                  <a:pt x="326403" y="422726"/>
                  <a:pt x="319429" y="409940"/>
                </a:cubicBezTo>
                <a:cubicBezTo>
                  <a:pt x="312540" y="397311"/>
                  <a:pt x="311448" y="382220"/>
                  <a:pt x="305781" y="368997"/>
                </a:cubicBezTo>
                <a:cubicBezTo>
                  <a:pt x="297767" y="350297"/>
                  <a:pt x="289063" y="331785"/>
                  <a:pt x="278485" y="314406"/>
                </a:cubicBezTo>
                <a:cubicBezTo>
                  <a:pt x="257164" y="279379"/>
                  <a:pt x="228586" y="248725"/>
                  <a:pt x="210247" y="212048"/>
                </a:cubicBezTo>
                <a:cubicBezTo>
                  <a:pt x="201148" y="193851"/>
                  <a:pt x="192525" y="175408"/>
                  <a:pt x="182951" y="157457"/>
                </a:cubicBezTo>
                <a:cubicBezTo>
                  <a:pt x="174321" y="141276"/>
                  <a:pt x="165828" y="124948"/>
                  <a:pt x="155656" y="109689"/>
                </a:cubicBezTo>
                <a:cubicBezTo>
                  <a:pt x="80768" y="-2644"/>
                  <a:pt x="160353" y="128125"/>
                  <a:pt x="114712" y="55098"/>
                </a:cubicBezTo>
                <a:cubicBezTo>
                  <a:pt x="107683" y="43851"/>
                  <a:pt x="101270" y="32226"/>
                  <a:pt x="94241" y="20979"/>
                </a:cubicBezTo>
                <a:cubicBezTo>
                  <a:pt x="89894" y="14024"/>
                  <a:pt x="73257" y="-3161"/>
                  <a:pt x="80593" y="507"/>
                </a:cubicBezTo>
                <a:cubicBezTo>
                  <a:pt x="96483" y="8452"/>
                  <a:pt x="106548" y="25089"/>
                  <a:pt x="121536" y="34627"/>
                </a:cubicBezTo>
                <a:cubicBezTo>
                  <a:pt x="239296" y="109566"/>
                  <a:pt x="41104" y="-45142"/>
                  <a:pt x="203423" y="82394"/>
                </a:cubicBezTo>
                <a:cubicBezTo>
                  <a:pt x="233900" y="106340"/>
                  <a:pt x="265762" y="135712"/>
                  <a:pt x="292133" y="164281"/>
                </a:cubicBezTo>
                <a:cubicBezTo>
                  <a:pt x="306357" y="179691"/>
                  <a:pt x="318247" y="197219"/>
                  <a:pt x="333076" y="212048"/>
                </a:cubicBezTo>
                <a:cubicBezTo>
                  <a:pt x="347905" y="226877"/>
                  <a:pt x="366015" y="238162"/>
                  <a:pt x="380844" y="252991"/>
                </a:cubicBezTo>
                <a:cubicBezTo>
                  <a:pt x="395673" y="267820"/>
                  <a:pt x="406420" y="286488"/>
                  <a:pt x="421787" y="300758"/>
                </a:cubicBezTo>
                <a:cubicBezTo>
                  <a:pt x="438455" y="316236"/>
                  <a:pt x="459014" y="327008"/>
                  <a:pt x="476378" y="341701"/>
                </a:cubicBezTo>
                <a:cubicBezTo>
                  <a:pt x="488656" y="352090"/>
                  <a:pt x="498542" y="365061"/>
                  <a:pt x="510497" y="375821"/>
                </a:cubicBezTo>
                <a:cubicBezTo>
                  <a:pt x="521323" y="385564"/>
                  <a:pt x="533244" y="394018"/>
                  <a:pt x="544617" y="403116"/>
                </a:cubicBezTo>
                <a:cubicBezTo>
                  <a:pt x="549166" y="412215"/>
                  <a:pt x="551753" y="422597"/>
                  <a:pt x="558265" y="430412"/>
                </a:cubicBezTo>
                <a:cubicBezTo>
                  <a:pt x="563515" y="436712"/>
                  <a:pt x="583285" y="450884"/>
                  <a:pt x="578736" y="444060"/>
                </a:cubicBezTo>
                <a:cubicBezTo>
                  <a:pt x="569814" y="430677"/>
                  <a:pt x="555377" y="421895"/>
                  <a:pt x="544617" y="409940"/>
                </a:cubicBezTo>
                <a:cubicBezTo>
                  <a:pt x="534874" y="399114"/>
                  <a:pt x="527620" y="386120"/>
                  <a:pt x="517321" y="375821"/>
                </a:cubicBezTo>
                <a:cubicBezTo>
                  <a:pt x="509279" y="367779"/>
                  <a:pt x="498068" y="363391"/>
                  <a:pt x="490026" y="355349"/>
                </a:cubicBezTo>
                <a:cubicBezTo>
                  <a:pt x="481984" y="347307"/>
                  <a:pt x="476956" y="336689"/>
                  <a:pt x="469554" y="328054"/>
                </a:cubicBezTo>
                <a:cubicBezTo>
                  <a:pt x="463273" y="320727"/>
                  <a:pt x="455437" y="314845"/>
                  <a:pt x="449082" y="307582"/>
                </a:cubicBezTo>
                <a:cubicBezTo>
                  <a:pt x="439491" y="296621"/>
                  <a:pt x="430885" y="284836"/>
                  <a:pt x="421787" y="273463"/>
                </a:cubicBezTo>
                <a:cubicBezTo>
                  <a:pt x="409497" y="236593"/>
                  <a:pt x="393916" y="233741"/>
                  <a:pt x="428611" y="218872"/>
                </a:cubicBezTo>
                <a:cubicBezTo>
                  <a:pt x="437231" y="215178"/>
                  <a:pt x="446808" y="214323"/>
                  <a:pt x="455906" y="212048"/>
                </a:cubicBezTo>
                <a:cubicBezTo>
                  <a:pt x="490026" y="216597"/>
                  <a:pt x="524312" y="220036"/>
                  <a:pt x="558265" y="225695"/>
                </a:cubicBezTo>
                <a:cubicBezTo>
                  <a:pt x="565360" y="226877"/>
                  <a:pt x="571758" y="230774"/>
                  <a:pt x="578736" y="232519"/>
                </a:cubicBezTo>
                <a:cubicBezTo>
                  <a:pt x="589988" y="235332"/>
                  <a:pt x="601483" y="237068"/>
                  <a:pt x="612856" y="239343"/>
                </a:cubicBezTo>
                <a:cubicBezTo>
                  <a:pt x="589107" y="255176"/>
                  <a:pt x="558778" y="277841"/>
                  <a:pt x="530969" y="287110"/>
                </a:cubicBezTo>
                <a:cubicBezTo>
                  <a:pt x="517843" y="291485"/>
                  <a:pt x="503674" y="291659"/>
                  <a:pt x="490026" y="293934"/>
                </a:cubicBezTo>
                <a:cubicBezTo>
                  <a:pt x="476378" y="300758"/>
                  <a:pt x="463303" y="308875"/>
                  <a:pt x="449082" y="314406"/>
                </a:cubicBezTo>
                <a:cubicBezTo>
                  <a:pt x="382796" y="340184"/>
                  <a:pt x="376841" y="337684"/>
                  <a:pt x="319429" y="355349"/>
                </a:cubicBezTo>
                <a:cubicBezTo>
                  <a:pt x="305679" y="359580"/>
                  <a:pt x="292005" y="364081"/>
                  <a:pt x="278485" y="368997"/>
                </a:cubicBezTo>
                <a:cubicBezTo>
                  <a:pt x="266973" y="373183"/>
                  <a:pt x="256073" y="379043"/>
                  <a:pt x="244366" y="382645"/>
                </a:cubicBezTo>
                <a:cubicBezTo>
                  <a:pt x="226438" y="388161"/>
                  <a:pt x="207569" y="390361"/>
                  <a:pt x="189775" y="396292"/>
                </a:cubicBezTo>
                <a:lnTo>
                  <a:pt x="169303" y="403116"/>
                </a:lnTo>
                <a:cubicBezTo>
                  <a:pt x="178402" y="387194"/>
                  <a:pt x="185418" y="369885"/>
                  <a:pt x="196599" y="355349"/>
                </a:cubicBezTo>
                <a:cubicBezTo>
                  <a:pt x="217672" y="327954"/>
                  <a:pt x="264474" y="291064"/>
                  <a:pt x="292133" y="273463"/>
                </a:cubicBezTo>
                <a:cubicBezTo>
                  <a:pt x="404103" y="202210"/>
                  <a:pt x="351326" y="234207"/>
                  <a:pt x="428611" y="205224"/>
                </a:cubicBezTo>
                <a:cubicBezTo>
                  <a:pt x="456254" y="194858"/>
                  <a:pt x="491957" y="176056"/>
                  <a:pt x="524145" y="171104"/>
                </a:cubicBezTo>
                <a:cubicBezTo>
                  <a:pt x="544503" y="167972"/>
                  <a:pt x="565088" y="166555"/>
                  <a:pt x="585560" y="164281"/>
                </a:cubicBezTo>
                <a:cubicBezTo>
                  <a:pt x="578736" y="166555"/>
                  <a:pt x="572066" y="169360"/>
                  <a:pt x="565088" y="171104"/>
                </a:cubicBezTo>
                <a:cubicBezTo>
                  <a:pt x="543462" y="176510"/>
                  <a:pt x="524682" y="177749"/>
                  <a:pt x="503673" y="184752"/>
                </a:cubicBezTo>
                <a:cubicBezTo>
                  <a:pt x="492052" y="188626"/>
                  <a:pt x="481287" y="194880"/>
                  <a:pt x="469554" y="198400"/>
                </a:cubicBezTo>
                <a:cubicBezTo>
                  <a:pt x="458445" y="201733"/>
                  <a:pt x="446857" y="203208"/>
                  <a:pt x="435435" y="205224"/>
                </a:cubicBezTo>
                <a:cubicBezTo>
                  <a:pt x="354497" y="219507"/>
                  <a:pt x="368390" y="217017"/>
                  <a:pt x="298957" y="225695"/>
                </a:cubicBezTo>
                <a:cubicBezTo>
                  <a:pt x="262563" y="223421"/>
                  <a:pt x="224758" y="229161"/>
                  <a:pt x="189775" y="218872"/>
                </a:cubicBezTo>
                <a:cubicBezTo>
                  <a:pt x="180777" y="216226"/>
                  <a:pt x="179257" y="200196"/>
                  <a:pt x="182951" y="191576"/>
                </a:cubicBezTo>
                <a:cubicBezTo>
                  <a:pt x="187431" y="181122"/>
                  <a:pt x="200305" y="176627"/>
                  <a:pt x="210247" y="171104"/>
                </a:cubicBezTo>
                <a:cubicBezTo>
                  <a:pt x="222483" y="164306"/>
                  <a:pt x="249518" y="155740"/>
                  <a:pt x="264838" y="150633"/>
                </a:cubicBezTo>
                <a:cubicBezTo>
                  <a:pt x="303507" y="152908"/>
                  <a:pt x="342345" y="161735"/>
                  <a:pt x="380844" y="157457"/>
                </a:cubicBezTo>
                <a:cubicBezTo>
                  <a:pt x="387993" y="156663"/>
                  <a:pt x="387668" y="144178"/>
                  <a:pt x="387668" y="136985"/>
                </a:cubicBezTo>
                <a:cubicBezTo>
                  <a:pt x="387668" y="112722"/>
                  <a:pt x="378569" y="115755"/>
                  <a:pt x="360372" y="109689"/>
                </a:cubicBezTo>
                <a:cubicBezTo>
                  <a:pt x="341482" y="123856"/>
                  <a:pt x="327434" y="132381"/>
                  <a:pt x="312605" y="150633"/>
                </a:cubicBezTo>
                <a:cubicBezTo>
                  <a:pt x="289080" y="179587"/>
                  <a:pt x="270745" y="212963"/>
                  <a:pt x="244366" y="239343"/>
                </a:cubicBezTo>
                <a:cubicBezTo>
                  <a:pt x="216449" y="267261"/>
                  <a:pt x="205353" y="275846"/>
                  <a:pt x="182951" y="307582"/>
                </a:cubicBezTo>
                <a:cubicBezTo>
                  <a:pt x="164033" y="334383"/>
                  <a:pt x="145238" y="361339"/>
                  <a:pt x="128360" y="389469"/>
                </a:cubicBezTo>
                <a:cubicBezTo>
                  <a:pt x="80797" y="468741"/>
                  <a:pt x="106174" y="438950"/>
                  <a:pt x="60121" y="485003"/>
                </a:cubicBezTo>
                <a:cubicBezTo>
                  <a:pt x="69220" y="489552"/>
                  <a:pt x="77972" y="502429"/>
                  <a:pt x="87417" y="498651"/>
                </a:cubicBezTo>
                <a:cubicBezTo>
                  <a:pt x="96125" y="495168"/>
                  <a:pt x="92915" y="480639"/>
                  <a:pt x="94241" y="471355"/>
                </a:cubicBezTo>
                <a:cubicBezTo>
                  <a:pt x="97474" y="448725"/>
                  <a:pt x="98790" y="425862"/>
                  <a:pt x="101065" y="403116"/>
                </a:cubicBezTo>
                <a:cubicBezTo>
                  <a:pt x="98790" y="364447"/>
                  <a:pt x="97914" y="325671"/>
                  <a:pt x="94241" y="287110"/>
                </a:cubicBezTo>
                <a:cubicBezTo>
                  <a:pt x="93352" y="277774"/>
                  <a:pt x="93276" y="267138"/>
                  <a:pt x="87417" y="259815"/>
                </a:cubicBezTo>
                <a:cubicBezTo>
                  <a:pt x="82923" y="254198"/>
                  <a:pt x="60511" y="249774"/>
                  <a:pt x="66945" y="252991"/>
                </a:cubicBezTo>
                <a:cubicBezTo>
                  <a:pt x="77901" y="258469"/>
                  <a:pt x="89692" y="262090"/>
                  <a:pt x="101065" y="266639"/>
                </a:cubicBezTo>
                <a:cubicBezTo>
                  <a:pt x="127737" y="253302"/>
                  <a:pt x="132858" y="249797"/>
                  <a:pt x="162479" y="239343"/>
                </a:cubicBezTo>
                <a:cubicBezTo>
                  <a:pt x="189611" y="229767"/>
                  <a:pt x="219694" y="226851"/>
                  <a:pt x="244366" y="212048"/>
                </a:cubicBezTo>
                <a:cubicBezTo>
                  <a:pt x="255739" y="205224"/>
                  <a:pt x="267875" y="199534"/>
                  <a:pt x="278485" y="191576"/>
                </a:cubicBezTo>
                <a:cubicBezTo>
                  <a:pt x="319375" y="160908"/>
                  <a:pt x="278374" y="177964"/>
                  <a:pt x="319429" y="164281"/>
                </a:cubicBezTo>
                <a:cubicBezTo>
                  <a:pt x="333077" y="168830"/>
                  <a:pt x="347226" y="172085"/>
                  <a:pt x="360372" y="177928"/>
                </a:cubicBezTo>
                <a:cubicBezTo>
                  <a:pt x="367867" y="181259"/>
                  <a:pt x="373723" y="187507"/>
                  <a:pt x="380844" y="191576"/>
                </a:cubicBezTo>
                <a:cubicBezTo>
                  <a:pt x="389676" y="196623"/>
                  <a:pt x="399041" y="200675"/>
                  <a:pt x="408139" y="205224"/>
                </a:cubicBezTo>
                <a:cubicBezTo>
                  <a:pt x="449216" y="259992"/>
                  <a:pt x="405468" y="210139"/>
                  <a:pt x="455906" y="246167"/>
                </a:cubicBezTo>
                <a:cubicBezTo>
                  <a:pt x="471684" y="257437"/>
                  <a:pt x="492976" y="288533"/>
                  <a:pt x="503673" y="300758"/>
                </a:cubicBezTo>
                <a:cubicBezTo>
                  <a:pt x="510028" y="308021"/>
                  <a:pt x="517321" y="314406"/>
                  <a:pt x="524145" y="321230"/>
                </a:cubicBezTo>
                <a:cubicBezTo>
                  <a:pt x="530969" y="337152"/>
                  <a:pt x="535704" y="354143"/>
                  <a:pt x="544617" y="368997"/>
                </a:cubicBezTo>
                <a:cubicBezTo>
                  <a:pt x="549582" y="377272"/>
                  <a:pt x="559973" y="381285"/>
                  <a:pt x="565088" y="389469"/>
                </a:cubicBezTo>
                <a:cubicBezTo>
                  <a:pt x="571580" y="399856"/>
                  <a:pt x="573761" y="412395"/>
                  <a:pt x="578736" y="423588"/>
                </a:cubicBezTo>
                <a:cubicBezTo>
                  <a:pt x="582867" y="432884"/>
                  <a:pt x="587835" y="441785"/>
                  <a:pt x="592384" y="450883"/>
                </a:cubicBezTo>
                <a:cubicBezTo>
                  <a:pt x="587835" y="428137"/>
                  <a:pt x="580279" y="405790"/>
                  <a:pt x="578736" y="382645"/>
                </a:cubicBezTo>
                <a:cubicBezTo>
                  <a:pt x="571366" y="272103"/>
                  <a:pt x="590880" y="308739"/>
                  <a:pt x="558265" y="259815"/>
                </a:cubicBezTo>
                <a:cubicBezTo>
                  <a:pt x="542504" y="133726"/>
                  <a:pt x="560396" y="247866"/>
                  <a:pt x="544617" y="184752"/>
                </a:cubicBezTo>
                <a:cubicBezTo>
                  <a:pt x="541804" y="173500"/>
                  <a:pt x="542980" y="161007"/>
                  <a:pt x="537793" y="150633"/>
                </a:cubicBezTo>
                <a:cubicBezTo>
                  <a:pt x="533477" y="142001"/>
                  <a:pt x="525351" y="135514"/>
                  <a:pt x="517321" y="130161"/>
                </a:cubicBezTo>
                <a:cubicBezTo>
                  <a:pt x="511336" y="126171"/>
                  <a:pt x="489657" y="123337"/>
                  <a:pt x="496850" y="123337"/>
                </a:cubicBezTo>
                <a:cubicBezTo>
                  <a:pt x="520869" y="123337"/>
                  <a:pt x="537155" y="129948"/>
                  <a:pt x="558265" y="136985"/>
                </a:cubicBezTo>
                <a:cubicBezTo>
                  <a:pt x="637456" y="189780"/>
                  <a:pt x="559655" y="137277"/>
                  <a:pt x="646975" y="198400"/>
                </a:cubicBezTo>
                <a:cubicBezTo>
                  <a:pt x="653694" y="203103"/>
                  <a:pt x="662324" y="205644"/>
                  <a:pt x="667447" y="212048"/>
                </a:cubicBezTo>
                <a:cubicBezTo>
                  <a:pt x="745332" y="309404"/>
                  <a:pt x="646850" y="188876"/>
                  <a:pt x="722038" y="273463"/>
                </a:cubicBezTo>
                <a:cubicBezTo>
                  <a:pt x="762418" y="318891"/>
                  <a:pt x="731605" y="298718"/>
                  <a:pt x="776629" y="321230"/>
                </a:cubicBezTo>
                <a:cubicBezTo>
                  <a:pt x="781178" y="328054"/>
                  <a:pt x="788668" y="349743"/>
                  <a:pt x="790276" y="341701"/>
                </a:cubicBezTo>
                <a:cubicBezTo>
                  <a:pt x="793872" y="323719"/>
                  <a:pt x="790803" y="303911"/>
                  <a:pt x="783453" y="287110"/>
                </a:cubicBezTo>
                <a:cubicBezTo>
                  <a:pt x="774336" y="266271"/>
                  <a:pt x="755126" y="251445"/>
                  <a:pt x="742509" y="232519"/>
                </a:cubicBezTo>
                <a:cubicBezTo>
                  <a:pt x="737960" y="225695"/>
                  <a:pt x="732530" y="219383"/>
                  <a:pt x="728862" y="212048"/>
                </a:cubicBezTo>
                <a:cubicBezTo>
                  <a:pt x="723384" y="201092"/>
                  <a:pt x="720189" y="189122"/>
                  <a:pt x="715214" y="177928"/>
                </a:cubicBezTo>
                <a:cubicBezTo>
                  <a:pt x="711083" y="168632"/>
                  <a:pt x="706115" y="159731"/>
                  <a:pt x="701566" y="150633"/>
                </a:cubicBezTo>
                <a:cubicBezTo>
                  <a:pt x="699291" y="139260"/>
                  <a:pt x="698410" y="127516"/>
                  <a:pt x="694742" y="116513"/>
                </a:cubicBezTo>
                <a:cubicBezTo>
                  <a:pt x="691525" y="106863"/>
                  <a:pt x="682356" y="99312"/>
                  <a:pt x="681094" y="89218"/>
                </a:cubicBezTo>
                <a:cubicBezTo>
                  <a:pt x="679931" y="79912"/>
                  <a:pt x="685643" y="71021"/>
                  <a:pt x="687918" y="61922"/>
                </a:cubicBezTo>
                <a:cubicBezTo>
                  <a:pt x="701566" y="66471"/>
                  <a:pt x="715505" y="70227"/>
                  <a:pt x="728862" y="75570"/>
                </a:cubicBezTo>
                <a:cubicBezTo>
                  <a:pt x="788337" y="99360"/>
                  <a:pt x="724354" y="81267"/>
                  <a:pt x="783453" y="96042"/>
                </a:cubicBezTo>
                <a:cubicBezTo>
                  <a:pt x="790277" y="100591"/>
                  <a:pt x="803924" y="101488"/>
                  <a:pt x="803924" y="109689"/>
                </a:cubicBezTo>
                <a:cubicBezTo>
                  <a:pt x="803924" y="116882"/>
                  <a:pt x="790646" y="116513"/>
                  <a:pt x="783453" y="116513"/>
                </a:cubicBezTo>
                <a:cubicBezTo>
                  <a:pt x="710629" y="116513"/>
                  <a:pt x="637876" y="111964"/>
                  <a:pt x="565088" y="109689"/>
                </a:cubicBezTo>
                <a:cubicBezTo>
                  <a:pt x="553715" y="107415"/>
                  <a:pt x="542291" y="105382"/>
                  <a:pt x="530969" y="102866"/>
                </a:cubicBezTo>
                <a:cubicBezTo>
                  <a:pt x="521814" y="100832"/>
                  <a:pt x="513039" y="95549"/>
                  <a:pt x="503673" y="96042"/>
                </a:cubicBezTo>
                <a:cubicBezTo>
                  <a:pt x="469299" y="97851"/>
                  <a:pt x="435434" y="105140"/>
                  <a:pt x="401315" y="109689"/>
                </a:cubicBezTo>
                <a:cubicBezTo>
                  <a:pt x="421787" y="116513"/>
                  <a:pt x="442896" y="121660"/>
                  <a:pt x="462730" y="130161"/>
                </a:cubicBezTo>
                <a:cubicBezTo>
                  <a:pt x="478652" y="136985"/>
                  <a:pt x="494217" y="144713"/>
                  <a:pt x="510497" y="150633"/>
                </a:cubicBezTo>
                <a:cubicBezTo>
                  <a:pt x="598603" y="182671"/>
                  <a:pt x="594679" y="180208"/>
                  <a:pt x="667447" y="198400"/>
                </a:cubicBezTo>
                <a:cubicBezTo>
                  <a:pt x="681095" y="205224"/>
                  <a:pt x="694305" y="213003"/>
                  <a:pt x="708390" y="218872"/>
                </a:cubicBezTo>
                <a:cubicBezTo>
                  <a:pt x="721669" y="224405"/>
                  <a:pt x="736466" y="226085"/>
                  <a:pt x="749333" y="232519"/>
                </a:cubicBezTo>
                <a:cubicBezTo>
                  <a:pt x="764004" y="239854"/>
                  <a:pt x="776438" y="251009"/>
                  <a:pt x="790276" y="259815"/>
                </a:cubicBezTo>
                <a:cubicBezTo>
                  <a:pt x="821684" y="279802"/>
                  <a:pt x="821303" y="278739"/>
                  <a:pt x="851691" y="293934"/>
                </a:cubicBezTo>
                <a:cubicBezTo>
                  <a:pt x="853966" y="300758"/>
                  <a:pt x="855298" y="307972"/>
                  <a:pt x="858515" y="314406"/>
                </a:cubicBezTo>
                <a:cubicBezTo>
                  <a:pt x="862183" y="321742"/>
                  <a:pt x="873323" y="326759"/>
                  <a:pt x="872163" y="334878"/>
                </a:cubicBezTo>
                <a:cubicBezTo>
                  <a:pt x="866503" y="374498"/>
                  <a:pt x="781335" y="385626"/>
                  <a:pt x="769805" y="389469"/>
                </a:cubicBezTo>
                <a:cubicBezTo>
                  <a:pt x="693744" y="414823"/>
                  <a:pt x="765726" y="393801"/>
                  <a:pt x="674271" y="409940"/>
                </a:cubicBezTo>
                <a:cubicBezTo>
                  <a:pt x="653619" y="413585"/>
                  <a:pt x="633468" y="419723"/>
                  <a:pt x="612856" y="423588"/>
                </a:cubicBezTo>
                <a:cubicBezTo>
                  <a:pt x="583252" y="429139"/>
                  <a:pt x="523116" y="435216"/>
                  <a:pt x="496850" y="437236"/>
                </a:cubicBezTo>
                <a:cubicBezTo>
                  <a:pt x="331102" y="449986"/>
                  <a:pt x="443095" y="437133"/>
                  <a:pt x="333076" y="450883"/>
                </a:cubicBezTo>
                <a:cubicBezTo>
                  <a:pt x="326252" y="453158"/>
                  <a:pt x="319283" y="460378"/>
                  <a:pt x="312605" y="457707"/>
                </a:cubicBezTo>
                <a:cubicBezTo>
                  <a:pt x="304990" y="454661"/>
                  <a:pt x="295289" y="444571"/>
                  <a:pt x="298957" y="437236"/>
                </a:cubicBezTo>
                <a:cubicBezTo>
                  <a:pt x="302604" y="429941"/>
                  <a:pt x="351275" y="408574"/>
                  <a:pt x="360372" y="403116"/>
                </a:cubicBezTo>
                <a:cubicBezTo>
                  <a:pt x="374437" y="394677"/>
                  <a:pt x="415556" y="367683"/>
                  <a:pt x="401315" y="375821"/>
                </a:cubicBezTo>
                <a:cubicBezTo>
                  <a:pt x="321795" y="421260"/>
                  <a:pt x="384453" y="384623"/>
                  <a:pt x="298957" y="437236"/>
                </a:cubicBezTo>
                <a:cubicBezTo>
                  <a:pt x="274659" y="452189"/>
                  <a:pt x="250349" y="467156"/>
                  <a:pt x="223894" y="478179"/>
                </a:cubicBezTo>
                <a:cubicBezTo>
                  <a:pt x="210615" y="483712"/>
                  <a:pt x="196308" y="486484"/>
                  <a:pt x="182951" y="491827"/>
                </a:cubicBezTo>
                <a:cubicBezTo>
                  <a:pt x="173506" y="495605"/>
                  <a:pt x="164952" y="501344"/>
                  <a:pt x="155656" y="505475"/>
                </a:cubicBezTo>
                <a:cubicBezTo>
                  <a:pt x="144462" y="510450"/>
                  <a:pt x="132492" y="513644"/>
                  <a:pt x="121536" y="519122"/>
                </a:cubicBezTo>
                <a:cubicBezTo>
                  <a:pt x="68616" y="545582"/>
                  <a:pt x="132057" y="522439"/>
                  <a:pt x="80593" y="539594"/>
                </a:cubicBezTo>
                <a:cubicBezTo>
                  <a:pt x="78318" y="525946"/>
                  <a:pt x="72392" y="512418"/>
                  <a:pt x="73769" y="498651"/>
                </a:cubicBezTo>
                <a:cubicBezTo>
                  <a:pt x="74781" y="488529"/>
                  <a:pt x="84494" y="481099"/>
                  <a:pt x="87417" y="471355"/>
                </a:cubicBezTo>
                <a:cubicBezTo>
                  <a:pt x="91393" y="458103"/>
                  <a:pt x="89513" y="443415"/>
                  <a:pt x="94241" y="430412"/>
                </a:cubicBezTo>
                <a:cubicBezTo>
                  <a:pt x="98774" y="417947"/>
                  <a:pt x="108424" y="407970"/>
                  <a:pt x="114712" y="396292"/>
                </a:cubicBezTo>
                <a:cubicBezTo>
                  <a:pt x="124357" y="378379"/>
                  <a:pt x="131541" y="359147"/>
                  <a:pt x="142008" y="341701"/>
                </a:cubicBezTo>
                <a:cubicBezTo>
                  <a:pt x="148832" y="330328"/>
                  <a:pt x="156548" y="319445"/>
                  <a:pt x="162479" y="307582"/>
                </a:cubicBezTo>
                <a:cubicBezTo>
                  <a:pt x="190726" y="251086"/>
                  <a:pt x="143844" y="325297"/>
                  <a:pt x="182951" y="266639"/>
                </a:cubicBezTo>
                <a:cubicBezTo>
                  <a:pt x="196599" y="271188"/>
                  <a:pt x="211924" y="272306"/>
                  <a:pt x="223894" y="280286"/>
                </a:cubicBezTo>
                <a:cubicBezTo>
                  <a:pt x="233357" y="286595"/>
                  <a:pt x="236324" y="299540"/>
                  <a:pt x="244366" y="307582"/>
                </a:cubicBezTo>
                <a:cubicBezTo>
                  <a:pt x="252408" y="315624"/>
                  <a:pt x="262563" y="321230"/>
                  <a:pt x="271662" y="328054"/>
                </a:cubicBezTo>
                <a:cubicBezTo>
                  <a:pt x="276211" y="337152"/>
                  <a:pt x="279397" y="347072"/>
                  <a:pt x="285309" y="355349"/>
                </a:cubicBezTo>
                <a:cubicBezTo>
                  <a:pt x="290918" y="363202"/>
                  <a:pt x="300816" y="367546"/>
                  <a:pt x="305781" y="375821"/>
                </a:cubicBezTo>
                <a:cubicBezTo>
                  <a:pt x="354330" y="456735"/>
                  <a:pt x="300481" y="397814"/>
                  <a:pt x="346724" y="444060"/>
                </a:cubicBezTo>
                <a:cubicBezTo>
                  <a:pt x="359889" y="509885"/>
                  <a:pt x="343768" y="451795"/>
                  <a:pt x="367196" y="498651"/>
                </a:cubicBezTo>
                <a:cubicBezTo>
                  <a:pt x="400588" y="565433"/>
                  <a:pt x="362870" y="505807"/>
                  <a:pt x="394491" y="553242"/>
                </a:cubicBezTo>
                <a:cubicBezTo>
                  <a:pt x="396766" y="544143"/>
                  <a:pt x="399889" y="535216"/>
                  <a:pt x="401315" y="525946"/>
                </a:cubicBezTo>
                <a:cubicBezTo>
                  <a:pt x="404447" y="505588"/>
                  <a:pt x="403823" y="484671"/>
                  <a:pt x="408139" y="464531"/>
                </a:cubicBezTo>
                <a:cubicBezTo>
                  <a:pt x="410706" y="452554"/>
                  <a:pt x="417913" y="442033"/>
                  <a:pt x="421787" y="430412"/>
                </a:cubicBezTo>
                <a:cubicBezTo>
                  <a:pt x="424753" y="421515"/>
                  <a:pt x="425916" y="412099"/>
                  <a:pt x="428611" y="403116"/>
                </a:cubicBezTo>
                <a:cubicBezTo>
                  <a:pt x="432745" y="389337"/>
                  <a:pt x="437710" y="375821"/>
                  <a:pt x="442259" y="362173"/>
                </a:cubicBezTo>
                <a:cubicBezTo>
                  <a:pt x="444534" y="355349"/>
                  <a:pt x="445092" y="347686"/>
                  <a:pt x="449082" y="341701"/>
                </a:cubicBezTo>
                <a:lnTo>
                  <a:pt x="462730" y="321230"/>
                </a:lnTo>
                <a:cubicBezTo>
                  <a:pt x="474103" y="323505"/>
                  <a:pt x="485950" y="324090"/>
                  <a:pt x="496850" y="328054"/>
                </a:cubicBezTo>
                <a:cubicBezTo>
                  <a:pt x="511190" y="333268"/>
                  <a:pt x="523850" y="342328"/>
                  <a:pt x="537793" y="348525"/>
                </a:cubicBezTo>
                <a:cubicBezTo>
                  <a:pt x="544366" y="351446"/>
                  <a:pt x="551441" y="353074"/>
                  <a:pt x="558265" y="355349"/>
                </a:cubicBezTo>
                <a:cubicBezTo>
                  <a:pt x="565395" y="360102"/>
                  <a:pt x="587906" y="377705"/>
                  <a:pt x="599208" y="375821"/>
                </a:cubicBezTo>
                <a:cubicBezTo>
                  <a:pt x="607298" y="374473"/>
                  <a:pt x="612855" y="366722"/>
                  <a:pt x="619679" y="362173"/>
                </a:cubicBezTo>
                <a:cubicBezTo>
                  <a:pt x="635034" y="339141"/>
                  <a:pt x="649766" y="331131"/>
                  <a:pt x="606032" y="307582"/>
                </a:cubicBezTo>
                <a:cubicBezTo>
                  <a:pt x="587568" y="297640"/>
                  <a:pt x="564880" y="299338"/>
                  <a:pt x="544617" y="293934"/>
                </a:cubicBezTo>
                <a:cubicBezTo>
                  <a:pt x="458825" y="271056"/>
                  <a:pt x="552940" y="286444"/>
                  <a:pt x="449082" y="273463"/>
                </a:cubicBezTo>
                <a:cubicBezTo>
                  <a:pt x="377186" y="249497"/>
                  <a:pt x="427381" y="267336"/>
                  <a:pt x="326253" y="225695"/>
                </a:cubicBezTo>
                <a:cubicBezTo>
                  <a:pt x="314926" y="221031"/>
                  <a:pt x="303754" y="215922"/>
                  <a:pt x="292133" y="212048"/>
                </a:cubicBezTo>
                <a:lnTo>
                  <a:pt x="251190" y="198400"/>
                </a:lnTo>
                <a:cubicBezTo>
                  <a:pt x="248915" y="191576"/>
                  <a:pt x="243183" y="185023"/>
                  <a:pt x="244366" y="177928"/>
                </a:cubicBezTo>
                <a:cubicBezTo>
                  <a:pt x="246266" y="166530"/>
                  <a:pt x="272339" y="143132"/>
                  <a:pt x="278485" y="136985"/>
                </a:cubicBezTo>
                <a:cubicBezTo>
                  <a:pt x="280760" y="130161"/>
                  <a:pt x="280223" y="121599"/>
                  <a:pt x="285309" y="116513"/>
                </a:cubicBezTo>
                <a:cubicBezTo>
                  <a:pt x="302260" y="99562"/>
                  <a:pt x="324651" y="122268"/>
                  <a:pt x="285309" y="96042"/>
                </a:cubicBezTo>
                <a:lnTo>
                  <a:pt x="19178" y="102866"/>
                </a:lnTo>
                <a:cubicBezTo>
                  <a:pt x="4768" y="104985"/>
                  <a:pt x="40511" y="123187"/>
                  <a:pt x="53297" y="130161"/>
                </a:cubicBezTo>
                <a:cubicBezTo>
                  <a:pt x="65927" y="137050"/>
                  <a:pt x="80884" y="138466"/>
                  <a:pt x="94241" y="143809"/>
                </a:cubicBezTo>
                <a:cubicBezTo>
                  <a:pt x="212308" y="191037"/>
                  <a:pt x="67060" y="130219"/>
                  <a:pt x="148832" y="171104"/>
                </a:cubicBezTo>
                <a:cubicBezTo>
                  <a:pt x="171030" y="182203"/>
                  <a:pt x="170220" y="172021"/>
                  <a:pt x="189775" y="191576"/>
                </a:cubicBezTo>
                <a:cubicBezTo>
                  <a:pt x="197817" y="199618"/>
                  <a:pt x="203423" y="209773"/>
                  <a:pt x="210247" y="218872"/>
                </a:cubicBezTo>
                <a:cubicBezTo>
                  <a:pt x="142405" y="259576"/>
                  <a:pt x="213426" y="222967"/>
                  <a:pt x="128360" y="246167"/>
                </a:cubicBezTo>
                <a:cubicBezTo>
                  <a:pt x="100458" y="253777"/>
                  <a:pt x="98509" y="266149"/>
                  <a:pt x="73769" y="280286"/>
                </a:cubicBezTo>
                <a:cubicBezTo>
                  <a:pt x="67524" y="283855"/>
                  <a:pt x="60121" y="284835"/>
                  <a:pt x="53297" y="287110"/>
                </a:cubicBezTo>
                <a:cubicBezTo>
                  <a:pt x="48748" y="293934"/>
                  <a:pt x="45449" y="301783"/>
                  <a:pt x="39650" y="307582"/>
                </a:cubicBezTo>
                <a:cubicBezTo>
                  <a:pt x="33851" y="313381"/>
                  <a:pt x="23247" y="314109"/>
                  <a:pt x="19178" y="321230"/>
                </a:cubicBezTo>
                <a:cubicBezTo>
                  <a:pt x="13424" y="331300"/>
                  <a:pt x="13994" y="343867"/>
                  <a:pt x="12354" y="355349"/>
                </a:cubicBezTo>
                <a:cubicBezTo>
                  <a:pt x="9441" y="375740"/>
                  <a:pt x="-9035" y="402199"/>
                  <a:pt x="5530" y="416764"/>
                </a:cubicBezTo>
                <a:cubicBezTo>
                  <a:pt x="20095" y="431329"/>
                  <a:pt x="46473" y="412215"/>
                  <a:pt x="66945" y="409940"/>
                </a:cubicBezTo>
                <a:cubicBezTo>
                  <a:pt x="203423" y="412215"/>
                  <a:pt x="340048" y="410032"/>
                  <a:pt x="476378" y="416764"/>
                </a:cubicBezTo>
                <a:cubicBezTo>
                  <a:pt x="508246" y="418338"/>
                  <a:pt x="607965" y="435284"/>
                  <a:pt x="660623" y="444060"/>
                </a:cubicBezTo>
                <a:cubicBezTo>
                  <a:pt x="706686" y="474768"/>
                  <a:pt x="649354" y="439551"/>
                  <a:pt x="728862" y="471355"/>
                </a:cubicBezTo>
                <a:cubicBezTo>
                  <a:pt x="736477" y="474401"/>
                  <a:pt x="741795" y="481772"/>
                  <a:pt x="749333" y="485003"/>
                </a:cubicBezTo>
                <a:cubicBezTo>
                  <a:pt x="757953" y="488698"/>
                  <a:pt x="767490" y="489718"/>
                  <a:pt x="776629" y="491827"/>
                </a:cubicBezTo>
                <a:cubicBezTo>
                  <a:pt x="829181" y="503954"/>
                  <a:pt x="828644" y="503595"/>
                  <a:pt x="872163" y="512298"/>
                </a:cubicBezTo>
                <a:cubicBezTo>
                  <a:pt x="878987" y="516847"/>
                  <a:pt x="885299" y="522278"/>
                  <a:pt x="892635" y="525946"/>
                </a:cubicBezTo>
                <a:cubicBezTo>
                  <a:pt x="899068" y="529163"/>
                  <a:pt x="915381" y="539594"/>
                  <a:pt x="913106" y="532770"/>
                </a:cubicBezTo>
                <a:cubicBezTo>
                  <a:pt x="909417" y="521703"/>
                  <a:pt x="857479" y="483485"/>
                  <a:pt x="851691" y="478179"/>
                </a:cubicBezTo>
                <a:cubicBezTo>
                  <a:pt x="835092" y="462963"/>
                  <a:pt x="821938" y="443923"/>
                  <a:pt x="803924" y="430412"/>
                </a:cubicBezTo>
                <a:cubicBezTo>
                  <a:pt x="794826" y="423588"/>
                  <a:pt x="784671" y="417982"/>
                  <a:pt x="776629" y="409940"/>
                </a:cubicBezTo>
                <a:cubicBezTo>
                  <a:pt x="766330" y="399641"/>
                  <a:pt x="760035" y="385700"/>
                  <a:pt x="749333" y="375821"/>
                </a:cubicBezTo>
                <a:cubicBezTo>
                  <a:pt x="730276" y="358230"/>
                  <a:pt x="687918" y="328054"/>
                  <a:pt x="687918" y="328054"/>
                </a:cubicBezTo>
                <a:cubicBezTo>
                  <a:pt x="683369" y="318955"/>
                  <a:pt x="679318" y="309590"/>
                  <a:pt x="674271" y="300758"/>
                </a:cubicBezTo>
                <a:cubicBezTo>
                  <a:pt x="670202" y="293637"/>
                  <a:pt x="658634" y="288243"/>
                  <a:pt x="660623" y="280286"/>
                </a:cubicBezTo>
                <a:cubicBezTo>
                  <a:pt x="662367" y="273308"/>
                  <a:pt x="674270" y="275737"/>
                  <a:pt x="681094" y="273463"/>
                </a:cubicBezTo>
                <a:cubicBezTo>
                  <a:pt x="685643" y="266639"/>
                  <a:pt x="691511" y="260529"/>
                  <a:pt x="694742" y="252991"/>
                </a:cubicBezTo>
                <a:cubicBezTo>
                  <a:pt x="698436" y="244371"/>
                  <a:pt x="695707" y="233018"/>
                  <a:pt x="701566" y="225695"/>
                </a:cubicBezTo>
                <a:cubicBezTo>
                  <a:pt x="706060" y="220078"/>
                  <a:pt x="715214" y="221146"/>
                  <a:pt x="722038" y="218872"/>
                </a:cubicBezTo>
                <a:cubicBezTo>
                  <a:pt x="728862" y="214323"/>
                  <a:pt x="734490" y="206942"/>
                  <a:pt x="742509" y="205224"/>
                </a:cubicBezTo>
                <a:cubicBezTo>
                  <a:pt x="767075" y="199960"/>
                  <a:pt x="794245" y="207731"/>
                  <a:pt x="817572" y="198400"/>
                </a:cubicBezTo>
                <a:cubicBezTo>
                  <a:pt x="824251" y="195729"/>
                  <a:pt x="815834" y="183014"/>
                  <a:pt x="810748" y="177928"/>
                </a:cubicBezTo>
                <a:cubicBezTo>
                  <a:pt x="807467" y="174647"/>
                  <a:pt x="763241" y="164362"/>
                  <a:pt x="762981" y="164281"/>
                </a:cubicBezTo>
                <a:cubicBezTo>
                  <a:pt x="605981" y="115219"/>
                  <a:pt x="734839" y="155288"/>
                  <a:pt x="646975" y="123337"/>
                </a:cubicBezTo>
                <a:cubicBezTo>
                  <a:pt x="633455" y="118421"/>
                  <a:pt x="619989" y="113178"/>
                  <a:pt x="606032" y="109689"/>
                </a:cubicBezTo>
                <a:cubicBezTo>
                  <a:pt x="597281" y="107502"/>
                  <a:pt x="568059" y="100939"/>
                  <a:pt x="558265" y="96042"/>
                </a:cubicBezTo>
                <a:cubicBezTo>
                  <a:pt x="550929" y="92374"/>
                  <a:pt x="544617" y="86943"/>
                  <a:pt x="537793" y="82394"/>
                </a:cubicBezTo>
                <a:cubicBezTo>
                  <a:pt x="535518" y="75570"/>
                  <a:pt x="535463" y="67539"/>
                  <a:pt x="530969" y="61922"/>
                </a:cubicBezTo>
                <a:cubicBezTo>
                  <a:pt x="512155" y="38406"/>
                  <a:pt x="496367" y="50630"/>
                  <a:pt x="469554" y="55098"/>
                </a:cubicBezTo>
                <a:cubicBezTo>
                  <a:pt x="408529" y="85611"/>
                  <a:pt x="434264" y="75960"/>
                  <a:pt x="394491" y="89218"/>
                </a:cubicBezTo>
                <a:cubicBezTo>
                  <a:pt x="368667" y="106435"/>
                  <a:pt x="379819" y="97067"/>
                  <a:pt x="360372" y="11651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4" name="Freeform 133"/>
          <p:cNvSpPr/>
          <p:nvPr/>
        </p:nvSpPr>
        <p:spPr>
          <a:xfrm>
            <a:off x="579711" y="7956645"/>
            <a:ext cx="403053" cy="450376"/>
          </a:xfrm>
          <a:custGeom>
            <a:avLst/>
            <a:gdLst>
              <a:gd name="connsiteX0" fmla="*/ 319 w 403053"/>
              <a:gd name="connsiteY0" fmla="*/ 61415 h 450376"/>
              <a:gd name="connsiteX1" fmla="*/ 13967 w 403053"/>
              <a:gd name="connsiteY1" fmla="*/ 95534 h 450376"/>
              <a:gd name="connsiteX2" fmla="*/ 27614 w 403053"/>
              <a:gd name="connsiteY2" fmla="*/ 116006 h 450376"/>
              <a:gd name="connsiteX3" fmla="*/ 34438 w 403053"/>
              <a:gd name="connsiteY3" fmla="*/ 327546 h 450376"/>
              <a:gd name="connsiteX4" fmla="*/ 41262 w 403053"/>
              <a:gd name="connsiteY4" fmla="*/ 348018 h 450376"/>
              <a:gd name="connsiteX5" fmla="*/ 54910 w 403053"/>
              <a:gd name="connsiteY5" fmla="*/ 368489 h 450376"/>
              <a:gd name="connsiteX6" fmla="*/ 75382 w 403053"/>
              <a:gd name="connsiteY6" fmla="*/ 409433 h 450376"/>
              <a:gd name="connsiteX7" fmla="*/ 95853 w 403053"/>
              <a:gd name="connsiteY7" fmla="*/ 416256 h 450376"/>
              <a:gd name="connsiteX8" fmla="*/ 116325 w 403053"/>
              <a:gd name="connsiteY8" fmla="*/ 429904 h 450376"/>
              <a:gd name="connsiteX9" fmla="*/ 170916 w 403053"/>
              <a:gd name="connsiteY9" fmla="*/ 443552 h 450376"/>
              <a:gd name="connsiteX10" fmla="*/ 191388 w 403053"/>
              <a:gd name="connsiteY10" fmla="*/ 450376 h 450376"/>
              <a:gd name="connsiteX11" fmla="*/ 259626 w 403053"/>
              <a:gd name="connsiteY11" fmla="*/ 436728 h 450376"/>
              <a:gd name="connsiteX12" fmla="*/ 280098 w 403053"/>
              <a:gd name="connsiteY12" fmla="*/ 423080 h 450376"/>
              <a:gd name="connsiteX13" fmla="*/ 293746 w 403053"/>
              <a:gd name="connsiteY13" fmla="*/ 402609 h 450376"/>
              <a:gd name="connsiteX14" fmla="*/ 314217 w 403053"/>
              <a:gd name="connsiteY14" fmla="*/ 388961 h 450376"/>
              <a:gd name="connsiteX15" fmla="*/ 334689 w 403053"/>
              <a:gd name="connsiteY15" fmla="*/ 368489 h 450376"/>
              <a:gd name="connsiteX16" fmla="*/ 341513 w 403053"/>
              <a:gd name="connsiteY16" fmla="*/ 320722 h 450376"/>
              <a:gd name="connsiteX17" fmla="*/ 348337 w 403053"/>
              <a:gd name="connsiteY17" fmla="*/ 300251 h 450376"/>
              <a:gd name="connsiteX18" fmla="*/ 355161 w 403053"/>
              <a:gd name="connsiteY18" fmla="*/ 259307 h 450376"/>
              <a:gd name="connsiteX19" fmla="*/ 368808 w 403053"/>
              <a:gd name="connsiteY19" fmla="*/ 218364 h 450376"/>
              <a:gd name="connsiteX20" fmla="*/ 375632 w 403053"/>
              <a:gd name="connsiteY20" fmla="*/ 197892 h 450376"/>
              <a:gd name="connsiteX21" fmla="*/ 382456 w 403053"/>
              <a:gd name="connsiteY21" fmla="*/ 163773 h 450376"/>
              <a:gd name="connsiteX22" fmla="*/ 396104 w 403053"/>
              <a:gd name="connsiteY22" fmla="*/ 122830 h 450376"/>
              <a:gd name="connsiteX23" fmla="*/ 368808 w 403053"/>
              <a:gd name="connsiteY23" fmla="*/ 0 h 450376"/>
              <a:gd name="connsiteX24" fmla="*/ 334689 w 403053"/>
              <a:gd name="connsiteY24" fmla="*/ 6824 h 450376"/>
              <a:gd name="connsiteX25" fmla="*/ 307393 w 403053"/>
              <a:gd name="connsiteY25" fmla="*/ 47767 h 450376"/>
              <a:gd name="connsiteX26" fmla="*/ 293746 w 403053"/>
              <a:gd name="connsiteY26" fmla="*/ 68239 h 450376"/>
              <a:gd name="connsiteX27" fmla="*/ 280098 w 403053"/>
              <a:gd name="connsiteY27" fmla="*/ 109182 h 450376"/>
              <a:gd name="connsiteX28" fmla="*/ 273274 w 403053"/>
              <a:gd name="connsiteY28" fmla="*/ 136477 h 450376"/>
              <a:gd name="connsiteX29" fmla="*/ 232331 w 403053"/>
              <a:gd name="connsiteY29" fmla="*/ 156949 h 450376"/>
              <a:gd name="connsiteX30" fmla="*/ 170916 w 403053"/>
              <a:gd name="connsiteY30" fmla="*/ 136477 h 450376"/>
              <a:gd name="connsiteX31" fmla="*/ 150444 w 403053"/>
              <a:gd name="connsiteY31" fmla="*/ 129654 h 450376"/>
              <a:gd name="connsiteX32" fmla="*/ 129973 w 403053"/>
              <a:gd name="connsiteY32" fmla="*/ 81886 h 450376"/>
              <a:gd name="connsiteX33" fmla="*/ 109501 w 403053"/>
              <a:gd name="connsiteY33" fmla="*/ 27295 h 450376"/>
              <a:gd name="connsiteX34" fmla="*/ 61734 w 403053"/>
              <a:gd name="connsiteY34" fmla="*/ 13648 h 450376"/>
              <a:gd name="connsiteX35" fmla="*/ 27614 w 403053"/>
              <a:gd name="connsiteY35" fmla="*/ 20471 h 450376"/>
              <a:gd name="connsiteX36" fmla="*/ 319 w 403053"/>
              <a:gd name="connsiteY36" fmla="*/ 61415 h 45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3053" h="450376">
                <a:moveTo>
                  <a:pt x="319" y="61415"/>
                </a:moveTo>
                <a:cubicBezTo>
                  <a:pt x="-1956" y="73926"/>
                  <a:pt x="8489" y="84578"/>
                  <a:pt x="13967" y="95534"/>
                </a:cubicBezTo>
                <a:cubicBezTo>
                  <a:pt x="17635" y="102869"/>
                  <a:pt x="26893" y="107836"/>
                  <a:pt x="27614" y="116006"/>
                </a:cubicBezTo>
                <a:cubicBezTo>
                  <a:pt x="33815" y="186283"/>
                  <a:pt x="30295" y="257118"/>
                  <a:pt x="34438" y="327546"/>
                </a:cubicBezTo>
                <a:cubicBezTo>
                  <a:pt x="34860" y="334727"/>
                  <a:pt x="38045" y="341584"/>
                  <a:pt x="41262" y="348018"/>
                </a:cubicBezTo>
                <a:cubicBezTo>
                  <a:pt x="44930" y="355353"/>
                  <a:pt x="50361" y="361665"/>
                  <a:pt x="54910" y="368489"/>
                </a:cubicBezTo>
                <a:cubicBezTo>
                  <a:pt x="59405" y="381975"/>
                  <a:pt x="63356" y="399812"/>
                  <a:pt x="75382" y="409433"/>
                </a:cubicBezTo>
                <a:cubicBezTo>
                  <a:pt x="80999" y="413926"/>
                  <a:pt x="89029" y="413982"/>
                  <a:pt x="95853" y="416256"/>
                </a:cubicBezTo>
                <a:cubicBezTo>
                  <a:pt x="102677" y="420805"/>
                  <a:pt x="108989" y="426236"/>
                  <a:pt x="116325" y="429904"/>
                </a:cubicBezTo>
                <a:cubicBezTo>
                  <a:pt x="131924" y="437704"/>
                  <a:pt x="155342" y="439658"/>
                  <a:pt x="170916" y="443552"/>
                </a:cubicBezTo>
                <a:cubicBezTo>
                  <a:pt x="177894" y="445297"/>
                  <a:pt x="184564" y="448101"/>
                  <a:pt x="191388" y="450376"/>
                </a:cubicBezTo>
                <a:cubicBezTo>
                  <a:pt x="208993" y="447861"/>
                  <a:pt x="240569" y="446257"/>
                  <a:pt x="259626" y="436728"/>
                </a:cubicBezTo>
                <a:cubicBezTo>
                  <a:pt x="266962" y="433060"/>
                  <a:pt x="273274" y="427629"/>
                  <a:pt x="280098" y="423080"/>
                </a:cubicBezTo>
                <a:cubicBezTo>
                  <a:pt x="284647" y="416256"/>
                  <a:pt x="287947" y="408408"/>
                  <a:pt x="293746" y="402609"/>
                </a:cubicBezTo>
                <a:cubicBezTo>
                  <a:pt x="299545" y="396810"/>
                  <a:pt x="307917" y="394211"/>
                  <a:pt x="314217" y="388961"/>
                </a:cubicBezTo>
                <a:cubicBezTo>
                  <a:pt x="321631" y="382783"/>
                  <a:pt x="327865" y="375313"/>
                  <a:pt x="334689" y="368489"/>
                </a:cubicBezTo>
                <a:cubicBezTo>
                  <a:pt x="336964" y="352567"/>
                  <a:pt x="338359" y="336494"/>
                  <a:pt x="341513" y="320722"/>
                </a:cubicBezTo>
                <a:cubicBezTo>
                  <a:pt x="342924" y="313669"/>
                  <a:pt x="346777" y="307273"/>
                  <a:pt x="348337" y="300251"/>
                </a:cubicBezTo>
                <a:cubicBezTo>
                  <a:pt x="351339" y="286744"/>
                  <a:pt x="351805" y="272730"/>
                  <a:pt x="355161" y="259307"/>
                </a:cubicBezTo>
                <a:cubicBezTo>
                  <a:pt x="358650" y="245351"/>
                  <a:pt x="364259" y="232012"/>
                  <a:pt x="368808" y="218364"/>
                </a:cubicBezTo>
                <a:cubicBezTo>
                  <a:pt x="371083" y="211540"/>
                  <a:pt x="374221" y="204945"/>
                  <a:pt x="375632" y="197892"/>
                </a:cubicBezTo>
                <a:cubicBezTo>
                  <a:pt x="377907" y="186519"/>
                  <a:pt x="379404" y="174963"/>
                  <a:pt x="382456" y="163773"/>
                </a:cubicBezTo>
                <a:cubicBezTo>
                  <a:pt x="386241" y="149894"/>
                  <a:pt x="396104" y="122830"/>
                  <a:pt x="396104" y="122830"/>
                </a:cubicBezTo>
                <a:cubicBezTo>
                  <a:pt x="394900" y="102354"/>
                  <a:pt x="424906" y="0"/>
                  <a:pt x="368808" y="0"/>
                </a:cubicBezTo>
                <a:cubicBezTo>
                  <a:pt x="357210" y="0"/>
                  <a:pt x="346062" y="4549"/>
                  <a:pt x="334689" y="6824"/>
                </a:cubicBezTo>
                <a:lnTo>
                  <a:pt x="307393" y="47767"/>
                </a:lnTo>
                <a:cubicBezTo>
                  <a:pt x="302844" y="54591"/>
                  <a:pt x="296340" y="60459"/>
                  <a:pt x="293746" y="68239"/>
                </a:cubicBezTo>
                <a:cubicBezTo>
                  <a:pt x="289197" y="81887"/>
                  <a:pt x="283587" y="95226"/>
                  <a:pt x="280098" y="109182"/>
                </a:cubicBezTo>
                <a:cubicBezTo>
                  <a:pt x="277823" y="118280"/>
                  <a:pt x="278476" y="128674"/>
                  <a:pt x="273274" y="136477"/>
                </a:cubicBezTo>
                <a:cubicBezTo>
                  <a:pt x="265715" y="147815"/>
                  <a:pt x="244009" y="153056"/>
                  <a:pt x="232331" y="156949"/>
                </a:cubicBezTo>
                <a:lnTo>
                  <a:pt x="170916" y="136477"/>
                </a:lnTo>
                <a:lnTo>
                  <a:pt x="150444" y="129654"/>
                </a:lnTo>
                <a:cubicBezTo>
                  <a:pt x="132877" y="103304"/>
                  <a:pt x="137317" y="114937"/>
                  <a:pt x="129973" y="81886"/>
                </a:cubicBezTo>
                <a:cubicBezTo>
                  <a:pt x="125774" y="62991"/>
                  <a:pt x="126589" y="40965"/>
                  <a:pt x="109501" y="27295"/>
                </a:cubicBezTo>
                <a:cubicBezTo>
                  <a:pt x="105050" y="23734"/>
                  <a:pt x="63520" y="14094"/>
                  <a:pt x="61734" y="13648"/>
                </a:cubicBezTo>
                <a:cubicBezTo>
                  <a:pt x="50361" y="15922"/>
                  <a:pt x="37684" y="14717"/>
                  <a:pt x="27614" y="20471"/>
                </a:cubicBezTo>
                <a:cubicBezTo>
                  <a:pt x="5135" y="33316"/>
                  <a:pt x="2594" y="48904"/>
                  <a:pt x="319" y="61415"/>
                </a:cubicBezTo>
                <a:close/>
              </a:path>
            </a:pathLst>
          </a:custGeom>
          <a:solidFill>
            <a:schemeClr val="tx1"/>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5" name="Freeform 134"/>
          <p:cNvSpPr/>
          <p:nvPr/>
        </p:nvSpPr>
        <p:spPr>
          <a:xfrm>
            <a:off x="641194" y="8024846"/>
            <a:ext cx="55611" cy="104004"/>
          </a:xfrm>
          <a:custGeom>
            <a:avLst/>
            <a:gdLst>
              <a:gd name="connsiteX0" fmla="*/ 7075 w 55611"/>
              <a:gd name="connsiteY0" fmla="*/ 38 h 104004"/>
              <a:gd name="connsiteX1" fmla="*/ 20722 w 55611"/>
              <a:gd name="connsiteY1" fmla="*/ 34157 h 104004"/>
              <a:gd name="connsiteX2" fmla="*/ 48018 w 55611"/>
              <a:gd name="connsiteY2" fmla="*/ 75100 h 104004"/>
              <a:gd name="connsiteX3" fmla="*/ 54842 w 55611"/>
              <a:gd name="connsiteY3" fmla="*/ 95572 h 104004"/>
              <a:gd name="connsiteX4" fmla="*/ 34370 w 55611"/>
              <a:gd name="connsiteY4" fmla="*/ 102396 h 104004"/>
              <a:gd name="connsiteX5" fmla="*/ 251 w 55611"/>
              <a:gd name="connsiteY5" fmla="*/ 40981 h 104004"/>
              <a:gd name="connsiteX6" fmla="*/ 7075 w 55611"/>
              <a:gd name="connsiteY6" fmla="*/ 38 h 10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11" h="104004">
                <a:moveTo>
                  <a:pt x="7075" y="38"/>
                </a:moveTo>
                <a:cubicBezTo>
                  <a:pt x="10487" y="-1099"/>
                  <a:pt x="14857" y="23404"/>
                  <a:pt x="20722" y="34157"/>
                </a:cubicBezTo>
                <a:cubicBezTo>
                  <a:pt x="28576" y="48557"/>
                  <a:pt x="48018" y="75100"/>
                  <a:pt x="48018" y="75100"/>
                </a:cubicBezTo>
                <a:cubicBezTo>
                  <a:pt x="50293" y="81924"/>
                  <a:pt x="58059" y="89138"/>
                  <a:pt x="54842" y="95572"/>
                </a:cubicBezTo>
                <a:cubicBezTo>
                  <a:pt x="51625" y="102006"/>
                  <a:pt x="40223" y="106577"/>
                  <a:pt x="34370" y="102396"/>
                </a:cubicBezTo>
                <a:cubicBezTo>
                  <a:pt x="25255" y="95885"/>
                  <a:pt x="2540" y="59289"/>
                  <a:pt x="251" y="40981"/>
                </a:cubicBezTo>
                <a:cubicBezTo>
                  <a:pt x="-1160" y="29695"/>
                  <a:pt x="3663" y="1175"/>
                  <a:pt x="7075" y="3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6" name="Freeform 135"/>
          <p:cNvSpPr/>
          <p:nvPr/>
        </p:nvSpPr>
        <p:spPr>
          <a:xfrm>
            <a:off x="865864" y="8011236"/>
            <a:ext cx="63295" cy="118664"/>
          </a:xfrm>
          <a:custGeom>
            <a:avLst/>
            <a:gdLst>
              <a:gd name="connsiteX0" fmla="*/ 48536 w 63295"/>
              <a:gd name="connsiteY0" fmla="*/ 0 h 118664"/>
              <a:gd name="connsiteX1" fmla="*/ 28064 w 63295"/>
              <a:gd name="connsiteY1" fmla="*/ 75063 h 118664"/>
              <a:gd name="connsiteX2" fmla="*/ 7593 w 63295"/>
              <a:gd name="connsiteY2" fmla="*/ 88710 h 118664"/>
              <a:gd name="connsiteX3" fmla="*/ 769 w 63295"/>
              <a:gd name="connsiteY3" fmla="*/ 109182 h 118664"/>
              <a:gd name="connsiteX4" fmla="*/ 41712 w 63295"/>
              <a:gd name="connsiteY4" fmla="*/ 95534 h 118664"/>
              <a:gd name="connsiteX5" fmla="*/ 48536 w 63295"/>
              <a:gd name="connsiteY5" fmla="*/ 68239 h 118664"/>
              <a:gd name="connsiteX6" fmla="*/ 62184 w 63295"/>
              <a:gd name="connsiteY6" fmla="*/ 47767 h 118664"/>
              <a:gd name="connsiteX7" fmla="*/ 48536 w 63295"/>
              <a:gd name="connsiteY7" fmla="*/ 0 h 1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295" h="118664">
                <a:moveTo>
                  <a:pt x="48536" y="0"/>
                </a:moveTo>
                <a:cubicBezTo>
                  <a:pt x="46408" y="10641"/>
                  <a:pt x="36056" y="69735"/>
                  <a:pt x="28064" y="75063"/>
                </a:cubicBezTo>
                <a:lnTo>
                  <a:pt x="7593" y="88710"/>
                </a:lnTo>
                <a:cubicBezTo>
                  <a:pt x="5318" y="95534"/>
                  <a:pt x="-2448" y="102748"/>
                  <a:pt x="769" y="109182"/>
                </a:cubicBezTo>
                <a:cubicBezTo>
                  <a:pt x="13936" y="135517"/>
                  <a:pt x="38238" y="99008"/>
                  <a:pt x="41712" y="95534"/>
                </a:cubicBezTo>
                <a:cubicBezTo>
                  <a:pt x="43987" y="86436"/>
                  <a:pt x="44842" y="76859"/>
                  <a:pt x="48536" y="68239"/>
                </a:cubicBezTo>
                <a:cubicBezTo>
                  <a:pt x="51767" y="60701"/>
                  <a:pt x="60576" y="55809"/>
                  <a:pt x="62184" y="47767"/>
                </a:cubicBezTo>
                <a:cubicBezTo>
                  <a:pt x="65307" y="32154"/>
                  <a:pt x="62184" y="15922"/>
                  <a:pt x="48536"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7" name="Freeform 136"/>
          <p:cNvSpPr/>
          <p:nvPr/>
        </p:nvSpPr>
        <p:spPr>
          <a:xfrm>
            <a:off x="1103169" y="7922525"/>
            <a:ext cx="439028" cy="242577"/>
          </a:xfrm>
          <a:custGeom>
            <a:avLst/>
            <a:gdLst>
              <a:gd name="connsiteX0" fmla="*/ 2300 w 439028"/>
              <a:gd name="connsiteY0" fmla="*/ 88711 h 242577"/>
              <a:gd name="connsiteX1" fmla="*/ 36419 w 439028"/>
              <a:gd name="connsiteY1" fmla="*/ 81887 h 242577"/>
              <a:gd name="connsiteX2" fmla="*/ 84186 w 439028"/>
              <a:gd name="connsiteY2" fmla="*/ 95535 h 242577"/>
              <a:gd name="connsiteX3" fmla="*/ 104658 w 439028"/>
              <a:gd name="connsiteY3" fmla="*/ 88711 h 242577"/>
              <a:gd name="connsiteX4" fmla="*/ 131953 w 439028"/>
              <a:gd name="connsiteY4" fmla="*/ 27296 h 242577"/>
              <a:gd name="connsiteX5" fmla="*/ 138777 w 439028"/>
              <a:gd name="connsiteY5" fmla="*/ 6824 h 242577"/>
              <a:gd name="connsiteX6" fmla="*/ 159249 w 439028"/>
              <a:gd name="connsiteY6" fmla="*/ 0 h 242577"/>
              <a:gd name="connsiteX7" fmla="*/ 268431 w 439028"/>
              <a:gd name="connsiteY7" fmla="*/ 13648 h 242577"/>
              <a:gd name="connsiteX8" fmla="*/ 404909 w 439028"/>
              <a:gd name="connsiteY8" fmla="*/ 20472 h 242577"/>
              <a:gd name="connsiteX9" fmla="*/ 425380 w 439028"/>
              <a:gd name="connsiteY9" fmla="*/ 34120 h 242577"/>
              <a:gd name="connsiteX10" fmla="*/ 439028 w 439028"/>
              <a:gd name="connsiteY10" fmla="*/ 75063 h 242577"/>
              <a:gd name="connsiteX11" fmla="*/ 432204 w 439028"/>
              <a:gd name="connsiteY11" fmla="*/ 150126 h 242577"/>
              <a:gd name="connsiteX12" fmla="*/ 418556 w 439028"/>
              <a:gd name="connsiteY12" fmla="*/ 191069 h 242577"/>
              <a:gd name="connsiteX13" fmla="*/ 411732 w 439028"/>
              <a:gd name="connsiteY13" fmla="*/ 211541 h 242577"/>
              <a:gd name="connsiteX14" fmla="*/ 316198 w 439028"/>
              <a:gd name="connsiteY14" fmla="*/ 225188 h 242577"/>
              <a:gd name="connsiteX15" fmla="*/ 111482 w 439028"/>
              <a:gd name="connsiteY15" fmla="*/ 197893 h 242577"/>
              <a:gd name="connsiteX16" fmla="*/ 104658 w 439028"/>
              <a:gd name="connsiteY16" fmla="*/ 129654 h 242577"/>
              <a:gd name="connsiteX17" fmla="*/ 2300 w 439028"/>
              <a:gd name="connsiteY17" fmla="*/ 88711 h 24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9028" h="242577">
                <a:moveTo>
                  <a:pt x="2300" y="88711"/>
                </a:moveTo>
                <a:cubicBezTo>
                  <a:pt x="-9073" y="80750"/>
                  <a:pt x="24821" y="81887"/>
                  <a:pt x="36419" y="81887"/>
                </a:cubicBezTo>
                <a:cubicBezTo>
                  <a:pt x="44989" y="81887"/>
                  <a:pt x="74531" y="92317"/>
                  <a:pt x="84186" y="95535"/>
                </a:cubicBezTo>
                <a:cubicBezTo>
                  <a:pt x="91010" y="93260"/>
                  <a:pt x="99041" y="93205"/>
                  <a:pt x="104658" y="88711"/>
                </a:cubicBezTo>
                <a:cubicBezTo>
                  <a:pt x="119405" y="76914"/>
                  <a:pt x="127782" y="39808"/>
                  <a:pt x="131953" y="27296"/>
                </a:cubicBezTo>
                <a:cubicBezTo>
                  <a:pt x="134228" y="20472"/>
                  <a:pt x="131953" y="9099"/>
                  <a:pt x="138777" y="6824"/>
                </a:cubicBezTo>
                <a:lnTo>
                  <a:pt x="159249" y="0"/>
                </a:lnTo>
                <a:cubicBezTo>
                  <a:pt x="192934" y="4812"/>
                  <a:pt x="235177" y="11355"/>
                  <a:pt x="268431" y="13648"/>
                </a:cubicBezTo>
                <a:cubicBezTo>
                  <a:pt x="313873" y="16782"/>
                  <a:pt x="359416" y="18197"/>
                  <a:pt x="404909" y="20472"/>
                </a:cubicBezTo>
                <a:cubicBezTo>
                  <a:pt x="411733" y="25021"/>
                  <a:pt x="421033" y="27165"/>
                  <a:pt x="425380" y="34120"/>
                </a:cubicBezTo>
                <a:cubicBezTo>
                  <a:pt x="433004" y="46319"/>
                  <a:pt x="439028" y="75063"/>
                  <a:pt x="439028" y="75063"/>
                </a:cubicBezTo>
                <a:cubicBezTo>
                  <a:pt x="436753" y="100084"/>
                  <a:pt x="436570" y="125384"/>
                  <a:pt x="432204" y="150126"/>
                </a:cubicBezTo>
                <a:cubicBezTo>
                  <a:pt x="429704" y="164293"/>
                  <a:pt x="423105" y="177421"/>
                  <a:pt x="418556" y="191069"/>
                </a:cubicBezTo>
                <a:cubicBezTo>
                  <a:pt x="416281" y="197893"/>
                  <a:pt x="418556" y="209266"/>
                  <a:pt x="411732" y="211541"/>
                </a:cubicBezTo>
                <a:cubicBezTo>
                  <a:pt x="367426" y="226310"/>
                  <a:pt x="398424" y="217714"/>
                  <a:pt x="316198" y="225188"/>
                </a:cubicBezTo>
                <a:cubicBezTo>
                  <a:pt x="248688" y="222860"/>
                  <a:pt x="124185" y="280464"/>
                  <a:pt x="111482" y="197893"/>
                </a:cubicBezTo>
                <a:cubicBezTo>
                  <a:pt x="108006" y="175299"/>
                  <a:pt x="123092" y="143173"/>
                  <a:pt x="104658" y="129654"/>
                </a:cubicBezTo>
                <a:cubicBezTo>
                  <a:pt x="49" y="52940"/>
                  <a:pt x="13673" y="96672"/>
                  <a:pt x="2300" y="88711"/>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 name="Freeform 7"/>
          <p:cNvSpPr/>
          <p:nvPr/>
        </p:nvSpPr>
        <p:spPr>
          <a:xfrm>
            <a:off x="609600" y="5755569"/>
            <a:ext cx="932597" cy="549981"/>
          </a:xfrm>
          <a:custGeom>
            <a:avLst/>
            <a:gdLst>
              <a:gd name="connsiteX0" fmla="*/ 180975 w 933450"/>
              <a:gd name="connsiteY0" fmla="*/ 133350 h 523875"/>
              <a:gd name="connsiteX1" fmla="*/ 228600 w 933450"/>
              <a:gd name="connsiteY1" fmla="*/ 142875 h 523875"/>
              <a:gd name="connsiteX2" fmla="*/ 257175 w 933450"/>
              <a:gd name="connsiteY2" fmla="*/ 161925 h 523875"/>
              <a:gd name="connsiteX3" fmla="*/ 285750 w 933450"/>
              <a:gd name="connsiteY3" fmla="*/ 171450 h 523875"/>
              <a:gd name="connsiteX4" fmla="*/ 361950 w 933450"/>
              <a:gd name="connsiteY4" fmla="*/ 142875 h 523875"/>
              <a:gd name="connsiteX5" fmla="*/ 419100 w 933450"/>
              <a:gd name="connsiteY5" fmla="*/ 123825 h 523875"/>
              <a:gd name="connsiteX6" fmla="*/ 447675 w 933450"/>
              <a:gd name="connsiteY6" fmla="*/ 104775 h 523875"/>
              <a:gd name="connsiteX7" fmla="*/ 504825 w 933450"/>
              <a:gd name="connsiteY7" fmla="*/ 85725 h 523875"/>
              <a:gd name="connsiteX8" fmla="*/ 533400 w 933450"/>
              <a:gd name="connsiteY8" fmla="*/ 66675 h 523875"/>
              <a:gd name="connsiteX9" fmla="*/ 590550 w 933450"/>
              <a:gd name="connsiteY9" fmla="*/ 47625 h 523875"/>
              <a:gd name="connsiteX10" fmla="*/ 685800 w 933450"/>
              <a:gd name="connsiteY10" fmla="*/ 9525 h 523875"/>
              <a:gd name="connsiteX11" fmla="*/ 714375 w 933450"/>
              <a:gd name="connsiteY11" fmla="*/ 0 h 523875"/>
              <a:gd name="connsiteX12" fmla="*/ 781050 w 933450"/>
              <a:gd name="connsiteY12" fmla="*/ 9525 h 523875"/>
              <a:gd name="connsiteX13" fmla="*/ 809625 w 933450"/>
              <a:gd name="connsiteY13" fmla="*/ 19050 h 523875"/>
              <a:gd name="connsiteX14" fmla="*/ 847725 w 933450"/>
              <a:gd name="connsiteY14" fmla="*/ 104775 h 523875"/>
              <a:gd name="connsiteX15" fmla="*/ 876300 w 933450"/>
              <a:gd name="connsiteY15" fmla="*/ 190500 h 523875"/>
              <a:gd name="connsiteX16" fmla="*/ 885825 w 933450"/>
              <a:gd name="connsiteY16" fmla="*/ 219075 h 523875"/>
              <a:gd name="connsiteX17" fmla="*/ 914400 w 933450"/>
              <a:gd name="connsiteY17" fmla="*/ 247650 h 523875"/>
              <a:gd name="connsiteX18" fmla="*/ 923925 w 933450"/>
              <a:gd name="connsiteY18" fmla="*/ 295275 h 523875"/>
              <a:gd name="connsiteX19" fmla="*/ 933450 w 933450"/>
              <a:gd name="connsiteY19" fmla="*/ 323850 h 523875"/>
              <a:gd name="connsiteX20" fmla="*/ 923925 w 933450"/>
              <a:gd name="connsiteY20" fmla="*/ 428625 h 523875"/>
              <a:gd name="connsiteX21" fmla="*/ 847725 w 933450"/>
              <a:gd name="connsiteY21" fmla="*/ 476250 h 523875"/>
              <a:gd name="connsiteX22" fmla="*/ 714375 w 933450"/>
              <a:gd name="connsiteY22" fmla="*/ 504825 h 523875"/>
              <a:gd name="connsiteX23" fmla="*/ 504825 w 933450"/>
              <a:gd name="connsiteY23" fmla="*/ 523875 h 523875"/>
              <a:gd name="connsiteX24" fmla="*/ 295275 w 933450"/>
              <a:gd name="connsiteY24" fmla="*/ 514350 h 523875"/>
              <a:gd name="connsiteX25" fmla="*/ 76200 w 933450"/>
              <a:gd name="connsiteY25" fmla="*/ 495300 h 523875"/>
              <a:gd name="connsiteX26" fmla="*/ 47625 w 933450"/>
              <a:gd name="connsiteY26" fmla="*/ 485775 h 523875"/>
              <a:gd name="connsiteX27" fmla="*/ 28575 w 933450"/>
              <a:gd name="connsiteY27" fmla="*/ 457200 h 523875"/>
              <a:gd name="connsiteX28" fmla="*/ 0 w 933450"/>
              <a:gd name="connsiteY28" fmla="*/ 400050 h 523875"/>
              <a:gd name="connsiteX29" fmla="*/ 38100 w 933450"/>
              <a:gd name="connsiteY29" fmla="*/ 295275 h 523875"/>
              <a:gd name="connsiteX30" fmla="*/ 66675 w 933450"/>
              <a:gd name="connsiteY30" fmla="*/ 285750 h 523875"/>
              <a:gd name="connsiteX31" fmla="*/ 123825 w 933450"/>
              <a:gd name="connsiteY31" fmla="*/ 247650 h 523875"/>
              <a:gd name="connsiteX32" fmla="*/ 180975 w 933450"/>
              <a:gd name="connsiteY32" fmla="*/ 152400 h 523875"/>
              <a:gd name="connsiteX33" fmla="*/ 180975 w 933450"/>
              <a:gd name="connsiteY33" fmla="*/ 133350 h 5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933450" h="523875">
                <a:moveTo>
                  <a:pt x="180975" y="133350"/>
                </a:moveTo>
                <a:cubicBezTo>
                  <a:pt x="188913" y="131762"/>
                  <a:pt x="213441" y="137191"/>
                  <a:pt x="228600" y="142875"/>
                </a:cubicBezTo>
                <a:cubicBezTo>
                  <a:pt x="239319" y="146895"/>
                  <a:pt x="246936" y="156805"/>
                  <a:pt x="257175" y="161925"/>
                </a:cubicBezTo>
                <a:cubicBezTo>
                  <a:pt x="266155" y="166415"/>
                  <a:pt x="276225" y="168275"/>
                  <a:pt x="285750" y="171450"/>
                </a:cubicBezTo>
                <a:cubicBezTo>
                  <a:pt x="368239" y="150828"/>
                  <a:pt x="278935" y="176081"/>
                  <a:pt x="361950" y="142875"/>
                </a:cubicBezTo>
                <a:cubicBezTo>
                  <a:pt x="380594" y="135417"/>
                  <a:pt x="402392" y="134964"/>
                  <a:pt x="419100" y="123825"/>
                </a:cubicBezTo>
                <a:cubicBezTo>
                  <a:pt x="428625" y="117475"/>
                  <a:pt x="437214" y="109424"/>
                  <a:pt x="447675" y="104775"/>
                </a:cubicBezTo>
                <a:cubicBezTo>
                  <a:pt x="466025" y="96620"/>
                  <a:pt x="488117" y="96864"/>
                  <a:pt x="504825" y="85725"/>
                </a:cubicBezTo>
                <a:cubicBezTo>
                  <a:pt x="514350" y="79375"/>
                  <a:pt x="522939" y="71324"/>
                  <a:pt x="533400" y="66675"/>
                </a:cubicBezTo>
                <a:cubicBezTo>
                  <a:pt x="551750" y="58520"/>
                  <a:pt x="572589" y="56605"/>
                  <a:pt x="590550" y="47625"/>
                </a:cubicBezTo>
                <a:cubicBezTo>
                  <a:pt x="646611" y="19595"/>
                  <a:pt x="615180" y="33065"/>
                  <a:pt x="685800" y="9525"/>
                </a:cubicBezTo>
                <a:lnTo>
                  <a:pt x="714375" y="0"/>
                </a:lnTo>
                <a:cubicBezTo>
                  <a:pt x="736600" y="3175"/>
                  <a:pt x="759035" y="5122"/>
                  <a:pt x="781050" y="9525"/>
                </a:cubicBezTo>
                <a:cubicBezTo>
                  <a:pt x="790895" y="11494"/>
                  <a:pt x="801785" y="12778"/>
                  <a:pt x="809625" y="19050"/>
                </a:cubicBezTo>
                <a:cubicBezTo>
                  <a:pt x="830208" y="35517"/>
                  <a:pt x="841904" y="87312"/>
                  <a:pt x="847725" y="104775"/>
                </a:cubicBezTo>
                <a:lnTo>
                  <a:pt x="876300" y="190500"/>
                </a:lnTo>
                <a:cubicBezTo>
                  <a:pt x="879475" y="200025"/>
                  <a:pt x="878725" y="211975"/>
                  <a:pt x="885825" y="219075"/>
                </a:cubicBezTo>
                <a:lnTo>
                  <a:pt x="914400" y="247650"/>
                </a:lnTo>
                <a:cubicBezTo>
                  <a:pt x="917575" y="263525"/>
                  <a:pt x="919998" y="279569"/>
                  <a:pt x="923925" y="295275"/>
                </a:cubicBezTo>
                <a:cubicBezTo>
                  <a:pt x="926360" y="305015"/>
                  <a:pt x="933450" y="313810"/>
                  <a:pt x="933450" y="323850"/>
                </a:cubicBezTo>
                <a:cubicBezTo>
                  <a:pt x="933450" y="358919"/>
                  <a:pt x="931273" y="394334"/>
                  <a:pt x="923925" y="428625"/>
                </a:cubicBezTo>
                <a:cubicBezTo>
                  <a:pt x="914405" y="473053"/>
                  <a:pt x="879480" y="455080"/>
                  <a:pt x="847725" y="476250"/>
                </a:cubicBezTo>
                <a:cubicBezTo>
                  <a:pt x="789684" y="514944"/>
                  <a:pt x="831431" y="493677"/>
                  <a:pt x="714375" y="504825"/>
                </a:cubicBezTo>
                <a:cubicBezTo>
                  <a:pt x="527766" y="522597"/>
                  <a:pt x="714807" y="506377"/>
                  <a:pt x="504825" y="523875"/>
                </a:cubicBezTo>
                <a:lnTo>
                  <a:pt x="295275" y="514350"/>
                </a:lnTo>
                <a:cubicBezTo>
                  <a:pt x="204576" y="509815"/>
                  <a:pt x="152540" y="514385"/>
                  <a:pt x="76200" y="495300"/>
                </a:cubicBezTo>
                <a:cubicBezTo>
                  <a:pt x="66460" y="492865"/>
                  <a:pt x="57150" y="488950"/>
                  <a:pt x="47625" y="485775"/>
                </a:cubicBezTo>
                <a:cubicBezTo>
                  <a:pt x="41275" y="476250"/>
                  <a:pt x="33695" y="467439"/>
                  <a:pt x="28575" y="457200"/>
                </a:cubicBezTo>
                <a:cubicBezTo>
                  <a:pt x="-10860" y="378330"/>
                  <a:pt x="54595" y="481942"/>
                  <a:pt x="0" y="400050"/>
                </a:cubicBezTo>
                <a:cubicBezTo>
                  <a:pt x="7164" y="342737"/>
                  <a:pt x="-6454" y="324977"/>
                  <a:pt x="38100" y="295275"/>
                </a:cubicBezTo>
                <a:cubicBezTo>
                  <a:pt x="46454" y="289706"/>
                  <a:pt x="57898" y="290626"/>
                  <a:pt x="66675" y="285750"/>
                </a:cubicBezTo>
                <a:cubicBezTo>
                  <a:pt x="86689" y="274631"/>
                  <a:pt x="123825" y="247650"/>
                  <a:pt x="123825" y="247650"/>
                </a:cubicBezTo>
                <a:cubicBezTo>
                  <a:pt x="146188" y="214106"/>
                  <a:pt x="166330" y="189011"/>
                  <a:pt x="180975" y="152400"/>
                </a:cubicBezTo>
                <a:cubicBezTo>
                  <a:pt x="182154" y="149452"/>
                  <a:pt x="173037" y="134938"/>
                  <a:pt x="180975" y="13335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b"/>
          <a:lstStyle/>
          <a:p>
            <a:pPr algn="ctr"/>
            <a:endParaRPr lang="en-AU" sz="1400" dirty="0">
              <a:latin typeface="Nightclub BTN" panose="020B0604040802040201" pitchFamily="34" charset="0"/>
            </a:endParaRPr>
          </a:p>
        </p:txBody>
      </p:sp>
      <p:sp>
        <p:nvSpPr>
          <p:cNvPr id="10" name="Isosceles Triangle 9"/>
          <p:cNvSpPr/>
          <p:nvPr/>
        </p:nvSpPr>
        <p:spPr>
          <a:xfrm>
            <a:off x="468958" y="5814462"/>
            <a:ext cx="89697" cy="153958"/>
          </a:xfrm>
          <a:prstGeom prst="triangle">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 name="Rectangle 15"/>
          <p:cNvSpPr/>
          <p:nvPr/>
        </p:nvSpPr>
        <p:spPr>
          <a:xfrm>
            <a:off x="677724" y="5761987"/>
            <a:ext cx="75525" cy="5247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3" name="TextBox 22"/>
          <p:cNvSpPr txBox="1"/>
          <p:nvPr/>
        </p:nvSpPr>
        <p:spPr>
          <a:xfrm>
            <a:off x="946739" y="5719286"/>
            <a:ext cx="580779" cy="646331"/>
          </a:xfrm>
          <a:prstGeom prst="rect">
            <a:avLst/>
          </a:prstGeom>
          <a:noFill/>
        </p:spPr>
        <p:txBody>
          <a:bodyPr wrap="square" rtlCol="0">
            <a:spAutoFit/>
          </a:bodyPr>
          <a:lstStyle/>
          <a:p>
            <a:pPr algn="ctr"/>
            <a:r>
              <a:rPr lang="en-AU" dirty="0">
                <a:solidFill>
                  <a:schemeClr val="bg1"/>
                </a:solidFill>
                <a:latin typeface="Sneakerhead BTN Condensed" panose="020B0906070503040306" pitchFamily="34" charset="0"/>
              </a:rPr>
              <a:t>Oil Spill</a:t>
            </a:r>
          </a:p>
        </p:txBody>
      </p:sp>
      <p:sp>
        <p:nvSpPr>
          <p:cNvPr id="14" name="Freeform 13"/>
          <p:cNvSpPr/>
          <p:nvPr/>
        </p:nvSpPr>
        <p:spPr>
          <a:xfrm>
            <a:off x="1998234" y="1592653"/>
            <a:ext cx="530107" cy="250895"/>
          </a:xfrm>
          <a:custGeom>
            <a:avLst/>
            <a:gdLst>
              <a:gd name="connsiteX0" fmla="*/ 162405 w 530107"/>
              <a:gd name="connsiteY0" fmla="*/ 22295 h 250895"/>
              <a:gd name="connsiteX1" fmla="*/ 88663 w 530107"/>
              <a:gd name="connsiteY1" fmla="*/ 37044 h 250895"/>
              <a:gd name="connsiteX2" fmla="*/ 51792 w 530107"/>
              <a:gd name="connsiteY2" fmla="*/ 66541 h 250895"/>
              <a:gd name="connsiteX3" fmla="*/ 14921 w 530107"/>
              <a:gd name="connsiteY3" fmla="*/ 96037 h 250895"/>
              <a:gd name="connsiteX4" fmla="*/ 172 w 530107"/>
              <a:gd name="connsiteY4" fmla="*/ 140282 h 250895"/>
              <a:gd name="connsiteX5" fmla="*/ 7547 w 530107"/>
              <a:gd name="connsiteY5" fmla="*/ 206650 h 250895"/>
              <a:gd name="connsiteX6" fmla="*/ 22295 w 530107"/>
              <a:gd name="connsiteY6" fmla="*/ 221399 h 250895"/>
              <a:gd name="connsiteX7" fmla="*/ 44418 w 530107"/>
              <a:gd name="connsiteY7" fmla="*/ 236147 h 250895"/>
              <a:gd name="connsiteX8" fmla="*/ 81289 w 530107"/>
              <a:gd name="connsiteY8" fmla="*/ 243521 h 250895"/>
              <a:gd name="connsiteX9" fmla="*/ 214024 w 530107"/>
              <a:gd name="connsiteY9" fmla="*/ 250895 h 250895"/>
              <a:gd name="connsiteX10" fmla="*/ 457372 w 530107"/>
              <a:gd name="connsiteY10" fmla="*/ 236147 h 250895"/>
              <a:gd name="connsiteX11" fmla="*/ 508992 w 530107"/>
              <a:gd name="connsiteY11" fmla="*/ 221399 h 250895"/>
              <a:gd name="connsiteX12" fmla="*/ 516366 w 530107"/>
              <a:gd name="connsiteY12" fmla="*/ 73915 h 250895"/>
              <a:gd name="connsiteX13" fmla="*/ 472121 w 530107"/>
              <a:gd name="connsiteY13" fmla="*/ 44418 h 250895"/>
              <a:gd name="connsiteX14" fmla="*/ 457372 w 530107"/>
              <a:gd name="connsiteY14" fmla="*/ 29670 h 250895"/>
              <a:gd name="connsiteX15" fmla="*/ 368882 w 530107"/>
              <a:gd name="connsiteY15" fmla="*/ 14921 h 250895"/>
              <a:gd name="connsiteX16" fmla="*/ 273018 w 530107"/>
              <a:gd name="connsiteY16" fmla="*/ 7547 h 250895"/>
              <a:gd name="connsiteX17" fmla="*/ 221398 w 530107"/>
              <a:gd name="connsiteY17" fmla="*/ 22295 h 250895"/>
              <a:gd name="connsiteX18" fmla="*/ 162405 w 530107"/>
              <a:gd name="connsiteY18" fmla="*/ 22295 h 250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0107" h="250895">
                <a:moveTo>
                  <a:pt x="162405" y="22295"/>
                </a:moveTo>
                <a:cubicBezTo>
                  <a:pt x="140283" y="24753"/>
                  <a:pt x="106389" y="19319"/>
                  <a:pt x="88663" y="37044"/>
                </a:cubicBezTo>
                <a:cubicBezTo>
                  <a:pt x="53051" y="72653"/>
                  <a:pt x="98304" y="29331"/>
                  <a:pt x="51792" y="66541"/>
                </a:cubicBezTo>
                <a:cubicBezTo>
                  <a:pt x="-735" y="108563"/>
                  <a:pt x="82995" y="50654"/>
                  <a:pt x="14921" y="96037"/>
                </a:cubicBezTo>
                <a:cubicBezTo>
                  <a:pt x="10005" y="110785"/>
                  <a:pt x="-1545" y="124831"/>
                  <a:pt x="172" y="140282"/>
                </a:cubicBezTo>
                <a:cubicBezTo>
                  <a:pt x="2630" y="162405"/>
                  <a:pt x="1690" y="185175"/>
                  <a:pt x="7547" y="206650"/>
                </a:cubicBezTo>
                <a:cubicBezTo>
                  <a:pt x="9376" y="213358"/>
                  <a:pt x="16866" y="217056"/>
                  <a:pt x="22295" y="221399"/>
                </a:cubicBezTo>
                <a:cubicBezTo>
                  <a:pt x="29216" y="226936"/>
                  <a:pt x="36120" y="233035"/>
                  <a:pt x="44418" y="236147"/>
                </a:cubicBezTo>
                <a:cubicBezTo>
                  <a:pt x="56154" y="240548"/>
                  <a:pt x="68802" y="242435"/>
                  <a:pt x="81289" y="243521"/>
                </a:cubicBezTo>
                <a:cubicBezTo>
                  <a:pt x="125436" y="247360"/>
                  <a:pt x="169779" y="248437"/>
                  <a:pt x="214024" y="250895"/>
                </a:cubicBezTo>
                <a:cubicBezTo>
                  <a:pt x="308184" y="247274"/>
                  <a:pt x="373674" y="251364"/>
                  <a:pt x="457372" y="236147"/>
                </a:cubicBezTo>
                <a:cubicBezTo>
                  <a:pt x="477743" y="232443"/>
                  <a:pt x="490038" y="227717"/>
                  <a:pt x="508992" y="221399"/>
                </a:cubicBezTo>
                <a:cubicBezTo>
                  <a:pt x="526810" y="167944"/>
                  <a:pt x="542246" y="140463"/>
                  <a:pt x="516366" y="73915"/>
                </a:cubicBezTo>
                <a:cubicBezTo>
                  <a:pt x="509942" y="57395"/>
                  <a:pt x="484655" y="56951"/>
                  <a:pt x="472121" y="44418"/>
                </a:cubicBezTo>
                <a:cubicBezTo>
                  <a:pt x="467205" y="39502"/>
                  <a:pt x="464057" y="31580"/>
                  <a:pt x="457372" y="29670"/>
                </a:cubicBezTo>
                <a:cubicBezTo>
                  <a:pt x="428619" y="21455"/>
                  <a:pt x="368882" y="14921"/>
                  <a:pt x="368882" y="14921"/>
                </a:cubicBezTo>
                <a:cubicBezTo>
                  <a:pt x="308148" y="-5323"/>
                  <a:pt x="340027" y="-2026"/>
                  <a:pt x="273018" y="7547"/>
                </a:cubicBezTo>
                <a:cubicBezTo>
                  <a:pt x="259923" y="11912"/>
                  <a:pt x="234130" y="21138"/>
                  <a:pt x="221398" y="22295"/>
                </a:cubicBezTo>
                <a:cubicBezTo>
                  <a:pt x="204262" y="23853"/>
                  <a:pt x="184527" y="19837"/>
                  <a:pt x="162405" y="22295"/>
                </a:cubicBezTo>
                <a:close/>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6" name="Freeform 115"/>
          <p:cNvSpPr/>
          <p:nvPr/>
        </p:nvSpPr>
        <p:spPr>
          <a:xfrm>
            <a:off x="2074394" y="1645418"/>
            <a:ext cx="377707" cy="153670"/>
          </a:xfrm>
          <a:custGeom>
            <a:avLst/>
            <a:gdLst>
              <a:gd name="connsiteX0" fmla="*/ 162405 w 530107"/>
              <a:gd name="connsiteY0" fmla="*/ 22295 h 250895"/>
              <a:gd name="connsiteX1" fmla="*/ 88663 w 530107"/>
              <a:gd name="connsiteY1" fmla="*/ 37044 h 250895"/>
              <a:gd name="connsiteX2" fmla="*/ 51792 w 530107"/>
              <a:gd name="connsiteY2" fmla="*/ 66541 h 250895"/>
              <a:gd name="connsiteX3" fmla="*/ 14921 w 530107"/>
              <a:gd name="connsiteY3" fmla="*/ 96037 h 250895"/>
              <a:gd name="connsiteX4" fmla="*/ 172 w 530107"/>
              <a:gd name="connsiteY4" fmla="*/ 140282 h 250895"/>
              <a:gd name="connsiteX5" fmla="*/ 7547 w 530107"/>
              <a:gd name="connsiteY5" fmla="*/ 206650 h 250895"/>
              <a:gd name="connsiteX6" fmla="*/ 22295 w 530107"/>
              <a:gd name="connsiteY6" fmla="*/ 221399 h 250895"/>
              <a:gd name="connsiteX7" fmla="*/ 44418 w 530107"/>
              <a:gd name="connsiteY7" fmla="*/ 236147 h 250895"/>
              <a:gd name="connsiteX8" fmla="*/ 81289 w 530107"/>
              <a:gd name="connsiteY8" fmla="*/ 243521 h 250895"/>
              <a:gd name="connsiteX9" fmla="*/ 214024 w 530107"/>
              <a:gd name="connsiteY9" fmla="*/ 250895 h 250895"/>
              <a:gd name="connsiteX10" fmla="*/ 457372 w 530107"/>
              <a:gd name="connsiteY10" fmla="*/ 236147 h 250895"/>
              <a:gd name="connsiteX11" fmla="*/ 508992 w 530107"/>
              <a:gd name="connsiteY11" fmla="*/ 221399 h 250895"/>
              <a:gd name="connsiteX12" fmla="*/ 516366 w 530107"/>
              <a:gd name="connsiteY12" fmla="*/ 73915 h 250895"/>
              <a:gd name="connsiteX13" fmla="*/ 472121 w 530107"/>
              <a:gd name="connsiteY13" fmla="*/ 44418 h 250895"/>
              <a:gd name="connsiteX14" fmla="*/ 457372 w 530107"/>
              <a:gd name="connsiteY14" fmla="*/ 29670 h 250895"/>
              <a:gd name="connsiteX15" fmla="*/ 368882 w 530107"/>
              <a:gd name="connsiteY15" fmla="*/ 14921 h 250895"/>
              <a:gd name="connsiteX16" fmla="*/ 273018 w 530107"/>
              <a:gd name="connsiteY16" fmla="*/ 7547 h 250895"/>
              <a:gd name="connsiteX17" fmla="*/ 221398 w 530107"/>
              <a:gd name="connsiteY17" fmla="*/ 22295 h 250895"/>
              <a:gd name="connsiteX18" fmla="*/ 162405 w 530107"/>
              <a:gd name="connsiteY18" fmla="*/ 22295 h 250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30107" h="250895">
                <a:moveTo>
                  <a:pt x="162405" y="22295"/>
                </a:moveTo>
                <a:cubicBezTo>
                  <a:pt x="140283" y="24753"/>
                  <a:pt x="106389" y="19319"/>
                  <a:pt x="88663" y="37044"/>
                </a:cubicBezTo>
                <a:cubicBezTo>
                  <a:pt x="53051" y="72653"/>
                  <a:pt x="98304" y="29331"/>
                  <a:pt x="51792" y="66541"/>
                </a:cubicBezTo>
                <a:cubicBezTo>
                  <a:pt x="-735" y="108563"/>
                  <a:pt x="82995" y="50654"/>
                  <a:pt x="14921" y="96037"/>
                </a:cubicBezTo>
                <a:cubicBezTo>
                  <a:pt x="10005" y="110785"/>
                  <a:pt x="-1545" y="124831"/>
                  <a:pt x="172" y="140282"/>
                </a:cubicBezTo>
                <a:cubicBezTo>
                  <a:pt x="2630" y="162405"/>
                  <a:pt x="1690" y="185175"/>
                  <a:pt x="7547" y="206650"/>
                </a:cubicBezTo>
                <a:cubicBezTo>
                  <a:pt x="9376" y="213358"/>
                  <a:pt x="16866" y="217056"/>
                  <a:pt x="22295" y="221399"/>
                </a:cubicBezTo>
                <a:cubicBezTo>
                  <a:pt x="29216" y="226936"/>
                  <a:pt x="36120" y="233035"/>
                  <a:pt x="44418" y="236147"/>
                </a:cubicBezTo>
                <a:cubicBezTo>
                  <a:pt x="56154" y="240548"/>
                  <a:pt x="68802" y="242435"/>
                  <a:pt x="81289" y="243521"/>
                </a:cubicBezTo>
                <a:cubicBezTo>
                  <a:pt x="125436" y="247360"/>
                  <a:pt x="169779" y="248437"/>
                  <a:pt x="214024" y="250895"/>
                </a:cubicBezTo>
                <a:cubicBezTo>
                  <a:pt x="308184" y="247274"/>
                  <a:pt x="373674" y="251364"/>
                  <a:pt x="457372" y="236147"/>
                </a:cubicBezTo>
                <a:cubicBezTo>
                  <a:pt x="477743" y="232443"/>
                  <a:pt x="490038" y="227717"/>
                  <a:pt x="508992" y="221399"/>
                </a:cubicBezTo>
                <a:cubicBezTo>
                  <a:pt x="526810" y="167944"/>
                  <a:pt x="542246" y="140463"/>
                  <a:pt x="516366" y="73915"/>
                </a:cubicBezTo>
                <a:cubicBezTo>
                  <a:pt x="509942" y="57395"/>
                  <a:pt x="484655" y="56951"/>
                  <a:pt x="472121" y="44418"/>
                </a:cubicBezTo>
                <a:cubicBezTo>
                  <a:pt x="467205" y="39502"/>
                  <a:pt x="464057" y="31580"/>
                  <a:pt x="457372" y="29670"/>
                </a:cubicBezTo>
                <a:cubicBezTo>
                  <a:pt x="428619" y="21455"/>
                  <a:pt x="368882" y="14921"/>
                  <a:pt x="368882" y="14921"/>
                </a:cubicBezTo>
                <a:cubicBezTo>
                  <a:pt x="308148" y="-5323"/>
                  <a:pt x="340027" y="-2026"/>
                  <a:pt x="273018" y="7547"/>
                </a:cubicBezTo>
                <a:cubicBezTo>
                  <a:pt x="259923" y="11912"/>
                  <a:pt x="234130" y="21138"/>
                  <a:pt x="221398" y="22295"/>
                </a:cubicBezTo>
                <a:cubicBezTo>
                  <a:pt x="204262" y="23853"/>
                  <a:pt x="184527" y="19837"/>
                  <a:pt x="162405" y="22295"/>
                </a:cubicBezTo>
                <a:close/>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9" name="Freeform 28"/>
          <p:cNvSpPr/>
          <p:nvPr/>
        </p:nvSpPr>
        <p:spPr>
          <a:xfrm>
            <a:off x="2101645" y="1850923"/>
            <a:ext cx="88490" cy="132735"/>
          </a:xfrm>
          <a:custGeom>
            <a:avLst/>
            <a:gdLst>
              <a:gd name="connsiteX0" fmla="*/ 0 w 88490"/>
              <a:gd name="connsiteY0" fmla="*/ 0 h 132735"/>
              <a:gd name="connsiteX1" fmla="*/ 44245 w 88490"/>
              <a:gd name="connsiteY1" fmla="*/ 7374 h 132735"/>
              <a:gd name="connsiteX2" fmla="*/ 66368 w 88490"/>
              <a:gd name="connsiteY2" fmla="*/ 44245 h 132735"/>
              <a:gd name="connsiteX3" fmla="*/ 88490 w 88490"/>
              <a:gd name="connsiteY3" fmla="*/ 58993 h 132735"/>
              <a:gd name="connsiteX4" fmla="*/ 81116 w 88490"/>
              <a:gd name="connsiteY4" fmla="*/ 95864 h 132735"/>
              <a:gd name="connsiteX5" fmla="*/ 22123 w 88490"/>
              <a:gd name="connsiteY5" fmla="*/ 132735 h 13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490" h="132735">
                <a:moveTo>
                  <a:pt x="0" y="0"/>
                </a:moveTo>
                <a:cubicBezTo>
                  <a:pt x="14748" y="2458"/>
                  <a:pt x="30245" y="2124"/>
                  <a:pt x="44245" y="7374"/>
                </a:cubicBezTo>
                <a:cubicBezTo>
                  <a:pt x="67155" y="15965"/>
                  <a:pt x="53816" y="28555"/>
                  <a:pt x="66368" y="44245"/>
                </a:cubicBezTo>
                <a:cubicBezTo>
                  <a:pt x="71904" y="51165"/>
                  <a:pt x="81116" y="54077"/>
                  <a:pt x="88490" y="58993"/>
                </a:cubicBezTo>
                <a:cubicBezTo>
                  <a:pt x="86032" y="71283"/>
                  <a:pt x="88811" y="85970"/>
                  <a:pt x="81116" y="95864"/>
                </a:cubicBezTo>
                <a:cubicBezTo>
                  <a:pt x="70760" y="109179"/>
                  <a:pt x="40799" y="123397"/>
                  <a:pt x="22123" y="132735"/>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Freeform 69"/>
          <p:cNvSpPr/>
          <p:nvPr/>
        </p:nvSpPr>
        <p:spPr>
          <a:xfrm>
            <a:off x="2308094" y="1850923"/>
            <a:ext cx="88519" cy="147483"/>
          </a:xfrm>
          <a:custGeom>
            <a:avLst/>
            <a:gdLst>
              <a:gd name="connsiteX0" fmla="*/ 88519 w 88519"/>
              <a:gd name="connsiteY0" fmla="*/ 0 h 147483"/>
              <a:gd name="connsiteX1" fmla="*/ 51648 w 88519"/>
              <a:gd name="connsiteY1" fmla="*/ 14748 h 147483"/>
              <a:gd name="connsiteX2" fmla="*/ 14777 w 88519"/>
              <a:gd name="connsiteY2" fmla="*/ 44245 h 147483"/>
              <a:gd name="connsiteX3" fmla="*/ 7403 w 88519"/>
              <a:gd name="connsiteY3" fmla="*/ 110612 h 147483"/>
              <a:gd name="connsiteX4" fmla="*/ 22151 w 88519"/>
              <a:gd name="connsiteY4" fmla="*/ 132735 h 147483"/>
              <a:gd name="connsiteX5" fmla="*/ 36900 w 88519"/>
              <a:gd name="connsiteY5" fmla="*/ 147483 h 147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519" h="147483">
                <a:moveTo>
                  <a:pt x="88519" y="0"/>
                </a:moveTo>
                <a:cubicBezTo>
                  <a:pt x="76229" y="4916"/>
                  <a:pt x="63488" y="8828"/>
                  <a:pt x="51648" y="14748"/>
                </a:cubicBezTo>
                <a:cubicBezTo>
                  <a:pt x="33040" y="24051"/>
                  <a:pt x="28496" y="30525"/>
                  <a:pt x="14777" y="44245"/>
                </a:cubicBezTo>
                <a:cubicBezTo>
                  <a:pt x="2487" y="81116"/>
                  <a:pt x="-7345" y="81115"/>
                  <a:pt x="7403" y="110612"/>
                </a:cubicBezTo>
                <a:cubicBezTo>
                  <a:pt x="11366" y="118539"/>
                  <a:pt x="16614" y="125814"/>
                  <a:pt x="22151" y="132735"/>
                </a:cubicBezTo>
                <a:cubicBezTo>
                  <a:pt x="26494" y="138164"/>
                  <a:pt x="36900" y="147483"/>
                  <a:pt x="36900" y="147483"/>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9" name="Rounded Rectangle 88"/>
          <p:cNvSpPr/>
          <p:nvPr/>
        </p:nvSpPr>
        <p:spPr>
          <a:xfrm>
            <a:off x="2044498" y="1382616"/>
            <a:ext cx="478703" cy="206145"/>
          </a:xfrm>
          <a:prstGeom prst="round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dirty="0">
                <a:solidFill>
                  <a:schemeClr val="bg1">
                    <a:lumMod val="50000"/>
                  </a:schemeClr>
                </a:solidFill>
                <a:latin typeface="Comic Sans MS" panose="030F0702030302020204" pitchFamily="66" charset="0"/>
              </a:rPr>
              <a:t>toilet</a:t>
            </a:r>
          </a:p>
        </p:txBody>
      </p:sp>
      <p:sp>
        <p:nvSpPr>
          <p:cNvPr id="95" name="Freeform 94"/>
          <p:cNvSpPr/>
          <p:nvPr/>
        </p:nvSpPr>
        <p:spPr>
          <a:xfrm>
            <a:off x="2090873" y="1718187"/>
            <a:ext cx="357634" cy="67926"/>
          </a:xfrm>
          <a:custGeom>
            <a:avLst/>
            <a:gdLst>
              <a:gd name="connsiteX0" fmla="*/ 3398 w 357634"/>
              <a:gd name="connsiteY0" fmla="*/ 7374 h 67926"/>
              <a:gd name="connsiteX1" fmla="*/ 84514 w 357634"/>
              <a:gd name="connsiteY1" fmla="*/ 14748 h 67926"/>
              <a:gd name="connsiteX2" fmla="*/ 128759 w 357634"/>
              <a:gd name="connsiteY2" fmla="*/ 29497 h 67926"/>
              <a:gd name="connsiteX3" fmla="*/ 231998 w 357634"/>
              <a:gd name="connsiteY3" fmla="*/ 14748 h 67926"/>
              <a:gd name="connsiteX4" fmla="*/ 276243 w 357634"/>
              <a:gd name="connsiteY4" fmla="*/ 0 h 67926"/>
              <a:gd name="connsiteX5" fmla="*/ 335237 w 357634"/>
              <a:gd name="connsiteY5" fmla="*/ 7374 h 67926"/>
              <a:gd name="connsiteX6" fmla="*/ 357359 w 357634"/>
              <a:gd name="connsiteY6" fmla="*/ 14748 h 67926"/>
              <a:gd name="connsiteX7" fmla="*/ 342611 w 357634"/>
              <a:gd name="connsiteY7" fmla="*/ 29497 h 67926"/>
              <a:gd name="connsiteX8" fmla="*/ 320488 w 357634"/>
              <a:gd name="connsiteY8" fmla="*/ 44245 h 67926"/>
              <a:gd name="connsiteX9" fmla="*/ 239372 w 357634"/>
              <a:gd name="connsiteY9" fmla="*/ 58994 h 67926"/>
              <a:gd name="connsiteX10" fmla="*/ 217250 w 357634"/>
              <a:gd name="connsiteY10" fmla="*/ 66368 h 67926"/>
              <a:gd name="connsiteX11" fmla="*/ 32895 w 357634"/>
              <a:gd name="connsiteY11" fmla="*/ 51619 h 67926"/>
              <a:gd name="connsiteX12" fmla="*/ 18146 w 357634"/>
              <a:gd name="connsiteY12" fmla="*/ 36871 h 67926"/>
              <a:gd name="connsiteX13" fmla="*/ 3398 w 357634"/>
              <a:gd name="connsiteY13" fmla="*/ 7374 h 67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7634" h="67926">
                <a:moveTo>
                  <a:pt x="3398" y="7374"/>
                </a:moveTo>
                <a:cubicBezTo>
                  <a:pt x="14459" y="3687"/>
                  <a:pt x="57777" y="10030"/>
                  <a:pt x="84514" y="14748"/>
                </a:cubicBezTo>
                <a:cubicBezTo>
                  <a:pt x="99824" y="17450"/>
                  <a:pt x="128759" y="29497"/>
                  <a:pt x="128759" y="29497"/>
                </a:cubicBezTo>
                <a:cubicBezTo>
                  <a:pt x="180022" y="24371"/>
                  <a:pt x="191895" y="26779"/>
                  <a:pt x="231998" y="14748"/>
                </a:cubicBezTo>
                <a:cubicBezTo>
                  <a:pt x="246888" y="10281"/>
                  <a:pt x="276243" y="0"/>
                  <a:pt x="276243" y="0"/>
                </a:cubicBezTo>
                <a:cubicBezTo>
                  <a:pt x="295908" y="2458"/>
                  <a:pt x="315739" y="3829"/>
                  <a:pt x="335237" y="7374"/>
                </a:cubicBezTo>
                <a:cubicBezTo>
                  <a:pt x="342885" y="8764"/>
                  <a:pt x="354901" y="7374"/>
                  <a:pt x="357359" y="14748"/>
                </a:cubicBezTo>
                <a:cubicBezTo>
                  <a:pt x="359557" y="21344"/>
                  <a:pt x="348040" y="25154"/>
                  <a:pt x="342611" y="29497"/>
                </a:cubicBezTo>
                <a:cubicBezTo>
                  <a:pt x="335690" y="35034"/>
                  <a:pt x="328415" y="40282"/>
                  <a:pt x="320488" y="44245"/>
                </a:cubicBezTo>
                <a:cubicBezTo>
                  <a:pt x="297753" y="55612"/>
                  <a:pt x="259707" y="56452"/>
                  <a:pt x="239372" y="58994"/>
                </a:cubicBezTo>
                <a:cubicBezTo>
                  <a:pt x="231998" y="61452"/>
                  <a:pt x="225023" y="66368"/>
                  <a:pt x="217250" y="66368"/>
                </a:cubicBezTo>
                <a:cubicBezTo>
                  <a:pt x="70430" y="66368"/>
                  <a:pt x="103044" y="75005"/>
                  <a:pt x="32895" y="51619"/>
                </a:cubicBezTo>
                <a:cubicBezTo>
                  <a:pt x="27979" y="46703"/>
                  <a:pt x="23575" y="41214"/>
                  <a:pt x="18146" y="36871"/>
                </a:cubicBezTo>
                <a:cubicBezTo>
                  <a:pt x="11226" y="31335"/>
                  <a:pt x="-7663" y="11061"/>
                  <a:pt x="3398" y="7374"/>
                </a:cubicBez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6" name="Can 95"/>
          <p:cNvSpPr/>
          <p:nvPr/>
        </p:nvSpPr>
        <p:spPr>
          <a:xfrm rot="5244174">
            <a:off x="1736349" y="1535551"/>
            <a:ext cx="146764" cy="169531"/>
          </a:xfrm>
          <a:prstGeom prst="can">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7" name="Rectangle 96"/>
          <p:cNvSpPr/>
          <p:nvPr/>
        </p:nvSpPr>
        <p:spPr>
          <a:xfrm>
            <a:off x="1737928" y="1685099"/>
            <a:ext cx="145280" cy="77646"/>
          </a:xfrm>
          <a:prstGeom prst="rect">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8" name="Freeform 97"/>
          <p:cNvSpPr/>
          <p:nvPr/>
        </p:nvSpPr>
        <p:spPr>
          <a:xfrm>
            <a:off x="2086897" y="2507226"/>
            <a:ext cx="154858" cy="538316"/>
          </a:xfrm>
          <a:custGeom>
            <a:avLst/>
            <a:gdLst>
              <a:gd name="connsiteX0" fmla="*/ 0 w 154858"/>
              <a:gd name="connsiteY0" fmla="*/ 0 h 538316"/>
              <a:gd name="connsiteX1" fmla="*/ 0 w 154858"/>
              <a:gd name="connsiteY1" fmla="*/ 339213 h 538316"/>
              <a:gd name="connsiteX2" fmla="*/ 14748 w 154858"/>
              <a:gd name="connsiteY2" fmla="*/ 471948 h 538316"/>
              <a:gd name="connsiteX3" fmla="*/ 22122 w 154858"/>
              <a:gd name="connsiteY3" fmla="*/ 501445 h 538316"/>
              <a:gd name="connsiteX4" fmla="*/ 29497 w 154858"/>
              <a:gd name="connsiteY4" fmla="*/ 523568 h 538316"/>
              <a:gd name="connsiteX5" fmla="*/ 73742 w 154858"/>
              <a:gd name="connsiteY5" fmla="*/ 538316 h 538316"/>
              <a:gd name="connsiteX6" fmla="*/ 110613 w 154858"/>
              <a:gd name="connsiteY6" fmla="*/ 530942 h 538316"/>
              <a:gd name="connsiteX7" fmla="*/ 132735 w 154858"/>
              <a:gd name="connsiteY7" fmla="*/ 523568 h 538316"/>
              <a:gd name="connsiteX8" fmla="*/ 147484 w 154858"/>
              <a:gd name="connsiteY8" fmla="*/ 479322 h 538316"/>
              <a:gd name="connsiteX9" fmla="*/ 147484 w 154858"/>
              <a:gd name="connsiteY9" fmla="*/ 132735 h 538316"/>
              <a:gd name="connsiteX10" fmla="*/ 154858 w 154858"/>
              <a:gd name="connsiteY10" fmla="*/ 95864 h 538316"/>
              <a:gd name="connsiteX11" fmla="*/ 147484 w 154858"/>
              <a:gd name="connsiteY11" fmla="*/ 7374 h 538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4858" h="538316">
                <a:moveTo>
                  <a:pt x="0" y="0"/>
                </a:moveTo>
                <a:cubicBezTo>
                  <a:pt x="22353" y="156473"/>
                  <a:pt x="0" y="-20494"/>
                  <a:pt x="0" y="339213"/>
                </a:cubicBezTo>
                <a:cubicBezTo>
                  <a:pt x="0" y="362152"/>
                  <a:pt x="9263" y="441777"/>
                  <a:pt x="14748" y="471948"/>
                </a:cubicBezTo>
                <a:cubicBezTo>
                  <a:pt x="16561" y="481919"/>
                  <a:pt x="19338" y="491700"/>
                  <a:pt x="22122" y="501445"/>
                </a:cubicBezTo>
                <a:cubicBezTo>
                  <a:pt x="24258" y="508919"/>
                  <a:pt x="23172" y="519050"/>
                  <a:pt x="29497" y="523568"/>
                </a:cubicBezTo>
                <a:cubicBezTo>
                  <a:pt x="42147" y="532604"/>
                  <a:pt x="73742" y="538316"/>
                  <a:pt x="73742" y="538316"/>
                </a:cubicBezTo>
                <a:cubicBezTo>
                  <a:pt x="86032" y="535858"/>
                  <a:pt x="98453" y="533982"/>
                  <a:pt x="110613" y="530942"/>
                </a:cubicBezTo>
                <a:cubicBezTo>
                  <a:pt x="118154" y="529057"/>
                  <a:pt x="128217" y="529893"/>
                  <a:pt x="132735" y="523568"/>
                </a:cubicBezTo>
                <a:cubicBezTo>
                  <a:pt x="141771" y="510917"/>
                  <a:pt x="147484" y="479322"/>
                  <a:pt x="147484" y="479322"/>
                </a:cubicBezTo>
                <a:cubicBezTo>
                  <a:pt x="140767" y="304698"/>
                  <a:pt x="134930" y="295931"/>
                  <a:pt x="147484" y="132735"/>
                </a:cubicBezTo>
                <a:cubicBezTo>
                  <a:pt x="148445" y="120238"/>
                  <a:pt x="152400" y="108154"/>
                  <a:pt x="154858" y="95864"/>
                </a:cubicBezTo>
                <a:cubicBezTo>
                  <a:pt x="145059" y="37071"/>
                  <a:pt x="147484" y="66571"/>
                  <a:pt x="147484" y="7374"/>
                </a:cubicBezTo>
              </a:path>
            </a:pathLst>
          </a:cu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3" name="Freeform 102"/>
          <p:cNvSpPr/>
          <p:nvPr/>
        </p:nvSpPr>
        <p:spPr>
          <a:xfrm>
            <a:off x="2099880" y="2791791"/>
            <a:ext cx="127126" cy="232253"/>
          </a:xfrm>
          <a:custGeom>
            <a:avLst/>
            <a:gdLst>
              <a:gd name="connsiteX0" fmla="*/ 1765 w 127126"/>
              <a:gd name="connsiteY0" fmla="*/ 10403 h 232253"/>
              <a:gd name="connsiteX1" fmla="*/ 46010 w 127126"/>
              <a:gd name="connsiteY1" fmla="*/ 17777 h 232253"/>
              <a:gd name="connsiteX2" fmla="*/ 68133 w 127126"/>
              <a:gd name="connsiteY2" fmla="*/ 25151 h 232253"/>
              <a:gd name="connsiteX3" fmla="*/ 127126 w 127126"/>
              <a:gd name="connsiteY3" fmla="*/ 32525 h 232253"/>
              <a:gd name="connsiteX4" fmla="*/ 112378 w 127126"/>
              <a:gd name="connsiteY4" fmla="*/ 202132 h 232253"/>
              <a:gd name="connsiteX5" fmla="*/ 105004 w 127126"/>
              <a:gd name="connsiteY5" fmla="*/ 224254 h 232253"/>
              <a:gd name="connsiteX6" fmla="*/ 82881 w 127126"/>
              <a:gd name="connsiteY6" fmla="*/ 231628 h 232253"/>
              <a:gd name="connsiteX7" fmla="*/ 16514 w 127126"/>
              <a:gd name="connsiteY7" fmla="*/ 224254 h 232253"/>
              <a:gd name="connsiteX8" fmla="*/ 9139 w 127126"/>
              <a:gd name="connsiteY8" fmla="*/ 172635 h 232253"/>
              <a:gd name="connsiteX9" fmla="*/ 1765 w 127126"/>
              <a:gd name="connsiteY9" fmla="*/ 10403 h 232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126" h="232253">
                <a:moveTo>
                  <a:pt x="1765" y="10403"/>
                </a:moveTo>
                <a:cubicBezTo>
                  <a:pt x="7910" y="-15407"/>
                  <a:pt x="31414" y="14534"/>
                  <a:pt x="46010" y="17777"/>
                </a:cubicBezTo>
                <a:cubicBezTo>
                  <a:pt x="53598" y="19463"/>
                  <a:pt x="60485" y="23761"/>
                  <a:pt x="68133" y="25151"/>
                </a:cubicBezTo>
                <a:cubicBezTo>
                  <a:pt x="87631" y="28696"/>
                  <a:pt x="107462" y="30067"/>
                  <a:pt x="127126" y="32525"/>
                </a:cubicBezTo>
                <a:cubicBezTo>
                  <a:pt x="124301" y="74897"/>
                  <a:pt x="121189" y="153673"/>
                  <a:pt x="112378" y="202132"/>
                </a:cubicBezTo>
                <a:cubicBezTo>
                  <a:pt x="110988" y="209780"/>
                  <a:pt x="110500" y="218758"/>
                  <a:pt x="105004" y="224254"/>
                </a:cubicBezTo>
                <a:cubicBezTo>
                  <a:pt x="99507" y="229750"/>
                  <a:pt x="90255" y="229170"/>
                  <a:pt x="82881" y="231628"/>
                </a:cubicBezTo>
                <a:cubicBezTo>
                  <a:pt x="60759" y="229170"/>
                  <a:pt x="33895" y="238159"/>
                  <a:pt x="16514" y="224254"/>
                </a:cubicBezTo>
                <a:cubicBezTo>
                  <a:pt x="2942" y="213396"/>
                  <a:pt x="9807" y="190003"/>
                  <a:pt x="9139" y="172635"/>
                </a:cubicBezTo>
                <a:cubicBezTo>
                  <a:pt x="7344" y="125966"/>
                  <a:pt x="-4380" y="36213"/>
                  <a:pt x="1765" y="10403"/>
                </a:cubicBezTo>
                <a:close/>
              </a:path>
            </a:pathLst>
          </a:cu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109" name="Straight Connector 108"/>
          <p:cNvCxnSpPr>
            <a:stCxn id="98" idx="10"/>
          </p:cNvCxnSpPr>
          <p:nvPr/>
        </p:nvCxnSpPr>
        <p:spPr>
          <a:xfrm flipH="1">
            <a:off x="2185253" y="2603090"/>
            <a:ext cx="56502" cy="755"/>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a:off x="2181225" y="2681724"/>
            <a:ext cx="56502" cy="755"/>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flipH="1">
            <a:off x="2181225" y="2760228"/>
            <a:ext cx="63545" cy="0"/>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flipH="1" flipV="1">
            <a:off x="2102595" y="2800286"/>
            <a:ext cx="116071" cy="28"/>
          </a:xfrm>
          <a:prstGeom prst="line">
            <a:avLst/>
          </a:prstGeom>
          <a:ln w="285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32" name="TextBox 131"/>
          <p:cNvSpPr txBox="1"/>
          <p:nvPr/>
        </p:nvSpPr>
        <p:spPr>
          <a:xfrm>
            <a:off x="2301028" y="2679355"/>
            <a:ext cx="444346" cy="215444"/>
          </a:xfrm>
          <a:prstGeom prst="rect">
            <a:avLst/>
          </a:prstGeom>
          <a:noFill/>
          <a:ln w="38100">
            <a:solidFill>
              <a:schemeClr val="bg1">
                <a:lumMod val="50000"/>
              </a:schemeClr>
            </a:solidFill>
          </a:ln>
        </p:spPr>
        <p:txBody>
          <a:bodyPr wrap="square" rtlCol="0">
            <a:spAutoFit/>
          </a:bodyPr>
          <a:lstStyle/>
          <a:p>
            <a:r>
              <a:rPr lang="en-AU" sz="800" dirty="0">
                <a:solidFill>
                  <a:schemeClr val="bg1">
                    <a:lumMod val="50000"/>
                  </a:schemeClr>
                </a:solidFill>
                <a:latin typeface="Comic Sans MS" panose="030F0702030302020204" pitchFamily="66" charset="0"/>
              </a:rPr>
              <a:t>25°C</a:t>
            </a:r>
          </a:p>
        </p:txBody>
      </p:sp>
      <p:sp>
        <p:nvSpPr>
          <p:cNvPr id="140" name="Oval 139"/>
          <p:cNvSpPr/>
          <p:nvPr/>
        </p:nvSpPr>
        <p:spPr>
          <a:xfrm>
            <a:off x="2044498" y="2913498"/>
            <a:ext cx="239351" cy="152077"/>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1" name="Oval 140"/>
          <p:cNvSpPr/>
          <p:nvPr/>
        </p:nvSpPr>
        <p:spPr>
          <a:xfrm>
            <a:off x="2003457" y="3606638"/>
            <a:ext cx="511072" cy="496030"/>
          </a:xfrm>
          <a:prstGeom prst="ellipse">
            <a:avLst/>
          </a:pr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2" name="Isosceles Triangle 141"/>
          <p:cNvSpPr/>
          <p:nvPr/>
        </p:nvSpPr>
        <p:spPr>
          <a:xfrm rot="18166107">
            <a:off x="2101165" y="3507287"/>
            <a:ext cx="224146" cy="272703"/>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3" name="Isosceles Triangle 142"/>
          <p:cNvSpPr/>
          <p:nvPr/>
        </p:nvSpPr>
        <p:spPr>
          <a:xfrm rot="17974083">
            <a:off x="2285249" y="3823289"/>
            <a:ext cx="305173" cy="270808"/>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4" name="Isosceles Triangle 143"/>
          <p:cNvSpPr/>
          <p:nvPr/>
        </p:nvSpPr>
        <p:spPr>
          <a:xfrm rot="3790642">
            <a:off x="1931227" y="3815340"/>
            <a:ext cx="305173" cy="270808"/>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5" name="Oval 144"/>
          <p:cNvSpPr/>
          <p:nvPr/>
        </p:nvSpPr>
        <p:spPr>
          <a:xfrm>
            <a:off x="2206007" y="3808902"/>
            <a:ext cx="117959" cy="106967"/>
          </a:xfrm>
          <a:prstGeom prst="ellipse">
            <a:avLst/>
          </a:prstGeom>
          <a:solidFill>
            <a:schemeClr val="bg1">
              <a:lumMod val="5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6" name="Rectangle 145"/>
          <p:cNvSpPr/>
          <p:nvPr/>
        </p:nvSpPr>
        <p:spPr>
          <a:xfrm>
            <a:off x="1998234" y="5738862"/>
            <a:ext cx="439601" cy="515604"/>
          </a:xfrm>
          <a:prstGeom prst="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7" name="Rectangle 146"/>
          <p:cNvSpPr/>
          <p:nvPr/>
        </p:nvSpPr>
        <p:spPr>
          <a:xfrm>
            <a:off x="1916347" y="5731284"/>
            <a:ext cx="598182" cy="545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1" name="Rectangle 150"/>
          <p:cNvSpPr/>
          <p:nvPr/>
        </p:nvSpPr>
        <p:spPr>
          <a:xfrm>
            <a:off x="1998234" y="5868144"/>
            <a:ext cx="439601" cy="100276"/>
          </a:xfrm>
          <a:prstGeom prst="rect">
            <a:avLst/>
          </a:pr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3" name="Freeform 152"/>
          <p:cNvSpPr/>
          <p:nvPr/>
        </p:nvSpPr>
        <p:spPr>
          <a:xfrm>
            <a:off x="1998406" y="6821129"/>
            <a:ext cx="346588" cy="346587"/>
          </a:xfrm>
          <a:custGeom>
            <a:avLst/>
            <a:gdLst>
              <a:gd name="connsiteX0" fmla="*/ 66368 w 346588"/>
              <a:gd name="connsiteY0" fmla="*/ 258097 h 346587"/>
              <a:gd name="connsiteX1" fmla="*/ 36871 w 346588"/>
              <a:gd name="connsiteY1" fmla="*/ 221226 h 346587"/>
              <a:gd name="connsiteX2" fmla="*/ 7375 w 346588"/>
              <a:gd name="connsiteY2" fmla="*/ 184355 h 346587"/>
              <a:gd name="connsiteX3" fmla="*/ 0 w 346588"/>
              <a:gd name="connsiteY3" fmla="*/ 162232 h 346587"/>
              <a:gd name="connsiteX4" fmla="*/ 14749 w 346588"/>
              <a:gd name="connsiteY4" fmla="*/ 110613 h 346587"/>
              <a:gd name="connsiteX5" fmla="*/ 44246 w 346588"/>
              <a:gd name="connsiteY5" fmla="*/ 66368 h 346587"/>
              <a:gd name="connsiteX6" fmla="*/ 88491 w 346588"/>
              <a:gd name="connsiteY6" fmla="*/ 44245 h 346587"/>
              <a:gd name="connsiteX7" fmla="*/ 117988 w 346588"/>
              <a:gd name="connsiteY7" fmla="*/ 7374 h 346587"/>
              <a:gd name="connsiteX8" fmla="*/ 162233 w 346588"/>
              <a:gd name="connsiteY8" fmla="*/ 0 h 346587"/>
              <a:gd name="connsiteX9" fmla="*/ 250723 w 346588"/>
              <a:gd name="connsiteY9" fmla="*/ 7374 h 346587"/>
              <a:gd name="connsiteX10" fmla="*/ 294968 w 346588"/>
              <a:gd name="connsiteY10" fmla="*/ 22123 h 346587"/>
              <a:gd name="connsiteX11" fmla="*/ 339213 w 346588"/>
              <a:gd name="connsiteY11" fmla="*/ 81116 h 346587"/>
              <a:gd name="connsiteX12" fmla="*/ 346588 w 346588"/>
              <a:gd name="connsiteY12" fmla="*/ 103239 h 346587"/>
              <a:gd name="connsiteX13" fmla="*/ 324465 w 346588"/>
              <a:gd name="connsiteY13" fmla="*/ 206477 h 346587"/>
              <a:gd name="connsiteX14" fmla="*/ 317091 w 346588"/>
              <a:gd name="connsiteY14" fmla="*/ 228600 h 346587"/>
              <a:gd name="connsiteX15" fmla="*/ 309717 w 346588"/>
              <a:gd name="connsiteY15" fmla="*/ 250723 h 346587"/>
              <a:gd name="connsiteX16" fmla="*/ 324465 w 346588"/>
              <a:gd name="connsiteY16" fmla="*/ 272845 h 346587"/>
              <a:gd name="connsiteX17" fmla="*/ 309717 w 346588"/>
              <a:gd name="connsiteY17" fmla="*/ 287594 h 346587"/>
              <a:gd name="connsiteX18" fmla="*/ 250723 w 346588"/>
              <a:gd name="connsiteY18" fmla="*/ 294968 h 346587"/>
              <a:gd name="connsiteX19" fmla="*/ 228600 w 346588"/>
              <a:gd name="connsiteY19" fmla="*/ 331839 h 346587"/>
              <a:gd name="connsiteX20" fmla="*/ 221226 w 346588"/>
              <a:gd name="connsiteY20" fmla="*/ 309716 h 346587"/>
              <a:gd name="connsiteX21" fmla="*/ 199104 w 346588"/>
              <a:gd name="connsiteY21" fmla="*/ 324465 h 346587"/>
              <a:gd name="connsiteX22" fmla="*/ 191729 w 346588"/>
              <a:gd name="connsiteY22" fmla="*/ 346587 h 346587"/>
              <a:gd name="connsiteX23" fmla="*/ 176981 w 346588"/>
              <a:gd name="connsiteY23" fmla="*/ 324465 h 346587"/>
              <a:gd name="connsiteX24" fmla="*/ 162233 w 346588"/>
              <a:gd name="connsiteY24" fmla="*/ 309716 h 346587"/>
              <a:gd name="connsiteX25" fmla="*/ 140110 w 346588"/>
              <a:gd name="connsiteY25" fmla="*/ 317090 h 346587"/>
              <a:gd name="connsiteX26" fmla="*/ 132736 w 346588"/>
              <a:gd name="connsiteY26" fmla="*/ 339213 h 346587"/>
              <a:gd name="connsiteX27" fmla="*/ 125362 w 346588"/>
              <a:gd name="connsiteY27" fmla="*/ 317090 h 346587"/>
              <a:gd name="connsiteX28" fmla="*/ 103239 w 346588"/>
              <a:gd name="connsiteY28" fmla="*/ 309716 h 346587"/>
              <a:gd name="connsiteX29" fmla="*/ 73742 w 346588"/>
              <a:gd name="connsiteY29" fmla="*/ 317090 h 346587"/>
              <a:gd name="connsiteX30" fmla="*/ 29497 w 346588"/>
              <a:gd name="connsiteY30" fmla="*/ 302342 h 346587"/>
              <a:gd name="connsiteX31" fmla="*/ 66368 w 346588"/>
              <a:gd name="connsiteY31" fmla="*/ 258097 h 346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46588" h="346587">
                <a:moveTo>
                  <a:pt x="66368" y="258097"/>
                </a:moveTo>
                <a:cubicBezTo>
                  <a:pt x="67597" y="244578"/>
                  <a:pt x="47114" y="233176"/>
                  <a:pt x="36871" y="221226"/>
                </a:cubicBezTo>
                <a:cubicBezTo>
                  <a:pt x="20411" y="202023"/>
                  <a:pt x="20173" y="209951"/>
                  <a:pt x="7375" y="184355"/>
                </a:cubicBezTo>
                <a:cubicBezTo>
                  <a:pt x="3899" y="177402"/>
                  <a:pt x="2458" y="169606"/>
                  <a:pt x="0" y="162232"/>
                </a:cubicBezTo>
                <a:cubicBezTo>
                  <a:pt x="1735" y="155294"/>
                  <a:pt x="9943" y="119265"/>
                  <a:pt x="14749" y="110613"/>
                </a:cubicBezTo>
                <a:cubicBezTo>
                  <a:pt x="23357" y="95118"/>
                  <a:pt x="29498" y="76201"/>
                  <a:pt x="44246" y="66368"/>
                </a:cubicBezTo>
                <a:cubicBezTo>
                  <a:pt x="72836" y="47307"/>
                  <a:pt x="57960" y="54421"/>
                  <a:pt x="88491" y="44245"/>
                </a:cubicBezTo>
                <a:cubicBezTo>
                  <a:pt x="92213" y="38661"/>
                  <a:pt x="108648" y="10877"/>
                  <a:pt x="117988" y="7374"/>
                </a:cubicBezTo>
                <a:cubicBezTo>
                  <a:pt x="131988" y="2124"/>
                  <a:pt x="147485" y="2458"/>
                  <a:pt x="162233" y="0"/>
                </a:cubicBezTo>
                <a:cubicBezTo>
                  <a:pt x="191730" y="2458"/>
                  <a:pt x="221527" y="2508"/>
                  <a:pt x="250723" y="7374"/>
                </a:cubicBezTo>
                <a:cubicBezTo>
                  <a:pt x="266058" y="9930"/>
                  <a:pt x="294968" y="22123"/>
                  <a:pt x="294968" y="22123"/>
                </a:cubicBezTo>
                <a:cubicBezTo>
                  <a:pt x="312440" y="39594"/>
                  <a:pt x="330872" y="56096"/>
                  <a:pt x="339213" y="81116"/>
                </a:cubicBezTo>
                <a:lnTo>
                  <a:pt x="346588" y="103239"/>
                </a:lnTo>
                <a:cubicBezTo>
                  <a:pt x="337284" y="177659"/>
                  <a:pt x="345480" y="143431"/>
                  <a:pt x="324465" y="206477"/>
                </a:cubicBezTo>
                <a:lnTo>
                  <a:pt x="317091" y="228600"/>
                </a:lnTo>
                <a:lnTo>
                  <a:pt x="309717" y="250723"/>
                </a:lnTo>
                <a:cubicBezTo>
                  <a:pt x="314633" y="258097"/>
                  <a:pt x="324465" y="263983"/>
                  <a:pt x="324465" y="272845"/>
                </a:cubicBezTo>
                <a:cubicBezTo>
                  <a:pt x="324465" y="279798"/>
                  <a:pt x="316376" y="285596"/>
                  <a:pt x="309717" y="287594"/>
                </a:cubicBezTo>
                <a:cubicBezTo>
                  <a:pt x="290735" y="293289"/>
                  <a:pt x="270388" y="292510"/>
                  <a:pt x="250723" y="294968"/>
                </a:cubicBezTo>
                <a:cubicBezTo>
                  <a:pt x="250204" y="296526"/>
                  <a:pt x="240747" y="335888"/>
                  <a:pt x="228600" y="331839"/>
                </a:cubicBezTo>
                <a:cubicBezTo>
                  <a:pt x="221226" y="329381"/>
                  <a:pt x="223684" y="317090"/>
                  <a:pt x="221226" y="309716"/>
                </a:cubicBezTo>
                <a:cubicBezTo>
                  <a:pt x="213852" y="314632"/>
                  <a:pt x="204640" y="317544"/>
                  <a:pt x="199104" y="324465"/>
                </a:cubicBezTo>
                <a:cubicBezTo>
                  <a:pt x="194248" y="330535"/>
                  <a:pt x="199502" y="346587"/>
                  <a:pt x="191729" y="346587"/>
                </a:cubicBezTo>
                <a:cubicBezTo>
                  <a:pt x="182867" y="346587"/>
                  <a:pt x="182517" y="331385"/>
                  <a:pt x="176981" y="324465"/>
                </a:cubicBezTo>
                <a:cubicBezTo>
                  <a:pt x="172638" y="319036"/>
                  <a:pt x="167149" y="314632"/>
                  <a:pt x="162233" y="309716"/>
                </a:cubicBezTo>
                <a:cubicBezTo>
                  <a:pt x="154859" y="312174"/>
                  <a:pt x="145606" y="311594"/>
                  <a:pt x="140110" y="317090"/>
                </a:cubicBezTo>
                <a:cubicBezTo>
                  <a:pt x="134614" y="322586"/>
                  <a:pt x="140509" y="339213"/>
                  <a:pt x="132736" y="339213"/>
                </a:cubicBezTo>
                <a:cubicBezTo>
                  <a:pt x="124963" y="339213"/>
                  <a:pt x="130858" y="322586"/>
                  <a:pt x="125362" y="317090"/>
                </a:cubicBezTo>
                <a:cubicBezTo>
                  <a:pt x="119866" y="311594"/>
                  <a:pt x="110613" y="312174"/>
                  <a:pt x="103239" y="309716"/>
                </a:cubicBezTo>
                <a:cubicBezTo>
                  <a:pt x="93407" y="312174"/>
                  <a:pt x="83827" y="318098"/>
                  <a:pt x="73742" y="317090"/>
                </a:cubicBezTo>
                <a:cubicBezTo>
                  <a:pt x="58273" y="315543"/>
                  <a:pt x="29497" y="302342"/>
                  <a:pt x="29497" y="302342"/>
                </a:cubicBezTo>
                <a:cubicBezTo>
                  <a:pt x="60922" y="255205"/>
                  <a:pt x="65139" y="271616"/>
                  <a:pt x="66368" y="258097"/>
                </a:cubicBezTo>
                <a:close/>
              </a:path>
            </a:pathLst>
          </a:cu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54" name="Freeform 153"/>
          <p:cNvSpPr/>
          <p:nvPr/>
        </p:nvSpPr>
        <p:spPr>
          <a:xfrm>
            <a:off x="2071388" y="6946490"/>
            <a:ext cx="83977" cy="72385"/>
          </a:xfrm>
          <a:custGeom>
            <a:avLst/>
            <a:gdLst>
              <a:gd name="connsiteX0" fmla="*/ 15509 w 83977"/>
              <a:gd name="connsiteY0" fmla="*/ 66368 h 72385"/>
              <a:gd name="connsiteX1" fmla="*/ 760 w 83977"/>
              <a:gd name="connsiteY1" fmla="*/ 29497 h 72385"/>
              <a:gd name="connsiteX2" fmla="*/ 30257 w 83977"/>
              <a:gd name="connsiteY2" fmla="*/ 0 h 72385"/>
              <a:gd name="connsiteX3" fmla="*/ 67128 w 83977"/>
              <a:gd name="connsiteY3" fmla="*/ 7375 h 72385"/>
              <a:gd name="connsiteX4" fmla="*/ 74502 w 83977"/>
              <a:gd name="connsiteY4" fmla="*/ 66368 h 72385"/>
              <a:gd name="connsiteX5" fmla="*/ 15509 w 83977"/>
              <a:gd name="connsiteY5" fmla="*/ 66368 h 7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977" h="72385">
                <a:moveTo>
                  <a:pt x="15509" y="66368"/>
                </a:moveTo>
                <a:cubicBezTo>
                  <a:pt x="3219" y="60223"/>
                  <a:pt x="-2111" y="42419"/>
                  <a:pt x="760" y="29497"/>
                </a:cubicBezTo>
                <a:cubicBezTo>
                  <a:pt x="3776" y="15923"/>
                  <a:pt x="30257" y="0"/>
                  <a:pt x="30257" y="0"/>
                </a:cubicBezTo>
                <a:cubicBezTo>
                  <a:pt x="42547" y="2458"/>
                  <a:pt x="55608" y="2438"/>
                  <a:pt x="67128" y="7375"/>
                </a:cubicBezTo>
                <a:cubicBezTo>
                  <a:pt x="91365" y="17762"/>
                  <a:pt x="85353" y="47379"/>
                  <a:pt x="74502" y="66368"/>
                </a:cubicBezTo>
                <a:cubicBezTo>
                  <a:pt x="68956" y="76074"/>
                  <a:pt x="27799" y="72513"/>
                  <a:pt x="15509" y="6636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5" name="Freeform 154"/>
          <p:cNvSpPr/>
          <p:nvPr/>
        </p:nvSpPr>
        <p:spPr>
          <a:xfrm>
            <a:off x="2194747" y="6951365"/>
            <a:ext cx="83977" cy="72385"/>
          </a:xfrm>
          <a:custGeom>
            <a:avLst/>
            <a:gdLst>
              <a:gd name="connsiteX0" fmla="*/ 15509 w 83977"/>
              <a:gd name="connsiteY0" fmla="*/ 66368 h 72385"/>
              <a:gd name="connsiteX1" fmla="*/ 760 w 83977"/>
              <a:gd name="connsiteY1" fmla="*/ 29497 h 72385"/>
              <a:gd name="connsiteX2" fmla="*/ 30257 w 83977"/>
              <a:gd name="connsiteY2" fmla="*/ 0 h 72385"/>
              <a:gd name="connsiteX3" fmla="*/ 67128 w 83977"/>
              <a:gd name="connsiteY3" fmla="*/ 7375 h 72385"/>
              <a:gd name="connsiteX4" fmla="*/ 74502 w 83977"/>
              <a:gd name="connsiteY4" fmla="*/ 66368 h 72385"/>
              <a:gd name="connsiteX5" fmla="*/ 15509 w 83977"/>
              <a:gd name="connsiteY5" fmla="*/ 66368 h 72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977" h="72385">
                <a:moveTo>
                  <a:pt x="15509" y="66368"/>
                </a:moveTo>
                <a:cubicBezTo>
                  <a:pt x="3219" y="60223"/>
                  <a:pt x="-2111" y="42419"/>
                  <a:pt x="760" y="29497"/>
                </a:cubicBezTo>
                <a:cubicBezTo>
                  <a:pt x="3776" y="15923"/>
                  <a:pt x="30257" y="0"/>
                  <a:pt x="30257" y="0"/>
                </a:cubicBezTo>
                <a:cubicBezTo>
                  <a:pt x="42547" y="2458"/>
                  <a:pt x="55608" y="2438"/>
                  <a:pt x="67128" y="7375"/>
                </a:cubicBezTo>
                <a:cubicBezTo>
                  <a:pt x="91365" y="17762"/>
                  <a:pt x="85353" y="47379"/>
                  <a:pt x="74502" y="66368"/>
                </a:cubicBezTo>
                <a:cubicBezTo>
                  <a:pt x="68956" y="76074"/>
                  <a:pt x="27799" y="72513"/>
                  <a:pt x="15509" y="6636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6" name="Freeform 155"/>
          <p:cNvSpPr/>
          <p:nvPr/>
        </p:nvSpPr>
        <p:spPr>
          <a:xfrm>
            <a:off x="2145890" y="7052887"/>
            <a:ext cx="58994" cy="41087"/>
          </a:xfrm>
          <a:custGeom>
            <a:avLst/>
            <a:gdLst>
              <a:gd name="connsiteX0" fmla="*/ 0 w 58994"/>
              <a:gd name="connsiteY0" fmla="*/ 41087 h 41087"/>
              <a:gd name="connsiteX1" fmla="*/ 7375 w 58994"/>
              <a:gd name="connsiteY1" fmla="*/ 4216 h 41087"/>
              <a:gd name="connsiteX2" fmla="*/ 58994 w 58994"/>
              <a:gd name="connsiteY2" fmla="*/ 33713 h 41087"/>
            </a:gdLst>
            <a:ahLst/>
            <a:cxnLst>
              <a:cxn ang="0">
                <a:pos x="connsiteX0" y="connsiteY0"/>
              </a:cxn>
              <a:cxn ang="0">
                <a:pos x="connsiteX1" y="connsiteY1"/>
              </a:cxn>
              <a:cxn ang="0">
                <a:pos x="connsiteX2" y="connsiteY2"/>
              </a:cxn>
            </a:cxnLst>
            <a:rect l="l" t="t" r="r" b="b"/>
            <a:pathLst>
              <a:path w="58994" h="41087">
                <a:moveTo>
                  <a:pt x="0" y="41087"/>
                </a:moveTo>
                <a:cubicBezTo>
                  <a:pt x="2458" y="28797"/>
                  <a:pt x="-4145" y="9153"/>
                  <a:pt x="7375" y="4216"/>
                </a:cubicBezTo>
                <a:cubicBezTo>
                  <a:pt x="41318" y="-10330"/>
                  <a:pt x="50153" y="16032"/>
                  <a:pt x="58994" y="33713"/>
                </a:cubicBezTo>
              </a:path>
            </a:pathLst>
          </a:cu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7" name="Freeform 156"/>
          <p:cNvSpPr/>
          <p:nvPr/>
        </p:nvSpPr>
        <p:spPr>
          <a:xfrm>
            <a:off x="2040101" y="7167716"/>
            <a:ext cx="253519" cy="110655"/>
          </a:xfrm>
          <a:custGeom>
            <a:avLst/>
            <a:gdLst>
              <a:gd name="connsiteX0" fmla="*/ 1370 w 253519"/>
              <a:gd name="connsiteY0" fmla="*/ 43 h 110655"/>
              <a:gd name="connsiteX1" fmla="*/ 16118 w 253519"/>
              <a:gd name="connsiteY1" fmla="*/ 36913 h 110655"/>
              <a:gd name="connsiteX2" fmla="*/ 23492 w 253519"/>
              <a:gd name="connsiteY2" fmla="*/ 59036 h 110655"/>
              <a:gd name="connsiteX3" fmla="*/ 75112 w 253519"/>
              <a:gd name="connsiteY3" fmla="*/ 103281 h 110655"/>
              <a:gd name="connsiteX4" fmla="*/ 97234 w 253519"/>
              <a:gd name="connsiteY4" fmla="*/ 110655 h 110655"/>
              <a:gd name="connsiteX5" fmla="*/ 207847 w 253519"/>
              <a:gd name="connsiteY5" fmla="*/ 88533 h 110655"/>
              <a:gd name="connsiteX6" fmla="*/ 222595 w 253519"/>
              <a:gd name="connsiteY6" fmla="*/ 73784 h 110655"/>
              <a:gd name="connsiteX7" fmla="*/ 237344 w 253519"/>
              <a:gd name="connsiteY7" fmla="*/ 29539 h 110655"/>
              <a:gd name="connsiteX8" fmla="*/ 252092 w 253519"/>
              <a:gd name="connsiteY8" fmla="*/ 7417 h 110655"/>
              <a:gd name="connsiteX9" fmla="*/ 200473 w 253519"/>
              <a:gd name="connsiteY9" fmla="*/ 22165 h 110655"/>
              <a:gd name="connsiteX10" fmla="*/ 178350 w 253519"/>
              <a:gd name="connsiteY10" fmla="*/ 36913 h 110655"/>
              <a:gd name="connsiteX11" fmla="*/ 156228 w 253519"/>
              <a:gd name="connsiteY11" fmla="*/ 29539 h 110655"/>
              <a:gd name="connsiteX12" fmla="*/ 148853 w 253519"/>
              <a:gd name="connsiteY12" fmla="*/ 51662 h 110655"/>
              <a:gd name="connsiteX13" fmla="*/ 111983 w 253519"/>
              <a:gd name="connsiteY13" fmla="*/ 29539 h 110655"/>
              <a:gd name="connsiteX14" fmla="*/ 104608 w 253519"/>
              <a:gd name="connsiteY14" fmla="*/ 51662 h 110655"/>
              <a:gd name="connsiteX15" fmla="*/ 60363 w 253519"/>
              <a:gd name="connsiteY15" fmla="*/ 51662 h 110655"/>
              <a:gd name="connsiteX16" fmla="*/ 52989 w 253519"/>
              <a:gd name="connsiteY16" fmla="*/ 29539 h 110655"/>
              <a:gd name="connsiteX17" fmla="*/ 1370 w 253519"/>
              <a:gd name="connsiteY17" fmla="*/ 43 h 110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53519" h="110655">
                <a:moveTo>
                  <a:pt x="1370" y="43"/>
                </a:moveTo>
                <a:cubicBezTo>
                  <a:pt x="-4775" y="1272"/>
                  <a:pt x="11470" y="24519"/>
                  <a:pt x="16118" y="36913"/>
                </a:cubicBezTo>
                <a:cubicBezTo>
                  <a:pt x="18847" y="44191"/>
                  <a:pt x="18974" y="52711"/>
                  <a:pt x="23492" y="59036"/>
                </a:cubicBezTo>
                <a:cubicBezTo>
                  <a:pt x="33573" y="73149"/>
                  <a:pt x="57789" y="94620"/>
                  <a:pt x="75112" y="103281"/>
                </a:cubicBezTo>
                <a:cubicBezTo>
                  <a:pt x="82064" y="106757"/>
                  <a:pt x="89860" y="108197"/>
                  <a:pt x="97234" y="110655"/>
                </a:cubicBezTo>
                <a:cubicBezTo>
                  <a:pt x="165500" y="104966"/>
                  <a:pt x="169796" y="118974"/>
                  <a:pt x="207847" y="88533"/>
                </a:cubicBezTo>
                <a:cubicBezTo>
                  <a:pt x="213276" y="84190"/>
                  <a:pt x="217679" y="78700"/>
                  <a:pt x="222595" y="73784"/>
                </a:cubicBezTo>
                <a:cubicBezTo>
                  <a:pt x="227511" y="59036"/>
                  <a:pt x="228721" y="42474"/>
                  <a:pt x="237344" y="29539"/>
                </a:cubicBezTo>
                <a:cubicBezTo>
                  <a:pt x="242260" y="22165"/>
                  <a:pt x="258359" y="13683"/>
                  <a:pt x="252092" y="7417"/>
                </a:cubicBezTo>
                <a:cubicBezTo>
                  <a:pt x="249777" y="5102"/>
                  <a:pt x="205580" y="20463"/>
                  <a:pt x="200473" y="22165"/>
                </a:cubicBezTo>
                <a:cubicBezTo>
                  <a:pt x="188635" y="69518"/>
                  <a:pt x="202171" y="51206"/>
                  <a:pt x="178350" y="36913"/>
                </a:cubicBezTo>
                <a:cubicBezTo>
                  <a:pt x="171685" y="32914"/>
                  <a:pt x="163602" y="31997"/>
                  <a:pt x="156228" y="29539"/>
                </a:cubicBezTo>
                <a:cubicBezTo>
                  <a:pt x="153770" y="36913"/>
                  <a:pt x="155806" y="48186"/>
                  <a:pt x="148853" y="51662"/>
                </a:cubicBezTo>
                <a:cubicBezTo>
                  <a:pt x="136089" y="58044"/>
                  <a:pt x="117957" y="35514"/>
                  <a:pt x="111983" y="29539"/>
                </a:cubicBezTo>
                <a:cubicBezTo>
                  <a:pt x="109525" y="36913"/>
                  <a:pt x="110105" y="46165"/>
                  <a:pt x="104608" y="51662"/>
                </a:cubicBezTo>
                <a:cubicBezTo>
                  <a:pt x="89860" y="66410"/>
                  <a:pt x="75111" y="56578"/>
                  <a:pt x="60363" y="51662"/>
                </a:cubicBezTo>
                <a:cubicBezTo>
                  <a:pt x="57905" y="44288"/>
                  <a:pt x="58485" y="35035"/>
                  <a:pt x="52989" y="29539"/>
                </a:cubicBezTo>
                <a:cubicBezTo>
                  <a:pt x="47493" y="24043"/>
                  <a:pt x="7515" y="-1186"/>
                  <a:pt x="1370" y="43"/>
                </a:cubicBezTo>
                <a:close/>
              </a:path>
            </a:pathLst>
          </a:cu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159" name="Straight Connector 158"/>
          <p:cNvCxnSpPr/>
          <p:nvPr/>
        </p:nvCxnSpPr>
        <p:spPr>
          <a:xfrm>
            <a:off x="1894126" y="7301552"/>
            <a:ext cx="620403" cy="129652"/>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flipV="1">
            <a:off x="1911617" y="7293079"/>
            <a:ext cx="611584" cy="133492"/>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64" name="Freeform 163"/>
          <p:cNvSpPr/>
          <p:nvPr/>
        </p:nvSpPr>
        <p:spPr>
          <a:xfrm>
            <a:off x="1828800" y="7234084"/>
            <a:ext cx="82817" cy="121508"/>
          </a:xfrm>
          <a:custGeom>
            <a:avLst/>
            <a:gdLst>
              <a:gd name="connsiteX0" fmla="*/ 81116 w 82817"/>
              <a:gd name="connsiteY0" fmla="*/ 44245 h 121508"/>
              <a:gd name="connsiteX1" fmla="*/ 44245 w 82817"/>
              <a:gd name="connsiteY1" fmla="*/ 0 h 121508"/>
              <a:gd name="connsiteX2" fmla="*/ 22123 w 82817"/>
              <a:gd name="connsiteY2" fmla="*/ 7374 h 121508"/>
              <a:gd name="connsiteX3" fmla="*/ 22123 w 82817"/>
              <a:gd name="connsiteY3" fmla="*/ 58993 h 121508"/>
              <a:gd name="connsiteX4" fmla="*/ 0 w 82817"/>
              <a:gd name="connsiteY4" fmla="*/ 103239 h 121508"/>
              <a:gd name="connsiteX5" fmla="*/ 66368 w 82817"/>
              <a:gd name="connsiteY5" fmla="*/ 110613 h 121508"/>
              <a:gd name="connsiteX6" fmla="*/ 73742 w 82817"/>
              <a:gd name="connsiteY6" fmla="*/ 88490 h 121508"/>
              <a:gd name="connsiteX7" fmla="*/ 81116 w 82817"/>
              <a:gd name="connsiteY7" fmla="*/ 44245 h 12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817" h="121508">
                <a:moveTo>
                  <a:pt x="81116" y="44245"/>
                </a:moveTo>
                <a:cubicBezTo>
                  <a:pt x="76200" y="29497"/>
                  <a:pt x="74302" y="0"/>
                  <a:pt x="44245" y="0"/>
                </a:cubicBezTo>
                <a:cubicBezTo>
                  <a:pt x="36472" y="0"/>
                  <a:pt x="29497" y="4916"/>
                  <a:pt x="22123" y="7374"/>
                </a:cubicBezTo>
                <a:cubicBezTo>
                  <a:pt x="4440" y="60418"/>
                  <a:pt x="22123" y="-5823"/>
                  <a:pt x="22123" y="58993"/>
                </a:cubicBezTo>
                <a:cubicBezTo>
                  <a:pt x="22123" y="74256"/>
                  <a:pt x="7455" y="92055"/>
                  <a:pt x="0" y="103239"/>
                </a:cubicBezTo>
                <a:cubicBezTo>
                  <a:pt x="24295" y="119435"/>
                  <a:pt x="30704" y="130992"/>
                  <a:pt x="66368" y="110613"/>
                </a:cubicBezTo>
                <a:cubicBezTo>
                  <a:pt x="73117" y="106756"/>
                  <a:pt x="68886" y="94560"/>
                  <a:pt x="73742" y="88490"/>
                </a:cubicBezTo>
                <a:cubicBezTo>
                  <a:pt x="79279" y="81569"/>
                  <a:pt x="86032" y="58993"/>
                  <a:pt x="81116" y="44245"/>
                </a:cubicBezTo>
                <a:close/>
              </a:path>
            </a:pathLst>
          </a:cu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69" name="Freeform 168"/>
          <p:cNvSpPr/>
          <p:nvPr/>
        </p:nvSpPr>
        <p:spPr>
          <a:xfrm>
            <a:off x="2477729" y="7226710"/>
            <a:ext cx="104002" cy="113777"/>
          </a:xfrm>
          <a:custGeom>
            <a:avLst/>
            <a:gdLst>
              <a:gd name="connsiteX0" fmla="*/ 0 w 104002"/>
              <a:gd name="connsiteY0" fmla="*/ 44245 h 113777"/>
              <a:gd name="connsiteX1" fmla="*/ 51619 w 104002"/>
              <a:gd name="connsiteY1" fmla="*/ 0 h 113777"/>
              <a:gd name="connsiteX2" fmla="*/ 88490 w 104002"/>
              <a:gd name="connsiteY2" fmla="*/ 7374 h 113777"/>
              <a:gd name="connsiteX3" fmla="*/ 81116 w 104002"/>
              <a:gd name="connsiteY3" fmla="*/ 44245 h 113777"/>
              <a:gd name="connsiteX4" fmla="*/ 51619 w 104002"/>
              <a:gd name="connsiteY4" fmla="*/ 51619 h 113777"/>
              <a:gd name="connsiteX5" fmla="*/ 66368 w 104002"/>
              <a:gd name="connsiteY5" fmla="*/ 66367 h 113777"/>
              <a:gd name="connsiteX6" fmla="*/ 88490 w 104002"/>
              <a:gd name="connsiteY6" fmla="*/ 73742 h 113777"/>
              <a:gd name="connsiteX7" fmla="*/ 103239 w 104002"/>
              <a:gd name="connsiteY7" fmla="*/ 88490 h 113777"/>
              <a:gd name="connsiteX8" fmla="*/ 29497 w 104002"/>
              <a:gd name="connsiteY8" fmla="*/ 103238 h 113777"/>
              <a:gd name="connsiteX9" fmla="*/ 0 w 104002"/>
              <a:gd name="connsiteY9" fmla="*/ 44245 h 113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002" h="113777">
                <a:moveTo>
                  <a:pt x="0" y="44245"/>
                </a:moveTo>
                <a:cubicBezTo>
                  <a:pt x="14345" y="26314"/>
                  <a:pt x="24446" y="0"/>
                  <a:pt x="51619" y="0"/>
                </a:cubicBezTo>
                <a:cubicBezTo>
                  <a:pt x="64153" y="0"/>
                  <a:pt x="76200" y="4916"/>
                  <a:pt x="88490" y="7374"/>
                </a:cubicBezTo>
                <a:cubicBezTo>
                  <a:pt x="86032" y="19664"/>
                  <a:pt x="89140" y="34616"/>
                  <a:pt x="81116" y="44245"/>
                </a:cubicBezTo>
                <a:cubicBezTo>
                  <a:pt x="74628" y="52031"/>
                  <a:pt x="57241" y="43186"/>
                  <a:pt x="51619" y="51619"/>
                </a:cubicBezTo>
                <a:cubicBezTo>
                  <a:pt x="47762" y="57404"/>
                  <a:pt x="60406" y="62790"/>
                  <a:pt x="66368" y="66367"/>
                </a:cubicBezTo>
                <a:cubicBezTo>
                  <a:pt x="73033" y="70366"/>
                  <a:pt x="81116" y="71284"/>
                  <a:pt x="88490" y="73742"/>
                </a:cubicBezTo>
                <a:cubicBezTo>
                  <a:pt x="93406" y="78658"/>
                  <a:pt x="101875" y="81673"/>
                  <a:pt x="103239" y="88490"/>
                </a:cubicBezTo>
                <a:cubicBezTo>
                  <a:pt x="112412" y="134351"/>
                  <a:pt x="36052" y="103966"/>
                  <a:pt x="29497" y="103238"/>
                </a:cubicBezTo>
                <a:lnTo>
                  <a:pt x="0" y="44245"/>
                </a:lnTo>
                <a:close/>
              </a:path>
            </a:pathLst>
          </a:cu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70" name="Freeform 169"/>
          <p:cNvSpPr/>
          <p:nvPr/>
        </p:nvSpPr>
        <p:spPr>
          <a:xfrm>
            <a:off x="2476328" y="7396316"/>
            <a:ext cx="91673" cy="30703"/>
          </a:xfrm>
          <a:custGeom>
            <a:avLst/>
            <a:gdLst>
              <a:gd name="connsiteX0" fmla="*/ 1401 w 91673"/>
              <a:gd name="connsiteY0" fmla="*/ 14749 h 30703"/>
              <a:gd name="connsiteX1" fmla="*/ 38272 w 91673"/>
              <a:gd name="connsiteY1" fmla="*/ 7374 h 30703"/>
              <a:gd name="connsiteX2" fmla="*/ 60395 w 91673"/>
              <a:gd name="connsiteY2" fmla="*/ 0 h 30703"/>
              <a:gd name="connsiteX3" fmla="*/ 89891 w 91673"/>
              <a:gd name="connsiteY3" fmla="*/ 7374 h 30703"/>
              <a:gd name="connsiteX4" fmla="*/ 1401 w 91673"/>
              <a:gd name="connsiteY4" fmla="*/ 14749 h 307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673" h="30703">
                <a:moveTo>
                  <a:pt x="1401" y="14749"/>
                </a:moveTo>
                <a:cubicBezTo>
                  <a:pt x="-7202" y="14749"/>
                  <a:pt x="26112" y="10414"/>
                  <a:pt x="38272" y="7374"/>
                </a:cubicBezTo>
                <a:cubicBezTo>
                  <a:pt x="45813" y="5489"/>
                  <a:pt x="52622" y="0"/>
                  <a:pt x="60395" y="0"/>
                </a:cubicBezTo>
                <a:cubicBezTo>
                  <a:pt x="70530" y="0"/>
                  <a:pt x="80059" y="4916"/>
                  <a:pt x="89891" y="7374"/>
                </a:cubicBezTo>
                <a:cubicBezTo>
                  <a:pt x="105817" y="55148"/>
                  <a:pt x="10004" y="14749"/>
                  <a:pt x="1401" y="14749"/>
                </a:cubicBezTo>
                <a:close/>
              </a:path>
            </a:pathLst>
          </a:cu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71" name="Freeform 170"/>
          <p:cNvSpPr/>
          <p:nvPr/>
        </p:nvSpPr>
        <p:spPr>
          <a:xfrm>
            <a:off x="1835768" y="7388942"/>
            <a:ext cx="97672" cy="46570"/>
          </a:xfrm>
          <a:custGeom>
            <a:avLst/>
            <a:gdLst>
              <a:gd name="connsiteX0" fmla="*/ 96271 w 97672"/>
              <a:gd name="connsiteY0" fmla="*/ 14748 h 46570"/>
              <a:gd name="connsiteX1" fmla="*/ 59400 w 97672"/>
              <a:gd name="connsiteY1" fmla="*/ 7374 h 46570"/>
              <a:gd name="connsiteX2" fmla="*/ 37277 w 97672"/>
              <a:gd name="connsiteY2" fmla="*/ 0 h 46570"/>
              <a:gd name="connsiteX3" fmla="*/ 15155 w 97672"/>
              <a:gd name="connsiteY3" fmla="*/ 7374 h 46570"/>
              <a:gd name="connsiteX4" fmla="*/ 406 w 97672"/>
              <a:gd name="connsiteY4" fmla="*/ 22123 h 46570"/>
              <a:gd name="connsiteX5" fmla="*/ 7780 w 97672"/>
              <a:gd name="connsiteY5" fmla="*/ 44245 h 46570"/>
              <a:gd name="connsiteX6" fmla="*/ 96271 w 97672"/>
              <a:gd name="connsiteY6" fmla="*/ 14748 h 46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7672" h="46570">
                <a:moveTo>
                  <a:pt x="96271" y="14748"/>
                </a:moveTo>
                <a:cubicBezTo>
                  <a:pt x="104874" y="8603"/>
                  <a:pt x="71560" y="10414"/>
                  <a:pt x="59400" y="7374"/>
                </a:cubicBezTo>
                <a:cubicBezTo>
                  <a:pt x="51859" y="5489"/>
                  <a:pt x="45050" y="0"/>
                  <a:pt x="37277" y="0"/>
                </a:cubicBezTo>
                <a:cubicBezTo>
                  <a:pt x="29504" y="0"/>
                  <a:pt x="22529" y="4916"/>
                  <a:pt x="15155" y="7374"/>
                </a:cubicBezTo>
                <a:cubicBezTo>
                  <a:pt x="10239" y="12290"/>
                  <a:pt x="1770" y="15305"/>
                  <a:pt x="406" y="22123"/>
                </a:cubicBezTo>
                <a:cubicBezTo>
                  <a:pt x="-1119" y="29745"/>
                  <a:pt x="1710" y="39389"/>
                  <a:pt x="7780" y="44245"/>
                </a:cubicBezTo>
                <a:cubicBezTo>
                  <a:pt x="22214" y="55792"/>
                  <a:pt x="87668" y="20893"/>
                  <a:pt x="96271" y="14748"/>
                </a:cubicBezTo>
                <a:close/>
              </a:path>
            </a:pathLst>
          </a:cu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72" name="TextBox 171"/>
          <p:cNvSpPr txBox="1"/>
          <p:nvPr/>
        </p:nvSpPr>
        <p:spPr>
          <a:xfrm rot="19856456">
            <a:off x="2407783" y="1693633"/>
            <a:ext cx="489722" cy="276999"/>
          </a:xfrm>
          <a:prstGeom prst="rect">
            <a:avLst/>
          </a:prstGeom>
          <a:noFill/>
          <a:ln>
            <a:noFill/>
          </a:ln>
        </p:spPr>
        <p:txBody>
          <a:bodyPr wrap="square" rtlCol="0">
            <a:spAutoFit/>
          </a:bodyPr>
          <a:lstStyle/>
          <a:p>
            <a:pPr algn="ctr"/>
            <a:r>
              <a:rPr lang="en-AU" sz="600" dirty="0">
                <a:solidFill>
                  <a:schemeClr val="bg1">
                    <a:lumMod val="50000"/>
                  </a:schemeClr>
                </a:solidFill>
                <a:latin typeface="Comic Sans MS" panose="030F0702030302020204" pitchFamily="66" charset="0"/>
              </a:rPr>
              <a:t>raw sewage</a:t>
            </a:r>
          </a:p>
        </p:txBody>
      </p:sp>
      <p:sp>
        <p:nvSpPr>
          <p:cNvPr id="173" name="Freeform 172"/>
          <p:cNvSpPr/>
          <p:nvPr/>
        </p:nvSpPr>
        <p:spPr>
          <a:xfrm>
            <a:off x="1819009" y="7906303"/>
            <a:ext cx="835452" cy="516193"/>
          </a:xfrm>
          <a:custGeom>
            <a:avLst/>
            <a:gdLst>
              <a:gd name="connsiteX0" fmla="*/ 50832 w 835452"/>
              <a:gd name="connsiteY0" fmla="*/ 309716 h 516193"/>
              <a:gd name="connsiteX1" fmla="*/ 72955 w 835452"/>
              <a:gd name="connsiteY1" fmla="*/ 265471 h 516193"/>
              <a:gd name="connsiteX2" fmla="*/ 124574 w 835452"/>
              <a:gd name="connsiteY2" fmla="*/ 213851 h 516193"/>
              <a:gd name="connsiteX3" fmla="*/ 227813 w 835452"/>
              <a:gd name="connsiteY3" fmla="*/ 169606 h 516193"/>
              <a:gd name="connsiteX4" fmla="*/ 286806 w 835452"/>
              <a:gd name="connsiteY4" fmla="*/ 154858 h 516193"/>
              <a:gd name="connsiteX5" fmla="*/ 360548 w 835452"/>
              <a:gd name="connsiteY5" fmla="*/ 132735 h 516193"/>
              <a:gd name="connsiteX6" fmla="*/ 515406 w 835452"/>
              <a:gd name="connsiteY6" fmla="*/ 95864 h 516193"/>
              <a:gd name="connsiteX7" fmla="*/ 758755 w 835452"/>
              <a:gd name="connsiteY7" fmla="*/ 103239 h 516193"/>
              <a:gd name="connsiteX8" fmla="*/ 780877 w 835452"/>
              <a:gd name="connsiteY8" fmla="*/ 117987 h 516193"/>
              <a:gd name="connsiteX9" fmla="*/ 803000 w 835452"/>
              <a:gd name="connsiteY9" fmla="*/ 125361 h 516193"/>
              <a:gd name="connsiteX10" fmla="*/ 817748 w 835452"/>
              <a:gd name="connsiteY10" fmla="*/ 235974 h 516193"/>
              <a:gd name="connsiteX11" fmla="*/ 780877 w 835452"/>
              <a:gd name="connsiteY11" fmla="*/ 287593 h 516193"/>
              <a:gd name="connsiteX12" fmla="*/ 626019 w 835452"/>
              <a:gd name="connsiteY12" fmla="*/ 346587 h 516193"/>
              <a:gd name="connsiteX13" fmla="*/ 567026 w 835452"/>
              <a:gd name="connsiteY13" fmla="*/ 361335 h 516193"/>
              <a:gd name="connsiteX14" fmla="*/ 426916 w 835452"/>
              <a:gd name="connsiteY14" fmla="*/ 368710 h 516193"/>
              <a:gd name="connsiteX15" fmla="*/ 213064 w 835452"/>
              <a:gd name="connsiteY15" fmla="*/ 339213 h 516193"/>
              <a:gd name="connsiteX16" fmla="*/ 124574 w 835452"/>
              <a:gd name="connsiteY16" fmla="*/ 317090 h 516193"/>
              <a:gd name="connsiteX17" fmla="*/ 87703 w 835452"/>
              <a:gd name="connsiteY17" fmla="*/ 294968 h 516193"/>
              <a:gd name="connsiteX18" fmla="*/ 58206 w 835452"/>
              <a:gd name="connsiteY18" fmla="*/ 280219 h 516193"/>
              <a:gd name="connsiteX19" fmla="*/ 72955 w 835452"/>
              <a:gd name="connsiteY19" fmla="*/ 265471 h 516193"/>
              <a:gd name="connsiteX20" fmla="*/ 161445 w 835452"/>
              <a:gd name="connsiteY20" fmla="*/ 309716 h 516193"/>
              <a:gd name="connsiteX21" fmla="*/ 220439 w 835452"/>
              <a:gd name="connsiteY21" fmla="*/ 331839 h 516193"/>
              <a:gd name="connsiteX22" fmla="*/ 264684 w 835452"/>
              <a:gd name="connsiteY22" fmla="*/ 353961 h 516193"/>
              <a:gd name="connsiteX23" fmla="*/ 316303 w 835452"/>
              <a:gd name="connsiteY23" fmla="*/ 376084 h 516193"/>
              <a:gd name="connsiteX24" fmla="*/ 412168 w 835452"/>
              <a:gd name="connsiteY24" fmla="*/ 420329 h 516193"/>
              <a:gd name="connsiteX25" fmla="*/ 441664 w 835452"/>
              <a:gd name="connsiteY25" fmla="*/ 427703 h 516193"/>
              <a:gd name="connsiteX26" fmla="*/ 404793 w 835452"/>
              <a:gd name="connsiteY26" fmla="*/ 368710 h 516193"/>
              <a:gd name="connsiteX27" fmla="*/ 375297 w 835452"/>
              <a:gd name="connsiteY27" fmla="*/ 324464 h 516193"/>
              <a:gd name="connsiteX28" fmla="*/ 338426 w 835452"/>
              <a:gd name="connsiteY28" fmla="*/ 280219 h 516193"/>
              <a:gd name="connsiteX29" fmla="*/ 301555 w 835452"/>
              <a:gd name="connsiteY29" fmla="*/ 228600 h 516193"/>
              <a:gd name="connsiteX30" fmla="*/ 257310 w 835452"/>
              <a:gd name="connsiteY30" fmla="*/ 176980 h 516193"/>
              <a:gd name="connsiteX31" fmla="*/ 227813 w 835452"/>
              <a:gd name="connsiteY31" fmla="*/ 132735 h 516193"/>
              <a:gd name="connsiteX32" fmla="*/ 205690 w 835452"/>
              <a:gd name="connsiteY32" fmla="*/ 95864 h 516193"/>
              <a:gd name="connsiteX33" fmla="*/ 176193 w 835452"/>
              <a:gd name="connsiteY33" fmla="*/ 66368 h 516193"/>
              <a:gd name="connsiteX34" fmla="*/ 161445 w 835452"/>
              <a:gd name="connsiteY34" fmla="*/ 44245 h 516193"/>
              <a:gd name="connsiteX35" fmla="*/ 109826 w 835452"/>
              <a:gd name="connsiteY35" fmla="*/ 7374 h 516193"/>
              <a:gd name="connsiteX36" fmla="*/ 80329 w 835452"/>
              <a:gd name="connsiteY36" fmla="*/ 0 h 516193"/>
              <a:gd name="connsiteX37" fmla="*/ 168819 w 835452"/>
              <a:gd name="connsiteY37" fmla="*/ 44245 h 516193"/>
              <a:gd name="connsiteX38" fmla="*/ 227813 w 835452"/>
              <a:gd name="connsiteY38" fmla="*/ 73742 h 516193"/>
              <a:gd name="connsiteX39" fmla="*/ 301555 w 835452"/>
              <a:gd name="connsiteY39" fmla="*/ 88490 h 516193"/>
              <a:gd name="connsiteX40" fmla="*/ 434290 w 835452"/>
              <a:gd name="connsiteY40" fmla="*/ 147484 h 516193"/>
              <a:gd name="connsiteX41" fmla="*/ 493284 w 835452"/>
              <a:gd name="connsiteY41" fmla="*/ 176980 h 516193"/>
              <a:gd name="connsiteX42" fmla="*/ 552277 w 835452"/>
              <a:gd name="connsiteY42" fmla="*/ 191729 h 516193"/>
              <a:gd name="connsiteX43" fmla="*/ 596522 w 835452"/>
              <a:gd name="connsiteY43" fmla="*/ 213851 h 516193"/>
              <a:gd name="connsiteX44" fmla="*/ 640768 w 835452"/>
              <a:gd name="connsiteY44" fmla="*/ 228600 h 516193"/>
              <a:gd name="connsiteX45" fmla="*/ 677639 w 835452"/>
              <a:gd name="connsiteY45" fmla="*/ 243348 h 516193"/>
              <a:gd name="connsiteX46" fmla="*/ 744006 w 835452"/>
              <a:gd name="connsiteY46" fmla="*/ 258097 h 516193"/>
              <a:gd name="connsiteX47" fmla="*/ 699761 w 835452"/>
              <a:gd name="connsiteY47" fmla="*/ 184355 h 516193"/>
              <a:gd name="connsiteX48" fmla="*/ 633393 w 835452"/>
              <a:gd name="connsiteY48" fmla="*/ 147484 h 516193"/>
              <a:gd name="connsiteX49" fmla="*/ 611271 w 835452"/>
              <a:gd name="connsiteY49" fmla="*/ 132735 h 516193"/>
              <a:gd name="connsiteX50" fmla="*/ 530155 w 835452"/>
              <a:gd name="connsiteY50" fmla="*/ 103239 h 516193"/>
              <a:gd name="connsiteX51" fmla="*/ 508032 w 835452"/>
              <a:gd name="connsiteY51" fmla="*/ 88490 h 516193"/>
              <a:gd name="connsiteX52" fmla="*/ 404793 w 835452"/>
              <a:gd name="connsiteY52" fmla="*/ 51619 h 516193"/>
              <a:gd name="connsiteX53" fmla="*/ 345800 w 835452"/>
              <a:gd name="connsiteY53" fmla="*/ 58993 h 516193"/>
              <a:gd name="connsiteX54" fmla="*/ 308929 w 835452"/>
              <a:gd name="connsiteY54" fmla="*/ 88490 h 516193"/>
              <a:gd name="connsiteX55" fmla="*/ 235187 w 835452"/>
              <a:gd name="connsiteY55" fmla="*/ 169606 h 516193"/>
              <a:gd name="connsiteX56" fmla="*/ 198316 w 835452"/>
              <a:gd name="connsiteY56" fmla="*/ 228600 h 516193"/>
              <a:gd name="connsiteX57" fmla="*/ 124574 w 835452"/>
              <a:gd name="connsiteY57" fmla="*/ 324464 h 516193"/>
              <a:gd name="connsiteX58" fmla="*/ 95077 w 835452"/>
              <a:gd name="connsiteY58" fmla="*/ 376084 h 516193"/>
              <a:gd name="connsiteX59" fmla="*/ 58206 w 835452"/>
              <a:gd name="connsiteY59" fmla="*/ 398206 h 516193"/>
              <a:gd name="connsiteX60" fmla="*/ 28710 w 835452"/>
              <a:gd name="connsiteY60" fmla="*/ 427703 h 516193"/>
              <a:gd name="connsiteX61" fmla="*/ 21335 w 835452"/>
              <a:gd name="connsiteY61" fmla="*/ 457200 h 516193"/>
              <a:gd name="connsiteX62" fmla="*/ 87703 w 835452"/>
              <a:gd name="connsiteY62" fmla="*/ 464574 h 516193"/>
              <a:gd name="connsiteX63" fmla="*/ 139322 w 835452"/>
              <a:gd name="connsiteY63" fmla="*/ 442451 h 516193"/>
              <a:gd name="connsiteX64" fmla="*/ 205690 w 835452"/>
              <a:gd name="connsiteY64" fmla="*/ 420329 h 516193"/>
              <a:gd name="connsiteX65" fmla="*/ 345800 w 835452"/>
              <a:gd name="connsiteY65" fmla="*/ 361335 h 516193"/>
              <a:gd name="connsiteX66" fmla="*/ 397419 w 835452"/>
              <a:gd name="connsiteY66" fmla="*/ 331839 h 516193"/>
              <a:gd name="connsiteX67" fmla="*/ 485910 w 835452"/>
              <a:gd name="connsiteY67" fmla="*/ 302342 h 516193"/>
              <a:gd name="connsiteX68" fmla="*/ 544903 w 835452"/>
              <a:gd name="connsiteY68" fmla="*/ 309716 h 516193"/>
              <a:gd name="connsiteX69" fmla="*/ 537529 w 835452"/>
              <a:gd name="connsiteY69" fmla="*/ 331839 h 516193"/>
              <a:gd name="connsiteX70" fmla="*/ 478535 w 835452"/>
              <a:gd name="connsiteY70" fmla="*/ 376084 h 516193"/>
              <a:gd name="connsiteX71" fmla="*/ 419542 w 835452"/>
              <a:gd name="connsiteY71" fmla="*/ 412955 h 516193"/>
              <a:gd name="connsiteX72" fmla="*/ 390045 w 835452"/>
              <a:gd name="connsiteY72" fmla="*/ 427703 h 516193"/>
              <a:gd name="connsiteX73" fmla="*/ 353174 w 835452"/>
              <a:gd name="connsiteY73" fmla="*/ 449826 h 516193"/>
              <a:gd name="connsiteX74" fmla="*/ 279432 w 835452"/>
              <a:gd name="connsiteY74" fmla="*/ 471948 h 516193"/>
              <a:gd name="connsiteX75" fmla="*/ 220439 w 835452"/>
              <a:gd name="connsiteY75" fmla="*/ 464574 h 516193"/>
              <a:gd name="connsiteX76" fmla="*/ 213064 w 835452"/>
              <a:gd name="connsiteY76" fmla="*/ 442451 h 516193"/>
              <a:gd name="connsiteX77" fmla="*/ 205690 w 835452"/>
              <a:gd name="connsiteY77" fmla="*/ 361335 h 516193"/>
              <a:gd name="connsiteX78" fmla="*/ 220439 w 835452"/>
              <a:gd name="connsiteY78" fmla="*/ 206477 h 516193"/>
              <a:gd name="connsiteX79" fmla="*/ 235187 w 835452"/>
              <a:gd name="connsiteY79" fmla="*/ 184355 h 516193"/>
              <a:gd name="connsiteX80" fmla="*/ 286806 w 835452"/>
              <a:gd name="connsiteY80" fmla="*/ 125361 h 516193"/>
              <a:gd name="connsiteX81" fmla="*/ 390045 w 835452"/>
              <a:gd name="connsiteY81" fmla="*/ 154858 h 516193"/>
              <a:gd name="connsiteX82" fmla="*/ 449039 w 835452"/>
              <a:gd name="connsiteY82" fmla="*/ 184355 h 516193"/>
              <a:gd name="connsiteX83" fmla="*/ 485910 w 835452"/>
              <a:gd name="connsiteY83" fmla="*/ 213851 h 516193"/>
              <a:gd name="connsiteX84" fmla="*/ 574400 w 835452"/>
              <a:gd name="connsiteY84" fmla="*/ 265471 h 516193"/>
              <a:gd name="connsiteX85" fmla="*/ 596522 w 835452"/>
              <a:gd name="connsiteY85" fmla="*/ 294968 h 516193"/>
              <a:gd name="connsiteX86" fmla="*/ 640768 w 835452"/>
              <a:gd name="connsiteY86" fmla="*/ 324464 h 516193"/>
              <a:gd name="connsiteX87" fmla="*/ 596522 w 835452"/>
              <a:gd name="connsiteY87" fmla="*/ 294968 h 516193"/>
              <a:gd name="connsiteX88" fmla="*/ 567026 w 835452"/>
              <a:gd name="connsiteY88" fmla="*/ 272845 h 516193"/>
              <a:gd name="connsiteX89" fmla="*/ 522781 w 835452"/>
              <a:gd name="connsiteY89" fmla="*/ 258097 h 516193"/>
              <a:gd name="connsiteX90" fmla="*/ 449039 w 835452"/>
              <a:gd name="connsiteY90" fmla="*/ 235974 h 516193"/>
              <a:gd name="connsiteX91" fmla="*/ 434290 w 835452"/>
              <a:gd name="connsiteY91" fmla="*/ 221226 h 516193"/>
              <a:gd name="connsiteX92" fmla="*/ 367922 w 835452"/>
              <a:gd name="connsiteY92" fmla="*/ 250722 h 516193"/>
              <a:gd name="connsiteX93" fmla="*/ 353174 w 835452"/>
              <a:gd name="connsiteY93" fmla="*/ 272845 h 516193"/>
              <a:gd name="connsiteX94" fmla="*/ 316303 w 835452"/>
              <a:gd name="connsiteY94" fmla="*/ 317090 h 516193"/>
              <a:gd name="connsiteX95" fmla="*/ 456413 w 835452"/>
              <a:gd name="connsiteY95" fmla="*/ 331839 h 516193"/>
              <a:gd name="connsiteX96" fmla="*/ 500658 w 835452"/>
              <a:gd name="connsiteY96" fmla="*/ 339213 h 516193"/>
              <a:gd name="connsiteX97" fmla="*/ 552277 w 835452"/>
              <a:gd name="connsiteY97" fmla="*/ 353961 h 516193"/>
              <a:gd name="connsiteX98" fmla="*/ 648142 w 835452"/>
              <a:gd name="connsiteY98" fmla="*/ 376084 h 516193"/>
              <a:gd name="connsiteX99" fmla="*/ 744006 w 835452"/>
              <a:gd name="connsiteY99" fmla="*/ 427703 h 516193"/>
              <a:gd name="connsiteX100" fmla="*/ 758755 w 835452"/>
              <a:gd name="connsiteY100" fmla="*/ 442451 h 516193"/>
              <a:gd name="connsiteX101" fmla="*/ 780877 w 835452"/>
              <a:gd name="connsiteY101" fmla="*/ 457200 h 516193"/>
              <a:gd name="connsiteX102" fmla="*/ 795626 w 835452"/>
              <a:gd name="connsiteY102" fmla="*/ 471948 h 516193"/>
              <a:gd name="connsiteX103" fmla="*/ 574400 w 835452"/>
              <a:gd name="connsiteY103" fmla="*/ 464574 h 516193"/>
              <a:gd name="connsiteX104" fmla="*/ 508032 w 835452"/>
              <a:gd name="connsiteY104" fmla="*/ 427703 h 516193"/>
              <a:gd name="connsiteX105" fmla="*/ 485910 w 835452"/>
              <a:gd name="connsiteY105" fmla="*/ 405580 h 516193"/>
              <a:gd name="connsiteX106" fmla="*/ 463787 w 835452"/>
              <a:gd name="connsiteY106" fmla="*/ 376084 h 516193"/>
              <a:gd name="connsiteX107" fmla="*/ 449039 w 835452"/>
              <a:gd name="connsiteY107" fmla="*/ 346587 h 516193"/>
              <a:gd name="connsiteX108" fmla="*/ 426916 w 835452"/>
              <a:gd name="connsiteY108" fmla="*/ 331839 h 516193"/>
              <a:gd name="connsiteX109" fmla="*/ 412168 w 835452"/>
              <a:gd name="connsiteY109" fmla="*/ 309716 h 516193"/>
              <a:gd name="connsiteX110" fmla="*/ 397419 w 835452"/>
              <a:gd name="connsiteY110" fmla="*/ 250722 h 516193"/>
              <a:gd name="connsiteX111" fmla="*/ 382671 w 835452"/>
              <a:gd name="connsiteY111" fmla="*/ 199103 h 516193"/>
              <a:gd name="connsiteX112" fmla="*/ 390045 w 835452"/>
              <a:gd name="connsiteY112" fmla="*/ 103239 h 516193"/>
              <a:gd name="connsiteX113" fmla="*/ 412168 w 835452"/>
              <a:gd name="connsiteY113" fmla="*/ 73742 h 516193"/>
              <a:gd name="connsiteX114" fmla="*/ 449039 w 835452"/>
              <a:gd name="connsiteY114" fmla="*/ 44245 h 516193"/>
              <a:gd name="connsiteX115" fmla="*/ 471161 w 835452"/>
              <a:gd name="connsiteY115" fmla="*/ 29497 h 516193"/>
              <a:gd name="connsiteX116" fmla="*/ 530155 w 835452"/>
              <a:gd name="connsiteY116" fmla="*/ 44245 h 516193"/>
              <a:gd name="connsiteX117" fmla="*/ 559651 w 835452"/>
              <a:gd name="connsiteY117" fmla="*/ 58993 h 516193"/>
              <a:gd name="connsiteX118" fmla="*/ 574400 w 835452"/>
              <a:gd name="connsiteY118" fmla="*/ 73742 h 516193"/>
              <a:gd name="connsiteX119" fmla="*/ 581774 w 835452"/>
              <a:gd name="connsiteY119" fmla="*/ 51619 h 516193"/>
              <a:gd name="connsiteX120" fmla="*/ 478535 w 835452"/>
              <a:gd name="connsiteY120" fmla="*/ 36871 h 516193"/>
              <a:gd name="connsiteX121" fmla="*/ 331051 w 835452"/>
              <a:gd name="connsiteY121" fmla="*/ 88490 h 516193"/>
              <a:gd name="connsiteX122" fmla="*/ 272058 w 835452"/>
              <a:gd name="connsiteY122" fmla="*/ 117987 h 516193"/>
              <a:gd name="connsiteX123" fmla="*/ 198316 w 835452"/>
              <a:gd name="connsiteY123" fmla="*/ 140110 h 516193"/>
              <a:gd name="connsiteX124" fmla="*/ 109826 w 835452"/>
              <a:gd name="connsiteY124" fmla="*/ 147484 h 516193"/>
              <a:gd name="connsiteX125" fmla="*/ 28710 w 835452"/>
              <a:gd name="connsiteY125" fmla="*/ 184355 h 516193"/>
              <a:gd name="connsiteX126" fmla="*/ 13961 w 835452"/>
              <a:gd name="connsiteY126" fmla="*/ 199103 h 516193"/>
              <a:gd name="connsiteX127" fmla="*/ 131948 w 835452"/>
              <a:gd name="connsiteY127" fmla="*/ 191729 h 516193"/>
              <a:gd name="connsiteX128" fmla="*/ 294181 w 835452"/>
              <a:gd name="connsiteY128" fmla="*/ 206477 h 516193"/>
              <a:gd name="connsiteX129" fmla="*/ 338426 w 835452"/>
              <a:gd name="connsiteY129" fmla="*/ 221226 h 516193"/>
              <a:gd name="connsiteX130" fmla="*/ 375297 w 835452"/>
              <a:gd name="connsiteY130" fmla="*/ 235974 h 516193"/>
              <a:gd name="connsiteX131" fmla="*/ 404793 w 835452"/>
              <a:gd name="connsiteY131" fmla="*/ 243348 h 516193"/>
              <a:gd name="connsiteX132" fmla="*/ 478535 w 835452"/>
              <a:gd name="connsiteY132" fmla="*/ 280219 h 516193"/>
              <a:gd name="connsiteX133" fmla="*/ 537529 w 835452"/>
              <a:gd name="connsiteY133" fmla="*/ 309716 h 516193"/>
              <a:gd name="connsiteX134" fmla="*/ 559651 w 835452"/>
              <a:gd name="connsiteY134" fmla="*/ 324464 h 516193"/>
              <a:gd name="connsiteX135" fmla="*/ 603897 w 835452"/>
              <a:gd name="connsiteY135" fmla="*/ 361335 h 516193"/>
              <a:gd name="connsiteX136" fmla="*/ 633393 w 835452"/>
              <a:gd name="connsiteY136" fmla="*/ 368710 h 516193"/>
              <a:gd name="connsiteX137" fmla="*/ 655516 w 835452"/>
              <a:gd name="connsiteY137" fmla="*/ 376084 h 516193"/>
              <a:gd name="connsiteX138" fmla="*/ 685013 w 835452"/>
              <a:gd name="connsiteY138" fmla="*/ 346587 h 516193"/>
              <a:gd name="connsiteX139" fmla="*/ 707135 w 835452"/>
              <a:gd name="connsiteY139" fmla="*/ 331839 h 516193"/>
              <a:gd name="connsiteX140" fmla="*/ 744006 w 835452"/>
              <a:gd name="connsiteY140" fmla="*/ 294968 h 516193"/>
              <a:gd name="connsiteX141" fmla="*/ 714510 w 835452"/>
              <a:gd name="connsiteY141" fmla="*/ 243348 h 516193"/>
              <a:gd name="connsiteX142" fmla="*/ 618645 w 835452"/>
              <a:gd name="connsiteY142" fmla="*/ 258097 h 516193"/>
              <a:gd name="connsiteX143" fmla="*/ 478535 w 835452"/>
              <a:gd name="connsiteY143" fmla="*/ 302342 h 516193"/>
              <a:gd name="connsiteX144" fmla="*/ 382671 w 835452"/>
              <a:gd name="connsiteY144" fmla="*/ 361335 h 516193"/>
              <a:gd name="connsiteX145" fmla="*/ 338426 w 835452"/>
              <a:gd name="connsiteY145" fmla="*/ 376084 h 516193"/>
              <a:gd name="connsiteX146" fmla="*/ 301555 w 835452"/>
              <a:gd name="connsiteY146" fmla="*/ 398206 h 516193"/>
              <a:gd name="connsiteX147" fmla="*/ 257310 w 835452"/>
              <a:gd name="connsiteY147" fmla="*/ 420329 h 516193"/>
              <a:gd name="connsiteX148" fmla="*/ 235187 w 835452"/>
              <a:gd name="connsiteY148" fmla="*/ 427703 h 516193"/>
              <a:gd name="connsiteX149" fmla="*/ 168819 w 835452"/>
              <a:gd name="connsiteY149" fmla="*/ 464574 h 516193"/>
              <a:gd name="connsiteX150" fmla="*/ 43458 w 835452"/>
              <a:gd name="connsiteY150" fmla="*/ 501445 h 516193"/>
              <a:gd name="connsiteX151" fmla="*/ 21335 w 835452"/>
              <a:gd name="connsiteY151" fmla="*/ 516193 h 516193"/>
              <a:gd name="connsiteX152" fmla="*/ 36084 w 835452"/>
              <a:gd name="connsiteY152" fmla="*/ 457200 h 516193"/>
              <a:gd name="connsiteX153" fmla="*/ 72955 w 835452"/>
              <a:gd name="connsiteY153" fmla="*/ 383458 h 516193"/>
              <a:gd name="connsiteX154" fmla="*/ 131948 w 835452"/>
              <a:gd name="connsiteY154" fmla="*/ 317090 h 516193"/>
              <a:gd name="connsiteX155" fmla="*/ 183568 w 835452"/>
              <a:gd name="connsiteY155" fmla="*/ 287593 h 516193"/>
              <a:gd name="connsiteX156" fmla="*/ 220439 w 835452"/>
              <a:gd name="connsiteY156" fmla="*/ 258097 h 516193"/>
              <a:gd name="connsiteX157" fmla="*/ 242561 w 835452"/>
              <a:gd name="connsiteY157" fmla="*/ 243348 h 516193"/>
              <a:gd name="connsiteX158" fmla="*/ 272058 w 835452"/>
              <a:gd name="connsiteY158" fmla="*/ 250722 h 516193"/>
              <a:gd name="connsiteX159" fmla="*/ 235187 w 835452"/>
              <a:gd name="connsiteY159" fmla="*/ 324464 h 516193"/>
              <a:gd name="connsiteX160" fmla="*/ 308929 w 835452"/>
              <a:gd name="connsiteY160" fmla="*/ 368710 h 516193"/>
              <a:gd name="connsiteX161" fmla="*/ 331051 w 835452"/>
              <a:gd name="connsiteY161" fmla="*/ 376084 h 516193"/>
              <a:gd name="connsiteX162" fmla="*/ 353174 w 835452"/>
              <a:gd name="connsiteY162" fmla="*/ 383458 h 516193"/>
              <a:gd name="connsiteX163" fmla="*/ 390045 w 835452"/>
              <a:gd name="connsiteY163" fmla="*/ 420329 h 516193"/>
              <a:gd name="connsiteX164" fmla="*/ 441664 w 835452"/>
              <a:gd name="connsiteY164" fmla="*/ 435077 h 516193"/>
              <a:gd name="connsiteX165" fmla="*/ 493284 w 835452"/>
              <a:gd name="connsiteY165" fmla="*/ 449826 h 516193"/>
              <a:gd name="connsiteX166" fmla="*/ 559651 w 835452"/>
              <a:gd name="connsiteY166" fmla="*/ 427703 h 516193"/>
              <a:gd name="connsiteX167" fmla="*/ 611271 w 835452"/>
              <a:gd name="connsiteY167" fmla="*/ 420329 h 516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Lst>
            <a:rect l="l" t="t" r="r" b="b"/>
            <a:pathLst>
              <a:path w="835452" h="516193">
                <a:moveTo>
                  <a:pt x="50832" y="309716"/>
                </a:moveTo>
                <a:cubicBezTo>
                  <a:pt x="58206" y="294968"/>
                  <a:pt x="62901" y="278541"/>
                  <a:pt x="72955" y="265471"/>
                </a:cubicBezTo>
                <a:cubicBezTo>
                  <a:pt x="87791" y="246184"/>
                  <a:pt x="102809" y="224733"/>
                  <a:pt x="124574" y="213851"/>
                </a:cubicBezTo>
                <a:cubicBezTo>
                  <a:pt x="168122" y="192078"/>
                  <a:pt x="178194" y="185112"/>
                  <a:pt x="227813" y="169606"/>
                </a:cubicBezTo>
                <a:cubicBezTo>
                  <a:pt x="247160" y="163560"/>
                  <a:pt x="267276" y="160283"/>
                  <a:pt x="286806" y="154858"/>
                </a:cubicBezTo>
                <a:cubicBezTo>
                  <a:pt x="311533" y="147989"/>
                  <a:pt x="335583" y="138679"/>
                  <a:pt x="360548" y="132735"/>
                </a:cubicBezTo>
                <a:cubicBezTo>
                  <a:pt x="563609" y="84387"/>
                  <a:pt x="325045" y="152973"/>
                  <a:pt x="515406" y="95864"/>
                </a:cubicBezTo>
                <a:cubicBezTo>
                  <a:pt x="596522" y="98322"/>
                  <a:pt x="677882" y="96499"/>
                  <a:pt x="758755" y="103239"/>
                </a:cubicBezTo>
                <a:cubicBezTo>
                  <a:pt x="767587" y="103975"/>
                  <a:pt x="772950" y="114024"/>
                  <a:pt x="780877" y="117987"/>
                </a:cubicBezTo>
                <a:cubicBezTo>
                  <a:pt x="787830" y="121463"/>
                  <a:pt x="795626" y="122903"/>
                  <a:pt x="803000" y="125361"/>
                </a:cubicBezTo>
                <a:cubicBezTo>
                  <a:pt x="851203" y="173564"/>
                  <a:pt x="836420" y="142613"/>
                  <a:pt x="817748" y="235974"/>
                </a:cubicBezTo>
                <a:cubicBezTo>
                  <a:pt x="811036" y="269532"/>
                  <a:pt x="814064" y="268925"/>
                  <a:pt x="780877" y="287593"/>
                </a:cubicBezTo>
                <a:cubicBezTo>
                  <a:pt x="687158" y="340310"/>
                  <a:pt x="714244" y="325829"/>
                  <a:pt x="626019" y="346587"/>
                </a:cubicBezTo>
                <a:cubicBezTo>
                  <a:pt x="606288" y="351229"/>
                  <a:pt x="587172" y="359097"/>
                  <a:pt x="567026" y="361335"/>
                </a:cubicBezTo>
                <a:cubicBezTo>
                  <a:pt x="520544" y="366500"/>
                  <a:pt x="473619" y="366252"/>
                  <a:pt x="426916" y="368710"/>
                </a:cubicBezTo>
                <a:cubicBezTo>
                  <a:pt x="285613" y="354579"/>
                  <a:pt x="314484" y="363361"/>
                  <a:pt x="213064" y="339213"/>
                </a:cubicBezTo>
                <a:cubicBezTo>
                  <a:pt x="183486" y="332171"/>
                  <a:pt x="124574" y="317090"/>
                  <a:pt x="124574" y="317090"/>
                </a:cubicBezTo>
                <a:cubicBezTo>
                  <a:pt x="112284" y="309716"/>
                  <a:pt x="100232" y="301929"/>
                  <a:pt x="87703" y="294968"/>
                </a:cubicBezTo>
                <a:cubicBezTo>
                  <a:pt x="78093" y="289629"/>
                  <a:pt x="63122" y="290051"/>
                  <a:pt x="58206" y="280219"/>
                </a:cubicBezTo>
                <a:cubicBezTo>
                  <a:pt x="55097" y="274000"/>
                  <a:pt x="68039" y="270387"/>
                  <a:pt x="72955" y="265471"/>
                </a:cubicBezTo>
                <a:cubicBezTo>
                  <a:pt x="184163" y="302539"/>
                  <a:pt x="47088" y="252537"/>
                  <a:pt x="161445" y="309716"/>
                </a:cubicBezTo>
                <a:cubicBezTo>
                  <a:pt x="180230" y="319108"/>
                  <a:pt x="201135" y="323566"/>
                  <a:pt x="220439" y="331839"/>
                </a:cubicBezTo>
                <a:cubicBezTo>
                  <a:pt x="235595" y="338334"/>
                  <a:pt x="249713" y="347051"/>
                  <a:pt x="264684" y="353961"/>
                </a:cubicBezTo>
                <a:cubicBezTo>
                  <a:pt x="281681" y="361806"/>
                  <a:pt x="299365" y="368113"/>
                  <a:pt x="316303" y="376084"/>
                </a:cubicBezTo>
                <a:cubicBezTo>
                  <a:pt x="365955" y="399450"/>
                  <a:pt x="372753" y="409068"/>
                  <a:pt x="412168" y="420329"/>
                </a:cubicBezTo>
                <a:cubicBezTo>
                  <a:pt x="421913" y="423113"/>
                  <a:pt x="431832" y="425245"/>
                  <a:pt x="441664" y="427703"/>
                </a:cubicBezTo>
                <a:cubicBezTo>
                  <a:pt x="428008" y="386732"/>
                  <a:pt x="441789" y="419580"/>
                  <a:pt x="404793" y="368710"/>
                </a:cubicBezTo>
                <a:cubicBezTo>
                  <a:pt x="394367" y="354375"/>
                  <a:pt x="385932" y="338644"/>
                  <a:pt x="375297" y="324464"/>
                </a:cubicBezTo>
                <a:cubicBezTo>
                  <a:pt x="363778" y="309105"/>
                  <a:pt x="350131" y="295436"/>
                  <a:pt x="338426" y="280219"/>
                </a:cubicBezTo>
                <a:cubicBezTo>
                  <a:pt x="325534" y="263459"/>
                  <a:pt x="314619" y="245227"/>
                  <a:pt x="301555" y="228600"/>
                </a:cubicBezTo>
                <a:cubicBezTo>
                  <a:pt x="287554" y="210780"/>
                  <a:pt x="271127" y="194943"/>
                  <a:pt x="257310" y="176980"/>
                </a:cubicBezTo>
                <a:cubicBezTo>
                  <a:pt x="246503" y="162930"/>
                  <a:pt x="237329" y="147689"/>
                  <a:pt x="227813" y="132735"/>
                </a:cubicBezTo>
                <a:cubicBezTo>
                  <a:pt x="220118" y="120643"/>
                  <a:pt x="214490" y="107178"/>
                  <a:pt x="205690" y="95864"/>
                </a:cubicBezTo>
                <a:cubicBezTo>
                  <a:pt x="197153" y="84888"/>
                  <a:pt x="185242" y="76925"/>
                  <a:pt x="176193" y="66368"/>
                </a:cubicBezTo>
                <a:cubicBezTo>
                  <a:pt x="170425" y="59639"/>
                  <a:pt x="167712" y="50512"/>
                  <a:pt x="161445" y="44245"/>
                </a:cubicBezTo>
                <a:cubicBezTo>
                  <a:pt x="159556" y="42356"/>
                  <a:pt x="117154" y="10514"/>
                  <a:pt x="109826" y="7374"/>
                </a:cubicBezTo>
                <a:cubicBezTo>
                  <a:pt x="100511" y="3382"/>
                  <a:pt x="90161" y="2458"/>
                  <a:pt x="80329" y="0"/>
                </a:cubicBezTo>
                <a:cubicBezTo>
                  <a:pt x="189780" y="62544"/>
                  <a:pt x="82596" y="4450"/>
                  <a:pt x="168819" y="44245"/>
                </a:cubicBezTo>
                <a:cubicBezTo>
                  <a:pt x="188781" y="53458"/>
                  <a:pt x="206955" y="66790"/>
                  <a:pt x="227813" y="73742"/>
                </a:cubicBezTo>
                <a:cubicBezTo>
                  <a:pt x="251594" y="81669"/>
                  <a:pt x="276974" y="83574"/>
                  <a:pt x="301555" y="88490"/>
                </a:cubicBezTo>
                <a:cubicBezTo>
                  <a:pt x="446752" y="161090"/>
                  <a:pt x="264845" y="72176"/>
                  <a:pt x="434290" y="147484"/>
                </a:cubicBezTo>
                <a:cubicBezTo>
                  <a:pt x="454381" y="156413"/>
                  <a:pt x="472698" y="169260"/>
                  <a:pt x="493284" y="176980"/>
                </a:cubicBezTo>
                <a:cubicBezTo>
                  <a:pt x="512263" y="184097"/>
                  <a:pt x="533188" y="184912"/>
                  <a:pt x="552277" y="191729"/>
                </a:cubicBezTo>
                <a:cubicBezTo>
                  <a:pt x="567805" y="197275"/>
                  <a:pt x="581301" y="207509"/>
                  <a:pt x="596522" y="213851"/>
                </a:cubicBezTo>
                <a:cubicBezTo>
                  <a:pt x="610873" y="219830"/>
                  <a:pt x="626158" y="223287"/>
                  <a:pt x="640768" y="228600"/>
                </a:cubicBezTo>
                <a:cubicBezTo>
                  <a:pt x="653208" y="233124"/>
                  <a:pt x="665081" y="239162"/>
                  <a:pt x="677639" y="243348"/>
                </a:cubicBezTo>
                <a:cubicBezTo>
                  <a:pt x="693256" y="248554"/>
                  <a:pt x="729400" y="255175"/>
                  <a:pt x="744006" y="258097"/>
                </a:cubicBezTo>
                <a:cubicBezTo>
                  <a:pt x="729258" y="233516"/>
                  <a:pt x="722693" y="201555"/>
                  <a:pt x="699761" y="184355"/>
                </a:cubicBezTo>
                <a:cubicBezTo>
                  <a:pt x="641739" y="140838"/>
                  <a:pt x="700992" y="181284"/>
                  <a:pt x="633393" y="147484"/>
                </a:cubicBezTo>
                <a:cubicBezTo>
                  <a:pt x="625466" y="143520"/>
                  <a:pt x="619198" y="136699"/>
                  <a:pt x="611271" y="132735"/>
                </a:cubicBezTo>
                <a:cubicBezTo>
                  <a:pt x="590752" y="122475"/>
                  <a:pt x="550801" y="110121"/>
                  <a:pt x="530155" y="103239"/>
                </a:cubicBezTo>
                <a:cubicBezTo>
                  <a:pt x="522781" y="98323"/>
                  <a:pt x="516079" y="92204"/>
                  <a:pt x="508032" y="88490"/>
                </a:cubicBezTo>
                <a:cubicBezTo>
                  <a:pt x="449069" y="61276"/>
                  <a:pt x="450714" y="63099"/>
                  <a:pt x="404793" y="51619"/>
                </a:cubicBezTo>
                <a:cubicBezTo>
                  <a:pt x="385129" y="54077"/>
                  <a:pt x="364296" y="51879"/>
                  <a:pt x="345800" y="58993"/>
                </a:cubicBezTo>
                <a:cubicBezTo>
                  <a:pt x="331110" y="64643"/>
                  <a:pt x="320628" y="77961"/>
                  <a:pt x="308929" y="88490"/>
                </a:cubicBezTo>
                <a:cubicBezTo>
                  <a:pt x="285955" y="109167"/>
                  <a:pt x="252842" y="144890"/>
                  <a:pt x="235187" y="169606"/>
                </a:cubicBezTo>
                <a:cubicBezTo>
                  <a:pt x="221708" y="188476"/>
                  <a:pt x="211795" y="209730"/>
                  <a:pt x="198316" y="228600"/>
                </a:cubicBezTo>
                <a:cubicBezTo>
                  <a:pt x="126705" y="328855"/>
                  <a:pt x="195957" y="213424"/>
                  <a:pt x="124574" y="324464"/>
                </a:cubicBezTo>
                <a:cubicBezTo>
                  <a:pt x="113857" y="341134"/>
                  <a:pt x="108334" y="361354"/>
                  <a:pt x="95077" y="376084"/>
                </a:cubicBezTo>
                <a:cubicBezTo>
                  <a:pt x="85489" y="386737"/>
                  <a:pt x="69520" y="389407"/>
                  <a:pt x="58206" y="398206"/>
                </a:cubicBezTo>
                <a:cubicBezTo>
                  <a:pt x="47230" y="406743"/>
                  <a:pt x="38542" y="417871"/>
                  <a:pt x="28710" y="427703"/>
                </a:cubicBezTo>
                <a:cubicBezTo>
                  <a:pt x="26252" y="437535"/>
                  <a:pt x="25327" y="447885"/>
                  <a:pt x="21335" y="457200"/>
                </a:cubicBezTo>
                <a:cubicBezTo>
                  <a:pt x="2959" y="500076"/>
                  <a:pt x="-38154" y="487456"/>
                  <a:pt x="87703" y="464574"/>
                </a:cubicBezTo>
                <a:cubicBezTo>
                  <a:pt x="104909" y="457200"/>
                  <a:pt x="121794" y="449024"/>
                  <a:pt x="139322" y="442451"/>
                </a:cubicBezTo>
                <a:cubicBezTo>
                  <a:pt x="161157" y="434263"/>
                  <a:pt x="183809" y="428391"/>
                  <a:pt x="205690" y="420329"/>
                </a:cubicBezTo>
                <a:cubicBezTo>
                  <a:pt x="237003" y="408793"/>
                  <a:pt x="314594" y="376938"/>
                  <a:pt x="345800" y="361335"/>
                </a:cubicBezTo>
                <a:cubicBezTo>
                  <a:pt x="363525" y="352472"/>
                  <a:pt x="379155" y="339529"/>
                  <a:pt x="397419" y="331839"/>
                </a:cubicBezTo>
                <a:cubicBezTo>
                  <a:pt x="426075" y="319773"/>
                  <a:pt x="485910" y="302342"/>
                  <a:pt x="485910" y="302342"/>
                </a:cubicBezTo>
                <a:cubicBezTo>
                  <a:pt x="505574" y="304800"/>
                  <a:pt x="527697" y="299884"/>
                  <a:pt x="544903" y="309716"/>
                </a:cubicBezTo>
                <a:cubicBezTo>
                  <a:pt x="551652" y="313573"/>
                  <a:pt x="543025" y="326343"/>
                  <a:pt x="537529" y="331839"/>
                </a:cubicBezTo>
                <a:cubicBezTo>
                  <a:pt x="520148" y="349220"/>
                  <a:pt x="500521" y="365091"/>
                  <a:pt x="478535" y="376084"/>
                </a:cubicBezTo>
                <a:cubicBezTo>
                  <a:pt x="403794" y="413454"/>
                  <a:pt x="496129" y="365088"/>
                  <a:pt x="419542" y="412955"/>
                </a:cubicBezTo>
                <a:cubicBezTo>
                  <a:pt x="410220" y="418781"/>
                  <a:pt x="399654" y="422364"/>
                  <a:pt x="390045" y="427703"/>
                </a:cubicBezTo>
                <a:cubicBezTo>
                  <a:pt x="377516" y="434664"/>
                  <a:pt x="365994" y="443416"/>
                  <a:pt x="353174" y="449826"/>
                </a:cubicBezTo>
                <a:cubicBezTo>
                  <a:pt x="320837" y="465995"/>
                  <a:pt x="313971" y="465040"/>
                  <a:pt x="279432" y="471948"/>
                </a:cubicBezTo>
                <a:cubicBezTo>
                  <a:pt x="259768" y="469490"/>
                  <a:pt x="238548" y="472623"/>
                  <a:pt x="220439" y="464574"/>
                </a:cubicBezTo>
                <a:cubicBezTo>
                  <a:pt x="213336" y="461417"/>
                  <a:pt x="214163" y="450146"/>
                  <a:pt x="213064" y="442451"/>
                </a:cubicBezTo>
                <a:cubicBezTo>
                  <a:pt x="209224" y="415574"/>
                  <a:pt x="208148" y="388374"/>
                  <a:pt x="205690" y="361335"/>
                </a:cubicBezTo>
                <a:cubicBezTo>
                  <a:pt x="210606" y="309716"/>
                  <a:pt x="211914" y="257624"/>
                  <a:pt x="220439" y="206477"/>
                </a:cubicBezTo>
                <a:cubicBezTo>
                  <a:pt x="221896" y="197735"/>
                  <a:pt x="230036" y="191567"/>
                  <a:pt x="235187" y="184355"/>
                </a:cubicBezTo>
                <a:cubicBezTo>
                  <a:pt x="260574" y="148813"/>
                  <a:pt x="254365" y="157803"/>
                  <a:pt x="286806" y="125361"/>
                </a:cubicBezTo>
                <a:cubicBezTo>
                  <a:pt x="340596" y="137315"/>
                  <a:pt x="347027" y="135004"/>
                  <a:pt x="390045" y="154858"/>
                </a:cubicBezTo>
                <a:cubicBezTo>
                  <a:pt x="410007" y="164071"/>
                  <a:pt x="431871" y="170621"/>
                  <a:pt x="449039" y="184355"/>
                </a:cubicBezTo>
                <a:cubicBezTo>
                  <a:pt x="461329" y="194187"/>
                  <a:pt x="472696" y="205301"/>
                  <a:pt x="485910" y="213851"/>
                </a:cubicBezTo>
                <a:cubicBezTo>
                  <a:pt x="514580" y="232402"/>
                  <a:pt x="574400" y="265471"/>
                  <a:pt x="574400" y="265471"/>
                </a:cubicBezTo>
                <a:cubicBezTo>
                  <a:pt x="581774" y="275303"/>
                  <a:pt x="587336" y="286803"/>
                  <a:pt x="596522" y="294968"/>
                </a:cubicBezTo>
                <a:cubicBezTo>
                  <a:pt x="609770" y="306744"/>
                  <a:pt x="640768" y="324464"/>
                  <a:pt x="640768" y="324464"/>
                </a:cubicBezTo>
                <a:cubicBezTo>
                  <a:pt x="640768" y="324464"/>
                  <a:pt x="610702" y="305604"/>
                  <a:pt x="596522" y="294968"/>
                </a:cubicBezTo>
                <a:cubicBezTo>
                  <a:pt x="586690" y="287594"/>
                  <a:pt x="578019" y="278341"/>
                  <a:pt x="567026" y="272845"/>
                </a:cubicBezTo>
                <a:cubicBezTo>
                  <a:pt x="553121" y="265893"/>
                  <a:pt x="537391" y="263410"/>
                  <a:pt x="522781" y="258097"/>
                </a:cubicBezTo>
                <a:cubicBezTo>
                  <a:pt x="463490" y="236536"/>
                  <a:pt x="509100" y="247986"/>
                  <a:pt x="449039" y="235974"/>
                </a:cubicBezTo>
                <a:cubicBezTo>
                  <a:pt x="444123" y="231058"/>
                  <a:pt x="441189" y="222088"/>
                  <a:pt x="434290" y="221226"/>
                </a:cubicBezTo>
                <a:cubicBezTo>
                  <a:pt x="398839" y="216795"/>
                  <a:pt x="387309" y="227458"/>
                  <a:pt x="367922" y="250722"/>
                </a:cubicBezTo>
                <a:cubicBezTo>
                  <a:pt x="362248" y="257531"/>
                  <a:pt x="358848" y="266036"/>
                  <a:pt x="353174" y="272845"/>
                </a:cubicBezTo>
                <a:cubicBezTo>
                  <a:pt x="305854" y="329630"/>
                  <a:pt x="352922" y="262161"/>
                  <a:pt x="316303" y="317090"/>
                </a:cubicBezTo>
                <a:cubicBezTo>
                  <a:pt x="376708" y="322581"/>
                  <a:pt x="400002" y="323780"/>
                  <a:pt x="456413" y="331839"/>
                </a:cubicBezTo>
                <a:cubicBezTo>
                  <a:pt x="471214" y="333954"/>
                  <a:pt x="486089" y="335851"/>
                  <a:pt x="500658" y="339213"/>
                </a:cubicBezTo>
                <a:cubicBezTo>
                  <a:pt x="518095" y="343237"/>
                  <a:pt x="534840" y="349937"/>
                  <a:pt x="552277" y="353961"/>
                </a:cubicBezTo>
                <a:cubicBezTo>
                  <a:pt x="627261" y="371265"/>
                  <a:pt x="566482" y="348864"/>
                  <a:pt x="648142" y="376084"/>
                </a:cubicBezTo>
                <a:cubicBezTo>
                  <a:pt x="678160" y="386090"/>
                  <a:pt x="723512" y="407211"/>
                  <a:pt x="744006" y="427703"/>
                </a:cubicBezTo>
                <a:cubicBezTo>
                  <a:pt x="748922" y="432619"/>
                  <a:pt x="753326" y="438108"/>
                  <a:pt x="758755" y="442451"/>
                </a:cubicBezTo>
                <a:cubicBezTo>
                  <a:pt x="765676" y="447987"/>
                  <a:pt x="773956" y="451664"/>
                  <a:pt x="780877" y="457200"/>
                </a:cubicBezTo>
                <a:cubicBezTo>
                  <a:pt x="786306" y="461543"/>
                  <a:pt x="802574" y="471700"/>
                  <a:pt x="795626" y="471948"/>
                </a:cubicBezTo>
                <a:lnTo>
                  <a:pt x="574400" y="464574"/>
                </a:lnTo>
                <a:cubicBezTo>
                  <a:pt x="553386" y="454067"/>
                  <a:pt x="526553" y="441594"/>
                  <a:pt x="508032" y="427703"/>
                </a:cubicBezTo>
                <a:cubicBezTo>
                  <a:pt x="499689" y="421446"/>
                  <a:pt x="492697" y="413498"/>
                  <a:pt x="485910" y="405580"/>
                </a:cubicBezTo>
                <a:cubicBezTo>
                  <a:pt x="477912" y="396249"/>
                  <a:pt x="470301" y="386506"/>
                  <a:pt x="463787" y="376084"/>
                </a:cubicBezTo>
                <a:cubicBezTo>
                  <a:pt x="457961" y="366762"/>
                  <a:pt x="456076" y="355032"/>
                  <a:pt x="449039" y="346587"/>
                </a:cubicBezTo>
                <a:cubicBezTo>
                  <a:pt x="443365" y="339778"/>
                  <a:pt x="434290" y="336755"/>
                  <a:pt x="426916" y="331839"/>
                </a:cubicBezTo>
                <a:cubicBezTo>
                  <a:pt x="422000" y="324465"/>
                  <a:pt x="416132" y="317643"/>
                  <a:pt x="412168" y="309716"/>
                </a:cubicBezTo>
                <a:cubicBezTo>
                  <a:pt x="404259" y="293899"/>
                  <a:pt x="400786" y="265875"/>
                  <a:pt x="397419" y="250722"/>
                </a:cubicBezTo>
                <a:cubicBezTo>
                  <a:pt x="391247" y="222946"/>
                  <a:pt x="390882" y="223737"/>
                  <a:pt x="382671" y="199103"/>
                </a:cubicBezTo>
                <a:cubicBezTo>
                  <a:pt x="385129" y="167148"/>
                  <a:pt x="382704" y="134436"/>
                  <a:pt x="390045" y="103239"/>
                </a:cubicBezTo>
                <a:cubicBezTo>
                  <a:pt x="392860" y="91275"/>
                  <a:pt x="405024" y="83743"/>
                  <a:pt x="412168" y="73742"/>
                </a:cubicBezTo>
                <a:cubicBezTo>
                  <a:pt x="433015" y="44555"/>
                  <a:pt x="416940" y="54944"/>
                  <a:pt x="449039" y="44245"/>
                </a:cubicBezTo>
                <a:cubicBezTo>
                  <a:pt x="456413" y="39329"/>
                  <a:pt x="462299" y="29497"/>
                  <a:pt x="471161" y="29497"/>
                </a:cubicBezTo>
                <a:cubicBezTo>
                  <a:pt x="491431" y="29497"/>
                  <a:pt x="530155" y="44245"/>
                  <a:pt x="530155" y="44245"/>
                </a:cubicBezTo>
                <a:cubicBezTo>
                  <a:pt x="539987" y="49161"/>
                  <a:pt x="550505" y="52895"/>
                  <a:pt x="559651" y="58993"/>
                </a:cubicBezTo>
                <a:cubicBezTo>
                  <a:pt x="565436" y="62850"/>
                  <a:pt x="567804" y="75941"/>
                  <a:pt x="574400" y="73742"/>
                </a:cubicBezTo>
                <a:cubicBezTo>
                  <a:pt x="581774" y="71284"/>
                  <a:pt x="579316" y="58993"/>
                  <a:pt x="581774" y="51619"/>
                </a:cubicBezTo>
                <a:cubicBezTo>
                  <a:pt x="566924" y="-7785"/>
                  <a:pt x="583254" y="15927"/>
                  <a:pt x="478535" y="36871"/>
                </a:cubicBezTo>
                <a:cubicBezTo>
                  <a:pt x="440778" y="44422"/>
                  <a:pt x="354113" y="76959"/>
                  <a:pt x="331051" y="88490"/>
                </a:cubicBezTo>
                <a:cubicBezTo>
                  <a:pt x="311387" y="98322"/>
                  <a:pt x="292266" y="109326"/>
                  <a:pt x="272058" y="117987"/>
                </a:cubicBezTo>
                <a:cubicBezTo>
                  <a:pt x="263258" y="121758"/>
                  <a:pt x="213519" y="138210"/>
                  <a:pt x="198316" y="140110"/>
                </a:cubicBezTo>
                <a:cubicBezTo>
                  <a:pt x="168946" y="143781"/>
                  <a:pt x="139323" y="145026"/>
                  <a:pt x="109826" y="147484"/>
                </a:cubicBezTo>
                <a:cubicBezTo>
                  <a:pt x="43880" y="180456"/>
                  <a:pt x="71689" y="170027"/>
                  <a:pt x="28710" y="184355"/>
                </a:cubicBezTo>
                <a:cubicBezTo>
                  <a:pt x="23794" y="189271"/>
                  <a:pt x="7026" y="198608"/>
                  <a:pt x="13961" y="199103"/>
                </a:cubicBezTo>
                <a:cubicBezTo>
                  <a:pt x="53267" y="201910"/>
                  <a:pt x="92556" y="190692"/>
                  <a:pt x="131948" y="191729"/>
                </a:cubicBezTo>
                <a:cubicBezTo>
                  <a:pt x="186230" y="193157"/>
                  <a:pt x="240103" y="201561"/>
                  <a:pt x="294181" y="206477"/>
                </a:cubicBezTo>
                <a:cubicBezTo>
                  <a:pt x="308929" y="211393"/>
                  <a:pt x="323992" y="215452"/>
                  <a:pt x="338426" y="221226"/>
                </a:cubicBezTo>
                <a:cubicBezTo>
                  <a:pt x="350716" y="226142"/>
                  <a:pt x="362739" y="231788"/>
                  <a:pt x="375297" y="235974"/>
                </a:cubicBezTo>
                <a:cubicBezTo>
                  <a:pt x="384912" y="239179"/>
                  <a:pt x="394961" y="240890"/>
                  <a:pt x="404793" y="243348"/>
                </a:cubicBezTo>
                <a:cubicBezTo>
                  <a:pt x="507348" y="304882"/>
                  <a:pt x="378177" y="230040"/>
                  <a:pt x="478535" y="280219"/>
                </a:cubicBezTo>
                <a:cubicBezTo>
                  <a:pt x="548194" y="315048"/>
                  <a:pt x="487642" y="293088"/>
                  <a:pt x="537529" y="309716"/>
                </a:cubicBezTo>
                <a:cubicBezTo>
                  <a:pt x="544903" y="314632"/>
                  <a:pt x="552843" y="318790"/>
                  <a:pt x="559651" y="324464"/>
                </a:cubicBezTo>
                <a:cubicBezTo>
                  <a:pt x="578414" y="340100"/>
                  <a:pt x="581277" y="351641"/>
                  <a:pt x="603897" y="361335"/>
                </a:cubicBezTo>
                <a:cubicBezTo>
                  <a:pt x="613212" y="365327"/>
                  <a:pt x="623648" y="365926"/>
                  <a:pt x="633393" y="368710"/>
                </a:cubicBezTo>
                <a:cubicBezTo>
                  <a:pt x="640867" y="370846"/>
                  <a:pt x="648142" y="373626"/>
                  <a:pt x="655516" y="376084"/>
                </a:cubicBezTo>
                <a:cubicBezTo>
                  <a:pt x="665348" y="366252"/>
                  <a:pt x="673443" y="354300"/>
                  <a:pt x="685013" y="346587"/>
                </a:cubicBezTo>
                <a:cubicBezTo>
                  <a:pt x="692387" y="341671"/>
                  <a:pt x="700465" y="337675"/>
                  <a:pt x="707135" y="331839"/>
                </a:cubicBezTo>
                <a:cubicBezTo>
                  <a:pt x="720216" y="320393"/>
                  <a:pt x="744006" y="294968"/>
                  <a:pt x="744006" y="294968"/>
                </a:cubicBezTo>
                <a:cubicBezTo>
                  <a:pt x="763483" y="236538"/>
                  <a:pt x="774090" y="253278"/>
                  <a:pt x="714510" y="243348"/>
                </a:cubicBezTo>
                <a:cubicBezTo>
                  <a:pt x="682555" y="248264"/>
                  <a:pt x="650011" y="250256"/>
                  <a:pt x="618645" y="258097"/>
                </a:cubicBezTo>
                <a:cubicBezTo>
                  <a:pt x="571131" y="269976"/>
                  <a:pt x="478535" y="302342"/>
                  <a:pt x="478535" y="302342"/>
                </a:cubicBezTo>
                <a:cubicBezTo>
                  <a:pt x="449905" y="321429"/>
                  <a:pt x="413787" y="346974"/>
                  <a:pt x="382671" y="361335"/>
                </a:cubicBezTo>
                <a:cubicBezTo>
                  <a:pt x="368556" y="367850"/>
                  <a:pt x="352579" y="369651"/>
                  <a:pt x="338426" y="376084"/>
                </a:cubicBezTo>
                <a:cubicBezTo>
                  <a:pt x="325378" y="382015"/>
                  <a:pt x="314138" y="391343"/>
                  <a:pt x="301555" y="398206"/>
                </a:cubicBezTo>
                <a:cubicBezTo>
                  <a:pt x="287079" y="406102"/>
                  <a:pt x="272378" y="413632"/>
                  <a:pt x="257310" y="420329"/>
                </a:cubicBezTo>
                <a:cubicBezTo>
                  <a:pt x="250207" y="423486"/>
                  <a:pt x="242140" y="424227"/>
                  <a:pt x="235187" y="427703"/>
                </a:cubicBezTo>
                <a:cubicBezTo>
                  <a:pt x="216279" y="437157"/>
                  <a:pt x="190130" y="457471"/>
                  <a:pt x="168819" y="464574"/>
                </a:cubicBezTo>
                <a:cubicBezTo>
                  <a:pt x="141198" y="473781"/>
                  <a:pt x="66936" y="485794"/>
                  <a:pt x="43458" y="501445"/>
                </a:cubicBezTo>
                <a:lnTo>
                  <a:pt x="21335" y="516193"/>
                </a:lnTo>
                <a:cubicBezTo>
                  <a:pt x="9295" y="468032"/>
                  <a:pt x="9924" y="502980"/>
                  <a:pt x="36084" y="457200"/>
                </a:cubicBezTo>
                <a:cubicBezTo>
                  <a:pt x="49719" y="433339"/>
                  <a:pt x="55787" y="404918"/>
                  <a:pt x="72955" y="383458"/>
                </a:cubicBezTo>
                <a:cubicBezTo>
                  <a:pt x="95809" y="354889"/>
                  <a:pt x="104864" y="340789"/>
                  <a:pt x="131948" y="317090"/>
                </a:cubicBezTo>
                <a:cubicBezTo>
                  <a:pt x="179494" y="275487"/>
                  <a:pt x="142303" y="308226"/>
                  <a:pt x="183568" y="287593"/>
                </a:cubicBezTo>
                <a:cubicBezTo>
                  <a:pt x="213825" y="272464"/>
                  <a:pt x="197579" y="276385"/>
                  <a:pt x="220439" y="258097"/>
                </a:cubicBezTo>
                <a:cubicBezTo>
                  <a:pt x="227360" y="252561"/>
                  <a:pt x="235187" y="248264"/>
                  <a:pt x="242561" y="243348"/>
                </a:cubicBezTo>
                <a:cubicBezTo>
                  <a:pt x="252393" y="245806"/>
                  <a:pt x="270801" y="240665"/>
                  <a:pt x="272058" y="250722"/>
                </a:cubicBezTo>
                <a:cubicBezTo>
                  <a:pt x="274305" y="268697"/>
                  <a:pt x="247129" y="306550"/>
                  <a:pt x="235187" y="324464"/>
                </a:cubicBezTo>
                <a:cubicBezTo>
                  <a:pt x="275676" y="364953"/>
                  <a:pt x="251493" y="349564"/>
                  <a:pt x="308929" y="368710"/>
                </a:cubicBezTo>
                <a:lnTo>
                  <a:pt x="331051" y="376084"/>
                </a:lnTo>
                <a:lnTo>
                  <a:pt x="353174" y="383458"/>
                </a:lnTo>
                <a:cubicBezTo>
                  <a:pt x="365464" y="395748"/>
                  <a:pt x="373556" y="414833"/>
                  <a:pt x="390045" y="420329"/>
                </a:cubicBezTo>
                <a:cubicBezTo>
                  <a:pt x="443089" y="438010"/>
                  <a:pt x="376848" y="416558"/>
                  <a:pt x="441664" y="435077"/>
                </a:cubicBezTo>
                <a:cubicBezTo>
                  <a:pt x="515747" y="456243"/>
                  <a:pt x="401034" y="426761"/>
                  <a:pt x="493284" y="449826"/>
                </a:cubicBezTo>
                <a:cubicBezTo>
                  <a:pt x="515406" y="442452"/>
                  <a:pt x="536566" y="431001"/>
                  <a:pt x="559651" y="427703"/>
                </a:cubicBezTo>
                <a:lnTo>
                  <a:pt x="611271" y="420329"/>
                </a:lnTo>
              </a:path>
            </a:pathLst>
          </a:custGeom>
          <a:no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lumMod val="50000"/>
                </a:schemeClr>
              </a:solidFill>
            </a:endParaRPr>
          </a:p>
        </p:txBody>
      </p:sp>
      <p:sp>
        <p:nvSpPr>
          <p:cNvPr id="174" name="TextBox 173"/>
          <p:cNvSpPr txBox="1"/>
          <p:nvPr/>
        </p:nvSpPr>
        <p:spPr>
          <a:xfrm>
            <a:off x="1710147" y="8331992"/>
            <a:ext cx="1335227" cy="246221"/>
          </a:xfrm>
          <a:prstGeom prst="rect">
            <a:avLst/>
          </a:prstGeom>
          <a:noFill/>
        </p:spPr>
        <p:txBody>
          <a:bodyPr wrap="square" rtlCol="0">
            <a:spAutoFit/>
          </a:bodyPr>
          <a:lstStyle/>
          <a:p>
            <a:r>
              <a:rPr lang="en-AU" sz="1000" dirty="0">
                <a:solidFill>
                  <a:schemeClr val="bg1">
                    <a:lumMod val="50000"/>
                  </a:schemeClr>
                </a:solidFill>
                <a:latin typeface="Comic Sans MS" panose="030F0702030302020204" pitchFamily="66" charset="0"/>
              </a:rPr>
              <a:t>e.g. Fishing line</a:t>
            </a:r>
          </a:p>
        </p:txBody>
      </p:sp>
      <p:cxnSp>
        <p:nvCxnSpPr>
          <p:cNvPr id="162" name="Straight Connector 161">
            <a:extLst>
              <a:ext uri="{FF2B5EF4-FFF2-40B4-BE49-F238E27FC236}">
                <a16:creationId xmlns:a16="http://schemas.microsoft.com/office/drawing/2014/main" id="{11A8A333-DE5F-4A56-BFFB-C8783179FAA0}"/>
              </a:ext>
            </a:extLst>
          </p:cNvPr>
          <p:cNvCxnSpPr/>
          <p:nvPr/>
        </p:nvCxnSpPr>
        <p:spPr>
          <a:xfrm flipH="1">
            <a:off x="465303" y="960561"/>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7" name="TextBox 166">
            <a:extLst>
              <a:ext uri="{FF2B5EF4-FFF2-40B4-BE49-F238E27FC236}">
                <a16:creationId xmlns:a16="http://schemas.microsoft.com/office/drawing/2014/main" id="{957A0A90-0F40-4A30-90FC-5846AD8BD6C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68" name="TextBox 167">
            <a:extLst>
              <a:ext uri="{FF2B5EF4-FFF2-40B4-BE49-F238E27FC236}">
                <a16:creationId xmlns:a16="http://schemas.microsoft.com/office/drawing/2014/main" id="{D2147DD9-FEB1-43AD-98B8-0C1505E6FF1C}"/>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15" name="Straight Connector 14">
            <a:extLst>
              <a:ext uri="{FF2B5EF4-FFF2-40B4-BE49-F238E27FC236}">
                <a16:creationId xmlns:a16="http://schemas.microsoft.com/office/drawing/2014/main" id="{716A8EAA-F9A5-CC68-17F0-9D3930E883DA}"/>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TextBox 36">
            <a:extLst>
              <a:ext uri="{FF2B5EF4-FFF2-40B4-BE49-F238E27FC236}">
                <a16:creationId xmlns:a16="http://schemas.microsoft.com/office/drawing/2014/main" id="{1CBF26D1-094B-08E6-EF32-A626A4F2BA8B}"/>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61" name="TextBox 36">
            <a:extLst>
              <a:ext uri="{FF2B5EF4-FFF2-40B4-BE49-F238E27FC236}">
                <a16:creationId xmlns:a16="http://schemas.microsoft.com/office/drawing/2014/main" id="{810DFD64-5B95-DD4C-7898-582C58EF36F1}"/>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73" name="TextBox 72">
            <a:extLst>
              <a:ext uri="{FF2B5EF4-FFF2-40B4-BE49-F238E27FC236}">
                <a16:creationId xmlns:a16="http://schemas.microsoft.com/office/drawing/2014/main" id="{2C2E0179-4316-E9E3-B741-6D193CE203CB}"/>
              </a:ext>
            </a:extLst>
          </p:cNvPr>
          <p:cNvSpPr txBox="1"/>
          <p:nvPr/>
        </p:nvSpPr>
        <p:spPr>
          <a:xfrm>
            <a:off x="6021288" y="8820472"/>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23</a:t>
            </a:r>
          </a:p>
        </p:txBody>
      </p:sp>
      <p:sp>
        <p:nvSpPr>
          <p:cNvPr id="83" name="TextBox 82">
            <a:extLst>
              <a:ext uri="{FF2B5EF4-FFF2-40B4-BE49-F238E27FC236}">
                <a16:creationId xmlns:a16="http://schemas.microsoft.com/office/drawing/2014/main" id="{9C551226-FE25-BB43-980E-DA827F5ACC3D}"/>
              </a:ext>
            </a:extLst>
          </p:cNvPr>
          <p:cNvSpPr txBox="1"/>
          <p:nvPr/>
        </p:nvSpPr>
        <p:spPr>
          <a:xfrm>
            <a:off x="1410717" y="160928"/>
            <a:ext cx="4106515" cy="738664"/>
          </a:xfrm>
          <a:prstGeom prst="rect">
            <a:avLst/>
          </a:prstGeom>
          <a:noFill/>
        </p:spPr>
        <p:txBody>
          <a:bodyPr wrap="square" rtlCol="0">
            <a:spAutoFit/>
          </a:bodyPr>
          <a:lstStyle/>
          <a:p>
            <a:r>
              <a:rPr lang="en-US" b="1" dirty="0">
                <a:latin typeface="Arial Narrow" pitchFamily="34" charset="0"/>
              </a:rPr>
              <a:t>13. Pollution Playlist – </a:t>
            </a:r>
            <a:r>
              <a:rPr lang="en-US" sz="1200" dirty="0">
                <a:latin typeface="Arial Narrow" pitchFamily="34" charset="0"/>
              </a:rPr>
              <a:t>Identify types of pollution of coastal zones, including organic wastes, thermal, toxic compounds, heavy metals, oil, nutrients and pesticides.</a:t>
            </a:r>
            <a:endParaRPr lang="en-US" sz="1100" i="1" dirty="0">
              <a:latin typeface="Arial Narrow" pitchFamily="34" charset="0"/>
            </a:endParaRPr>
          </a:p>
        </p:txBody>
      </p:sp>
      <p:sp>
        <p:nvSpPr>
          <p:cNvPr id="84" name="TextBox 17">
            <a:extLst>
              <a:ext uri="{FF2B5EF4-FFF2-40B4-BE49-F238E27FC236}">
                <a16:creationId xmlns:a16="http://schemas.microsoft.com/office/drawing/2014/main" id="{337BE78E-786A-9E92-17E2-896F70882017}"/>
              </a:ext>
            </a:extLst>
          </p:cNvPr>
          <p:cNvSpPr txBox="1"/>
          <p:nvPr/>
        </p:nvSpPr>
        <p:spPr>
          <a:xfrm>
            <a:off x="5486430" y="18125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28251055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9" name="TextBox 36">
            <a:extLst>
              <a:ext uri="{FF2B5EF4-FFF2-40B4-BE49-F238E27FC236}">
                <a16:creationId xmlns:a16="http://schemas.microsoft.com/office/drawing/2014/main" id="{F3EF7FDC-5AA1-C1EE-EDBC-C4DBBF28A7E5}"/>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11" name="TextBox 36">
            <a:extLst>
              <a:ext uri="{FF2B5EF4-FFF2-40B4-BE49-F238E27FC236}">
                <a16:creationId xmlns:a16="http://schemas.microsoft.com/office/drawing/2014/main" id="{04DD5D1C-E768-4D52-E135-7E5842F7DD5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6DC703DE-BEFB-ED92-D872-A4161025D689}"/>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26</a:t>
            </a:r>
          </a:p>
        </p:txBody>
      </p:sp>
      <p:sp>
        <p:nvSpPr>
          <p:cNvPr id="4" name="TextBox 3">
            <a:extLst>
              <a:ext uri="{FF2B5EF4-FFF2-40B4-BE49-F238E27FC236}">
                <a16:creationId xmlns:a16="http://schemas.microsoft.com/office/drawing/2014/main" id="{2F1252E5-A6C8-9F1D-222C-1A104915CC3B}"/>
              </a:ext>
            </a:extLst>
          </p:cNvPr>
          <p:cNvSpPr txBox="1"/>
          <p:nvPr/>
        </p:nvSpPr>
        <p:spPr>
          <a:xfrm>
            <a:off x="1410717" y="160928"/>
            <a:ext cx="4106515" cy="738664"/>
          </a:xfrm>
          <a:prstGeom prst="rect">
            <a:avLst/>
          </a:prstGeom>
          <a:noFill/>
        </p:spPr>
        <p:txBody>
          <a:bodyPr wrap="square" rtlCol="0">
            <a:spAutoFit/>
          </a:bodyPr>
          <a:lstStyle/>
          <a:p>
            <a:r>
              <a:rPr lang="en-US" b="1" dirty="0">
                <a:latin typeface="Arial Narrow" pitchFamily="34" charset="0"/>
              </a:rPr>
              <a:t>Identify</a:t>
            </a:r>
            <a:r>
              <a:rPr lang="en-US" sz="1200" dirty="0">
                <a:latin typeface="Arial Narrow" pitchFamily="34" charset="0"/>
              </a:rPr>
              <a:t> types of pollution of coastal zones, including organic wastes, thermal, toxic compounds, heavy metals, oil, nutrients and pesticides.</a:t>
            </a:r>
            <a:endParaRPr lang="en-US" sz="1100" i="1" dirty="0">
              <a:latin typeface="Arial Narrow" pitchFamily="34" charset="0"/>
            </a:endParaRPr>
          </a:p>
        </p:txBody>
      </p:sp>
      <p:sp>
        <p:nvSpPr>
          <p:cNvPr id="5" name="TextBox 17">
            <a:extLst>
              <a:ext uri="{FF2B5EF4-FFF2-40B4-BE49-F238E27FC236}">
                <a16:creationId xmlns:a16="http://schemas.microsoft.com/office/drawing/2014/main" id="{83942A2F-6748-6B44-CE22-ED6C47FF90A0}"/>
              </a:ext>
            </a:extLst>
          </p:cNvPr>
          <p:cNvSpPr txBox="1"/>
          <p:nvPr/>
        </p:nvSpPr>
        <p:spPr>
          <a:xfrm>
            <a:off x="5486430" y="18125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24357021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76636" y="991907"/>
            <a:ext cx="5904692" cy="861774"/>
          </a:xfrm>
          <a:prstGeom prst="rect">
            <a:avLst/>
          </a:prstGeom>
        </p:spPr>
        <p:txBody>
          <a:bodyPr wrap="square">
            <a:spAutoFit/>
          </a:bodyPr>
          <a:lstStyle/>
          <a:p>
            <a:r>
              <a:rPr lang="en-AU" sz="1600" b="1" dirty="0">
                <a:solidFill>
                  <a:srgbClr val="000000"/>
                </a:solidFill>
                <a:latin typeface="Arial Narrow" panose="020B0606020202030204" pitchFamily="34" charset="0"/>
              </a:rPr>
              <a:t>What is sustainability?</a:t>
            </a:r>
          </a:p>
          <a:p>
            <a:r>
              <a:rPr lang="en-AU" sz="1200" dirty="0">
                <a:solidFill>
                  <a:srgbClr val="000000"/>
                </a:solidFill>
                <a:latin typeface="Arial Narrow" panose="020B0606020202030204" pitchFamily="34" charset="0"/>
              </a:rPr>
              <a:t>There is no universally agreed definition on what sustainability means (making it difficult to measure!) </a:t>
            </a:r>
          </a:p>
          <a:p>
            <a:endParaRPr lang="en-AU" sz="1000" dirty="0">
              <a:solidFill>
                <a:srgbClr val="000000"/>
              </a:solidFill>
              <a:latin typeface="Arial Narrow" panose="020B0606020202030204" pitchFamily="34" charset="0"/>
            </a:endParaRPr>
          </a:p>
          <a:p>
            <a:endParaRPr lang="en-AU" sz="1200" dirty="0">
              <a:solidFill>
                <a:srgbClr val="000000"/>
              </a:solidFill>
              <a:latin typeface="Arial Narrow" panose="020B0606020202030204" pitchFamily="34" charset="0"/>
            </a:endParaRPr>
          </a:p>
        </p:txBody>
      </p:sp>
      <p:sp>
        <p:nvSpPr>
          <p:cNvPr id="28" name="Rectangle 27"/>
          <p:cNvSpPr/>
          <p:nvPr/>
        </p:nvSpPr>
        <p:spPr>
          <a:xfrm>
            <a:off x="542053" y="3757816"/>
            <a:ext cx="5736318" cy="189430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rgbClr val="000000"/>
                </a:solidFill>
                <a:latin typeface="Arial Narrow" panose="020B0606020202030204" pitchFamily="34" charset="0"/>
              </a:rPr>
              <a:t>Activity: List 3 important considerations YOU believe should be included in any good definition of sustainability. Write them in the space provided below:        </a:t>
            </a:r>
            <a:r>
              <a:rPr lang="en-AU" sz="1200" dirty="0">
                <a:solidFill>
                  <a:schemeClr val="bg1">
                    <a:lumMod val="50000"/>
                  </a:schemeClr>
                </a:solidFill>
                <a:latin typeface="Comic Sans MS" panose="030F0702030302020204" pitchFamily="66" charset="0"/>
              </a:rPr>
              <a:t>For example:</a:t>
            </a:r>
          </a:p>
        </p:txBody>
      </p:sp>
      <p:sp>
        <p:nvSpPr>
          <p:cNvPr id="7" name="TextBox 6"/>
          <p:cNvSpPr txBox="1"/>
          <p:nvPr/>
        </p:nvSpPr>
        <p:spPr>
          <a:xfrm>
            <a:off x="503022" y="1537866"/>
            <a:ext cx="1815362" cy="1169551"/>
          </a:xfrm>
          <a:prstGeom prst="rect">
            <a:avLst/>
          </a:prstGeom>
          <a:noFill/>
        </p:spPr>
        <p:txBody>
          <a:bodyPr wrap="square" rtlCol="0">
            <a:spAutoFit/>
          </a:bodyPr>
          <a:lstStyle/>
          <a:p>
            <a:pPr algn="just"/>
            <a:r>
              <a:rPr lang="en-AU" sz="1000" dirty="0">
                <a:solidFill>
                  <a:srgbClr val="000000"/>
                </a:solidFill>
                <a:latin typeface="Arial Narrow" panose="020B0606020202030204" pitchFamily="34" charset="0"/>
              </a:rPr>
              <a:t>Flip the word sustainability and what does it read?…</a:t>
            </a:r>
            <a:r>
              <a:rPr lang="en-AU" sz="1000" b="1" dirty="0">
                <a:solidFill>
                  <a:srgbClr val="000000"/>
                </a:solidFill>
                <a:latin typeface="Arial Narrow" panose="020B0606020202030204" pitchFamily="34" charset="0"/>
              </a:rPr>
              <a:t>the ABILITY to SUSTAIN. </a:t>
            </a:r>
            <a:r>
              <a:rPr lang="en-AU" sz="1000" dirty="0">
                <a:solidFill>
                  <a:srgbClr val="000000"/>
                </a:solidFill>
                <a:latin typeface="Arial Narrow" panose="020B0606020202030204" pitchFamily="34" charset="0"/>
              </a:rPr>
              <a:t>What does the word ‘</a:t>
            </a:r>
            <a:r>
              <a:rPr lang="en-AU" sz="1000" i="1" dirty="0">
                <a:solidFill>
                  <a:srgbClr val="000000"/>
                </a:solidFill>
                <a:latin typeface="Arial Narrow" panose="020B0606020202030204" pitchFamily="34" charset="0"/>
              </a:rPr>
              <a:t>sustain</a:t>
            </a:r>
            <a:r>
              <a:rPr lang="en-AU" sz="1000" dirty="0">
                <a:solidFill>
                  <a:srgbClr val="000000"/>
                </a:solidFill>
                <a:latin typeface="Arial Narrow" panose="020B0606020202030204" pitchFamily="34" charset="0"/>
              </a:rPr>
              <a:t>’ mean? According to Collins English Dictionary</a:t>
            </a:r>
            <a:r>
              <a:rPr lang="en-AU" sz="1000" baseline="30000" dirty="0">
                <a:solidFill>
                  <a:srgbClr val="000000"/>
                </a:solidFill>
                <a:latin typeface="Arial Narrow" panose="020B0606020202030204" pitchFamily="34" charset="0"/>
              </a:rPr>
              <a:t>[1]</a:t>
            </a:r>
            <a:r>
              <a:rPr lang="en-AU" sz="1000" dirty="0">
                <a:solidFill>
                  <a:srgbClr val="000000"/>
                </a:solidFill>
                <a:latin typeface="Arial Narrow" panose="020B0606020202030204" pitchFamily="34" charset="0"/>
              </a:rPr>
              <a:t>, if you sustain something, you continue it, or maintain it for a period of time. </a:t>
            </a:r>
            <a:endParaRPr lang="en-AU" dirty="0"/>
          </a:p>
        </p:txBody>
      </p:sp>
      <p:sp>
        <p:nvSpPr>
          <p:cNvPr id="9" name="TextBox 8"/>
          <p:cNvSpPr txBox="1"/>
          <p:nvPr/>
        </p:nvSpPr>
        <p:spPr>
          <a:xfrm>
            <a:off x="2380925" y="1539969"/>
            <a:ext cx="2032244" cy="1446550"/>
          </a:xfrm>
          <a:prstGeom prst="rect">
            <a:avLst/>
          </a:prstGeom>
          <a:noFill/>
        </p:spPr>
        <p:txBody>
          <a:bodyPr wrap="square" rtlCol="0">
            <a:spAutoFit/>
          </a:bodyPr>
          <a:lstStyle/>
          <a:p>
            <a:pPr algn="just"/>
            <a:r>
              <a:rPr lang="en-AU" sz="1000" dirty="0">
                <a:solidFill>
                  <a:srgbClr val="000000"/>
                </a:solidFill>
                <a:latin typeface="Arial Narrow" panose="020B0606020202030204" pitchFamily="34" charset="0"/>
              </a:rPr>
              <a:t>The original, most frequently quoted, definition for sustainable development is in the Brundtland Report (Our Common Future)</a:t>
            </a:r>
            <a:r>
              <a:rPr lang="en-AU" sz="1000" baseline="30000" dirty="0">
                <a:solidFill>
                  <a:srgbClr val="000000"/>
                </a:solidFill>
                <a:latin typeface="Arial Narrow" panose="020B0606020202030204" pitchFamily="34" charset="0"/>
              </a:rPr>
              <a:t>[2] </a:t>
            </a:r>
            <a:r>
              <a:rPr lang="en-AU" sz="1000" dirty="0">
                <a:solidFill>
                  <a:srgbClr val="000000"/>
                </a:solidFill>
                <a:latin typeface="Arial Narrow" panose="020B0606020202030204" pitchFamily="34" charset="0"/>
              </a:rPr>
              <a:t>as, ‘</a:t>
            </a:r>
            <a:r>
              <a:rPr lang="en-AU" sz="1000" i="1" dirty="0">
                <a:solidFill>
                  <a:srgbClr val="000000"/>
                </a:solidFill>
                <a:latin typeface="Arial Narrow" panose="020B0606020202030204" pitchFamily="34" charset="0"/>
              </a:rPr>
              <a:t>development that meets the needs of the present without compromising the ability of future generations to meet their own needs</a:t>
            </a:r>
            <a:r>
              <a:rPr lang="en-AU" sz="1000" dirty="0">
                <a:solidFill>
                  <a:srgbClr val="000000"/>
                </a:solidFill>
                <a:latin typeface="Arial Narrow" panose="020B0606020202030204" pitchFamily="34" charset="0"/>
              </a:rPr>
              <a:t>’.</a:t>
            </a:r>
            <a:endParaRPr lang="en-AU" sz="1000" baseline="30000" dirty="0">
              <a:solidFill>
                <a:srgbClr val="000000"/>
              </a:solidFill>
              <a:latin typeface="Arial Narrow" panose="020B0606020202030204" pitchFamily="34" charset="0"/>
            </a:endParaRPr>
          </a:p>
          <a:p>
            <a:endParaRPr lang="en-AU" dirty="0"/>
          </a:p>
        </p:txBody>
      </p:sp>
      <p:sp>
        <p:nvSpPr>
          <p:cNvPr id="10" name="TextBox 9"/>
          <p:cNvSpPr txBox="1"/>
          <p:nvPr/>
        </p:nvSpPr>
        <p:spPr>
          <a:xfrm>
            <a:off x="4418772" y="1541532"/>
            <a:ext cx="1815362" cy="1169551"/>
          </a:xfrm>
          <a:prstGeom prst="rect">
            <a:avLst/>
          </a:prstGeom>
          <a:noFill/>
        </p:spPr>
        <p:txBody>
          <a:bodyPr wrap="square" rtlCol="0">
            <a:spAutoFit/>
          </a:bodyPr>
          <a:lstStyle/>
          <a:p>
            <a:pPr algn="just"/>
            <a:r>
              <a:rPr lang="en-AU" sz="1000" dirty="0">
                <a:latin typeface="Arial Narrow" panose="020B0606020202030204" pitchFamily="34" charset="0"/>
              </a:rPr>
              <a:t>The Queensland Marine Science Curriculum</a:t>
            </a:r>
            <a:r>
              <a:rPr lang="en-AU" sz="1000" baseline="30000" dirty="0">
                <a:latin typeface="Arial Narrow" panose="020B0606020202030204" pitchFamily="34" charset="0"/>
              </a:rPr>
              <a:t>[3]</a:t>
            </a:r>
            <a:r>
              <a:rPr lang="en-AU" sz="1000" dirty="0">
                <a:latin typeface="Arial Narrow" panose="020B0606020202030204" pitchFamily="34" charset="0"/>
              </a:rPr>
              <a:t> defines sustainability as, ‘</a:t>
            </a:r>
            <a:r>
              <a:rPr lang="en-AU" sz="1000" i="1" dirty="0">
                <a:latin typeface="Arial Narrow" panose="020B0606020202030204" pitchFamily="34" charset="0"/>
              </a:rPr>
              <a:t>in science, the quality of not being harmful to the environment or depleting natural resources, and therefore supporting long-term ecological balance’. </a:t>
            </a:r>
            <a:endParaRPr lang="en-AU" sz="1000" dirty="0"/>
          </a:p>
        </p:txBody>
      </p:sp>
      <p:sp>
        <p:nvSpPr>
          <p:cNvPr id="11" name="TextBox 10"/>
          <p:cNvSpPr txBox="1"/>
          <p:nvPr/>
        </p:nvSpPr>
        <p:spPr>
          <a:xfrm>
            <a:off x="487146" y="2693186"/>
            <a:ext cx="2800325" cy="1015663"/>
          </a:xfrm>
          <a:prstGeom prst="rect">
            <a:avLst/>
          </a:prstGeom>
          <a:noFill/>
        </p:spPr>
        <p:txBody>
          <a:bodyPr wrap="square" rtlCol="0">
            <a:spAutoFit/>
          </a:bodyPr>
          <a:lstStyle/>
          <a:p>
            <a:pPr algn="just"/>
            <a:r>
              <a:rPr lang="en-AU" sz="1000" dirty="0">
                <a:solidFill>
                  <a:srgbClr val="000000"/>
                </a:solidFill>
                <a:latin typeface="Arial Narrow" panose="020B0606020202030204" pitchFamily="34" charset="0"/>
              </a:rPr>
              <a:t>UNESCO’s </a:t>
            </a:r>
            <a:r>
              <a:rPr lang="en-AU" sz="1000" b="1" dirty="0">
                <a:solidFill>
                  <a:srgbClr val="000000"/>
                </a:solidFill>
                <a:latin typeface="Arial Narrow" panose="020B0606020202030204" pitchFamily="34" charset="0"/>
              </a:rPr>
              <a:t>Teaching and Learning for a Sustainable Future</a:t>
            </a:r>
            <a:r>
              <a:rPr lang="en-AU" sz="1000" b="1" baseline="30000" dirty="0">
                <a:solidFill>
                  <a:srgbClr val="000000"/>
                </a:solidFill>
                <a:latin typeface="Arial Narrow" panose="020B0606020202030204" pitchFamily="34" charset="0"/>
              </a:rPr>
              <a:t>[4]</a:t>
            </a:r>
            <a:r>
              <a:rPr lang="en-AU" sz="1000" b="1" dirty="0">
                <a:solidFill>
                  <a:srgbClr val="000000"/>
                </a:solidFill>
                <a:latin typeface="Arial Narrow" panose="020B0606020202030204" pitchFamily="34" charset="0"/>
              </a:rPr>
              <a:t> </a:t>
            </a:r>
            <a:r>
              <a:rPr lang="en-AU" sz="1000" dirty="0">
                <a:solidFill>
                  <a:srgbClr val="000000"/>
                </a:solidFill>
                <a:latin typeface="Arial Narrow" panose="020B0606020202030204" pitchFamily="34" charset="0"/>
              </a:rPr>
              <a:t>defines sustainability as,</a:t>
            </a:r>
            <a:r>
              <a:rPr lang="en-AU" sz="1000" i="1" dirty="0">
                <a:solidFill>
                  <a:srgbClr val="000000"/>
                </a:solidFill>
                <a:latin typeface="Arial Narrow" panose="020B0606020202030204" pitchFamily="34" charset="0"/>
              </a:rPr>
              <a:t> ‘a future in which a healthy environment, economic prosperity and social justice are pursued simultaneously to ensure the well-being and quality of life of present and future generations. Education is crucial to attaining that future</a:t>
            </a:r>
            <a:r>
              <a:rPr lang="en-AU" sz="1000" dirty="0">
                <a:solidFill>
                  <a:srgbClr val="000000"/>
                </a:solidFill>
                <a:latin typeface="Arial Narrow" panose="020B0606020202030204" pitchFamily="34" charset="0"/>
              </a:rPr>
              <a:t>’.</a:t>
            </a:r>
            <a:endParaRPr lang="en-AU" sz="1000" dirty="0">
              <a:latin typeface="Arial Narrow" panose="020B0606020202030204" pitchFamily="34" charset="0"/>
            </a:endParaRPr>
          </a:p>
        </p:txBody>
      </p:sp>
      <p:sp>
        <p:nvSpPr>
          <p:cNvPr id="30" name="TextBox 29"/>
          <p:cNvSpPr txBox="1"/>
          <p:nvPr/>
        </p:nvSpPr>
        <p:spPr>
          <a:xfrm>
            <a:off x="3345740" y="2701353"/>
            <a:ext cx="1789320" cy="1292662"/>
          </a:xfrm>
          <a:prstGeom prst="rect">
            <a:avLst/>
          </a:prstGeom>
          <a:noFill/>
        </p:spPr>
        <p:txBody>
          <a:bodyPr wrap="square" rtlCol="0">
            <a:spAutoFit/>
          </a:bodyPr>
          <a:lstStyle/>
          <a:p>
            <a:pPr algn="just"/>
            <a:r>
              <a:rPr lang="en-AU" sz="1000" b="1" dirty="0">
                <a:solidFill>
                  <a:srgbClr val="000000"/>
                </a:solidFill>
                <a:latin typeface="Arial Narrow" panose="020B0606020202030204" pitchFamily="34" charset="0"/>
              </a:rPr>
              <a:t>The stool model: </a:t>
            </a:r>
            <a:r>
              <a:rPr lang="en-AU" sz="1000" dirty="0">
                <a:solidFill>
                  <a:srgbClr val="000000"/>
                </a:solidFill>
                <a:latin typeface="Arial Narrow" panose="020B0606020202030204" pitchFamily="34" charset="0"/>
              </a:rPr>
              <a:t>According to the stool model for Sustainable development, sustainability requires all 3 legs of the stool to be equal in size. If not, the stool falls over and it’s not sustainable.</a:t>
            </a:r>
          </a:p>
          <a:p>
            <a:endParaRPr lang="en-AU" dirty="0"/>
          </a:p>
        </p:txBody>
      </p:sp>
      <p:sp>
        <p:nvSpPr>
          <p:cNvPr id="16" name="Rounded Rectangle 15"/>
          <p:cNvSpPr/>
          <p:nvPr/>
        </p:nvSpPr>
        <p:spPr>
          <a:xfrm>
            <a:off x="5247897" y="2969868"/>
            <a:ext cx="792088" cy="145084"/>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45" name="Straight Connector 44"/>
          <p:cNvCxnSpPr/>
          <p:nvPr/>
        </p:nvCxnSpPr>
        <p:spPr>
          <a:xfrm>
            <a:off x="5319905" y="3030204"/>
            <a:ext cx="0" cy="4718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643941" y="3042410"/>
            <a:ext cx="0" cy="4718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973948" y="3034021"/>
            <a:ext cx="0" cy="471869"/>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5109397" y="2949344"/>
            <a:ext cx="276999" cy="579464"/>
          </a:xfrm>
          <a:prstGeom prst="rect">
            <a:avLst/>
          </a:prstGeom>
          <a:noFill/>
        </p:spPr>
        <p:txBody>
          <a:bodyPr vert="vert270" wrap="square" rtlCol="0">
            <a:spAutoFit/>
          </a:bodyPr>
          <a:lstStyle/>
          <a:p>
            <a:r>
              <a:rPr lang="en-AU" sz="600" dirty="0">
                <a:latin typeface="Arial Narrow" panose="020B0606020202030204" pitchFamily="34" charset="0"/>
              </a:rPr>
              <a:t>environment</a:t>
            </a:r>
          </a:p>
        </p:txBody>
      </p:sp>
      <p:sp>
        <p:nvSpPr>
          <p:cNvPr id="50" name="TextBox 49"/>
          <p:cNvSpPr txBox="1"/>
          <p:nvPr/>
        </p:nvSpPr>
        <p:spPr>
          <a:xfrm>
            <a:off x="5431893" y="2879452"/>
            <a:ext cx="276999" cy="579464"/>
          </a:xfrm>
          <a:prstGeom prst="rect">
            <a:avLst/>
          </a:prstGeom>
          <a:noFill/>
        </p:spPr>
        <p:txBody>
          <a:bodyPr vert="vert270" wrap="square" rtlCol="0">
            <a:spAutoFit/>
          </a:bodyPr>
          <a:lstStyle/>
          <a:p>
            <a:r>
              <a:rPr lang="en-AU" sz="600" dirty="0">
                <a:latin typeface="Arial Narrow" panose="020B0606020202030204" pitchFamily="34" charset="0"/>
              </a:rPr>
              <a:t>economy</a:t>
            </a:r>
          </a:p>
        </p:txBody>
      </p:sp>
      <p:sp>
        <p:nvSpPr>
          <p:cNvPr id="51" name="TextBox 50"/>
          <p:cNvSpPr txBox="1"/>
          <p:nvPr/>
        </p:nvSpPr>
        <p:spPr>
          <a:xfrm>
            <a:off x="5756779" y="2875723"/>
            <a:ext cx="276999" cy="579464"/>
          </a:xfrm>
          <a:prstGeom prst="rect">
            <a:avLst/>
          </a:prstGeom>
          <a:noFill/>
        </p:spPr>
        <p:txBody>
          <a:bodyPr vert="vert270" wrap="square" rtlCol="0">
            <a:spAutoFit/>
          </a:bodyPr>
          <a:lstStyle/>
          <a:p>
            <a:r>
              <a:rPr lang="en-AU" sz="600" dirty="0">
                <a:latin typeface="Arial Narrow" panose="020B0606020202030204" pitchFamily="34" charset="0"/>
              </a:rPr>
              <a:t>society</a:t>
            </a:r>
          </a:p>
        </p:txBody>
      </p:sp>
      <p:sp>
        <p:nvSpPr>
          <p:cNvPr id="49" name="TextBox 48"/>
          <p:cNvSpPr txBox="1"/>
          <p:nvPr/>
        </p:nvSpPr>
        <p:spPr>
          <a:xfrm>
            <a:off x="5175889" y="2938837"/>
            <a:ext cx="936104" cy="184666"/>
          </a:xfrm>
          <a:prstGeom prst="rect">
            <a:avLst/>
          </a:prstGeom>
          <a:noFill/>
        </p:spPr>
        <p:txBody>
          <a:bodyPr wrap="square" rtlCol="0">
            <a:spAutoFit/>
          </a:bodyPr>
          <a:lstStyle/>
          <a:p>
            <a:r>
              <a:rPr lang="en-AU" sz="600" dirty="0">
                <a:solidFill>
                  <a:schemeClr val="bg1"/>
                </a:solidFill>
                <a:latin typeface="Arial Narrow" panose="020B0606020202030204" pitchFamily="34" charset="0"/>
              </a:rPr>
              <a:t>Sustainable Development</a:t>
            </a:r>
          </a:p>
        </p:txBody>
      </p:sp>
      <p:sp>
        <p:nvSpPr>
          <p:cNvPr id="3" name="Rectangle 2"/>
          <p:cNvSpPr/>
          <p:nvPr/>
        </p:nvSpPr>
        <p:spPr>
          <a:xfrm>
            <a:off x="637420" y="4248015"/>
            <a:ext cx="5541225" cy="361583"/>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bg1">
                    <a:lumMod val="50000"/>
                  </a:schemeClr>
                </a:solidFill>
                <a:latin typeface="Comic Sans MS" panose="030F0702030302020204" pitchFamily="66" charset="0"/>
              </a:rPr>
              <a:t>Healthy Living for FUTURE GENERATIONS</a:t>
            </a:r>
          </a:p>
        </p:txBody>
      </p:sp>
      <p:sp>
        <p:nvSpPr>
          <p:cNvPr id="36" name="Rectangle 35"/>
          <p:cNvSpPr/>
          <p:nvPr/>
        </p:nvSpPr>
        <p:spPr>
          <a:xfrm>
            <a:off x="637420" y="4705642"/>
            <a:ext cx="5541226" cy="33961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bg1">
                    <a:lumMod val="50000"/>
                  </a:schemeClr>
                </a:solidFill>
                <a:latin typeface="Comic Sans MS" panose="030F0702030302020204" pitchFamily="66" charset="0"/>
              </a:rPr>
              <a:t>EQUAL consideration for the Environment, Economy and Society</a:t>
            </a:r>
          </a:p>
        </p:txBody>
      </p:sp>
      <p:sp>
        <p:nvSpPr>
          <p:cNvPr id="37" name="Rectangle 36"/>
          <p:cNvSpPr/>
          <p:nvPr/>
        </p:nvSpPr>
        <p:spPr>
          <a:xfrm>
            <a:off x="637420" y="5141296"/>
            <a:ext cx="5541226" cy="39899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bg1">
                    <a:lumMod val="50000"/>
                  </a:schemeClr>
                </a:solidFill>
                <a:latin typeface="Comic Sans MS" panose="030F0702030302020204" pitchFamily="66" charset="0"/>
              </a:rPr>
              <a:t>Accountability, ownership, transparency, compliance, sustainable management practices…</a:t>
            </a:r>
          </a:p>
        </p:txBody>
      </p:sp>
      <p:cxnSp>
        <p:nvCxnSpPr>
          <p:cNvPr id="35" name="Straight Connector 34">
            <a:extLst>
              <a:ext uri="{FF2B5EF4-FFF2-40B4-BE49-F238E27FC236}">
                <a16:creationId xmlns:a16="http://schemas.microsoft.com/office/drawing/2014/main" id="{75D585D6-1872-4006-B5D5-B9229CFE9278}"/>
              </a:ext>
            </a:extLst>
          </p:cNvPr>
          <p:cNvCxnSpPr/>
          <p:nvPr/>
        </p:nvCxnSpPr>
        <p:spPr>
          <a:xfrm flipH="1">
            <a:off x="503021" y="970730"/>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90866DC3-E21C-4205-8AFF-942B94E83B5F}"/>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2" name="TextBox 51">
            <a:extLst>
              <a:ext uri="{FF2B5EF4-FFF2-40B4-BE49-F238E27FC236}">
                <a16:creationId xmlns:a16="http://schemas.microsoft.com/office/drawing/2014/main" id="{D69CFC8D-02ED-4F2E-8A3F-9F5F989FA67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5" name="TextBox 4">
            <a:extLst>
              <a:ext uri="{FF2B5EF4-FFF2-40B4-BE49-F238E27FC236}">
                <a16:creationId xmlns:a16="http://schemas.microsoft.com/office/drawing/2014/main" id="{1823229A-E06C-E717-D45C-49EFB3CA79F9}"/>
              </a:ext>
            </a:extLst>
          </p:cNvPr>
          <p:cNvSpPr txBox="1"/>
          <p:nvPr/>
        </p:nvSpPr>
        <p:spPr>
          <a:xfrm>
            <a:off x="1410703" y="174747"/>
            <a:ext cx="4298175" cy="677108"/>
          </a:xfrm>
          <a:prstGeom prst="rect">
            <a:avLst/>
          </a:prstGeom>
          <a:noFill/>
        </p:spPr>
        <p:txBody>
          <a:bodyPr wrap="square" rtlCol="0">
            <a:spAutoFit/>
          </a:bodyPr>
          <a:lstStyle/>
          <a:p>
            <a:r>
              <a:rPr lang="en-US" b="1" dirty="0">
                <a:latin typeface="Arial Narrow" pitchFamily="34" charset="0"/>
              </a:rPr>
              <a:t>14. The Ability to Sustain – </a:t>
            </a:r>
            <a:r>
              <a:rPr lang="en-US" sz="1200" dirty="0">
                <a:latin typeface="Arial Narrow" pitchFamily="34" charset="0"/>
              </a:rPr>
              <a:t>Describe the concept of sustainable management practices.</a:t>
            </a:r>
            <a:endParaRPr lang="en-US" sz="1200" i="1" dirty="0">
              <a:latin typeface="Arial Narrow" pitchFamily="34" charset="0"/>
            </a:endParaRPr>
          </a:p>
          <a:p>
            <a:r>
              <a:rPr lang="en-AU" sz="800" i="1" dirty="0">
                <a:solidFill>
                  <a:srgbClr val="000000"/>
                </a:solidFill>
                <a:latin typeface="Arial Narrow" panose="020B0606020202030204" pitchFamily="34" charset="0"/>
              </a:rPr>
              <a:t>“the application and monitoring of practices and/or policies that are informed by the concept of sustainability</a:t>
            </a:r>
            <a:r>
              <a:rPr lang="en-AU" sz="800" dirty="0">
                <a:solidFill>
                  <a:srgbClr val="000000"/>
                </a:solidFill>
                <a:latin typeface="Arial Narrow" panose="020B0606020202030204" pitchFamily="34" charset="0"/>
              </a:rPr>
              <a:t>”</a:t>
            </a:r>
            <a:r>
              <a:rPr lang="en-AU" sz="800" baseline="30000" dirty="0">
                <a:solidFill>
                  <a:srgbClr val="000000"/>
                </a:solidFill>
                <a:latin typeface="Arial Narrow" panose="020B0606020202030204" pitchFamily="34" charset="0"/>
              </a:rPr>
              <a:t>[2]</a:t>
            </a:r>
            <a:endParaRPr lang="en-US" sz="800" i="1" dirty="0">
              <a:latin typeface="Arial Narrow" pitchFamily="34" charset="0"/>
            </a:endParaRPr>
          </a:p>
        </p:txBody>
      </p:sp>
      <p:sp>
        <p:nvSpPr>
          <p:cNvPr id="6" name="TextBox 17">
            <a:extLst>
              <a:ext uri="{FF2B5EF4-FFF2-40B4-BE49-F238E27FC236}">
                <a16:creationId xmlns:a16="http://schemas.microsoft.com/office/drawing/2014/main" id="{8E246891-9C44-6132-53FB-865CABB0F4F9}"/>
              </a:ext>
            </a:extLst>
          </p:cNvPr>
          <p:cNvSpPr txBox="1"/>
          <p:nvPr/>
        </p:nvSpPr>
        <p:spPr>
          <a:xfrm>
            <a:off x="5589240" y="18125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17" name="Rectangle 16">
            <a:extLst>
              <a:ext uri="{FF2B5EF4-FFF2-40B4-BE49-F238E27FC236}">
                <a16:creationId xmlns:a16="http://schemas.microsoft.com/office/drawing/2014/main" id="{13CC6FD0-9CFE-D644-632A-144E5D8D5EE8}"/>
              </a:ext>
            </a:extLst>
          </p:cNvPr>
          <p:cNvSpPr/>
          <p:nvPr/>
        </p:nvSpPr>
        <p:spPr>
          <a:xfrm>
            <a:off x="542053" y="5721402"/>
            <a:ext cx="5731960" cy="255484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rgbClr val="000000"/>
                </a:solidFill>
                <a:latin typeface="Arial Narrow" panose="020B0606020202030204" pitchFamily="34" charset="0"/>
              </a:rPr>
              <a:t>Activity: Apply the 3 considerations you just listed above to DESCRIBE the concept of </a:t>
            </a:r>
            <a:r>
              <a:rPr lang="en-AU" sz="1200" b="1" i="1" dirty="0">
                <a:solidFill>
                  <a:srgbClr val="000000"/>
                </a:solidFill>
                <a:latin typeface="Arial Narrow" panose="020B0606020202030204" pitchFamily="34" charset="0"/>
              </a:rPr>
              <a:t>sustainable management practices </a:t>
            </a:r>
            <a:r>
              <a:rPr lang="en-AU" sz="1200" b="1" dirty="0">
                <a:solidFill>
                  <a:srgbClr val="000000"/>
                </a:solidFill>
                <a:latin typeface="Arial Narrow" panose="020B0606020202030204" pitchFamily="34" charset="0"/>
              </a:rPr>
              <a:t>in the space below. </a:t>
            </a:r>
            <a:endParaRPr lang="en-AU" sz="1200" dirty="0">
              <a:solidFill>
                <a:srgbClr val="000000"/>
              </a:solidFill>
              <a:latin typeface="Arial Narrow" panose="020B0606020202030204" pitchFamily="34" charset="0"/>
            </a:endParaRPr>
          </a:p>
        </p:txBody>
      </p:sp>
      <p:sp>
        <p:nvSpPr>
          <p:cNvPr id="18" name="TextBox 17">
            <a:extLst>
              <a:ext uri="{FF2B5EF4-FFF2-40B4-BE49-F238E27FC236}">
                <a16:creationId xmlns:a16="http://schemas.microsoft.com/office/drawing/2014/main" id="{B51D4B31-C5B1-A4A4-DEBE-8B1AEC8FEB91}"/>
              </a:ext>
            </a:extLst>
          </p:cNvPr>
          <p:cNvSpPr txBox="1"/>
          <p:nvPr/>
        </p:nvSpPr>
        <p:spPr>
          <a:xfrm>
            <a:off x="626434" y="6228184"/>
            <a:ext cx="5541226" cy="1938992"/>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endParaRPr lang="en-AU" sz="1200" i="1" dirty="0">
              <a:solidFill>
                <a:schemeClr val="bg1">
                  <a:lumMod val="50000"/>
                </a:schemeClr>
              </a:solidFill>
              <a:latin typeface="Comic Sans MS" panose="030F0702030302020204" pitchFamily="66" charset="0"/>
            </a:endParaRPr>
          </a:p>
          <a:p>
            <a:endParaRPr lang="en-AU" sz="1200" i="1" dirty="0">
              <a:solidFill>
                <a:schemeClr val="bg1">
                  <a:lumMod val="50000"/>
                </a:schemeClr>
              </a:solidFill>
              <a:latin typeface="Comic Sans MS" panose="030F0702030302020204" pitchFamily="66" charset="0"/>
            </a:endParaRPr>
          </a:p>
          <a:p>
            <a:endParaRPr lang="en-AU" sz="1200" i="1" dirty="0">
              <a:solidFill>
                <a:schemeClr val="bg1">
                  <a:lumMod val="50000"/>
                </a:schemeClr>
              </a:solidFill>
              <a:latin typeface="Comic Sans MS" panose="030F0702030302020204" pitchFamily="66" charset="0"/>
            </a:endParaRPr>
          </a:p>
          <a:p>
            <a:endParaRPr lang="en-AU" sz="1200" i="1" dirty="0">
              <a:solidFill>
                <a:schemeClr val="bg1">
                  <a:lumMod val="50000"/>
                </a:schemeClr>
              </a:solidFill>
              <a:latin typeface="Comic Sans MS" panose="030F0702030302020204" pitchFamily="66" charset="0"/>
            </a:endParaRPr>
          </a:p>
          <a:p>
            <a:endParaRPr lang="en-AU" sz="1200" i="1" dirty="0">
              <a:solidFill>
                <a:schemeClr val="bg1">
                  <a:lumMod val="50000"/>
                </a:schemeClr>
              </a:solidFill>
              <a:latin typeface="Comic Sans MS" panose="030F0702030302020204" pitchFamily="66" charset="0"/>
            </a:endParaRPr>
          </a:p>
          <a:p>
            <a:endParaRPr lang="en-AU" sz="1200" i="1" dirty="0">
              <a:solidFill>
                <a:schemeClr val="bg1">
                  <a:lumMod val="50000"/>
                </a:schemeClr>
              </a:solidFill>
              <a:latin typeface="Comic Sans MS" panose="030F0702030302020204" pitchFamily="66" charset="0"/>
            </a:endParaRPr>
          </a:p>
          <a:p>
            <a:endParaRPr lang="en-AU" sz="1200" i="1" dirty="0">
              <a:solidFill>
                <a:schemeClr val="bg1">
                  <a:lumMod val="50000"/>
                </a:schemeClr>
              </a:solidFill>
              <a:latin typeface="Comic Sans MS" panose="030F0702030302020204" pitchFamily="66" charset="0"/>
            </a:endParaRPr>
          </a:p>
          <a:p>
            <a:endParaRPr lang="en-AU" sz="1200" i="1" dirty="0">
              <a:solidFill>
                <a:schemeClr val="bg1">
                  <a:lumMod val="50000"/>
                </a:schemeClr>
              </a:solidFill>
              <a:latin typeface="Comic Sans MS" panose="030F0702030302020204" pitchFamily="66" charset="0"/>
            </a:endParaRPr>
          </a:p>
          <a:p>
            <a:endParaRPr lang="en-AU" sz="1200" i="1" dirty="0">
              <a:solidFill>
                <a:schemeClr val="bg1">
                  <a:lumMod val="50000"/>
                </a:schemeClr>
              </a:solidFill>
              <a:latin typeface="Comic Sans MS" panose="030F0702030302020204" pitchFamily="66" charset="0"/>
            </a:endParaRPr>
          </a:p>
          <a:p>
            <a:r>
              <a:rPr lang="en-AU" sz="1200" dirty="0">
                <a:solidFill>
                  <a:schemeClr val="bg1">
                    <a:lumMod val="50000"/>
                  </a:schemeClr>
                </a:solidFill>
                <a:latin typeface="Comic Sans MS" panose="030F0702030302020204" pitchFamily="66" charset="0"/>
              </a:rPr>
              <a:t>Answers will vary</a:t>
            </a:r>
          </a:p>
        </p:txBody>
      </p:sp>
      <p:sp>
        <p:nvSpPr>
          <p:cNvPr id="19" name="TextBox 18">
            <a:extLst>
              <a:ext uri="{FF2B5EF4-FFF2-40B4-BE49-F238E27FC236}">
                <a16:creationId xmlns:a16="http://schemas.microsoft.com/office/drawing/2014/main" id="{670615D9-6A13-83E0-8861-32F48FFF0750}"/>
              </a:ext>
            </a:extLst>
          </p:cNvPr>
          <p:cNvSpPr txBox="1"/>
          <p:nvPr/>
        </p:nvSpPr>
        <p:spPr>
          <a:xfrm>
            <a:off x="452090" y="8316416"/>
            <a:ext cx="5904692" cy="547842"/>
          </a:xfrm>
          <a:prstGeom prst="rect">
            <a:avLst/>
          </a:prstGeom>
          <a:noFill/>
        </p:spPr>
        <p:txBody>
          <a:bodyPr wrap="square" rtlCol="0">
            <a:spAutoFit/>
          </a:bodyPr>
          <a:lstStyle/>
          <a:p>
            <a:r>
              <a:rPr lang="en-AU" sz="640" baseline="30000" dirty="0">
                <a:latin typeface="Arial Narrow" panose="020B0606020202030204" pitchFamily="34" charset="0"/>
              </a:rPr>
              <a:t>[1] </a:t>
            </a:r>
            <a:r>
              <a:rPr lang="en-AU" sz="640" dirty="0">
                <a:latin typeface="Arial Narrow" panose="020B0606020202030204" pitchFamily="34" charset="0"/>
              </a:rPr>
              <a:t>Collin’s English Dictionary (2018). Definition of ‘sustain’. Collins. Accessed 2018 from: https://www.collinsdictionary.com/dictionary/english/sustain</a:t>
            </a:r>
          </a:p>
          <a:p>
            <a:r>
              <a:rPr lang="en-AU" sz="640" baseline="30000" dirty="0">
                <a:latin typeface="Arial Narrow" panose="020B0606020202030204" pitchFamily="34" charset="0"/>
              </a:rPr>
              <a:t>[2] </a:t>
            </a:r>
            <a:r>
              <a:rPr lang="en-AU" sz="640" dirty="0">
                <a:latin typeface="Arial Narrow" panose="020B0606020202030204" pitchFamily="34" charset="0"/>
              </a:rPr>
              <a:t>IISD (2018). </a:t>
            </a:r>
            <a:r>
              <a:rPr lang="en-AU" sz="640" i="1" dirty="0">
                <a:latin typeface="Arial Narrow" panose="020B0606020202030204" pitchFamily="34" charset="0"/>
              </a:rPr>
              <a:t>Sustainable Development</a:t>
            </a:r>
            <a:r>
              <a:rPr lang="en-AU" sz="640" dirty="0">
                <a:latin typeface="Arial Narrow" panose="020B0606020202030204" pitchFamily="34" charset="0"/>
              </a:rPr>
              <a:t>. International Institute for Sustainable Development. Accessed 2018 from: https://www.iisd.org/topic/sustainable-development</a:t>
            </a:r>
          </a:p>
          <a:p>
            <a:r>
              <a:rPr lang="en-AU" sz="640" baseline="30000" dirty="0">
                <a:latin typeface="Arial Narrow" panose="020B0606020202030204" pitchFamily="34" charset="0"/>
              </a:rPr>
              <a:t>[3] </a:t>
            </a:r>
            <a:r>
              <a:rPr lang="en-US" sz="640" dirty="0">
                <a:latin typeface="Arial Narrow" panose="020B0606020202030204" pitchFamily="34" charset="0"/>
              </a:rPr>
              <a:t>Queensland Curriculum and Assessment Authority (2018). </a:t>
            </a:r>
            <a:r>
              <a:rPr lang="en-US" sz="640" i="1" dirty="0">
                <a:latin typeface="Arial Narrow" panose="020B0606020202030204" pitchFamily="34" charset="0"/>
              </a:rPr>
              <a:t>Marine Science 2019 v1.2: General Senior Syllabus. </a:t>
            </a:r>
            <a:r>
              <a:rPr lang="en-US" sz="640" dirty="0">
                <a:latin typeface="Arial Narrow" panose="020B0606020202030204" pitchFamily="34" charset="0"/>
              </a:rPr>
              <a:t>QCAA. Accessed 2018 from: https://www.qcaa.qld.edu.au/</a:t>
            </a:r>
            <a:br>
              <a:rPr lang="en-US" sz="640" dirty="0">
                <a:latin typeface="Arial Narrow" panose="020B0606020202030204" pitchFamily="34" charset="0"/>
              </a:rPr>
            </a:br>
            <a:r>
              <a:rPr lang="en-US" sz="640" baseline="30000" dirty="0">
                <a:latin typeface="Arial Narrow" panose="020B0606020202030204" pitchFamily="34" charset="0"/>
              </a:rPr>
              <a:t>[4] </a:t>
            </a:r>
            <a:r>
              <a:rPr lang="en-US" sz="640" dirty="0">
                <a:latin typeface="Arial Narrow" panose="020B0606020202030204" pitchFamily="34" charset="0"/>
              </a:rPr>
              <a:t>UNESCO (2018). </a:t>
            </a:r>
            <a:r>
              <a:rPr lang="en-US" sz="640" i="1" dirty="0">
                <a:latin typeface="Arial Narrow" panose="020B0606020202030204" pitchFamily="34" charset="0"/>
              </a:rPr>
              <a:t>Teaching and Learning for a Sustainable Future: a multimedia teacher education </a:t>
            </a:r>
            <a:r>
              <a:rPr lang="en-US" sz="640" i="1" dirty="0" err="1">
                <a:latin typeface="Arial Narrow" panose="020B0606020202030204" pitchFamily="34" charset="0"/>
              </a:rPr>
              <a:t>programme</a:t>
            </a:r>
            <a:r>
              <a:rPr lang="en-US" sz="640" i="1" dirty="0">
                <a:latin typeface="Arial Narrow" panose="020B0606020202030204" pitchFamily="34" charset="0"/>
              </a:rPr>
              <a:t>. </a:t>
            </a:r>
            <a:r>
              <a:rPr lang="en-US" sz="640" dirty="0">
                <a:latin typeface="Arial Narrow" panose="020B0606020202030204" pitchFamily="34" charset="0"/>
              </a:rPr>
              <a:t>UNESCO. Accessed 2018 from: http://www.unesco.org/education/tlsf/</a:t>
            </a:r>
          </a:p>
          <a:p>
            <a:endParaRPr lang="en-AU" sz="600" baseline="30000" dirty="0">
              <a:latin typeface="Arial Narrow" panose="020B0606020202030204" pitchFamily="34" charset="0"/>
            </a:endParaRPr>
          </a:p>
        </p:txBody>
      </p:sp>
      <p:cxnSp>
        <p:nvCxnSpPr>
          <p:cNvPr id="20" name="Straight Connector 19">
            <a:extLst>
              <a:ext uri="{FF2B5EF4-FFF2-40B4-BE49-F238E27FC236}">
                <a16:creationId xmlns:a16="http://schemas.microsoft.com/office/drawing/2014/main" id="{79E81EBF-7F18-3320-5920-6A9B9D442D31}"/>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TextBox 36">
            <a:extLst>
              <a:ext uri="{FF2B5EF4-FFF2-40B4-BE49-F238E27FC236}">
                <a16:creationId xmlns:a16="http://schemas.microsoft.com/office/drawing/2014/main" id="{FFF12A55-CA09-EAB5-3629-D8BE42F78E4B}"/>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22" name="TextBox 36">
            <a:extLst>
              <a:ext uri="{FF2B5EF4-FFF2-40B4-BE49-F238E27FC236}">
                <a16:creationId xmlns:a16="http://schemas.microsoft.com/office/drawing/2014/main" id="{A31C75CD-727D-50CE-F228-AC3997784917}"/>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3" name="TextBox 22">
            <a:extLst>
              <a:ext uri="{FF2B5EF4-FFF2-40B4-BE49-F238E27FC236}">
                <a16:creationId xmlns:a16="http://schemas.microsoft.com/office/drawing/2014/main" id="{AC628FD3-F8D4-7BB3-AA60-0247EA26AFB2}"/>
              </a:ext>
            </a:extLst>
          </p:cNvPr>
          <p:cNvSpPr txBox="1"/>
          <p:nvPr/>
        </p:nvSpPr>
        <p:spPr>
          <a:xfrm>
            <a:off x="6021288" y="8820472"/>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27</a:t>
            </a:r>
          </a:p>
        </p:txBody>
      </p:sp>
    </p:spTree>
    <p:extLst>
      <p:ext uri="{BB962C8B-B14F-4D97-AF65-F5344CB8AC3E}">
        <p14:creationId xmlns:p14="http://schemas.microsoft.com/office/powerpoint/2010/main" val="34529554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9" name="TextBox 36">
            <a:extLst>
              <a:ext uri="{FF2B5EF4-FFF2-40B4-BE49-F238E27FC236}">
                <a16:creationId xmlns:a16="http://schemas.microsoft.com/office/drawing/2014/main" id="{F3EF7FDC-5AA1-C1EE-EDBC-C4DBBF28A7E5}"/>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11" name="TextBox 36">
            <a:extLst>
              <a:ext uri="{FF2B5EF4-FFF2-40B4-BE49-F238E27FC236}">
                <a16:creationId xmlns:a16="http://schemas.microsoft.com/office/drawing/2014/main" id="{04DD5D1C-E768-4D52-E135-7E5842F7DD5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6DC703DE-BEFB-ED92-D872-A4161025D689}"/>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28</a:t>
            </a:r>
          </a:p>
        </p:txBody>
      </p:sp>
      <p:sp>
        <p:nvSpPr>
          <p:cNvPr id="2" name="TextBox 1">
            <a:extLst>
              <a:ext uri="{FF2B5EF4-FFF2-40B4-BE49-F238E27FC236}">
                <a16:creationId xmlns:a16="http://schemas.microsoft.com/office/drawing/2014/main" id="{3163A5E3-2BFC-B90E-D88C-102F8F9283A6}"/>
              </a:ext>
            </a:extLst>
          </p:cNvPr>
          <p:cNvSpPr txBox="1"/>
          <p:nvPr/>
        </p:nvSpPr>
        <p:spPr>
          <a:xfrm>
            <a:off x="1410703" y="174747"/>
            <a:ext cx="4298175" cy="677108"/>
          </a:xfrm>
          <a:prstGeom prst="rect">
            <a:avLst/>
          </a:prstGeom>
          <a:noFill/>
        </p:spPr>
        <p:txBody>
          <a:bodyPr wrap="square" rtlCol="0">
            <a:spAutoFit/>
          </a:bodyPr>
          <a:lstStyle/>
          <a:p>
            <a:r>
              <a:rPr lang="en-US" b="1" dirty="0">
                <a:latin typeface="Arial Narrow" pitchFamily="34" charset="0"/>
              </a:rPr>
              <a:t>Describe</a:t>
            </a:r>
            <a:r>
              <a:rPr lang="en-US" sz="1200" dirty="0">
                <a:latin typeface="Arial Narrow" pitchFamily="34" charset="0"/>
              </a:rPr>
              <a:t> the concept of sustainable management practices.</a:t>
            </a:r>
          </a:p>
          <a:p>
            <a:endParaRPr lang="en-US" sz="1200" i="1" dirty="0">
              <a:latin typeface="Arial Narrow" pitchFamily="34" charset="0"/>
            </a:endParaRPr>
          </a:p>
          <a:p>
            <a:r>
              <a:rPr lang="en-AU" sz="800" i="1" dirty="0">
                <a:solidFill>
                  <a:srgbClr val="000000"/>
                </a:solidFill>
                <a:latin typeface="Arial Narrow" panose="020B0606020202030204" pitchFamily="34" charset="0"/>
              </a:rPr>
              <a:t>“the application and monitoring of practices and/or policies that are informed by the concept of sustainability</a:t>
            </a:r>
            <a:r>
              <a:rPr lang="en-AU" sz="800" dirty="0">
                <a:solidFill>
                  <a:srgbClr val="000000"/>
                </a:solidFill>
                <a:latin typeface="Arial Narrow" panose="020B0606020202030204" pitchFamily="34" charset="0"/>
              </a:rPr>
              <a:t>”</a:t>
            </a:r>
            <a:r>
              <a:rPr lang="en-AU" sz="800" baseline="30000" dirty="0">
                <a:solidFill>
                  <a:srgbClr val="000000"/>
                </a:solidFill>
                <a:latin typeface="Arial Narrow" panose="020B0606020202030204" pitchFamily="34" charset="0"/>
              </a:rPr>
              <a:t>[2]</a:t>
            </a:r>
            <a:endParaRPr lang="en-US" sz="800" i="1" dirty="0">
              <a:latin typeface="Arial Narrow" pitchFamily="34" charset="0"/>
            </a:endParaRPr>
          </a:p>
        </p:txBody>
      </p:sp>
      <p:sp>
        <p:nvSpPr>
          <p:cNvPr id="3" name="TextBox 17">
            <a:extLst>
              <a:ext uri="{FF2B5EF4-FFF2-40B4-BE49-F238E27FC236}">
                <a16:creationId xmlns:a16="http://schemas.microsoft.com/office/drawing/2014/main" id="{4BE16CB5-FB2E-B436-43EA-2F6218053B1E}"/>
              </a:ext>
            </a:extLst>
          </p:cNvPr>
          <p:cNvSpPr txBox="1"/>
          <p:nvPr/>
        </p:nvSpPr>
        <p:spPr>
          <a:xfrm>
            <a:off x="5589240" y="18125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12447218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457250" y="978519"/>
            <a:ext cx="5996085" cy="892552"/>
          </a:xfrm>
          <a:prstGeom prst="rect">
            <a:avLst/>
          </a:prstGeom>
        </p:spPr>
        <p:txBody>
          <a:bodyPr wrap="square">
            <a:spAutoFit/>
          </a:bodyPr>
          <a:lstStyle/>
          <a:p>
            <a:r>
              <a:rPr lang="en-AU" sz="1600" b="1" dirty="0">
                <a:solidFill>
                  <a:srgbClr val="000000"/>
                </a:solidFill>
                <a:latin typeface="Arial Narrow" panose="020B0606020202030204" pitchFamily="34" charset="0"/>
              </a:rPr>
              <a:t>Point vs Non-point</a:t>
            </a:r>
          </a:p>
          <a:p>
            <a:r>
              <a:rPr lang="en-AU" sz="1200" dirty="0">
                <a:solidFill>
                  <a:srgbClr val="000000"/>
                </a:solidFill>
                <a:latin typeface="Arial Narrow" panose="020B0606020202030204" pitchFamily="34" charset="0"/>
              </a:rPr>
              <a:t>The term </a:t>
            </a:r>
            <a:r>
              <a:rPr lang="en-AU" sz="1200" i="1" dirty="0">
                <a:solidFill>
                  <a:srgbClr val="000000"/>
                </a:solidFill>
                <a:latin typeface="Arial Narrow" panose="020B0606020202030204" pitchFamily="34" charset="0"/>
              </a:rPr>
              <a:t>point source </a:t>
            </a:r>
            <a:r>
              <a:rPr lang="en-AU" sz="1200" dirty="0">
                <a:solidFill>
                  <a:srgbClr val="000000"/>
                </a:solidFill>
                <a:latin typeface="Arial Narrow" panose="020B0606020202030204" pitchFamily="34" charset="0"/>
              </a:rPr>
              <a:t>means the source of the pollution has one specific discharge point (pipe, ditch..).</a:t>
            </a:r>
            <a:br>
              <a:rPr lang="en-AU" sz="1200" dirty="0">
                <a:solidFill>
                  <a:srgbClr val="000000"/>
                </a:solidFill>
                <a:latin typeface="Arial Narrow" panose="020B0606020202030204" pitchFamily="34" charset="0"/>
              </a:rPr>
            </a:br>
            <a:r>
              <a:rPr lang="en-AU" sz="1200" dirty="0">
                <a:solidFill>
                  <a:srgbClr val="000000"/>
                </a:solidFill>
                <a:latin typeface="Arial Narrow" panose="020B0606020202030204" pitchFamily="34" charset="0"/>
              </a:rPr>
              <a:t>The term </a:t>
            </a:r>
            <a:r>
              <a:rPr lang="en-AU" sz="1200" i="1" dirty="0">
                <a:solidFill>
                  <a:srgbClr val="000000"/>
                </a:solidFill>
                <a:latin typeface="Arial Narrow" panose="020B0606020202030204" pitchFamily="34" charset="0"/>
              </a:rPr>
              <a:t>non-point source </a:t>
            </a:r>
            <a:r>
              <a:rPr lang="en-AU" sz="1200" dirty="0">
                <a:solidFill>
                  <a:srgbClr val="000000"/>
                </a:solidFill>
                <a:latin typeface="Arial Narrow" panose="020B0606020202030204" pitchFamily="34" charset="0"/>
              </a:rPr>
              <a:t>means the source of pollution comes from multiple points, spread out (runoff). </a:t>
            </a:r>
          </a:p>
          <a:p>
            <a:r>
              <a:rPr lang="en-AU" sz="1200" b="1" dirty="0">
                <a:solidFill>
                  <a:srgbClr val="000000"/>
                </a:solidFill>
                <a:latin typeface="Arial Narrow" panose="020B0606020202030204" pitchFamily="34" charset="0"/>
              </a:rPr>
              <a:t>Activity: In the box above each picture, write the name of the pollutant </a:t>
            </a:r>
            <a:r>
              <a:rPr lang="en-AU" sz="1200" dirty="0">
                <a:solidFill>
                  <a:srgbClr val="000000"/>
                </a:solidFill>
                <a:latin typeface="Arial Narrow" panose="020B0606020202030204" pitchFamily="34" charset="0"/>
              </a:rPr>
              <a:t>(one of the dot points).</a:t>
            </a:r>
          </a:p>
        </p:txBody>
      </p:sp>
      <p:sp>
        <p:nvSpPr>
          <p:cNvPr id="4" name="Rectangle 3"/>
          <p:cNvSpPr/>
          <p:nvPr/>
        </p:nvSpPr>
        <p:spPr>
          <a:xfrm>
            <a:off x="564258" y="1899975"/>
            <a:ext cx="5658435" cy="3319538"/>
          </a:xfrm>
          <a:prstGeom prst="rect">
            <a:avLst/>
          </a:prstGeom>
          <a:solidFill>
            <a:schemeClr val="bg1">
              <a:lumMod val="5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1" name="Rectangle 20"/>
          <p:cNvSpPr/>
          <p:nvPr/>
        </p:nvSpPr>
        <p:spPr>
          <a:xfrm>
            <a:off x="564258" y="5379861"/>
            <a:ext cx="5658435" cy="3363281"/>
          </a:xfrm>
          <a:prstGeom prst="rect">
            <a:avLst/>
          </a:prstGeom>
          <a:solidFill>
            <a:schemeClr val="bg1">
              <a:lumMod val="50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p:cNvSpPr/>
          <p:nvPr/>
        </p:nvSpPr>
        <p:spPr>
          <a:xfrm>
            <a:off x="2180143" y="2439989"/>
            <a:ext cx="2400985" cy="223224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600" b="1" dirty="0">
                <a:solidFill>
                  <a:schemeClr val="tx1"/>
                </a:solidFill>
                <a:latin typeface="Arial Narrow" panose="020B0606020202030204" pitchFamily="34" charset="0"/>
              </a:rPr>
              <a:t>Point Sources</a:t>
            </a:r>
            <a:br>
              <a:rPr lang="en-AU" sz="1600" b="1" dirty="0">
                <a:solidFill>
                  <a:schemeClr val="tx1"/>
                </a:solidFill>
                <a:latin typeface="Arial Narrow" panose="020B0606020202030204" pitchFamily="34" charset="0"/>
              </a:rPr>
            </a:br>
            <a:endParaRPr lang="en-AU" sz="1600" b="1" dirty="0">
              <a:solidFill>
                <a:schemeClr val="tx1"/>
              </a:solidFill>
              <a:latin typeface="Arial Narrow" panose="020B0606020202030204" pitchFamily="34" charset="0"/>
            </a:endParaRP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Raw sewage discharge</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Industrial factory drain</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A noise-polluting ship </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A smoke stack</a:t>
            </a:r>
          </a:p>
        </p:txBody>
      </p:sp>
      <p:sp>
        <p:nvSpPr>
          <p:cNvPr id="22" name="Oval 21"/>
          <p:cNvSpPr/>
          <p:nvPr/>
        </p:nvSpPr>
        <p:spPr>
          <a:xfrm>
            <a:off x="2241960" y="5839666"/>
            <a:ext cx="2414201" cy="2344193"/>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600" b="1" dirty="0">
                <a:solidFill>
                  <a:schemeClr val="tx1"/>
                </a:solidFill>
                <a:latin typeface="Arial Narrow" panose="020B0606020202030204" pitchFamily="34" charset="0"/>
              </a:rPr>
              <a:t>Non-Point Sources</a:t>
            </a:r>
            <a:br>
              <a:rPr lang="en-AU" sz="1600" b="1" dirty="0">
                <a:solidFill>
                  <a:schemeClr val="tx1"/>
                </a:solidFill>
                <a:latin typeface="Arial Narrow" panose="020B0606020202030204" pitchFamily="34" charset="0"/>
              </a:rPr>
            </a:br>
            <a:endParaRPr lang="en-AU" sz="1600" b="1" dirty="0">
              <a:solidFill>
                <a:schemeClr val="tx1"/>
              </a:solidFill>
              <a:latin typeface="Arial Narrow" panose="020B0606020202030204" pitchFamily="34" charset="0"/>
            </a:endParaRP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Rainfall runoff from farms</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Rainfall runoff from homes and streets </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Marine debris</a:t>
            </a:r>
          </a:p>
          <a:p>
            <a:pPr marL="171450" indent="-171450">
              <a:buFont typeface="Arial" panose="020B0604020202020204" pitchFamily="34" charset="0"/>
              <a:buChar char="•"/>
            </a:pPr>
            <a:r>
              <a:rPr lang="en-AU" sz="1200" dirty="0">
                <a:solidFill>
                  <a:schemeClr val="tx1"/>
                </a:solidFill>
                <a:latin typeface="Arial Narrow" panose="020B0606020202030204" pitchFamily="34" charset="0"/>
              </a:rPr>
              <a:t>Air pollution from cars</a:t>
            </a:r>
          </a:p>
          <a:p>
            <a:pPr marL="171450" indent="-171450">
              <a:buFont typeface="Arial" panose="020B0604020202020204" pitchFamily="34" charset="0"/>
              <a:buChar char="•"/>
            </a:pPr>
            <a:endParaRPr lang="en-AU" sz="1200" dirty="0">
              <a:solidFill>
                <a:schemeClr val="tx1"/>
              </a:solidFill>
              <a:latin typeface="Arial Narrow" panose="020B0606020202030204" pitchFamily="34" charset="0"/>
            </a:endParaRPr>
          </a:p>
        </p:txBody>
      </p:sp>
      <p:sp>
        <p:nvSpPr>
          <p:cNvPr id="6" name="TextBox 5"/>
          <p:cNvSpPr txBox="1"/>
          <p:nvPr/>
        </p:nvSpPr>
        <p:spPr>
          <a:xfrm>
            <a:off x="4663294" y="2086047"/>
            <a:ext cx="1282164" cy="400110"/>
          </a:xfrm>
          <a:prstGeom prst="rect">
            <a:avLst/>
          </a:prstGeom>
          <a:solidFill>
            <a:schemeClr val="bg1"/>
          </a:solidFill>
          <a:ln w="28575">
            <a:solidFill>
              <a:schemeClr val="tx1"/>
            </a:solidFill>
          </a:ln>
        </p:spPr>
        <p:txBody>
          <a:bodyPr wrap="square" rtlCol="0">
            <a:spAutoFit/>
          </a:bodyPr>
          <a:lstStyle/>
          <a:p>
            <a:pPr algn="ctr"/>
            <a:r>
              <a:rPr lang="en-AU" sz="1000" dirty="0">
                <a:latin typeface="Comic Sans MS" panose="030F0702030302020204" pitchFamily="66" charset="0"/>
              </a:rPr>
              <a:t>A noise-polluting ship</a:t>
            </a:r>
          </a:p>
        </p:txBody>
      </p:sp>
      <p:sp>
        <p:nvSpPr>
          <p:cNvPr id="9" name="Rectangle 8"/>
          <p:cNvSpPr/>
          <p:nvPr/>
        </p:nvSpPr>
        <p:spPr>
          <a:xfrm>
            <a:off x="4655364" y="2484673"/>
            <a:ext cx="1290094" cy="89581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extBox 24"/>
          <p:cNvSpPr txBox="1"/>
          <p:nvPr/>
        </p:nvSpPr>
        <p:spPr>
          <a:xfrm>
            <a:off x="4662496" y="3680905"/>
            <a:ext cx="1269779" cy="400110"/>
          </a:xfrm>
          <a:prstGeom prst="rect">
            <a:avLst/>
          </a:prstGeom>
          <a:solidFill>
            <a:schemeClr val="bg1"/>
          </a:solidFill>
          <a:ln w="28575">
            <a:solidFill>
              <a:schemeClr val="tx1"/>
            </a:solidFill>
          </a:ln>
        </p:spPr>
        <p:txBody>
          <a:bodyPr wrap="square" rtlCol="0">
            <a:spAutoFit/>
          </a:bodyPr>
          <a:lstStyle/>
          <a:p>
            <a:pPr algn="ctr"/>
            <a:r>
              <a:rPr lang="en-AU" sz="1000" dirty="0">
                <a:latin typeface="Comic Sans MS" panose="030F0702030302020204" pitchFamily="66" charset="0"/>
              </a:rPr>
              <a:t>Industrial factory drain</a:t>
            </a:r>
          </a:p>
        </p:txBody>
      </p:sp>
      <p:sp>
        <p:nvSpPr>
          <p:cNvPr id="26" name="Rectangle 25"/>
          <p:cNvSpPr/>
          <p:nvPr/>
        </p:nvSpPr>
        <p:spPr>
          <a:xfrm>
            <a:off x="805246" y="4072548"/>
            <a:ext cx="1290094" cy="89581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7" name="TextBox 26"/>
          <p:cNvSpPr txBox="1"/>
          <p:nvPr/>
        </p:nvSpPr>
        <p:spPr>
          <a:xfrm>
            <a:off x="813292" y="2069399"/>
            <a:ext cx="1281251" cy="400110"/>
          </a:xfrm>
          <a:prstGeom prst="rect">
            <a:avLst/>
          </a:prstGeom>
          <a:solidFill>
            <a:schemeClr val="bg1"/>
          </a:solidFill>
          <a:ln w="28575">
            <a:solidFill>
              <a:schemeClr val="tx1"/>
            </a:solidFill>
          </a:ln>
        </p:spPr>
        <p:txBody>
          <a:bodyPr wrap="square" rtlCol="0">
            <a:spAutoFit/>
          </a:bodyPr>
          <a:lstStyle/>
          <a:p>
            <a:pPr algn="ctr"/>
            <a:r>
              <a:rPr lang="en-AU" sz="1000" dirty="0">
                <a:latin typeface="Comic Sans MS" panose="030F0702030302020204" pitchFamily="66" charset="0"/>
              </a:rPr>
              <a:t>Raw sewage discharge</a:t>
            </a:r>
          </a:p>
        </p:txBody>
      </p:sp>
      <p:sp>
        <p:nvSpPr>
          <p:cNvPr id="28" name="Rectangle 27"/>
          <p:cNvSpPr/>
          <p:nvPr/>
        </p:nvSpPr>
        <p:spPr>
          <a:xfrm>
            <a:off x="805564" y="2465951"/>
            <a:ext cx="1290094" cy="89581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30" name="TextBox 29"/>
          <p:cNvSpPr txBox="1"/>
          <p:nvPr/>
        </p:nvSpPr>
        <p:spPr>
          <a:xfrm>
            <a:off x="813291" y="3688384"/>
            <a:ext cx="1281251" cy="400110"/>
          </a:xfrm>
          <a:prstGeom prst="rect">
            <a:avLst/>
          </a:prstGeom>
          <a:solidFill>
            <a:schemeClr val="bg1"/>
          </a:solidFill>
          <a:ln w="28575">
            <a:solidFill>
              <a:schemeClr val="tx1"/>
            </a:solidFill>
          </a:ln>
        </p:spPr>
        <p:txBody>
          <a:bodyPr wrap="square" rtlCol="0">
            <a:spAutoFit/>
          </a:bodyPr>
          <a:lstStyle/>
          <a:p>
            <a:pPr algn="ctr"/>
            <a:r>
              <a:rPr lang="en-AU" sz="1000" dirty="0">
                <a:latin typeface="Comic Sans MS" panose="030F0702030302020204" pitchFamily="66" charset="0"/>
              </a:rPr>
              <a:t>A smoke </a:t>
            </a:r>
          </a:p>
          <a:p>
            <a:pPr algn="ctr"/>
            <a:r>
              <a:rPr lang="en-AU" sz="1000" dirty="0">
                <a:latin typeface="Comic Sans MS" panose="030F0702030302020204" pitchFamily="66" charset="0"/>
              </a:rPr>
              <a:t>stack</a:t>
            </a:r>
          </a:p>
        </p:txBody>
      </p:sp>
      <p:sp>
        <p:nvSpPr>
          <p:cNvPr id="32" name="Rectangle 31"/>
          <p:cNvSpPr/>
          <p:nvPr/>
        </p:nvSpPr>
        <p:spPr>
          <a:xfrm>
            <a:off x="4655364" y="4082571"/>
            <a:ext cx="1276920" cy="8958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3" name="TextBox 32"/>
          <p:cNvSpPr txBox="1"/>
          <p:nvPr/>
        </p:nvSpPr>
        <p:spPr>
          <a:xfrm>
            <a:off x="4730441" y="5543723"/>
            <a:ext cx="1288400" cy="400110"/>
          </a:xfrm>
          <a:prstGeom prst="rect">
            <a:avLst/>
          </a:prstGeom>
          <a:solidFill>
            <a:schemeClr val="bg1"/>
          </a:solidFill>
          <a:ln w="28575">
            <a:solidFill>
              <a:schemeClr val="tx1"/>
            </a:solidFill>
          </a:ln>
        </p:spPr>
        <p:txBody>
          <a:bodyPr wrap="square" rtlCol="0">
            <a:spAutoFit/>
          </a:bodyPr>
          <a:lstStyle/>
          <a:p>
            <a:pPr algn="ctr"/>
            <a:r>
              <a:rPr lang="en-AU" sz="1000" dirty="0">
                <a:latin typeface="Comic Sans MS" panose="030F0702030302020204" pitchFamily="66" charset="0"/>
              </a:rPr>
              <a:t>Marine</a:t>
            </a:r>
          </a:p>
          <a:p>
            <a:pPr algn="ctr"/>
            <a:r>
              <a:rPr lang="en-AU" sz="1000" dirty="0">
                <a:latin typeface="Comic Sans MS" panose="030F0702030302020204" pitchFamily="66" charset="0"/>
              </a:rPr>
              <a:t>Debris</a:t>
            </a:r>
          </a:p>
        </p:txBody>
      </p:sp>
      <p:sp>
        <p:nvSpPr>
          <p:cNvPr id="35" name="Rectangle 34"/>
          <p:cNvSpPr/>
          <p:nvPr/>
        </p:nvSpPr>
        <p:spPr>
          <a:xfrm>
            <a:off x="4730441" y="5949352"/>
            <a:ext cx="1290094" cy="8958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6" name="TextBox 35"/>
          <p:cNvSpPr txBox="1"/>
          <p:nvPr/>
        </p:nvSpPr>
        <p:spPr>
          <a:xfrm>
            <a:off x="4728747" y="7097715"/>
            <a:ext cx="1290094" cy="400110"/>
          </a:xfrm>
          <a:prstGeom prst="rect">
            <a:avLst/>
          </a:prstGeom>
          <a:solidFill>
            <a:schemeClr val="bg1"/>
          </a:solidFill>
          <a:ln w="28575">
            <a:solidFill>
              <a:schemeClr val="tx1"/>
            </a:solidFill>
          </a:ln>
        </p:spPr>
        <p:txBody>
          <a:bodyPr wrap="square" rtlCol="0">
            <a:spAutoFit/>
          </a:bodyPr>
          <a:lstStyle/>
          <a:p>
            <a:pPr algn="ctr"/>
            <a:r>
              <a:rPr lang="en-AU" sz="1000" dirty="0">
                <a:latin typeface="Comic Sans MS" panose="030F0702030302020204" pitchFamily="66" charset="0"/>
              </a:rPr>
              <a:t>Air pollution </a:t>
            </a:r>
          </a:p>
          <a:p>
            <a:pPr algn="ctr"/>
            <a:r>
              <a:rPr lang="en-AU" sz="1000" dirty="0">
                <a:latin typeface="Comic Sans MS" panose="030F0702030302020204" pitchFamily="66" charset="0"/>
              </a:rPr>
              <a:t>from cars</a:t>
            </a:r>
          </a:p>
        </p:txBody>
      </p:sp>
      <p:sp>
        <p:nvSpPr>
          <p:cNvPr id="37" name="Rectangle 36"/>
          <p:cNvSpPr/>
          <p:nvPr/>
        </p:nvSpPr>
        <p:spPr>
          <a:xfrm>
            <a:off x="4730441" y="7508213"/>
            <a:ext cx="1290094" cy="89581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8" name="TextBox 37"/>
          <p:cNvSpPr txBox="1"/>
          <p:nvPr/>
        </p:nvSpPr>
        <p:spPr>
          <a:xfrm>
            <a:off x="872006" y="5579209"/>
            <a:ext cx="1281854" cy="353943"/>
          </a:xfrm>
          <a:prstGeom prst="rect">
            <a:avLst/>
          </a:prstGeom>
          <a:solidFill>
            <a:schemeClr val="bg1"/>
          </a:solidFill>
          <a:ln w="28575">
            <a:solidFill>
              <a:schemeClr val="tx1"/>
            </a:solidFill>
          </a:ln>
        </p:spPr>
        <p:txBody>
          <a:bodyPr wrap="square" rtlCol="0">
            <a:spAutoFit/>
          </a:bodyPr>
          <a:lstStyle/>
          <a:p>
            <a:pPr algn="ctr"/>
            <a:r>
              <a:rPr lang="en-AU" sz="850" dirty="0">
                <a:latin typeface="Comic Sans MS" panose="030F0702030302020204" pitchFamily="66" charset="0"/>
              </a:rPr>
              <a:t>Rainfall runoff from homes and streets</a:t>
            </a:r>
          </a:p>
        </p:txBody>
      </p:sp>
      <p:sp>
        <p:nvSpPr>
          <p:cNvPr id="39" name="Rectangle 38"/>
          <p:cNvSpPr/>
          <p:nvPr/>
        </p:nvSpPr>
        <p:spPr>
          <a:xfrm>
            <a:off x="864446" y="5949352"/>
            <a:ext cx="1290094" cy="89581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0" name="TextBox 39"/>
          <p:cNvSpPr txBox="1"/>
          <p:nvPr/>
        </p:nvSpPr>
        <p:spPr>
          <a:xfrm>
            <a:off x="877872" y="7105640"/>
            <a:ext cx="1284228" cy="400110"/>
          </a:xfrm>
          <a:prstGeom prst="rect">
            <a:avLst/>
          </a:prstGeom>
          <a:solidFill>
            <a:schemeClr val="bg1"/>
          </a:solidFill>
          <a:ln w="28575">
            <a:solidFill>
              <a:schemeClr val="tx1"/>
            </a:solidFill>
          </a:ln>
        </p:spPr>
        <p:txBody>
          <a:bodyPr wrap="square" rtlCol="0">
            <a:spAutoFit/>
          </a:bodyPr>
          <a:lstStyle/>
          <a:p>
            <a:pPr algn="ctr"/>
            <a:r>
              <a:rPr lang="en-AU" sz="1000" dirty="0">
                <a:latin typeface="Comic Sans MS" panose="030F0702030302020204" pitchFamily="66" charset="0"/>
              </a:rPr>
              <a:t>Rainfall runoff from farms</a:t>
            </a:r>
          </a:p>
        </p:txBody>
      </p:sp>
      <p:sp>
        <p:nvSpPr>
          <p:cNvPr id="41" name="Rectangle 40"/>
          <p:cNvSpPr/>
          <p:nvPr/>
        </p:nvSpPr>
        <p:spPr>
          <a:xfrm>
            <a:off x="872006" y="7508213"/>
            <a:ext cx="1290094" cy="895814"/>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2" name="Flowchart: Direct Access Storage 41"/>
          <p:cNvSpPr/>
          <p:nvPr/>
        </p:nvSpPr>
        <p:spPr>
          <a:xfrm rot="175475">
            <a:off x="4868663" y="4282650"/>
            <a:ext cx="786191" cy="160144"/>
          </a:xfrm>
          <a:prstGeom prst="flowChartMagneticDrum">
            <a:avLst/>
          </a:prstGeom>
          <a:solidFill>
            <a:schemeClr val="bg1">
              <a:lumMod val="75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dirty="0"/>
          </a:p>
        </p:txBody>
      </p:sp>
      <p:sp>
        <p:nvSpPr>
          <p:cNvPr id="43" name="Freeform 42"/>
          <p:cNvSpPr/>
          <p:nvPr/>
        </p:nvSpPr>
        <p:spPr>
          <a:xfrm>
            <a:off x="5420758" y="4350829"/>
            <a:ext cx="435077" cy="448176"/>
          </a:xfrm>
          <a:custGeom>
            <a:avLst/>
            <a:gdLst>
              <a:gd name="connsiteX0" fmla="*/ 7374 w 435077"/>
              <a:gd name="connsiteY0" fmla="*/ 0 h 449942"/>
              <a:gd name="connsiteX1" fmla="*/ 58993 w 435077"/>
              <a:gd name="connsiteY1" fmla="*/ 7374 h 449942"/>
              <a:gd name="connsiteX2" fmla="*/ 81116 w 435077"/>
              <a:gd name="connsiteY2" fmla="*/ 14748 h 449942"/>
              <a:gd name="connsiteX3" fmla="*/ 162232 w 435077"/>
              <a:gd name="connsiteY3" fmla="*/ 22122 h 449942"/>
              <a:gd name="connsiteX4" fmla="*/ 213851 w 435077"/>
              <a:gd name="connsiteY4" fmla="*/ 29496 h 449942"/>
              <a:gd name="connsiteX5" fmla="*/ 235974 w 435077"/>
              <a:gd name="connsiteY5" fmla="*/ 36871 h 449942"/>
              <a:gd name="connsiteX6" fmla="*/ 250722 w 435077"/>
              <a:gd name="connsiteY6" fmla="*/ 58993 h 449942"/>
              <a:gd name="connsiteX7" fmla="*/ 280219 w 435077"/>
              <a:gd name="connsiteY7" fmla="*/ 95864 h 449942"/>
              <a:gd name="connsiteX8" fmla="*/ 294968 w 435077"/>
              <a:gd name="connsiteY8" fmla="*/ 140109 h 449942"/>
              <a:gd name="connsiteX9" fmla="*/ 302342 w 435077"/>
              <a:gd name="connsiteY9" fmla="*/ 176980 h 449942"/>
              <a:gd name="connsiteX10" fmla="*/ 317090 w 435077"/>
              <a:gd name="connsiteY10" fmla="*/ 199103 h 449942"/>
              <a:gd name="connsiteX11" fmla="*/ 339213 w 435077"/>
              <a:gd name="connsiteY11" fmla="*/ 235974 h 449942"/>
              <a:gd name="connsiteX12" fmla="*/ 353961 w 435077"/>
              <a:gd name="connsiteY12" fmla="*/ 294967 h 449942"/>
              <a:gd name="connsiteX13" fmla="*/ 368710 w 435077"/>
              <a:gd name="connsiteY13" fmla="*/ 361335 h 449942"/>
              <a:gd name="connsiteX14" fmla="*/ 405580 w 435077"/>
              <a:gd name="connsiteY14" fmla="*/ 405580 h 449942"/>
              <a:gd name="connsiteX15" fmla="*/ 435077 w 435077"/>
              <a:gd name="connsiteY15" fmla="*/ 442451 h 449942"/>
              <a:gd name="connsiteX16" fmla="*/ 376084 w 435077"/>
              <a:gd name="connsiteY16" fmla="*/ 442451 h 449942"/>
              <a:gd name="connsiteX17" fmla="*/ 280219 w 435077"/>
              <a:gd name="connsiteY17" fmla="*/ 449825 h 449942"/>
              <a:gd name="connsiteX18" fmla="*/ 228600 w 435077"/>
              <a:gd name="connsiteY18" fmla="*/ 442451 h 449942"/>
              <a:gd name="connsiteX19" fmla="*/ 221226 w 435077"/>
              <a:gd name="connsiteY19" fmla="*/ 390832 h 449942"/>
              <a:gd name="connsiteX20" fmla="*/ 191729 w 435077"/>
              <a:gd name="connsiteY20" fmla="*/ 280219 h 449942"/>
              <a:gd name="connsiteX21" fmla="*/ 169606 w 435077"/>
              <a:gd name="connsiteY21" fmla="*/ 243348 h 449942"/>
              <a:gd name="connsiteX22" fmla="*/ 154858 w 435077"/>
              <a:gd name="connsiteY22" fmla="*/ 169606 h 449942"/>
              <a:gd name="connsiteX23" fmla="*/ 140110 w 435077"/>
              <a:gd name="connsiteY23" fmla="*/ 147483 h 449942"/>
              <a:gd name="connsiteX24" fmla="*/ 125361 w 435077"/>
              <a:gd name="connsiteY24" fmla="*/ 132735 h 449942"/>
              <a:gd name="connsiteX25" fmla="*/ 95864 w 435077"/>
              <a:gd name="connsiteY25" fmla="*/ 95864 h 449942"/>
              <a:gd name="connsiteX26" fmla="*/ 44245 w 435077"/>
              <a:gd name="connsiteY26" fmla="*/ 88490 h 449942"/>
              <a:gd name="connsiteX27" fmla="*/ 36871 w 435077"/>
              <a:gd name="connsiteY27" fmla="*/ 66367 h 449942"/>
              <a:gd name="connsiteX28" fmla="*/ 0 w 435077"/>
              <a:gd name="connsiteY28" fmla="*/ 36871 h 449942"/>
              <a:gd name="connsiteX29" fmla="*/ 7374 w 435077"/>
              <a:gd name="connsiteY29" fmla="*/ 0 h 44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35077" h="449942">
                <a:moveTo>
                  <a:pt x="7374" y="0"/>
                </a:moveTo>
                <a:cubicBezTo>
                  <a:pt x="24580" y="2458"/>
                  <a:pt x="41949" y="3965"/>
                  <a:pt x="58993" y="7374"/>
                </a:cubicBezTo>
                <a:cubicBezTo>
                  <a:pt x="66615" y="8898"/>
                  <a:pt x="73421" y="13649"/>
                  <a:pt x="81116" y="14748"/>
                </a:cubicBezTo>
                <a:cubicBezTo>
                  <a:pt x="107993" y="18588"/>
                  <a:pt x="135248" y="19124"/>
                  <a:pt x="162232" y="22122"/>
                </a:cubicBezTo>
                <a:cubicBezTo>
                  <a:pt x="179507" y="24041"/>
                  <a:pt x="196645" y="27038"/>
                  <a:pt x="213851" y="29496"/>
                </a:cubicBezTo>
                <a:cubicBezTo>
                  <a:pt x="221225" y="31954"/>
                  <a:pt x="229904" y="32015"/>
                  <a:pt x="235974" y="36871"/>
                </a:cubicBezTo>
                <a:cubicBezTo>
                  <a:pt x="242894" y="42407"/>
                  <a:pt x="245186" y="52073"/>
                  <a:pt x="250722" y="58993"/>
                </a:cubicBezTo>
                <a:cubicBezTo>
                  <a:pt x="292752" y="111530"/>
                  <a:pt x="234828" y="27778"/>
                  <a:pt x="280219" y="95864"/>
                </a:cubicBezTo>
                <a:cubicBezTo>
                  <a:pt x="285135" y="110612"/>
                  <a:pt x="291919" y="124865"/>
                  <a:pt x="294968" y="140109"/>
                </a:cubicBezTo>
                <a:cubicBezTo>
                  <a:pt x="297426" y="152399"/>
                  <a:pt x="297941" y="165244"/>
                  <a:pt x="302342" y="176980"/>
                </a:cubicBezTo>
                <a:cubicBezTo>
                  <a:pt x="305454" y="185278"/>
                  <a:pt x="313127" y="191176"/>
                  <a:pt x="317090" y="199103"/>
                </a:cubicBezTo>
                <a:cubicBezTo>
                  <a:pt x="336234" y="237393"/>
                  <a:pt x="310406" y="207167"/>
                  <a:pt x="339213" y="235974"/>
                </a:cubicBezTo>
                <a:cubicBezTo>
                  <a:pt x="349447" y="266676"/>
                  <a:pt x="346842" y="255813"/>
                  <a:pt x="353961" y="294967"/>
                </a:cubicBezTo>
                <a:cubicBezTo>
                  <a:pt x="354966" y="300494"/>
                  <a:pt x="360582" y="349143"/>
                  <a:pt x="368710" y="361335"/>
                </a:cubicBezTo>
                <a:cubicBezTo>
                  <a:pt x="401327" y="410261"/>
                  <a:pt x="381454" y="357329"/>
                  <a:pt x="405580" y="405580"/>
                </a:cubicBezTo>
                <a:cubicBezTo>
                  <a:pt x="423390" y="441198"/>
                  <a:pt x="397786" y="417590"/>
                  <a:pt x="435077" y="442451"/>
                </a:cubicBezTo>
                <a:cubicBezTo>
                  <a:pt x="384509" y="459307"/>
                  <a:pt x="447272" y="442451"/>
                  <a:pt x="376084" y="442451"/>
                </a:cubicBezTo>
                <a:cubicBezTo>
                  <a:pt x="344035" y="442451"/>
                  <a:pt x="312174" y="447367"/>
                  <a:pt x="280219" y="449825"/>
                </a:cubicBezTo>
                <a:cubicBezTo>
                  <a:pt x="263013" y="447367"/>
                  <a:pt x="240890" y="454741"/>
                  <a:pt x="228600" y="442451"/>
                </a:cubicBezTo>
                <a:cubicBezTo>
                  <a:pt x="216310" y="430161"/>
                  <a:pt x="223937" y="408000"/>
                  <a:pt x="221226" y="390832"/>
                </a:cubicBezTo>
                <a:cubicBezTo>
                  <a:pt x="194067" y="218826"/>
                  <a:pt x="226310" y="349385"/>
                  <a:pt x="191729" y="280219"/>
                </a:cubicBezTo>
                <a:cubicBezTo>
                  <a:pt x="172585" y="241929"/>
                  <a:pt x="198413" y="272153"/>
                  <a:pt x="169606" y="243348"/>
                </a:cubicBezTo>
                <a:cubicBezTo>
                  <a:pt x="166889" y="224325"/>
                  <a:pt x="165154" y="190199"/>
                  <a:pt x="154858" y="169606"/>
                </a:cubicBezTo>
                <a:cubicBezTo>
                  <a:pt x="150895" y="161679"/>
                  <a:pt x="145647" y="154404"/>
                  <a:pt x="140110" y="147483"/>
                </a:cubicBezTo>
                <a:cubicBezTo>
                  <a:pt x="135767" y="142054"/>
                  <a:pt x="129704" y="138164"/>
                  <a:pt x="125361" y="132735"/>
                </a:cubicBezTo>
                <a:cubicBezTo>
                  <a:pt x="121163" y="127488"/>
                  <a:pt x="105579" y="99102"/>
                  <a:pt x="95864" y="95864"/>
                </a:cubicBezTo>
                <a:cubicBezTo>
                  <a:pt x="79375" y="90368"/>
                  <a:pt x="61451" y="90948"/>
                  <a:pt x="44245" y="88490"/>
                </a:cubicBezTo>
                <a:cubicBezTo>
                  <a:pt x="41787" y="81116"/>
                  <a:pt x="40870" y="73032"/>
                  <a:pt x="36871" y="66367"/>
                </a:cubicBezTo>
                <a:cubicBezTo>
                  <a:pt x="29867" y="54694"/>
                  <a:pt x="10046" y="43568"/>
                  <a:pt x="0" y="36871"/>
                </a:cubicBezTo>
                <a:lnTo>
                  <a:pt x="7374" y="0"/>
                </a:lnTo>
                <a:close/>
              </a:path>
            </a:pathLst>
          </a:custGeom>
          <a:solidFill>
            <a:schemeClr val="bg1">
              <a:lumMod val="50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Flowchart: Direct Access Storage 43"/>
          <p:cNvSpPr/>
          <p:nvPr/>
        </p:nvSpPr>
        <p:spPr>
          <a:xfrm rot="16200000">
            <a:off x="961926" y="4462270"/>
            <a:ext cx="591489" cy="190819"/>
          </a:xfrm>
          <a:prstGeom prst="flowChartMagneticDrum">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2" name="Freeform 1"/>
          <p:cNvSpPr/>
          <p:nvPr/>
        </p:nvSpPr>
        <p:spPr>
          <a:xfrm>
            <a:off x="1200476" y="4104351"/>
            <a:ext cx="870078" cy="257609"/>
          </a:xfrm>
          <a:custGeom>
            <a:avLst/>
            <a:gdLst>
              <a:gd name="connsiteX0" fmla="*/ 12828 w 870078"/>
              <a:gd name="connsiteY0" fmla="*/ 260350 h 319666"/>
              <a:gd name="connsiteX1" fmla="*/ 12828 w 870078"/>
              <a:gd name="connsiteY1" fmla="*/ 158750 h 319666"/>
              <a:gd name="connsiteX2" fmla="*/ 25528 w 870078"/>
              <a:gd name="connsiteY2" fmla="*/ 139700 h 319666"/>
              <a:gd name="connsiteX3" fmla="*/ 63628 w 870078"/>
              <a:gd name="connsiteY3" fmla="*/ 127000 h 319666"/>
              <a:gd name="connsiteX4" fmla="*/ 89028 w 870078"/>
              <a:gd name="connsiteY4" fmla="*/ 88900 h 319666"/>
              <a:gd name="connsiteX5" fmla="*/ 101728 w 870078"/>
              <a:gd name="connsiteY5" fmla="*/ 69850 h 319666"/>
              <a:gd name="connsiteX6" fmla="*/ 120778 w 870078"/>
              <a:gd name="connsiteY6" fmla="*/ 50800 h 319666"/>
              <a:gd name="connsiteX7" fmla="*/ 152528 w 870078"/>
              <a:gd name="connsiteY7" fmla="*/ 6350 h 319666"/>
              <a:gd name="connsiteX8" fmla="*/ 349378 w 870078"/>
              <a:gd name="connsiteY8" fmla="*/ 0 h 319666"/>
              <a:gd name="connsiteX9" fmla="*/ 565278 w 870078"/>
              <a:gd name="connsiteY9" fmla="*/ 6350 h 319666"/>
              <a:gd name="connsiteX10" fmla="*/ 641478 w 870078"/>
              <a:gd name="connsiteY10" fmla="*/ 12700 h 319666"/>
              <a:gd name="connsiteX11" fmla="*/ 736728 w 870078"/>
              <a:gd name="connsiteY11" fmla="*/ 6350 h 319666"/>
              <a:gd name="connsiteX12" fmla="*/ 819278 w 870078"/>
              <a:gd name="connsiteY12" fmla="*/ 12700 h 319666"/>
              <a:gd name="connsiteX13" fmla="*/ 863728 w 870078"/>
              <a:gd name="connsiteY13" fmla="*/ 19050 h 319666"/>
              <a:gd name="connsiteX14" fmla="*/ 870078 w 870078"/>
              <a:gd name="connsiteY14" fmla="*/ 38100 h 319666"/>
              <a:gd name="connsiteX15" fmla="*/ 755778 w 870078"/>
              <a:gd name="connsiteY15" fmla="*/ 44450 h 319666"/>
              <a:gd name="connsiteX16" fmla="*/ 457328 w 870078"/>
              <a:gd name="connsiteY16" fmla="*/ 50800 h 319666"/>
              <a:gd name="connsiteX17" fmla="*/ 431928 w 870078"/>
              <a:gd name="connsiteY17" fmla="*/ 57150 h 319666"/>
              <a:gd name="connsiteX18" fmla="*/ 374778 w 870078"/>
              <a:gd name="connsiteY18" fmla="*/ 63500 h 319666"/>
              <a:gd name="connsiteX19" fmla="*/ 336678 w 870078"/>
              <a:gd name="connsiteY19" fmla="*/ 76200 h 319666"/>
              <a:gd name="connsiteX20" fmla="*/ 273178 w 870078"/>
              <a:gd name="connsiteY20" fmla="*/ 88900 h 319666"/>
              <a:gd name="connsiteX21" fmla="*/ 260478 w 870078"/>
              <a:gd name="connsiteY21" fmla="*/ 107950 h 319666"/>
              <a:gd name="connsiteX22" fmla="*/ 222378 w 870078"/>
              <a:gd name="connsiteY22" fmla="*/ 127000 h 319666"/>
              <a:gd name="connsiteX23" fmla="*/ 203328 w 870078"/>
              <a:gd name="connsiteY23" fmla="*/ 139700 h 319666"/>
              <a:gd name="connsiteX24" fmla="*/ 190628 w 870078"/>
              <a:gd name="connsiteY24" fmla="*/ 158750 h 319666"/>
              <a:gd name="connsiteX25" fmla="*/ 171578 w 870078"/>
              <a:gd name="connsiteY25" fmla="*/ 165100 h 319666"/>
              <a:gd name="connsiteX26" fmla="*/ 152528 w 870078"/>
              <a:gd name="connsiteY26" fmla="*/ 177800 h 319666"/>
              <a:gd name="connsiteX27" fmla="*/ 139828 w 870078"/>
              <a:gd name="connsiteY27" fmla="*/ 228600 h 319666"/>
              <a:gd name="connsiteX28" fmla="*/ 133478 w 870078"/>
              <a:gd name="connsiteY28" fmla="*/ 254000 h 319666"/>
              <a:gd name="connsiteX29" fmla="*/ 95378 w 870078"/>
              <a:gd name="connsiteY29" fmla="*/ 279400 h 319666"/>
              <a:gd name="connsiteX30" fmla="*/ 25528 w 870078"/>
              <a:gd name="connsiteY30" fmla="*/ 311150 h 319666"/>
              <a:gd name="connsiteX31" fmla="*/ 128 w 870078"/>
              <a:gd name="connsiteY31" fmla="*/ 254000 h 319666"/>
              <a:gd name="connsiteX32" fmla="*/ 12828 w 870078"/>
              <a:gd name="connsiteY32" fmla="*/ 260350 h 319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70078" h="319666">
                <a:moveTo>
                  <a:pt x="12828" y="260350"/>
                </a:moveTo>
                <a:cubicBezTo>
                  <a:pt x="14945" y="244475"/>
                  <a:pt x="700" y="215346"/>
                  <a:pt x="12828" y="158750"/>
                </a:cubicBezTo>
                <a:cubicBezTo>
                  <a:pt x="14427" y="151288"/>
                  <a:pt x="19056" y="143745"/>
                  <a:pt x="25528" y="139700"/>
                </a:cubicBezTo>
                <a:cubicBezTo>
                  <a:pt x="36880" y="132605"/>
                  <a:pt x="63628" y="127000"/>
                  <a:pt x="63628" y="127000"/>
                </a:cubicBezTo>
                <a:lnTo>
                  <a:pt x="89028" y="88900"/>
                </a:lnTo>
                <a:cubicBezTo>
                  <a:pt x="93261" y="82550"/>
                  <a:pt x="96332" y="75246"/>
                  <a:pt x="101728" y="69850"/>
                </a:cubicBezTo>
                <a:lnTo>
                  <a:pt x="120778" y="50800"/>
                </a:lnTo>
                <a:cubicBezTo>
                  <a:pt x="129668" y="24130"/>
                  <a:pt x="123741" y="8043"/>
                  <a:pt x="152528" y="6350"/>
                </a:cubicBezTo>
                <a:cubicBezTo>
                  <a:pt x="218066" y="2495"/>
                  <a:pt x="283761" y="2117"/>
                  <a:pt x="349378" y="0"/>
                </a:cubicBezTo>
                <a:lnTo>
                  <a:pt x="565278" y="6350"/>
                </a:lnTo>
                <a:cubicBezTo>
                  <a:pt x="590742" y="7457"/>
                  <a:pt x="615990" y="12700"/>
                  <a:pt x="641478" y="12700"/>
                </a:cubicBezTo>
                <a:cubicBezTo>
                  <a:pt x="673298" y="12700"/>
                  <a:pt x="704978" y="8467"/>
                  <a:pt x="736728" y="6350"/>
                </a:cubicBezTo>
                <a:cubicBezTo>
                  <a:pt x="764245" y="8467"/>
                  <a:pt x="791817" y="9954"/>
                  <a:pt x="819278" y="12700"/>
                </a:cubicBezTo>
                <a:cubicBezTo>
                  <a:pt x="834171" y="14189"/>
                  <a:pt x="850341" y="12357"/>
                  <a:pt x="863728" y="19050"/>
                </a:cubicBezTo>
                <a:cubicBezTo>
                  <a:pt x="869715" y="22043"/>
                  <a:pt x="867961" y="31750"/>
                  <a:pt x="870078" y="38100"/>
                </a:cubicBezTo>
                <a:cubicBezTo>
                  <a:pt x="822085" y="70096"/>
                  <a:pt x="868929" y="44450"/>
                  <a:pt x="755778" y="44450"/>
                </a:cubicBezTo>
                <a:cubicBezTo>
                  <a:pt x="656272" y="44450"/>
                  <a:pt x="556811" y="48683"/>
                  <a:pt x="457328" y="50800"/>
                </a:cubicBezTo>
                <a:cubicBezTo>
                  <a:pt x="448861" y="52917"/>
                  <a:pt x="440554" y="55823"/>
                  <a:pt x="431928" y="57150"/>
                </a:cubicBezTo>
                <a:cubicBezTo>
                  <a:pt x="412984" y="60065"/>
                  <a:pt x="393573" y="59741"/>
                  <a:pt x="374778" y="63500"/>
                </a:cubicBezTo>
                <a:cubicBezTo>
                  <a:pt x="361651" y="66125"/>
                  <a:pt x="349805" y="73575"/>
                  <a:pt x="336678" y="76200"/>
                </a:cubicBezTo>
                <a:lnTo>
                  <a:pt x="273178" y="88900"/>
                </a:lnTo>
                <a:cubicBezTo>
                  <a:pt x="268945" y="95250"/>
                  <a:pt x="265874" y="102554"/>
                  <a:pt x="260478" y="107950"/>
                </a:cubicBezTo>
                <a:cubicBezTo>
                  <a:pt x="242280" y="126148"/>
                  <a:pt x="243036" y="116671"/>
                  <a:pt x="222378" y="127000"/>
                </a:cubicBezTo>
                <a:cubicBezTo>
                  <a:pt x="215552" y="130413"/>
                  <a:pt x="209678" y="135467"/>
                  <a:pt x="203328" y="139700"/>
                </a:cubicBezTo>
                <a:cubicBezTo>
                  <a:pt x="199095" y="146050"/>
                  <a:pt x="196587" y="153982"/>
                  <a:pt x="190628" y="158750"/>
                </a:cubicBezTo>
                <a:cubicBezTo>
                  <a:pt x="185401" y="162931"/>
                  <a:pt x="177565" y="162107"/>
                  <a:pt x="171578" y="165100"/>
                </a:cubicBezTo>
                <a:cubicBezTo>
                  <a:pt x="164752" y="168513"/>
                  <a:pt x="158878" y="173567"/>
                  <a:pt x="152528" y="177800"/>
                </a:cubicBezTo>
                <a:lnTo>
                  <a:pt x="139828" y="228600"/>
                </a:lnTo>
                <a:cubicBezTo>
                  <a:pt x="137711" y="237067"/>
                  <a:pt x="140740" y="249159"/>
                  <a:pt x="133478" y="254000"/>
                </a:cubicBezTo>
                <a:lnTo>
                  <a:pt x="95378" y="279400"/>
                </a:lnTo>
                <a:cubicBezTo>
                  <a:pt x="76617" y="335684"/>
                  <a:pt x="95983" y="318978"/>
                  <a:pt x="25528" y="311150"/>
                </a:cubicBezTo>
                <a:cubicBezTo>
                  <a:pt x="19240" y="292287"/>
                  <a:pt x="15222" y="269094"/>
                  <a:pt x="128" y="254000"/>
                </a:cubicBezTo>
                <a:cubicBezTo>
                  <a:pt x="-1369" y="252503"/>
                  <a:pt x="10711" y="276225"/>
                  <a:pt x="12828" y="26035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Rectangle 2"/>
          <p:cNvSpPr/>
          <p:nvPr/>
        </p:nvSpPr>
        <p:spPr>
          <a:xfrm>
            <a:off x="805246" y="4634815"/>
            <a:ext cx="1289297" cy="3260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7" name="Rectangle 6"/>
          <p:cNvSpPr/>
          <p:nvPr/>
        </p:nvSpPr>
        <p:spPr>
          <a:xfrm>
            <a:off x="4728747" y="2684795"/>
            <a:ext cx="714122" cy="10536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800" dirty="0"/>
              <a:t>Seismic ship</a:t>
            </a:r>
          </a:p>
        </p:txBody>
      </p:sp>
      <p:sp>
        <p:nvSpPr>
          <p:cNvPr id="8" name="Rectangle 7"/>
          <p:cNvSpPr/>
          <p:nvPr/>
        </p:nvSpPr>
        <p:spPr>
          <a:xfrm>
            <a:off x="5229201" y="2609052"/>
            <a:ext cx="143552" cy="498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20" name="Straight Connector 19"/>
          <p:cNvCxnSpPr>
            <a:stCxn id="7" idx="3"/>
          </p:cNvCxnSpPr>
          <p:nvPr/>
        </p:nvCxnSpPr>
        <p:spPr>
          <a:xfrm>
            <a:off x="5442869" y="2737478"/>
            <a:ext cx="61378" cy="3743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Flowchart: Direct Access Storage 44"/>
          <p:cNvSpPr/>
          <p:nvPr/>
        </p:nvSpPr>
        <p:spPr>
          <a:xfrm rot="10800000">
            <a:off x="5510013" y="2769990"/>
            <a:ext cx="174818" cy="45719"/>
          </a:xfrm>
          <a:prstGeom prst="flowChartMagneticDrum">
            <a:avLst/>
          </a:prstGeom>
          <a:solidFill>
            <a:schemeClr val="tx1"/>
          </a:solidFill>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sp>
        <p:nvSpPr>
          <p:cNvPr id="51" name="Freeform 50"/>
          <p:cNvSpPr/>
          <p:nvPr/>
        </p:nvSpPr>
        <p:spPr>
          <a:xfrm rot="20797544">
            <a:off x="5583372" y="2940868"/>
            <a:ext cx="247684" cy="120650"/>
          </a:xfrm>
          <a:custGeom>
            <a:avLst/>
            <a:gdLst>
              <a:gd name="connsiteX0" fmla="*/ 0 w 247684"/>
              <a:gd name="connsiteY0" fmla="*/ 82550 h 120650"/>
              <a:gd name="connsiteX1" fmla="*/ 69850 w 247684"/>
              <a:gd name="connsiteY1" fmla="*/ 107950 h 120650"/>
              <a:gd name="connsiteX2" fmla="*/ 114300 w 247684"/>
              <a:gd name="connsiteY2" fmla="*/ 120650 h 120650"/>
              <a:gd name="connsiteX3" fmla="*/ 165100 w 247684"/>
              <a:gd name="connsiteY3" fmla="*/ 107950 h 120650"/>
              <a:gd name="connsiteX4" fmla="*/ 203200 w 247684"/>
              <a:gd name="connsiteY4" fmla="*/ 82550 h 120650"/>
              <a:gd name="connsiteX5" fmla="*/ 222250 w 247684"/>
              <a:gd name="connsiteY5" fmla="*/ 69850 h 120650"/>
              <a:gd name="connsiteX6" fmla="*/ 234950 w 247684"/>
              <a:gd name="connsiteY6" fmla="*/ 50800 h 120650"/>
              <a:gd name="connsiteX7" fmla="*/ 247650 w 247684"/>
              <a:gd name="connsiteY7" fmla="*/ 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684" h="120650">
                <a:moveTo>
                  <a:pt x="0" y="82550"/>
                </a:moveTo>
                <a:cubicBezTo>
                  <a:pt x="21041" y="90967"/>
                  <a:pt x="48111" y="102515"/>
                  <a:pt x="69850" y="107950"/>
                </a:cubicBezTo>
                <a:cubicBezTo>
                  <a:pt x="101744" y="115923"/>
                  <a:pt x="86971" y="111540"/>
                  <a:pt x="114300" y="120650"/>
                </a:cubicBezTo>
                <a:cubicBezTo>
                  <a:pt x="123097" y="118891"/>
                  <a:pt x="154117" y="114052"/>
                  <a:pt x="165100" y="107950"/>
                </a:cubicBezTo>
                <a:cubicBezTo>
                  <a:pt x="178443" y="100537"/>
                  <a:pt x="190500" y="91017"/>
                  <a:pt x="203200" y="82550"/>
                </a:cubicBezTo>
                <a:lnTo>
                  <a:pt x="222250" y="69850"/>
                </a:lnTo>
                <a:cubicBezTo>
                  <a:pt x="226483" y="63500"/>
                  <a:pt x="231850" y="57774"/>
                  <a:pt x="234950" y="50800"/>
                </a:cubicBezTo>
                <a:cubicBezTo>
                  <a:pt x="248989" y="19213"/>
                  <a:pt x="247650" y="22757"/>
                  <a:pt x="247650" y="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Freeform 52"/>
          <p:cNvSpPr/>
          <p:nvPr/>
        </p:nvSpPr>
        <p:spPr>
          <a:xfrm rot="20365030">
            <a:off x="5635327" y="3015873"/>
            <a:ext cx="247684" cy="120650"/>
          </a:xfrm>
          <a:custGeom>
            <a:avLst/>
            <a:gdLst>
              <a:gd name="connsiteX0" fmla="*/ 0 w 247684"/>
              <a:gd name="connsiteY0" fmla="*/ 82550 h 120650"/>
              <a:gd name="connsiteX1" fmla="*/ 69850 w 247684"/>
              <a:gd name="connsiteY1" fmla="*/ 107950 h 120650"/>
              <a:gd name="connsiteX2" fmla="*/ 114300 w 247684"/>
              <a:gd name="connsiteY2" fmla="*/ 120650 h 120650"/>
              <a:gd name="connsiteX3" fmla="*/ 165100 w 247684"/>
              <a:gd name="connsiteY3" fmla="*/ 107950 h 120650"/>
              <a:gd name="connsiteX4" fmla="*/ 203200 w 247684"/>
              <a:gd name="connsiteY4" fmla="*/ 82550 h 120650"/>
              <a:gd name="connsiteX5" fmla="*/ 222250 w 247684"/>
              <a:gd name="connsiteY5" fmla="*/ 69850 h 120650"/>
              <a:gd name="connsiteX6" fmla="*/ 234950 w 247684"/>
              <a:gd name="connsiteY6" fmla="*/ 50800 h 120650"/>
              <a:gd name="connsiteX7" fmla="*/ 247650 w 247684"/>
              <a:gd name="connsiteY7" fmla="*/ 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684" h="120650">
                <a:moveTo>
                  <a:pt x="0" y="82550"/>
                </a:moveTo>
                <a:cubicBezTo>
                  <a:pt x="21041" y="90967"/>
                  <a:pt x="48111" y="102515"/>
                  <a:pt x="69850" y="107950"/>
                </a:cubicBezTo>
                <a:cubicBezTo>
                  <a:pt x="101744" y="115923"/>
                  <a:pt x="86971" y="111540"/>
                  <a:pt x="114300" y="120650"/>
                </a:cubicBezTo>
                <a:cubicBezTo>
                  <a:pt x="123097" y="118891"/>
                  <a:pt x="154117" y="114052"/>
                  <a:pt x="165100" y="107950"/>
                </a:cubicBezTo>
                <a:cubicBezTo>
                  <a:pt x="178443" y="100537"/>
                  <a:pt x="190500" y="91017"/>
                  <a:pt x="203200" y="82550"/>
                </a:cubicBezTo>
                <a:lnTo>
                  <a:pt x="222250" y="69850"/>
                </a:lnTo>
                <a:cubicBezTo>
                  <a:pt x="226483" y="63500"/>
                  <a:pt x="231850" y="57774"/>
                  <a:pt x="234950" y="50800"/>
                </a:cubicBezTo>
                <a:cubicBezTo>
                  <a:pt x="248989" y="19213"/>
                  <a:pt x="247650" y="22757"/>
                  <a:pt x="247650" y="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Freeform 53"/>
          <p:cNvSpPr/>
          <p:nvPr/>
        </p:nvSpPr>
        <p:spPr>
          <a:xfrm rot="20896193">
            <a:off x="5676554" y="3099807"/>
            <a:ext cx="247684" cy="120650"/>
          </a:xfrm>
          <a:custGeom>
            <a:avLst/>
            <a:gdLst>
              <a:gd name="connsiteX0" fmla="*/ 0 w 247684"/>
              <a:gd name="connsiteY0" fmla="*/ 82550 h 120650"/>
              <a:gd name="connsiteX1" fmla="*/ 69850 w 247684"/>
              <a:gd name="connsiteY1" fmla="*/ 107950 h 120650"/>
              <a:gd name="connsiteX2" fmla="*/ 114300 w 247684"/>
              <a:gd name="connsiteY2" fmla="*/ 120650 h 120650"/>
              <a:gd name="connsiteX3" fmla="*/ 165100 w 247684"/>
              <a:gd name="connsiteY3" fmla="*/ 107950 h 120650"/>
              <a:gd name="connsiteX4" fmla="*/ 203200 w 247684"/>
              <a:gd name="connsiteY4" fmla="*/ 82550 h 120650"/>
              <a:gd name="connsiteX5" fmla="*/ 222250 w 247684"/>
              <a:gd name="connsiteY5" fmla="*/ 69850 h 120650"/>
              <a:gd name="connsiteX6" fmla="*/ 234950 w 247684"/>
              <a:gd name="connsiteY6" fmla="*/ 50800 h 120650"/>
              <a:gd name="connsiteX7" fmla="*/ 247650 w 247684"/>
              <a:gd name="connsiteY7" fmla="*/ 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7684" h="120650">
                <a:moveTo>
                  <a:pt x="0" y="82550"/>
                </a:moveTo>
                <a:cubicBezTo>
                  <a:pt x="21041" y="90967"/>
                  <a:pt x="48111" y="102515"/>
                  <a:pt x="69850" y="107950"/>
                </a:cubicBezTo>
                <a:cubicBezTo>
                  <a:pt x="101744" y="115923"/>
                  <a:pt x="86971" y="111540"/>
                  <a:pt x="114300" y="120650"/>
                </a:cubicBezTo>
                <a:cubicBezTo>
                  <a:pt x="123097" y="118891"/>
                  <a:pt x="154117" y="114052"/>
                  <a:pt x="165100" y="107950"/>
                </a:cubicBezTo>
                <a:cubicBezTo>
                  <a:pt x="178443" y="100537"/>
                  <a:pt x="190500" y="91017"/>
                  <a:pt x="203200" y="82550"/>
                </a:cubicBezTo>
                <a:lnTo>
                  <a:pt x="222250" y="69850"/>
                </a:lnTo>
                <a:cubicBezTo>
                  <a:pt x="226483" y="63500"/>
                  <a:pt x="231850" y="57774"/>
                  <a:pt x="234950" y="50800"/>
                </a:cubicBezTo>
                <a:cubicBezTo>
                  <a:pt x="248989" y="19213"/>
                  <a:pt x="247650" y="22757"/>
                  <a:pt x="247650" y="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2" name="Freeform 51"/>
          <p:cNvSpPr/>
          <p:nvPr/>
        </p:nvSpPr>
        <p:spPr>
          <a:xfrm>
            <a:off x="4700818" y="2714084"/>
            <a:ext cx="103673" cy="152153"/>
          </a:xfrm>
          <a:custGeom>
            <a:avLst/>
            <a:gdLst>
              <a:gd name="connsiteX0" fmla="*/ 14773 w 103673"/>
              <a:gd name="connsiteY0" fmla="*/ 1538 h 152153"/>
              <a:gd name="connsiteX1" fmla="*/ 40173 w 103673"/>
              <a:gd name="connsiteY1" fmla="*/ 33288 h 152153"/>
              <a:gd name="connsiteX2" fmla="*/ 46523 w 103673"/>
              <a:gd name="connsiteY2" fmla="*/ 52338 h 152153"/>
              <a:gd name="connsiteX3" fmla="*/ 78273 w 103673"/>
              <a:gd name="connsiteY3" fmla="*/ 84088 h 152153"/>
              <a:gd name="connsiteX4" fmla="*/ 103673 w 103673"/>
              <a:gd name="connsiteY4" fmla="*/ 141238 h 152153"/>
              <a:gd name="connsiteX5" fmla="*/ 8423 w 103673"/>
              <a:gd name="connsiteY5" fmla="*/ 141238 h 152153"/>
              <a:gd name="connsiteX6" fmla="*/ 2073 w 103673"/>
              <a:gd name="connsiteY6" fmla="*/ 84088 h 152153"/>
              <a:gd name="connsiteX7" fmla="*/ 14773 w 103673"/>
              <a:gd name="connsiteY7" fmla="*/ 1538 h 15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73" h="152153">
                <a:moveTo>
                  <a:pt x="14773" y="1538"/>
                </a:moveTo>
                <a:cubicBezTo>
                  <a:pt x="21123" y="-6929"/>
                  <a:pt x="32990" y="21795"/>
                  <a:pt x="40173" y="33288"/>
                </a:cubicBezTo>
                <a:cubicBezTo>
                  <a:pt x="43721" y="38964"/>
                  <a:pt x="43530" y="46351"/>
                  <a:pt x="46523" y="52338"/>
                </a:cubicBezTo>
                <a:cubicBezTo>
                  <a:pt x="57106" y="73505"/>
                  <a:pt x="59223" y="71388"/>
                  <a:pt x="78273" y="84088"/>
                </a:cubicBezTo>
                <a:cubicBezTo>
                  <a:pt x="93386" y="129428"/>
                  <a:pt x="83547" y="111049"/>
                  <a:pt x="103673" y="141238"/>
                </a:cubicBezTo>
                <a:cubicBezTo>
                  <a:pt x="75684" y="148235"/>
                  <a:pt x="33139" y="161835"/>
                  <a:pt x="8423" y="141238"/>
                </a:cubicBezTo>
                <a:cubicBezTo>
                  <a:pt x="-6302" y="128967"/>
                  <a:pt x="2943" y="103235"/>
                  <a:pt x="2073" y="84088"/>
                </a:cubicBezTo>
                <a:cubicBezTo>
                  <a:pt x="824" y="56600"/>
                  <a:pt x="8423" y="10005"/>
                  <a:pt x="14773" y="1538"/>
                </a:cubicBezTo>
                <a:close/>
              </a:path>
            </a:pathLst>
          </a:cu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Explosion 1 57"/>
          <p:cNvSpPr/>
          <p:nvPr/>
        </p:nvSpPr>
        <p:spPr>
          <a:xfrm>
            <a:off x="5588065" y="2846140"/>
            <a:ext cx="183268" cy="164830"/>
          </a:xfrm>
          <a:prstGeom prst="irregularSeal1">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9" name="TextBox 58"/>
          <p:cNvSpPr txBox="1"/>
          <p:nvPr/>
        </p:nvSpPr>
        <p:spPr>
          <a:xfrm>
            <a:off x="5516599" y="2818066"/>
            <a:ext cx="429669" cy="184666"/>
          </a:xfrm>
          <a:prstGeom prst="rect">
            <a:avLst/>
          </a:prstGeom>
          <a:noFill/>
        </p:spPr>
        <p:txBody>
          <a:bodyPr wrap="square" rtlCol="0">
            <a:spAutoFit/>
          </a:bodyPr>
          <a:lstStyle/>
          <a:p>
            <a:r>
              <a:rPr lang="en-AU" sz="600" dirty="0">
                <a:solidFill>
                  <a:schemeClr val="bg1"/>
                </a:solidFill>
                <a:latin typeface="Arial Narrow" panose="020B0606020202030204" pitchFamily="34" charset="0"/>
              </a:rPr>
              <a:t>Blast!</a:t>
            </a:r>
          </a:p>
        </p:txBody>
      </p:sp>
      <p:sp>
        <p:nvSpPr>
          <p:cNvPr id="85" name="Rectangle 84"/>
          <p:cNvSpPr/>
          <p:nvPr/>
        </p:nvSpPr>
        <p:spPr>
          <a:xfrm>
            <a:off x="957916" y="2717307"/>
            <a:ext cx="714122" cy="10536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AU" sz="800" dirty="0"/>
              <a:t>Live-a-board</a:t>
            </a:r>
          </a:p>
        </p:txBody>
      </p:sp>
      <p:sp>
        <p:nvSpPr>
          <p:cNvPr id="86" name="Rectangle 85"/>
          <p:cNvSpPr/>
          <p:nvPr/>
        </p:nvSpPr>
        <p:spPr>
          <a:xfrm>
            <a:off x="1458370" y="2641564"/>
            <a:ext cx="143552" cy="498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7" name="Freeform 86"/>
          <p:cNvSpPr/>
          <p:nvPr/>
        </p:nvSpPr>
        <p:spPr>
          <a:xfrm>
            <a:off x="929987" y="2746596"/>
            <a:ext cx="103673" cy="152153"/>
          </a:xfrm>
          <a:custGeom>
            <a:avLst/>
            <a:gdLst>
              <a:gd name="connsiteX0" fmla="*/ 14773 w 103673"/>
              <a:gd name="connsiteY0" fmla="*/ 1538 h 152153"/>
              <a:gd name="connsiteX1" fmla="*/ 40173 w 103673"/>
              <a:gd name="connsiteY1" fmla="*/ 33288 h 152153"/>
              <a:gd name="connsiteX2" fmla="*/ 46523 w 103673"/>
              <a:gd name="connsiteY2" fmla="*/ 52338 h 152153"/>
              <a:gd name="connsiteX3" fmla="*/ 78273 w 103673"/>
              <a:gd name="connsiteY3" fmla="*/ 84088 h 152153"/>
              <a:gd name="connsiteX4" fmla="*/ 103673 w 103673"/>
              <a:gd name="connsiteY4" fmla="*/ 141238 h 152153"/>
              <a:gd name="connsiteX5" fmla="*/ 8423 w 103673"/>
              <a:gd name="connsiteY5" fmla="*/ 141238 h 152153"/>
              <a:gd name="connsiteX6" fmla="*/ 2073 w 103673"/>
              <a:gd name="connsiteY6" fmla="*/ 84088 h 152153"/>
              <a:gd name="connsiteX7" fmla="*/ 14773 w 103673"/>
              <a:gd name="connsiteY7" fmla="*/ 1538 h 152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673" h="152153">
                <a:moveTo>
                  <a:pt x="14773" y="1538"/>
                </a:moveTo>
                <a:cubicBezTo>
                  <a:pt x="21123" y="-6929"/>
                  <a:pt x="32990" y="21795"/>
                  <a:pt x="40173" y="33288"/>
                </a:cubicBezTo>
                <a:cubicBezTo>
                  <a:pt x="43721" y="38964"/>
                  <a:pt x="43530" y="46351"/>
                  <a:pt x="46523" y="52338"/>
                </a:cubicBezTo>
                <a:cubicBezTo>
                  <a:pt x="57106" y="73505"/>
                  <a:pt x="59223" y="71388"/>
                  <a:pt x="78273" y="84088"/>
                </a:cubicBezTo>
                <a:cubicBezTo>
                  <a:pt x="93386" y="129428"/>
                  <a:pt x="83547" y="111049"/>
                  <a:pt x="103673" y="141238"/>
                </a:cubicBezTo>
                <a:cubicBezTo>
                  <a:pt x="75684" y="148235"/>
                  <a:pt x="33139" y="161835"/>
                  <a:pt x="8423" y="141238"/>
                </a:cubicBezTo>
                <a:cubicBezTo>
                  <a:pt x="-6302" y="128967"/>
                  <a:pt x="2943" y="103235"/>
                  <a:pt x="2073" y="84088"/>
                </a:cubicBezTo>
                <a:cubicBezTo>
                  <a:pt x="824" y="56600"/>
                  <a:pt x="8423" y="10005"/>
                  <a:pt x="14773" y="1538"/>
                </a:cubicBezTo>
                <a:close/>
              </a:path>
            </a:pathLst>
          </a:cu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8" name="Rectangle 87"/>
          <p:cNvSpPr/>
          <p:nvPr/>
        </p:nvSpPr>
        <p:spPr>
          <a:xfrm>
            <a:off x="1672038" y="2769990"/>
            <a:ext cx="45719"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9" name="Rectangle 88"/>
          <p:cNvSpPr/>
          <p:nvPr/>
        </p:nvSpPr>
        <p:spPr>
          <a:xfrm>
            <a:off x="1298377" y="2602601"/>
            <a:ext cx="142539" cy="10164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0" name="Rectangle 89"/>
          <p:cNvSpPr/>
          <p:nvPr/>
        </p:nvSpPr>
        <p:spPr>
          <a:xfrm>
            <a:off x="1159457" y="2656913"/>
            <a:ext cx="143552" cy="4986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1" name="Freeform 90"/>
          <p:cNvSpPr/>
          <p:nvPr/>
        </p:nvSpPr>
        <p:spPr>
          <a:xfrm>
            <a:off x="1745997" y="2788821"/>
            <a:ext cx="324103" cy="101600"/>
          </a:xfrm>
          <a:custGeom>
            <a:avLst/>
            <a:gdLst>
              <a:gd name="connsiteX0" fmla="*/ 253 w 324103"/>
              <a:gd name="connsiteY0" fmla="*/ 25400 h 101600"/>
              <a:gd name="connsiteX1" fmla="*/ 114553 w 324103"/>
              <a:gd name="connsiteY1" fmla="*/ 25400 h 101600"/>
              <a:gd name="connsiteX2" fmla="*/ 127253 w 324103"/>
              <a:gd name="connsiteY2" fmla="*/ 63500 h 101600"/>
              <a:gd name="connsiteX3" fmla="*/ 235203 w 324103"/>
              <a:gd name="connsiteY3" fmla="*/ 82550 h 101600"/>
              <a:gd name="connsiteX4" fmla="*/ 273303 w 324103"/>
              <a:gd name="connsiteY4" fmla="*/ 101600 h 101600"/>
              <a:gd name="connsiteX5" fmla="*/ 305053 w 324103"/>
              <a:gd name="connsiteY5" fmla="*/ 95250 h 101600"/>
              <a:gd name="connsiteX6" fmla="*/ 317753 w 324103"/>
              <a:gd name="connsiteY6" fmla="*/ 57150 h 101600"/>
              <a:gd name="connsiteX7" fmla="*/ 324103 w 324103"/>
              <a:gd name="connsiteY7" fmla="*/ 38100 h 101600"/>
              <a:gd name="connsiteX8" fmla="*/ 317753 w 324103"/>
              <a:gd name="connsiteY8" fmla="*/ 19050 h 101600"/>
              <a:gd name="connsiteX9" fmla="*/ 279653 w 324103"/>
              <a:gd name="connsiteY9" fmla="*/ 0 h 101600"/>
              <a:gd name="connsiteX10" fmla="*/ 197103 w 324103"/>
              <a:gd name="connsiteY10" fmla="*/ 6350 h 101600"/>
              <a:gd name="connsiteX11" fmla="*/ 101853 w 324103"/>
              <a:gd name="connsiteY11" fmla="*/ 12700 h 101600"/>
              <a:gd name="connsiteX12" fmla="*/ 253 w 324103"/>
              <a:gd name="connsiteY12" fmla="*/ 25400 h 10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4103" h="101600">
                <a:moveTo>
                  <a:pt x="253" y="25400"/>
                </a:moveTo>
                <a:cubicBezTo>
                  <a:pt x="2370" y="27517"/>
                  <a:pt x="75793" y="7312"/>
                  <a:pt x="114553" y="25400"/>
                </a:cubicBezTo>
                <a:cubicBezTo>
                  <a:pt x="126684" y="31061"/>
                  <a:pt x="114553" y="59267"/>
                  <a:pt x="127253" y="63500"/>
                </a:cubicBezTo>
                <a:cubicBezTo>
                  <a:pt x="187533" y="83593"/>
                  <a:pt x="152021" y="74988"/>
                  <a:pt x="235203" y="82550"/>
                </a:cubicBezTo>
                <a:cubicBezTo>
                  <a:pt x="244835" y="88971"/>
                  <a:pt x="260158" y="101600"/>
                  <a:pt x="273303" y="101600"/>
                </a:cubicBezTo>
                <a:cubicBezTo>
                  <a:pt x="284096" y="101600"/>
                  <a:pt x="294470" y="97367"/>
                  <a:pt x="305053" y="95250"/>
                </a:cubicBezTo>
                <a:lnTo>
                  <a:pt x="317753" y="57150"/>
                </a:lnTo>
                <a:lnTo>
                  <a:pt x="324103" y="38100"/>
                </a:lnTo>
                <a:cubicBezTo>
                  <a:pt x="321986" y="31750"/>
                  <a:pt x="321934" y="24277"/>
                  <a:pt x="317753" y="19050"/>
                </a:cubicBezTo>
                <a:cubicBezTo>
                  <a:pt x="308801" y="7859"/>
                  <a:pt x="292202" y="4183"/>
                  <a:pt x="279653" y="0"/>
                </a:cubicBezTo>
                <a:lnTo>
                  <a:pt x="197103" y="6350"/>
                </a:lnTo>
                <a:cubicBezTo>
                  <a:pt x="165363" y="8617"/>
                  <a:pt x="133499" y="9369"/>
                  <a:pt x="101853" y="12700"/>
                </a:cubicBezTo>
                <a:cubicBezTo>
                  <a:pt x="7389" y="22644"/>
                  <a:pt x="-1864" y="23283"/>
                  <a:pt x="253" y="2540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2" name="TextBox 91"/>
          <p:cNvSpPr txBox="1"/>
          <p:nvPr/>
        </p:nvSpPr>
        <p:spPr>
          <a:xfrm>
            <a:off x="1824350" y="2737758"/>
            <a:ext cx="545994" cy="184666"/>
          </a:xfrm>
          <a:prstGeom prst="rect">
            <a:avLst/>
          </a:prstGeom>
          <a:noFill/>
        </p:spPr>
        <p:txBody>
          <a:bodyPr wrap="square" rtlCol="0">
            <a:spAutoFit/>
          </a:bodyPr>
          <a:lstStyle/>
          <a:p>
            <a:r>
              <a:rPr lang="en-AU" sz="600" dirty="0"/>
              <a:t>Pew!</a:t>
            </a:r>
          </a:p>
        </p:txBody>
      </p:sp>
      <p:sp>
        <p:nvSpPr>
          <p:cNvPr id="93" name="Rectangle 92"/>
          <p:cNvSpPr/>
          <p:nvPr/>
        </p:nvSpPr>
        <p:spPr>
          <a:xfrm>
            <a:off x="870312" y="6340591"/>
            <a:ext cx="1284228" cy="8163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97" name="Straight Connector 96"/>
          <p:cNvCxnSpPr/>
          <p:nvPr/>
        </p:nvCxnSpPr>
        <p:spPr>
          <a:xfrm>
            <a:off x="951148" y="6375529"/>
            <a:ext cx="1257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1172580" y="6375529"/>
            <a:ext cx="1257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1395471" y="6374487"/>
            <a:ext cx="1257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1620200" y="6374487"/>
            <a:ext cx="1257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1824350" y="6374487"/>
            <a:ext cx="1257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a:off x="2007201" y="6374487"/>
            <a:ext cx="1257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05" name="Rectangle 104"/>
          <p:cNvSpPr/>
          <p:nvPr/>
        </p:nvSpPr>
        <p:spPr>
          <a:xfrm>
            <a:off x="878150" y="6277263"/>
            <a:ext cx="1262686"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 name="Rectangle 105"/>
          <p:cNvSpPr/>
          <p:nvPr/>
        </p:nvSpPr>
        <p:spPr>
          <a:xfrm>
            <a:off x="870312" y="6434708"/>
            <a:ext cx="1262686" cy="45719"/>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7" name="Rectangle 106"/>
          <p:cNvSpPr/>
          <p:nvPr/>
        </p:nvSpPr>
        <p:spPr>
          <a:xfrm>
            <a:off x="981823" y="6103090"/>
            <a:ext cx="51837" cy="1743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8" name="Rectangle 107"/>
          <p:cNvSpPr/>
          <p:nvPr/>
        </p:nvSpPr>
        <p:spPr>
          <a:xfrm>
            <a:off x="1358879" y="6108307"/>
            <a:ext cx="51837" cy="1743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9" name="Rectangle 108"/>
          <p:cNvSpPr/>
          <p:nvPr/>
        </p:nvSpPr>
        <p:spPr>
          <a:xfrm>
            <a:off x="1713774" y="6122581"/>
            <a:ext cx="51837" cy="1743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0" name="Rectangle 109"/>
          <p:cNvSpPr/>
          <p:nvPr/>
        </p:nvSpPr>
        <p:spPr>
          <a:xfrm>
            <a:off x="1179416" y="6476860"/>
            <a:ext cx="51837" cy="1743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1" name="Rectangle 110"/>
          <p:cNvSpPr/>
          <p:nvPr/>
        </p:nvSpPr>
        <p:spPr>
          <a:xfrm>
            <a:off x="1543797" y="6464008"/>
            <a:ext cx="51837" cy="1743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2" name="Rectangle 111"/>
          <p:cNvSpPr/>
          <p:nvPr/>
        </p:nvSpPr>
        <p:spPr>
          <a:xfrm>
            <a:off x="1959074" y="6464008"/>
            <a:ext cx="45719" cy="174313"/>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3" name="Rectangle 112"/>
          <p:cNvSpPr/>
          <p:nvPr/>
        </p:nvSpPr>
        <p:spPr>
          <a:xfrm>
            <a:off x="936823" y="6000859"/>
            <a:ext cx="242593" cy="17271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4" name="Rectangle 113"/>
          <p:cNvSpPr/>
          <p:nvPr/>
        </p:nvSpPr>
        <p:spPr>
          <a:xfrm>
            <a:off x="1013755" y="6624400"/>
            <a:ext cx="242593" cy="17271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5" name="Rectangle 114"/>
          <p:cNvSpPr/>
          <p:nvPr/>
        </p:nvSpPr>
        <p:spPr>
          <a:xfrm>
            <a:off x="1331180" y="5999219"/>
            <a:ext cx="242593" cy="17271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6" name="Rectangle 115"/>
          <p:cNvSpPr/>
          <p:nvPr/>
        </p:nvSpPr>
        <p:spPr>
          <a:xfrm>
            <a:off x="1710904" y="5995820"/>
            <a:ext cx="242593" cy="17271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7" name="Rectangle 116"/>
          <p:cNvSpPr/>
          <p:nvPr/>
        </p:nvSpPr>
        <p:spPr>
          <a:xfrm>
            <a:off x="1380539" y="6625953"/>
            <a:ext cx="242593" cy="17271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8" name="Rectangle 117"/>
          <p:cNvSpPr/>
          <p:nvPr/>
        </p:nvSpPr>
        <p:spPr>
          <a:xfrm>
            <a:off x="1792222" y="6618335"/>
            <a:ext cx="242593" cy="172716"/>
          </a:xfrm>
          <a:prstGeom prst="rect">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9" name="TextBox 118"/>
          <p:cNvSpPr txBox="1"/>
          <p:nvPr/>
        </p:nvSpPr>
        <p:spPr>
          <a:xfrm>
            <a:off x="1141811" y="6194645"/>
            <a:ext cx="953582" cy="184666"/>
          </a:xfrm>
          <a:prstGeom prst="rect">
            <a:avLst/>
          </a:prstGeom>
          <a:noFill/>
        </p:spPr>
        <p:txBody>
          <a:bodyPr wrap="square" rtlCol="0">
            <a:spAutoFit/>
          </a:bodyPr>
          <a:lstStyle/>
          <a:p>
            <a:r>
              <a:rPr lang="en-AU" sz="600" dirty="0">
                <a:latin typeface="Arial Narrow" panose="020B0606020202030204" pitchFamily="34" charset="0"/>
              </a:rPr>
              <a:t>Storm Water Drain</a:t>
            </a:r>
          </a:p>
        </p:txBody>
      </p:sp>
      <p:sp>
        <p:nvSpPr>
          <p:cNvPr id="121" name="TextBox 120"/>
          <p:cNvSpPr txBox="1"/>
          <p:nvPr/>
        </p:nvSpPr>
        <p:spPr>
          <a:xfrm>
            <a:off x="870312" y="5967924"/>
            <a:ext cx="953582" cy="184666"/>
          </a:xfrm>
          <a:prstGeom prst="rect">
            <a:avLst/>
          </a:prstGeom>
          <a:noFill/>
        </p:spPr>
        <p:txBody>
          <a:bodyPr wrap="square" rtlCol="0">
            <a:spAutoFit/>
          </a:bodyPr>
          <a:lstStyle/>
          <a:p>
            <a:r>
              <a:rPr lang="en-AU" sz="600" dirty="0">
                <a:latin typeface="Arial Narrow" panose="020B0606020202030204" pitchFamily="34" charset="0"/>
              </a:rPr>
              <a:t>House</a:t>
            </a:r>
          </a:p>
        </p:txBody>
      </p:sp>
      <p:sp>
        <p:nvSpPr>
          <p:cNvPr id="123" name="Freeform 122"/>
          <p:cNvSpPr/>
          <p:nvPr/>
        </p:nvSpPr>
        <p:spPr>
          <a:xfrm>
            <a:off x="882650" y="7811671"/>
            <a:ext cx="1282700" cy="133350"/>
          </a:xfrm>
          <a:custGeom>
            <a:avLst/>
            <a:gdLst>
              <a:gd name="connsiteX0" fmla="*/ 0 w 1282700"/>
              <a:gd name="connsiteY0" fmla="*/ 120650 h 133350"/>
              <a:gd name="connsiteX1" fmla="*/ 31750 w 1282700"/>
              <a:gd name="connsiteY1" fmla="*/ 95250 h 133350"/>
              <a:gd name="connsiteX2" fmla="*/ 50800 w 1282700"/>
              <a:gd name="connsiteY2" fmla="*/ 88900 h 133350"/>
              <a:gd name="connsiteX3" fmla="*/ 158750 w 1282700"/>
              <a:gd name="connsiteY3" fmla="*/ 69850 h 133350"/>
              <a:gd name="connsiteX4" fmla="*/ 222250 w 1282700"/>
              <a:gd name="connsiteY4" fmla="*/ 50800 h 133350"/>
              <a:gd name="connsiteX5" fmla="*/ 241300 w 1282700"/>
              <a:gd name="connsiteY5" fmla="*/ 44450 h 133350"/>
              <a:gd name="connsiteX6" fmla="*/ 285750 w 1282700"/>
              <a:gd name="connsiteY6" fmla="*/ 38100 h 133350"/>
              <a:gd name="connsiteX7" fmla="*/ 387350 w 1282700"/>
              <a:gd name="connsiteY7" fmla="*/ 25400 h 133350"/>
              <a:gd name="connsiteX8" fmla="*/ 444500 w 1282700"/>
              <a:gd name="connsiteY8" fmla="*/ 19050 h 133350"/>
              <a:gd name="connsiteX9" fmla="*/ 501650 w 1282700"/>
              <a:gd name="connsiteY9" fmla="*/ 6350 h 133350"/>
              <a:gd name="connsiteX10" fmla="*/ 520700 w 1282700"/>
              <a:gd name="connsiteY10" fmla="*/ 0 h 133350"/>
              <a:gd name="connsiteX11" fmla="*/ 615950 w 1282700"/>
              <a:gd name="connsiteY11" fmla="*/ 6350 h 133350"/>
              <a:gd name="connsiteX12" fmla="*/ 641350 w 1282700"/>
              <a:gd name="connsiteY12" fmla="*/ 12700 h 133350"/>
              <a:gd name="connsiteX13" fmla="*/ 679450 w 1282700"/>
              <a:gd name="connsiteY13" fmla="*/ 25400 h 133350"/>
              <a:gd name="connsiteX14" fmla="*/ 920750 w 1282700"/>
              <a:gd name="connsiteY14" fmla="*/ 31750 h 133350"/>
              <a:gd name="connsiteX15" fmla="*/ 971550 w 1282700"/>
              <a:gd name="connsiteY15" fmla="*/ 38100 h 133350"/>
              <a:gd name="connsiteX16" fmla="*/ 1009650 w 1282700"/>
              <a:gd name="connsiteY16" fmla="*/ 57150 h 133350"/>
              <a:gd name="connsiteX17" fmla="*/ 1041400 w 1282700"/>
              <a:gd name="connsiteY17" fmla="*/ 63500 h 133350"/>
              <a:gd name="connsiteX18" fmla="*/ 1079500 w 1282700"/>
              <a:gd name="connsiteY18" fmla="*/ 76200 h 133350"/>
              <a:gd name="connsiteX19" fmla="*/ 1098550 w 1282700"/>
              <a:gd name="connsiteY19" fmla="*/ 82550 h 133350"/>
              <a:gd name="connsiteX20" fmla="*/ 1130300 w 1282700"/>
              <a:gd name="connsiteY20" fmla="*/ 88900 h 133350"/>
              <a:gd name="connsiteX21" fmla="*/ 1187450 w 1282700"/>
              <a:gd name="connsiteY21" fmla="*/ 101600 h 133350"/>
              <a:gd name="connsiteX22" fmla="*/ 1238250 w 1282700"/>
              <a:gd name="connsiteY22" fmla="*/ 114300 h 133350"/>
              <a:gd name="connsiteX23" fmla="*/ 1257300 w 1282700"/>
              <a:gd name="connsiteY23" fmla="*/ 127000 h 133350"/>
              <a:gd name="connsiteX24" fmla="*/ 1282700 w 1282700"/>
              <a:gd name="connsiteY24" fmla="*/ 13335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82700" h="133350">
                <a:moveTo>
                  <a:pt x="0" y="120650"/>
                </a:moveTo>
                <a:cubicBezTo>
                  <a:pt x="10583" y="112183"/>
                  <a:pt x="20257" y="102433"/>
                  <a:pt x="31750" y="95250"/>
                </a:cubicBezTo>
                <a:cubicBezTo>
                  <a:pt x="37426" y="91702"/>
                  <a:pt x="44342" y="90661"/>
                  <a:pt x="50800" y="88900"/>
                </a:cubicBezTo>
                <a:cubicBezTo>
                  <a:pt x="110436" y="72636"/>
                  <a:pt x="94969" y="76937"/>
                  <a:pt x="158750" y="69850"/>
                </a:cubicBezTo>
                <a:cubicBezTo>
                  <a:pt x="197137" y="60253"/>
                  <a:pt x="175871" y="66260"/>
                  <a:pt x="222250" y="50800"/>
                </a:cubicBezTo>
                <a:cubicBezTo>
                  <a:pt x="228600" y="48683"/>
                  <a:pt x="234674" y="45397"/>
                  <a:pt x="241300" y="44450"/>
                </a:cubicBezTo>
                <a:lnTo>
                  <a:pt x="285750" y="38100"/>
                </a:lnTo>
                <a:cubicBezTo>
                  <a:pt x="332230" y="22607"/>
                  <a:pt x="292979" y="33979"/>
                  <a:pt x="387350" y="25400"/>
                </a:cubicBezTo>
                <a:cubicBezTo>
                  <a:pt x="406439" y="23665"/>
                  <a:pt x="425525" y="21761"/>
                  <a:pt x="444500" y="19050"/>
                </a:cubicBezTo>
                <a:cubicBezTo>
                  <a:pt x="457594" y="17179"/>
                  <a:pt x="487784" y="10312"/>
                  <a:pt x="501650" y="6350"/>
                </a:cubicBezTo>
                <a:cubicBezTo>
                  <a:pt x="508086" y="4511"/>
                  <a:pt x="514350" y="2117"/>
                  <a:pt x="520700" y="0"/>
                </a:cubicBezTo>
                <a:cubicBezTo>
                  <a:pt x="552450" y="2117"/>
                  <a:pt x="584304" y="3019"/>
                  <a:pt x="615950" y="6350"/>
                </a:cubicBezTo>
                <a:cubicBezTo>
                  <a:pt x="624629" y="7264"/>
                  <a:pt x="632991" y="10192"/>
                  <a:pt x="641350" y="12700"/>
                </a:cubicBezTo>
                <a:cubicBezTo>
                  <a:pt x="654172" y="16547"/>
                  <a:pt x="666068" y="25048"/>
                  <a:pt x="679450" y="25400"/>
                </a:cubicBezTo>
                <a:lnTo>
                  <a:pt x="920750" y="31750"/>
                </a:lnTo>
                <a:cubicBezTo>
                  <a:pt x="937683" y="33867"/>
                  <a:pt x="954760" y="35047"/>
                  <a:pt x="971550" y="38100"/>
                </a:cubicBezTo>
                <a:cubicBezTo>
                  <a:pt x="1009821" y="45058"/>
                  <a:pt x="971370" y="42795"/>
                  <a:pt x="1009650" y="57150"/>
                </a:cubicBezTo>
                <a:cubicBezTo>
                  <a:pt x="1019756" y="60940"/>
                  <a:pt x="1030987" y="60660"/>
                  <a:pt x="1041400" y="63500"/>
                </a:cubicBezTo>
                <a:cubicBezTo>
                  <a:pt x="1054315" y="67022"/>
                  <a:pt x="1066800" y="71967"/>
                  <a:pt x="1079500" y="76200"/>
                </a:cubicBezTo>
                <a:cubicBezTo>
                  <a:pt x="1085850" y="78317"/>
                  <a:pt x="1091986" y="81237"/>
                  <a:pt x="1098550" y="82550"/>
                </a:cubicBezTo>
                <a:lnTo>
                  <a:pt x="1130300" y="88900"/>
                </a:lnTo>
                <a:cubicBezTo>
                  <a:pt x="1222545" y="105672"/>
                  <a:pt x="1131469" y="86333"/>
                  <a:pt x="1187450" y="101600"/>
                </a:cubicBezTo>
                <a:cubicBezTo>
                  <a:pt x="1204289" y="106193"/>
                  <a:pt x="1238250" y="114300"/>
                  <a:pt x="1238250" y="114300"/>
                </a:cubicBezTo>
                <a:cubicBezTo>
                  <a:pt x="1244600" y="118533"/>
                  <a:pt x="1250285" y="123994"/>
                  <a:pt x="1257300" y="127000"/>
                </a:cubicBezTo>
                <a:cubicBezTo>
                  <a:pt x="1265322" y="130438"/>
                  <a:pt x="1282700" y="133350"/>
                  <a:pt x="1282700" y="13335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4" name="Freeform 123"/>
          <p:cNvSpPr/>
          <p:nvPr/>
        </p:nvSpPr>
        <p:spPr>
          <a:xfrm>
            <a:off x="930472" y="7551321"/>
            <a:ext cx="352228" cy="139700"/>
          </a:xfrm>
          <a:custGeom>
            <a:avLst/>
            <a:gdLst>
              <a:gd name="connsiteX0" fmla="*/ 2978 w 352228"/>
              <a:gd name="connsiteY0" fmla="*/ 57150 h 139700"/>
              <a:gd name="connsiteX1" fmla="*/ 34728 w 352228"/>
              <a:gd name="connsiteY1" fmla="*/ 31750 h 139700"/>
              <a:gd name="connsiteX2" fmla="*/ 53778 w 352228"/>
              <a:gd name="connsiteY2" fmla="*/ 19050 h 139700"/>
              <a:gd name="connsiteX3" fmla="*/ 79178 w 352228"/>
              <a:gd name="connsiteY3" fmla="*/ 25400 h 139700"/>
              <a:gd name="connsiteX4" fmla="*/ 98228 w 352228"/>
              <a:gd name="connsiteY4" fmla="*/ 38100 h 139700"/>
              <a:gd name="connsiteX5" fmla="*/ 104578 w 352228"/>
              <a:gd name="connsiteY5" fmla="*/ 57150 h 139700"/>
              <a:gd name="connsiteX6" fmla="*/ 110928 w 352228"/>
              <a:gd name="connsiteY6" fmla="*/ 38100 h 139700"/>
              <a:gd name="connsiteX7" fmla="*/ 129978 w 352228"/>
              <a:gd name="connsiteY7" fmla="*/ 25400 h 139700"/>
              <a:gd name="connsiteX8" fmla="*/ 168078 w 352228"/>
              <a:gd name="connsiteY8" fmla="*/ 31750 h 139700"/>
              <a:gd name="connsiteX9" fmla="*/ 180778 w 352228"/>
              <a:gd name="connsiteY9" fmla="*/ 50800 h 139700"/>
              <a:gd name="connsiteX10" fmla="*/ 193478 w 352228"/>
              <a:gd name="connsiteY10" fmla="*/ 12700 h 139700"/>
              <a:gd name="connsiteX11" fmla="*/ 231578 w 352228"/>
              <a:gd name="connsiteY11" fmla="*/ 6350 h 139700"/>
              <a:gd name="connsiteX12" fmla="*/ 256978 w 352228"/>
              <a:gd name="connsiteY12" fmla="*/ 12700 h 139700"/>
              <a:gd name="connsiteX13" fmla="*/ 269678 w 352228"/>
              <a:gd name="connsiteY13" fmla="*/ 31750 h 139700"/>
              <a:gd name="connsiteX14" fmla="*/ 276028 w 352228"/>
              <a:gd name="connsiteY14" fmla="*/ 12700 h 139700"/>
              <a:gd name="connsiteX15" fmla="*/ 295078 w 352228"/>
              <a:gd name="connsiteY15" fmla="*/ 0 h 139700"/>
              <a:gd name="connsiteX16" fmla="*/ 345878 w 352228"/>
              <a:gd name="connsiteY16" fmla="*/ 6350 h 139700"/>
              <a:gd name="connsiteX17" fmla="*/ 352228 w 352228"/>
              <a:gd name="connsiteY17" fmla="*/ 25400 h 139700"/>
              <a:gd name="connsiteX18" fmla="*/ 339528 w 352228"/>
              <a:gd name="connsiteY18" fmla="*/ 88900 h 139700"/>
              <a:gd name="connsiteX19" fmla="*/ 288728 w 352228"/>
              <a:gd name="connsiteY19" fmla="*/ 82550 h 139700"/>
              <a:gd name="connsiteX20" fmla="*/ 282378 w 352228"/>
              <a:gd name="connsiteY20" fmla="*/ 101600 h 139700"/>
              <a:gd name="connsiteX21" fmla="*/ 244278 w 352228"/>
              <a:gd name="connsiteY21" fmla="*/ 120650 h 139700"/>
              <a:gd name="connsiteX22" fmla="*/ 180778 w 352228"/>
              <a:gd name="connsiteY22" fmla="*/ 127000 h 139700"/>
              <a:gd name="connsiteX23" fmla="*/ 142678 w 352228"/>
              <a:gd name="connsiteY23" fmla="*/ 139700 h 139700"/>
              <a:gd name="connsiteX24" fmla="*/ 66478 w 352228"/>
              <a:gd name="connsiteY24" fmla="*/ 139700 h 139700"/>
              <a:gd name="connsiteX25" fmla="*/ 22028 w 352228"/>
              <a:gd name="connsiteY25" fmla="*/ 133350 h 139700"/>
              <a:gd name="connsiteX26" fmla="*/ 15678 w 352228"/>
              <a:gd name="connsiteY26" fmla="*/ 114300 h 139700"/>
              <a:gd name="connsiteX27" fmla="*/ 22028 w 352228"/>
              <a:gd name="connsiteY27" fmla="*/ 88900 h 139700"/>
              <a:gd name="connsiteX28" fmla="*/ 2978 w 352228"/>
              <a:gd name="connsiteY28" fmla="*/ 76200 h 139700"/>
              <a:gd name="connsiteX29" fmla="*/ 2978 w 352228"/>
              <a:gd name="connsiteY29" fmla="*/ 57150 h 139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52228" h="139700">
                <a:moveTo>
                  <a:pt x="2978" y="57150"/>
                </a:moveTo>
                <a:cubicBezTo>
                  <a:pt x="8270" y="49742"/>
                  <a:pt x="23885" y="39882"/>
                  <a:pt x="34728" y="31750"/>
                </a:cubicBezTo>
                <a:cubicBezTo>
                  <a:pt x="40833" y="27171"/>
                  <a:pt x="46223" y="20129"/>
                  <a:pt x="53778" y="19050"/>
                </a:cubicBezTo>
                <a:cubicBezTo>
                  <a:pt x="62418" y="17816"/>
                  <a:pt x="70711" y="23283"/>
                  <a:pt x="79178" y="25400"/>
                </a:cubicBezTo>
                <a:cubicBezTo>
                  <a:pt x="85528" y="29633"/>
                  <a:pt x="93460" y="32141"/>
                  <a:pt x="98228" y="38100"/>
                </a:cubicBezTo>
                <a:cubicBezTo>
                  <a:pt x="102409" y="43327"/>
                  <a:pt x="97885" y="57150"/>
                  <a:pt x="104578" y="57150"/>
                </a:cubicBezTo>
                <a:cubicBezTo>
                  <a:pt x="111271" y="57150"/>
                  <a:pt x="106747" y="43327"/>
                  <a:pt x="110928" y="38100"/>
                </a:cubicBezTo>
                <a:cubicBezTo>
                  <a:pt x="115696" y="32141"/>
                  <a:pt x="123628" y="29633"/>
                  <a:pt x="129978" y="25400"/>
                </a:cubicBezTo>
                <a:cubicBezTo>
                  <a:pt x="142678" y="27517"/>
                  <a:pt x="156562" y="25992"/>
                  <a:pt x="168078" y="31750"/>
                </a:cubicBezTo>
                <a:cubicBezTo>
                  <a:pt x="174904" y="35163"/>
                  <a:pt x="174673" y="55379"/>
                  <a:pt x="180778" y="50800"/>
                </a:cubicBezTo>
                <a:cubicBezTo>
                  <a:pt x="191488" y="42768"/>
                  <a:pt x="180273" y="14901"/>
                  <a:pt x="193478" y="12700"/>
                </a:cubicBezTo>
                <a:lnTo>
                  <a:pt x="231578" y="6350"/>
                </a:lnTo>
                <a:cubicBezTo>
                  <a:pt x="240045" y="8467"/>
                  <a:pt x="249716" y="7859"/>
                  <a:pt x="256978" y="12700"/>
                </a:cubicBezTo>
                <a:cubicBezTo>
                  <a:pt x="263328" y="16933"/>
                  <a:pt x="262046" y="31750"/>
                  <a:pt x="269678" y="31750"/>
                </a:cubicBezTo>
                <a:cubicBezTo>
                  <a:pt x="276371" y="31750"/>
                  <a:pt x="271847" y="17927"/>
                  <a:pt x="276028" y="12700"/>
                </a:cubicBezTo>
                <a:cubicBezTo>
                  <a:pt x="280796" y="6741"/>
                  <a:pt x="288728" y="4233"/>
                  <a:pt x="295078" y="0"/>
                </a:cubicBezTo>
                <a:cubicBezTo>
                  <a:pt x="312011" y="2117"/>
                  <a:pt x="330284" y="-581"/>
                  <a:pt x="345878" y="6350"/>
                </a:cubicBezTo>
                <a:cubicBezTo>
                  <a:pt x="351995" y="9068"/>
                  <a:pt x="352228" y="18707"/>
                  <a:pt x="352228" y="25400"/>
                </a:cubicBezTo>
                <a:cubicBezTo>
                  <a:pt x="352228" y="54586"/>
                  <a:pt x="347348" y="65440"/>
                  <a:pt x="339528" y="88900"/>
                </a:cubicBezTo>
                <a:cubicBezTo>
                  <a:pt x="322595" y="86783"/>
                  <a:pt x="305387" y="78848"/>
                  <a:pt x="288728" y="82550"/>
                </a:cubicBezTo>
                <a:cubicBezTo>
                  <a:pt x="282194" y="84002"/>
                  <a:pt x="286559" y="96373"/>
                  <a:pt x="282378" y="101600"/>
                </a:cubicBezTo>
                <a:cubicBezTo>
                  <a:pt x="273426" y="112791"/>
                  <a:pt x="256827" y="116467"/>
                  <a:pt x="244278" y="120650"/>
                </a:cubicBezTo>
                <a:cubicBezTo>
                  <a:pt x="168896" y="109881"/>
                  <a:pt x="224202" y="107701"/>
                  <a:pt x="180778" y="127000"/>
                </a:cubicBezTo>
                <a:cubicBezTo>
                  <a:pt x="168545" y="132437"/>
                  <a:pt x="142678" y="139700"/>
                  <a:pt x="142678" y="139700"/>
                </a:cubicBezTo>
                <a:cubicBezTo>
                  <a:pt x="67853" y="124735"/>
                  <a:pt x="160994" y="139700"/>
                  <a:pt x="66478" y="139700"/>
                </a:cubicBezTo>
                <a:cubicBezTo>
                  <a:pt x="51511" y="139700"/>
                  <a:pt x="36845" y="135467"/>
                  <a:pt x="22028" y="133350"/>
                </a:cubicBezTo>
                <a:cubicBezTo>
                  <a:pt x="19911" y="127000"/>
                  <a:pt x="15678" y="120993"/>
                  <a:pt x="15678" y="114300"/>
                </a:cubicBezTo>
                <a:cubicBezTo>
                  <a:pt x="15678" y="105573"/>
                  <a:pt x="24788" y="97179"/>
                  <a:pt x="22028" y="88900"/>
                </a:cubicBezTo>
                <a:cubicBezTo>
                  <a:pt x="19615" y="81660"/>
                  <a:pt x="9083" y="80779"/>
                  <a:pt x="2978" y="76200"/>
                </a:cubicBezTo>
                <a:cubicBezTo>
                  <a:pt x="583" y="74404"/>
                  <a:pt x="-2314" y="64558"/>
                  <a:pt x="2978" y="5715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26" name="Straight Connector 125"/>
          <p:cNvCxnSpPr/>
          <p:nvPr/>
        </p:nvCxnSpPr>
        <p:spPr>
          <a:xfrm>
            <a:off x="981823" y="7691021"/>
            <a:ext cx="25918" cy="12029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1045160" y="7671453"/>
            <a:ext cx="25918" cy="12029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1110042" y="7646203"/>
            <a:ext cx="25918" cy="12029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1186652" y="7652537"/>
            <a:ext cx="25918" cy="12029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1250303" y="7621088"/>
            <a:ext cx="25918" cy="120297"/>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31" name="Freeform 130"/>
          <p:cNvSpPr/>
          <p:nvPr/>
        </p:nvSpPr>
        <p:spPr>
          <a:xfrm>
            <a:off x="1101424" y="7914408"/>
            <a:ext cx="468291" cy="376385"/>
          </a:xfrm>
          <a:custGeom>
            <a:avLst/>
            <a:gdLst>
              <a:gd name="connsiteX0" fmla="*/ 3314 w 468291"/>
              <a:gd name="connsiteY0" fmla="*/ 357 h 376385"/>
              <a:gd name="connsiteX1" fmla="*/ 66814 w 468291"/>
              <a:gd name="connsiteY1" fmla="*/ 19407 h 376385"/>
              <a:gd name="connsiteX2" fmla="*/ 85864 w 468291"/>
              <a:gd name="connsiteY2" fmla="*/ 32107 h 376385"/>
              <a:gd name="connsiteX3" fmla="*/ 136664 w 468291"/>
              <a:gd name="connsiteY3" fmla="*/ 44807 h 376385"/>
              <a:gd name="connsiteX4" fmla="*/ 162064 w 468291"/>
              <a:gd name="connsiteY4" fmla="*/ 63857 h 376385"/>
              <a:gd name="connsiteX5" fmla="*/ 181114 w 468291"/>
              <a:gd name="connsiteY5" fmla="*/ 70207 h 376385"/>
              <a:gd name="connsiteX6" fmla="*/ 200164 w 468291"/>
              <a:gd name="connsiteY6" fmla="*/ 82907 h 376385"/>
              <a:gd name="connsiteX7" fmla="*/ 212864 w 468291"/>
              <a:gd name="connsiteY7" fmla="*/ 101957 h 376385"/>
              <a:gd name="connsiteX8" fmla="*/ 231914 w 468291"/>
              <a:gd name="connsiteY8" fmla="*/ 108307 h 376385"/>
              <a:gd name="connsiteX9" fmla="*/ 250964 w 468291"/>
              <a:gd name="connsiteY9" fmla="*/ 121007 h 376385"/>
              <a:gd name="connsiteX10" fmla="*/ 276364 w 468291"/>
              <a:gd name="connsiteY10" fmla="*/ 159107 h 376385"/>
              <a:gd name="connsiteX11" fmla="*/ 282714 w 468291"/>
              <a:gd name="connsiteY11" fmla="*/ 178157 h 376385"/>
              <a:gd name="connsiteX12" fmla="*/ 327164 w 468291"/>
              <a:gd name="connsiteY12" fmla="*/ 235307 h 376385"/>
              <a:gd name="connsiteX13" fmla="*/ 333514 w 468291"/>
              <a:gd name="connsiteY13" fmla="*/ 254357 h 376385"/>
              <a:gd name="connsiteX14" fmla="*/ 339864 w 468291"/>
              <a:gd name="connsiteY14" fmla="*/ 279757 h 376385"/>
              <a:gd name="connsiteX15" fmla="*/ 371614 w 468291"/>
              <a:gd name="connsiteY15" fmla="*/ 317857 h 376385"/>
              <a:gd name="connsiteX16" fmla="*/ 390664 w 468291"/>
              <a:gd name="connsiteY16" fmla="*/ 330557 h 376385"/>
              <a:gd name="connsiteX17" fmla="*/ 409714 w 468291"/>
              <a:gd name="connsiteY17" fmla="*/ 349607 h 376385"/>
              <a:gd name="connsiteX18" fmla="*/ 447814 w 468291"/>
              <a:gd name="connsiteY18" fmla="*/ 362307 h 376385"/>
              <a:gd name="connsiteX19" fmla="*/ 466864 w 468291"/>
              <a:gd name="connsiteY19" fmla="*/ 375007 h 376385"/>
              <a:gd name="connsiteX20" fmla="*/ 435114 w 468291"/>
              <a:gd name="connsiteY20" fmla="*/ 368657 h 376385"/>
              <a:gd name="connsiteX21" fmla="*/ 397014 w 468291"/>
              <a:gd name="connsiteY21" fmla="*/ 362307 h 376385"/>
              <a:gd name="connsiteX22" fmla="*/ 377964 w 468291"/>
              <a:gd name="connsiteY22" fmla="*/ 349607 h 376385"/>
              <a:gd name="connsiteX23" fmla="*/ 371614 w 468291"/>
              <a:gd name="connsiteY23" fmla="*/ 330557 h 376385"/>
              <a:gd name="connsiteX24" fmla="*/ 339864 w 468291"/>
              <a:gd name="connsiteY24" fmla="*/ 298807 h 376385"/>
              <a:gd name="connsiteX25" fmla="*/ 333514 w 468291"/>
              <a:gd name="connsiteY25" fmla="*/ 279757 h 376385"/>
              <a:gd name="connsiteX26" fmla="*/ 289064 w 468291"/>
              <a:gd name="connsiteY26" fmla="*/ 222607 h 376385"/>
              <a:gd name="connsiteX27" fmla="*/ 257314 w 468291"/>
              <a:gd name="connsiteY27" fmla="*/ 197207 h 376385"/>
              <a:gd name="connsiteX28" fmla="*/ 219214 w 468291"/>
              <a:gd name="connsiteY28" fmla="*/ 171807 h 376385"/>
              <a:gd name="connsiteX29" fmla="*/ 193814 w 468291"/>
              <a:gd name="connsiteY29" fmla="*/ 133707 h 376385"/>
              <a:gd name="connsiteX30" fmla="*/ 187464 w 468291"/>
              <a:gd name="connsiteY30" fmla="*/ 114657 h 376385"/>
              <a:gd name="connsiteX31" fmla="*/ 168414 w 468291"/>
              <a:gd name="connsiteY31" fmla="*/ 108307 h 376385"/>
              <a:gd name="connsiteX32" fmla="*/ 149364 w 468291"/>
              <a:gd name="connsiteY32" fmla="*/ 95607 h 376385"/>
              <a:gd name="connsiteX33" fmla="*/ 130314 w 468291"/>
              <a:gd name="connsiteY33" fmla="*/ 89257 h 376385"/>
              <a:gd name="connsiteX34" fmla="*/ 92214 w 468291"/>
              <a:gd name="connsiteY34" fmla="*/ 70207 h 376385"/>
              <a:gd name="connsiteX35" fmla="*/ 73164 w 468291"/>
              <a:gd name="connsiteY35" fmla="*/ 51157 h 376385"/>
              <a:gd name="connsiteX36" fmla="*/ 54114 w 468291"/>
              <a:gd name="connsiteY36" fmla="*/ 44807 h 376385"/>
              <a:gd name="connsiteX37" fmla="*/ 35064 w 468291"/>
              <a:gd name="connsiteY37" fmla="*/ 32107 h 376385"/>
              <a:gd name="connsiteX38" fmla="*/ 9664 w 468291"/>
              <a:gd name="connsiteY38" fmla="*/ 6707 h 376385"/>
              <a:gd name="connsiteX39" fmla="*/ 3314 w 468291"/>
              <a:gd name="connsiteY39" fmla="*/ 357 h 37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68291" h="376385">
                <a:moveTo>
                  <a:pt x="3314" y="357"/>
                </a:moveTo>
                <a:cubicBezTo>
                  <a:pt x="12839" y="2474"/>
                  <a:pt x="38967" y="5483"/>
                  <a:pt x="66814" y="19407"/>
                </a:cubicBezTo>
                <a:cubicBezTo>
                  <a:pt x="73640" y="22820"/>
                  <a:pt x="79038" y="28694"/>
                  <a:pt x="85864" y="32107"/>
                </a:cubicBezTo>
                <a:cubicBezTo>
                  <a:pt x="98881" y="38616"/>
                  <a:pt x="124588" y="42392"/>
                  <a:pt x="136664" y="44807"/>
                </a:cubicBezTo>
                <a:cubicBezTo>
                  <a:pt x="145131" y="51157"/>
                  <a:pt x="152875" y="58606"/>
                  <a:pt x="162064" y="63857"/>
                </a:cubicBezTo>
                <a:cubicBezTo>
                  <a:pt x="167876" y="67178"/>
                  <a:pt x="175127" y="67214"/>
                  <a:pt x="181114" y="70207"/>
                </a:cubicBezTo>
                <a:cubicBezTo>
                  <a:pt x="187940" y="73620"/>
                  <a:pt x="193814" y="78674"/>
                  <a:pt x="200164" y="82907"/>
                </a:cubicBezTo>
                <a:cubicBezTo>
                  <a:pt x="204397" y="89257"/>
                  <a:pt x="206905" y="97189"/>
                  <a:pt x="212864" y="101957"/>
                </a:cubicBezTo>
                <a:cubicBezTo>
                  <a:pt x="218091" y="106138"/>
                  <a:pt x="225927" y="105314"/>
                  <a:pt x="231914" y="108307"/>
                </a:cubicBezTo>
                <a:cubicBezTo>
                  <a:pt x="238740" y="111720"/>
                  <a:pt x="244614" y="116774"/>
                  <a:pt x="250964" y="121007"/>
                </a:cubicBezTo>
                <a:cubicBezTo>
                  <a:pt x="259431" y="133707"/>
                  <a:pt x="271537" y="144627"/>
                  <a:pt x="276364" y="159107"/>
                </a:cubicBezTo>
                <a:cubicBezTo>
                  <a:pt x="278481" y="165457"/>
                  <a:pt x="279001" y="172588"/>
                  <a:pt x="282714" y="178157"/>
                </a:cubicBezTo>
                <a:cubicBezTo>
                  <a:pt x="304630" y="211031"/>
                  <a:pt x="310256" y="184584"/>
                  <a:pt x="327164" y="235307"/>
                </a:cubicBezTo>
                <a:cubicBezTo>
                  <a:pt x="329281" y="241657"/>
                  <a:pt x="331675" y="247921"/>
                  <a:pt x="333514" y="254357"/>
                </a:cubicBezTo>
                <a:cubicBezTo>
                  <a:pt x="335912" y="262748"/>
                  <a:pt x="336426" y="271735"/>
                  <a:pt x="339864" y="279757"/>
                </a:cubicBezTo>
                <a:cubicBezTo>
                  <a:pt x="345414" y="292707"/>
                  <a:pt x="361442" y="309381"/>
                  <a:pt x="371614" y="317857"/>
                </a:cubicBezTo>
                <a:cubicBezTo>
                  <a:pt x="377477" y="322743"/>
                  <a:pt x="384801" y="325671"/>
                  <a:pt x="390664" y="330557"/>
                </a:cubicBezTo>
                <a:cubicBezTo>
                  <a:pt x="397563" y="336306"/>
                  <a:pt x="401864" y="345246"/>
                  <a:pt x="409714" y="349607"/>
                </a:cubicBezTo>
                <a:cubicBezTo>
                  <a:pt x="421416" y="356108"/>
                  <a:pt x="436675" y="354881"/>
                  <a:pt x="447814" y="362307"/>
                </a:cubicBezTo>
                <a:cubicBezTo>
                  <a:pt x="454164" y="366540"/>
                  <a:pt x="473690" y="371594"/>
                  <a:pt x="466864" y="375007"/>
                </a:cubicBezTo>
                <a:cubicBezTo>
                  <a:pt x="457211" y="379834"/>
                  <a:pt x="445733" y="370588"/>
                  <a:pt x="435114" y="368657"/>
                </a:cubicBezTo>
                <a:cubicBezTo>
                  <a:pt x="422446" y="366354"/>
                  <a:pt x="409714" y="364424"/>
                  <a:pt x="397014" y="362307"/>
                </a:cubicBezTo>
                <a:cubicBezTo>
                  <a:pt x="390664" y="358074"/>
                  <a:pt x="382732" y="355566"/>
                  <a:pt x="377964" y="349607"/>
                </a:cubicBezTo>
                <a:cubicBezTo>
                  <a:pt x="373783" y="344380"/>
                  <a:pt x="374607" y="336544"/>
                  <a:pt x="371614" y="330557"/>
                </a:cubicBezTo>
                <a:cubicBezTo>
                  <a:pt x="361031" y="309390"/>
                  <a:pt x="358914" y="311507"/>
                  <a:pt x="339864" y="298807"/>
                </a:cubicBezTo>
                <a:cubicBezTo>
                  <a:pt x="337747" y="292457"/>
                  <a:pt x="336765" y="285608"/>
                  <a:pt x="333514" y="279757"/>
                </a:cubicBezTo>
                <a:cubicBezTo>
                  <a:pt x="319841" y="255145"/>
                  <a:pt x="309077" y="240118"/>
                  <a:pt x="289064" y="222607"/>
                </a:cubicBezTo>
                <a:cubicBezTo>
                  <a:pt x="278864" y="213682"/>
                  <a:pt x="267514" y="206132"/>
                  <a:pt x="257314" y="197207"/>
                </a:cubicBezTo>
                <a:cubicBezTo>
                  <a:pt x="228043" y="171595"/>
                  <a:pt x="250874" y="182360"/>
                  <a:pt x="219214" y="171807"/>
                </a:cubicBezTo>
                <a:cubicBezTo>
                  <a:pt x="210747" y="159107"/>
                  <a:pt x="198641" y="148187"/>
                  <a:pt x="193814" y="133707"/>
                </a:cubicBezTo>
                <a:cubicBezTo>
                  <a:pt x="191697" y="127357"/>
                  <a:pt x="192197" y="119390"/>
                  <a:pt x="187464" y="114657"/>
                </a:cubicBezTo>
                <a:cubicBezTo>
                  <a:pt x="182731" y="109924"/>
                  <a:pt x="174401" y="111300"/>
                  <a:pt x="168414" y="108307"/>
                </a:cubicBezTo>
                <a:cubicBezTo>
                  <a:pt x="161588" y="104894"/>
                  <a:pt x="156190" y="99020"/>
                  <a:pt x="149364" y="95607"/>
                </a:cubicBezTo>
                <a:cubicBezTo>
                  <a:pt x="143377" y="92614"/>
                  <a:pt x="136301" y="92250"/>
                  <a:pt x="130314" y="89257"/>
                </a:cubicBezTo>
                <a:cubicBezTo>
                  <a:pt x="81075" y="64638"/>
                  <a:pt x="140097" y="86168"/>
                  <a:pt x="92214" y="70207"/>
                </a:cubicBezTo>
                <a:cubicBezTo>
                  <a:pt x="85864" y="63857"/>
                  <a:pt x="80636" y="56138"/>
                  <a:pt x="73164" y="51157"/>
                </a:cubicBezTo>
                <a:cubicBezTo>
                  <a:pt x="67595" y="47444"/>
                  <a:pt x="60101" y="47800"/>
                  <a:pt x="54114" y="44807"/>
                </a:cubicBezTo>
                <a:cubicBezTo>
                  <a:pt x="47288" y="41394"/>
                  <a:pt x="41414" y="36340"/>
                  <a:pt x="35064" y="32107"/>
                </a:cubicBezTo>
                <a:cubicBezTo>
                  <a:pt x="27367" y="9016"/>
                  <a:pt x="34294" y="12865"/>
                  <a:pt x="9664" y="6707"/>
                </a:cubicBezTo>
                <a:cubicBezTo>
                  <a:pt x="7611" y="6194"/>
                  <a:pt x="-6211" y="-1760"/>
                  <a:pt x="3314" y="35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2" name="Freeform 131"/>
          <p:cNvSpPr/>
          <p:nvPr/>
        </p:nvSpPr>
        <p:spPr>
          <a:xfrm>
            <a:off x="1221974" y="7865555"/>
            <a:ext cx="468291" cy="376385"/>
          </a:xfrm>
          <a:custGeom>
            <a:avLst/>
            <a:gdLst>
              <a:gd name="connsiteX0" fmla="*/ 3314 w 468291"/>
              <a:gd name="connsiteY0" fmla="*/ 357 h 376385"/>
              <a:gd name="connsiteX1" fmla="*/ 66814 w 468291"/>
              <a:gd name="connsiteY1" fmla="*/ 19407 h 376385"/>
              <a:gd name="connsiteX2" fmla="*/ 85864 w 468291"/>
              <a:gd name="connsiteY2" fmla="*/ 32107 h 376385"/>
              <a:gd name="connsiteX3" fmla="*/ 136664 w 468291"/>
              <a:gd name="connsiteY3" fmla="*/ 44807 h 376385"/>
              <a:gd name="connsiteX4" fmla="*/ 162064 w 468291"/>
              <a:gd name="connsiteY4" fmla="*/ 63857 h 376385"/>
              <a:gd name="connsiteX5" fmla="*/ 181114 w 468291"/>
              <a:gd name="connsiteY5" fmla="*/ 70207 h 376385"/>
              <a:gd name="connsiteX6" fmla="*/ 200164 w 468291"/>
              <a:gd name="connsiteY6" fmla="*/ 82907 h 376385"/>
              <a:gd name="connsiteX7" fmla="*/ 212864 w 468291"/>
              <a:gd name="connsiteY7" fmla="*/ 101957 h 376385"/>
              <a:gd name="connsiteX8" fmla="*/ 231914 w 468291"/>
              <a:gd name="connsiteY8" fmla="*/ 108307 h 376385"/>
              <a:gd name="connsiteX9" fmla="*/ 250964 w 468291"/>
              <a:gd name="connsiteY9" fmla="*/ 121007 h 376385"/>
              <a:gd name="connsiteX10" fmla="*/ 276364 w 468291"/>
              <a:gd name="connsiteY10" fmla="*/ 159107 h 376385"/>
              <a:gd name="connsiteX11" fmla="*/ 282714 w 468291"/>
              <a:gd name="connsiteY11" fmla="*/ 178157 h 376385"/>
              <a:gd name="connsiteX12" fmla="*/ 327164 w 468291"/>
              <a:gd name="connsiteY12" fmla="*/ 235307 h 376385"/>
              <a:gd name="connsiteX13" fmla="*/ 333514 w 468291"/>
              <a:gd name="connsiteY13" fmla="*/ 254357 h 376385"/>
              <a:gd name="connsiteX14" fmla="*/ 339864 w 468291"/>
              <a:gd name="connsiteY14" fmla="*/ 279757 h 376385"/>
              <a:gd name="connsiteX15" fmla="*/ 371614 w 468291"/>
              <a:gd name="connsiteY15" fmla="*/ 317857 h 376385"/>
              <a:gd name="connsiteX16" fmla="*/ 390664 w 468291"/>
              <a:gd name="connsiteY16" fmla="*/ 330557 h 376385"/>
              <a:gd name="connsiteX17" fmla="*/ 409714 w 468291"/>
              <a:gd name="connsiteY17" fmla="*/ 349607 h 376385"/>
              <a:gd name="connsiteX18" fmla="*/ 447814 w 468291"/>
              <a:gd name="connsiteY18" fmla="*/ 362307 h 376385"/>
              <a:gd name="connsiteX19" fmla="*/ 466864 w 468291"/>
              <a:gd name="connsiteY19" fmla="*/ 375007 h 376385"/>
              <a:gd name="connsiteX20" fmla="*/ 435114 w 468291"/>
              <a:gd name="connsiteY20" fmla="*/ 368657 h 376385"/>
              <a:gd name="connsiteX21" fmla="*/ 397014 w 468291"/>
              <a:gd name="connsiteY21" fmla="*/ 362307 h 376385"/>
              <a:gd name="connsiteX22" fmla="*/ 377964 w 468291"/>
              <a:gd name="connsiteY22" fmla="*/ 349607 h 376385"/>
              <a:gd name="connsiteX23" fmla="*/ 371614 w 468291"/>
              <a:gd name="connsiteY23" fmla="*/ 330557 h 376385"/>
              <a:gd name="connsiteX24" fmla="*/ 339864 w 468291"/>
              <a:gd name="connsiteY24" fmla="*/ 298807 h 376385"/>
              <a:gd name="connsiteX25" fmla="*/ 333514 w 468291"/>
              <a:gd name="connsiteY25" fmla="*/ 279757 h 376385"/>
              <a:gd name="connsiteX26" fmla="*/ 289064 w 468291"/>
              <a:gd name="connsiteY26" fmla="*/ 222607 h 376385"/>
              <a:gd name="connsiteX27" fmla="*/ 257314 w 468291"/>
              <a:gd name="connsiteY27" fmla="*/ 197207 h 376385"/>
              <a:gd name="connsiteX28" fmla="*/ 219214 w 468291"/>
              <a:gd name="connsiteY28" fmla="*/ 171807 h 376385"/>
              <a:gd name="connsiteX29" fmla="*/ 193814 w 468291"/>
              <a:gd name="connsiteY29" fmla="*/ 133707 h 376385"/>
              <a:gd name="connsiteX30" fmla="*/ 187464 w 468291"/>
              <a:gd name="connsiteY30" fmla="*/ 114657 h 376385"/>
              <a:gd name="connsiteX31" fmla="*/ 168414 w 468291"/>
              <a:gd name="connsiteY31" fmla="*/ 108307 h 376385"/>
              <a:gd name="connsiteX32" fmla="*/ 149364 w 468291"/>
              <a:gd name="connsiteY32" fmla="*/ 95607 h 376385"/>
              <a:gd name="connsiteX33" fmla="*/ 130314 w 468291"/>
              <a:gd name="connsiteY33" fmla="*/ 89257 h 376385"/>
              <a:gd name="connsiteX34" fmla="*/ 92214 w 468291"/>
              <a:gd name="connsiteY34" fmla="*/ 70207 h 376385"/>
              <a:gd name="connsiteX35" fmla="*/ 73164 w 468291"/>
              <a:gd name="connsiteY35" fmla="*/ 51157 h 376385"/>
              <a:gd name="connsiteX36" fmla="*/ 54114 w 468291"/>
              <a:gd name="connsiteY36" fmla="*/ 44807 h 376385"/>
              <a:gd name="connsiteX37" fmla="*/ 35064 w 468291"/>
              <a:gd name="connsiteY37" fmla="*/ 32107 h 376385"/>
              <a:gd name="connsiteX38" fmla="*/ 9664 w 468291"/>
              <a:gd name="connsiteY38" fmla="*/ 6707 h 376385"/>
              <a:gd name="connsiteX39" fmla="*/ 3314 w 468291"/>
              <a:gd name="connsiteY39" fmla="*/ 357 h 37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68291" h="376385">
                <a:moveTo>
                  <a:pt x="3314" y="357"/>
                </a:moveTo>
                <a:cubicBezTo>
                  <a:pt x="12839" y="2474"/>
                  <a:pt x="38967" y="5483"/>
                  <a:pt x="66814" y="19407"/>
                </a:cubicBezTo>
                <a:cubicBezTo>
                  <a:pt x="73640" y="22820"/>
                  <a:pt x="79038" y="28694"/>
                  <a:pt x="85864" y="32107"/>
                </a:cubicBezTo>
                <a:cubicBezTo>
                  <a:pt x="98881" y="38616"/>
                  <a:pt x="124588" y="42392"/>
                  <a:pt x="136664" y="44807"/>
                </a:cubicBezTo>
                <a:cubicBezTo>
                  <a:pt x="145131" y="51157"/>
                  <a:pt x="152875" y="58606"/>
                  <a:pt x="162064" y="63857"/>
                </a:cubicBezTo>
                <a:cubicBezTo>
                  <a:pt x="167876" y="67178"/>
                  <a:pt x="175127" y="67214"/>
                  <a:pt x="181114" y="70207"/>
                </a:cubicBezTo>
                <a:cubicBezTo>
                  <a:pt x="187940" y="73620"/>
                  <a:pt x="193814" y="78674"/>
                  <a:pt x="200164" y="82907"/>
                </a:cubicBezTo>
                <a:cubicBezTo>
                  <a:pt x="204397" y="89257"/>
                  <a:pt x="206905" y="97189"/>
                  <a:pt x="212864" y="101957"/>
                </a:cubicBezTo>
                <a:cubicBezTo>
                  <a:pt x="218091" y="106138"/>
                  <a:pt x="225927" y="105314"/>
                  <a:pt x="231914" y="108307"/>
                </a:cubicBezTo>
                <a:cubicBezTo>
                  <a:pt x="238740" y="111720"/>
                  <a:pt x="244614" y="116774"/>
                  <a:pt x="250964" y="121007"/>
                </a:cubicBezTo>
                <a:cubicBezTo>
                  <a:pt x="259431" y="133707"/>
                  <a:pt x="271537" y="144627"/>
                  <a:pt x="276364" y="159107"/>
                </a:cubicBezTo>
                <a:cubicBezTo>
                  <a:pt x="278481" y="165457"/>
                  <a:pt x="279001" y="172588"/>
                  <a:pt x="282714" y="178157"/>
                </a:cubicBezTo>
                <a:cubicBezTo>
                  <a:pt x="304630" y="211031"/>
                  <a:pt x="310256" y="184584"/>
                  <a:pt x="327164" y="235307"/>
                </a:cubicBezTo>
                <a:cubicBezTo>
                  <a:pt x="329281" y="241657"/>
                  <a:pt x="331675" y="247921"/>
                  <a:pt x="333514" y="254357"/>
                </a:cubicBezTo>
                <a:cubicBezTo>
                  <a:pt x="335912" y="262748"/>
                  <a:pt x="336426" y="271735"/>
                  <a:pt x="339864" y="279757"/>
                </a:cubicBezTo>
                <a:cubicBezTo>
                  <a:pt x="345414" y="292707"/>
                  <a:pt x="361442" y="309381"/>
                  <a:pt x="371614" y="317857"/>
                </a:cubicBezTo>
                <a:cubicBezTo>
                  <a:pt x="377477" y="322743"/>
                  <a:pt x="384801" y="325671"/>
                  <a:pt x="390664" y="330557"/>
                </a:cubicBezTo>
                <a:cubicBezTo>
                  <a:pt x="397563" y="336306"/>
                  <a:pt x="401864" y="345246"/>
                  <a:pt x="409714" y="349607"/>
                </a:cubicBezTo>
                <a:cubicBezTo>
                  <a:pt x="421416" y="356108"/>
                  <a:pt x="436675" y="354881"/>
                  <a:pt x="447814" y="362307"/>
                </a:cubicBezTo>
                <a:cubicBezTo>
                  <a:pt x="454164" y="366540"/>
                  <a:pt x="473690" y="371594"/>
                  <a:pt x="466864" y="375007"/>
                </a:cubicBezTo>
                <a:cubicBezTo>
                  <a:pt x="457211" y="379834"/>
                  <a:pt x="445733" y="370588"/>
                  <a:pt x="435114" y="368657"/>
                </a:cubicBezTo>
                <a:cubicBezTo>
                  <a:pt x="422446" y="366354"/>
                  <a:pt x="409714" y="364424"/>
                  <a:pt x="397014" y="362307"/>
                </a:cubicBezTo>
                <a:cubicBezTo>
                  <a:pt x="390664" y="358074"/>
                  <a:pt x="382732" y="355566"/>
                  <a:pt x="377964" y="349607"/>
                </a:cubicBezTo>
                <a:cubicBezTo>
                  <a:pt x="373783" y="344380"/>
                  <a:pt x="374607" y="336544"/>
                  <a:pt x="371614" y="330557"/>
                </a:cubicBezTo>
                <a:cubicBezTo>
                  <a:pt x="361031" y="309390"/>
                  <a:pt x="358914" y="311507"/>
                  <a:pt x="339864" y="298807"/>
                </a:cubicBezTo>
                <a:cubicBezTo>
                  <a:pt x="337747" y="292457"/>
                  <a:pt x="336765" y="285608"/>
                  <a:pt x="333514" y="279757"/>
                </a:cubicBezTo>
                <a:cubicBezTo>
                  <a:pt x="319841" y="255145"/>
                  <a:pt x="309077" y="240118"/>
                  <a:pt x="289064" y="222607"/>
                </a:cubicBezTo>
                <a:cubicBezTo>
                  <a:pt x="278864" y="213682"/>
                  <a:pt x="267514" y="206132"/>
                  <a:pt x="257314" y="197207"/>
                </a:cubicBezTo>
                <a:cubicBezTo>
                  <a:pt x="228043" y="171595"/>
                  <a:pt x="250874" y="182360"/>
                  <a:pt x="219214" y="171807"/>
                </a:cubicBezTo>
                <a:cubicBezTo>
                  <a:pt x="210747" y="159107"/>
                  <a:pt x="198641" y="148187"/>
                  <a:pt x="193814" y="133707"/>
                </a:cubicBezTo>
                <a:cubicBezTo>
                  <a:pt x="191697" y="127357"/>
                  <a:pt x="192197" y="119390"/>
                  <a:pt x="187464" y="114657"/>
                </a:cubicBezTo>
                <a:cubicBezTo>
                  <a:pt x="182731" y="109924"/>
                  <a:pt x="174401" y="111300"/>
                  <a:pt x="168414" y="108307"/>
                </a:cubicBezTo>
                <a:cubicBezTo>
                  <a:pt x="161588" y="104894"/>
                  <a:pt x="156190" y="99020"/>
                  <a:pt x="149364" y="95607"/>
                </a:cubicBezTo>
                <a:cubicBezTo>
                  <a:pt x="143377" y="92614"/>
                  <a:pt x="136301" y="92250"/>
                  <a:pt x="130314" y="89257"/>
                </a:cubicBezTo>
                <a:cubicBezTo>
                  <a:pt x="81075" y="64638"/>
                  <a:pt x="140097" y="86168"/>
                  <a:pt x="92214" y="70207"/>
                </a:cubicBezTo>
                <a:cubicBezTo>
                  <a:pt x="85864" y="63857"/>
                  <a:pt x="80636" y="56138"/>
                  <a:pt x="73164" y="51157"/>
                </a:cubicBezTo>
                <a:cubicBezTo>
                  <a:pt x="67595" y="47444"/>
                  <a:pt x="60101" y="47800"/>
                  <a:pt x="54114" y="44807"/>
                </a:cubicBezTo>
                <a:cubicBezTo>
                  <a:pt x="47288" y="41394"/>
                  <a:pt x="41414" y="36340"/>
                  <a:pt x="35064" y="32107"/>
                </a:cubicBezTo>
                <a:cubicBezTo>
                  <a:pt x="27367" y="9016"/>
                  <a:pt x="34294" y="12865"/>
                  <a:pt x="9664" y="6707"/>
                </a:cubicBezTo>
                <a:cubicBezTo>
                  <a:pt x="7611" y="6194"/>
                  <a:pt x="-6211" y="-1760"/>
                  <a:pt x="3314" y="35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3" name="Freeform 132"/>
          <p:cNvSpPr/>
          <p:nvPr/>
        </p:nvSpPr>
        <p:spPr>
          <a:xfrm>
            <a:off x="1386054" y="7841570"/>
            <a:ext cx="468291" cy="376385"/>
          </a:xfrm>
          <a:custGeom>
            <a:avLst/>
            <a:gdLst>
              <a:gd name="connsiteX0" fmla="*/ 3314 w 468291"/>
              <a:gd name="connsiteY0" fmla="*/ 357 h 376385"/>
              <a:gd name="connsiteX1" fmla="*/ 66814 w 468291"/>
              <a:gd name="connsiteY1" fmla="*/ 19407 h 376385"/>
              <a:gd name="connsiteX2" fmla="*/ 85864 w 468291"/>
              <a:gd name="connsiteY2" fmla="*/ 32107 h 376385"/>
              <a:gd name="connsiteX3" fmla="*/ 136664 w 468291"/>
              <a:gd name="connsiteY3" fmla="*/ 44807 h 376385"/>
              <a:gd name="connsiteX4" fmla="*/ 162064 w 468291"/>
              <a:gd name="connsiteY4" fmla="*/ 63857 h 376385"/>
              <a:gd name="connsiteX5" fmla="*/ 181114 w 468291"/>
              <a:gd name="connsiteY5" fmla="*/ 70207 h 376385"/>
              <a:gd name="connsiteX6" fmla="*/ 200164 w 468291"/>
              <a:gd name="connsiteY6" fmla="*/ 82907 h 376385"/>
              <a:gd name="connsiteX7" fmla="*/ 212864 w 468291"/>
              <a:gd name="connsiteY7" fmla="*/ 101957 h 376385"/>
              <a:gd name="connsiteX8" fmla="*/ 231914 w 468291"/>
              <a:gd name="connsiteY8" fmla="*/ 108307 h 376385"/>
              <a:gd name="connsiteX9" fmla="*/ 250964 w 468291"/>
              <a:gd name="connsiteY9" fmla="*/ 121007 h 376385"/>
              <a:gd name="connsiteX10" fmla="*/ 276364 w 468291"/>
              <a:gd name="connsiteY10" fmla="*/ 159107 h 376385"/>
              <a:gd name="connsiteX11" fmla="*/ 282714 w 468291"/>
              <a:gd name="connsiteY11" fmla="*/ 178157 h 376385"/>
              <a:gd name="connsiteX12" fmla="*/ 327164 w 468291"/>
              <a:gd name="connsiteY12" fmla="*/ 235307 h 376385"/>
              <a:gd name="connsiteX13" fmla="*/ 333514 w 468291"/>
              <a:gd name="connsiteY13" fmla="*/ 254357 h 376385"/>
              <a:gd name="connsiteX14" fmla="*/ 339864 w 468291"/>
              <a:gd name="connsiteY14" fmla="*/ 279757 h 376385"/>
              <a:gd name="connsiteX15" fmla="*/ 371614 w 468291"/>
              <a:gd name="connsiteY15" fmla="*/ 317857 h 376385"/>
              <a:gd name="connsiteX16" fmla="*/ 390664 w 468291"/>
              <a:gd name="connsiteY16" fmla="*/ 330557 h 376385"/>
              <a:gd name="connsiteX17" fmla="*/ 409714 w 468291"/>
              <a:gd name="connsiteY17" fmla="*/ 349607 h 376385"/>
              <a:gd name="connsiteX18" fmla="*/ 447814 w 468291"/>
              <a:gd name="connsiteY18" fmla="*/ 362307 h 376385"/>
              <a:gd name="connsiteX19" fmla="*/ 466864 w 468291"/>
              <a:gd name="connsiteY19" fmla="*/ 375007 h 376385"/>
              <a:gd name="connsiteX20" fmla="*/ 435114 w 468291"/>
              <a:gd name="connsiteY20" fmla="*/ 368657 h 376385"/>
              <a:gd name="connsiteX21" fmla="*/ 397014 w 468291"/>
              <a:gd name="connsiteY21" fmla="*/ 362307 h 376385"/>
              <a:gd name="connsiteX22" fmla="*/ 377964 w 468291"/>
              <a:gd name="connsiteY22" fmla="*/ 349607 h 376385"/>
              <a:gd name="connsiteX23" fmla="*/ 371614 w 468291"/>
              <a:gd name="connsiteY23" fmla="*/ 330557 h 376385"/>
              <a:gd name="connsiteX24" fmla="*/ 339864 w 468291"/>
              <a:gd name="connsiteY24" fmla="*/ 298807 h 376385"/>
              <a:gd name="connsiteX25" fmla="*/ 333514 w 468291"/>
              <a:gd name="connsiteY25" fmla="*/ 279757 h 376385"/>
              <a:gd name="connsiteX26" fmla="*/ 289064 w 468291"/>
              <a:gd name="connsiteY26" fmla="*/ 222607 h 376385"/>
              <a:gd name="connsiteX27" fmla="*/ 257314 w 468291"/>
              <a:gd name="connsiteY27" fmla="*/ 197207 h 376385"/>
              <a:gd name="connsiteX28" fmla="*/ 219214 w 468291"/>
              <a:gd name="connsiteY28" fmla="*/ 171807 h 376385"/>
              <a:gd name="connsiteX29" fmla="*/ 193814 w 468291"/>
              <a:gd name="connsiteY29" fmla="*/ 133707 h 376385"/>
              <a:gd name="connsiteX30" fmla="*/ 187464 w 468291"/>
              <a:gd name="connsiteY30" fmla="*/ 114657 h 376385"/>
              <a:gd name="connsiteX31" fmla="*/ 168414 w 468291"/>
              <a:gd name="connsiteY31" fmla="*/ 108307 h 376385"/>
              <a:gd name="connsiteX32" fmla="*/ 149364 w 468291"/>
              <a:gd name="connsiteY32" fmla="*/ 95607 h 376385"/>
              <a:gd name="connsiteX33" fmla="*/ 130314 w 468291"/>
              <a:gd name="connsiteY33" fmla="*/ 89257 h 376385"/>
              <a:gd name="connsiteX34" fmla="*/ 92214 w 468291"/>
              <a:gd name="connsiteY34" fmla="*/ 70207 h 376385"/>
              <a:gd name="connsiteX35" fmla="*/ 73164 w 468291"/>
              <a:gd name="connsiteY35" fmla="*/ 51157 h 376385"/>
              <a:gd name="connsiteX36" fmla="*/ 54114 w 468291"/>
              <a:gd name="connsiteY36" fmla="*/ 44807 h 376385"/>
              <a:gd name="connsiteX37" fmla="*/ 35064 w 468291"/>
              <a:gd name="connsiteY37" fmla="*/ 32107 h 376385"/>
              <a:gd name="connsiteX38" fmla="*/ 9664 w 468291"/>
              <a:gd name="connsiteY38" fmla="*/ 6707 h 376385"/>
              <a:gd name="connsiteX39" fmla="*/ 3314 w 468291"/>
              <a:gd name="connsiteY39" fmla="*/ 357 h 37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68291" h="376385">
                <a:moveTo>
                  <a:pt x="3314" y="357"/>
                </a:moveTo>
                <a:cubicBezTo>
                  <a:pt x="12839" y="2474"/>
                  <a:pt x="38967" y="5483"/>
                  <a:pt x="66814" y="19407"/>
                </a:cubicBezTo>
                <a:cubicBezTo>
                  <a:pt x="73640" y="22820"/>
                  <a:pt x="79038" y="28694"/>
                  <a:pt x="85864" y="32107"/>
                </a:cubicBezTo>
                <a:cubicBezTo>
                  <a:pt x="98881" y="38616"/>
                  <a:pt x="124588" y="42392"/>
                  <a:pt x="136664" y="44807"/>
                </a:cubicBezTo>
                <a:cubicBezTo>
                  <a:pt x="145131" y="51157"/>
                  <a:pt x="152875" y="58606"/>
                  <a:pt x="162064" y="63857"/>
                </a:cubicBezTo>
                <a:cubicBezTo>
                  <a:pt x="167876" y="67178"/>
                  <a:pt x="175127" y="67214"/>
                  <a:pt x="181114" y="70207"/>
                </a:cubicBezTo>
                <a:cubicBezTo>
                  <a:pt x="187940" y="73620"/>
                  <a:pt x="193814" y="78674"/>
                  <a:pt x="200164" y="82907"/>
                </a:cubicBezTo>
                <a:cubicBezTo>
                  <a:pt x="204397" y="89257"/>
                  <a:pt x="206905" y="97189"/>
                  <a:pt x="212864" y="101957"/>
                </a:cubicBezTo>
                <a:cubicBezTo>
                  <a:pt x="218091" y="106138"/>
                  <a:pt x="225927" y="105314"/>
                  <a:pt x="231914" y="108307"/>
                </a:cubicBezTo>
                <a:cubicBezTo>
                  <a:pt x="238740" y="111720"/>
                  <a:pt x="244614" y="116774"/>
                  <a:pt x="250964" y="121007"/>
                </a:cubicBezTo>
                <a:cubicBezTo>
                  <a:pt x="259431" y="133707"/>
                  <a:pt x="271537" y="144627"/>
                  <a:pt x="276364" y="159107"/>
                </a:cubicBezTo>
                <a:cubicBezTo>
                  <a:pt x="278481" y="165457"/>
                  <a:pt x="279001" y="172588"/>
                  <a:pt x="282714" y="178157"/>
                </a:cubicBezTo>
                <a:cubicBezTo>
                  <a:pt x="304630" y="211031"/>
                  <a:pt x="310256" y="184584"/>
                  <a:pt x="327164" y="235307"/>
                </a:cubicBezTo>
                <a:cubicBezTo>
                  <a:pt x="329281" y="241657"/>
                  <a:pt x="331675" y="247921"/>
                  <a:pt x="333514" y="254357"/>
                </a:cubicBezTo>
                <a:cubicBezTo>
                  <a:pt x="335912" y="262748"/>
                  <a:pt x="336426" y="271735"/>
                  <a:pt x="339864" y="279757"/>
                </a:cubicBezTo>
                <a:cubicBezTo>
                  <a:pt x="345414" y="292707"/>
                  <a:pt x="361442" y="309381"/>
                  <a:pt x="371614" y="317857"/>
                </a:cubicBezTo>
                <a:cubicBezTo>
                  <a:pt x="377477" y="322743"/>
                  <a:pt x="384801" y="325671"/>
                  <a:pt x="390664" y="330557"/>
                </a:cubicBezTo>
                <a:cubicBezTo>
                  <a:pt x="397563" y="336306"/>
                  <a:pt x="401864" y="345246"/>
                  <a:pt x="409714" y="349607"/>
                </a:cubicBezTo>
                <a:cubicBezTo>
                  <a:pt x="421416" y="356108"/>
                  <a:pt x="436675" y="354881"/>
                  <a:pt x="447814" y="362307"/>
                </a:cubicBezTo>
                <a:cubicBezTo>
                  <a:pt x="454164" y="366540"/>
                  <a:pt x="473690" y="371594"/>
                  <a:pt x="466864" y="375007"/>
                </a:cubicBezTo>
                <a:cubicBezTo>
                  <a:pt x="457211" y="379834"/>
                  <a:pt x="445733" y="370588"/>
                  <a:pt x="435114" y="368657"/>
                </a:cubicBezTo>
                <a:cubicBezTo>
                  <a:pt x="422446" y="366354"/>
                  <a:pt x="409714" y="364424"/>
                  <a:pt x="397014" y="362307"/>
                </a:cubicBezTo>
                <a:cubicBezTo>
                  <a:pt x="390664" y="358074"/>
                  <a:pt x="382732" y="355566"/>
                  <a:pt x="377964" y="349607"/>
                </a:cubicBezTo>
                <a:cubicBezTo>
                  <a:pt x="373783" y="344380"/>
                  <a:pt x="374607" y="336544"/>
                  <a:pt x="371614" y="330557"/>
                </a:cubicBezTo>
                <a:cubicBezTo>
                  <a:pt x="361031" y="309390"/>
                  <a:pt x="358914" y="311507"/>
                  <a:pt x="339864" y="298807"/>
                </a:cubicBezTo>
                <a:cubicBezTo>
                  <a:pt x="337747" y="292457"/>
                  <a:pt x="336765" y="285608"/>
                  <a:pt x="333514" y="279757"/>
                </a:cubicBezTo>
                <a:cubicBezTo>
                  <a:pt x="319841" y="255145"/>
                  <a:pt x="309077" y="240118"/>
                  <a:pt x="289064" y="222607"/>
                </a:cubicBezTo>
                <a:cubicBezTo>
                  <a:pt x="278864" y="213682"/>
                  <a:pt x="267514" y="206132"/>
                  <a:pt x="257314" y="197207"/>
                </a:cubicBezTo>
                <a:cubicBezTo>
                  <a:pt x="228043" y="171595"/>
                  <a:pt x="250874" y="182360"/>
                  <a:pt x="219214" y="171807"/>
                </a:cubicBezTo>
                <a:cubicBezTo>
                  <a:pt x="210747" y="159107"/>
                  <a:pt x="198641" y="148187"/>
                  <a:pt x="193814" y="133707"/>
                </a:cubicBezTo>
                <a:cubicBezTo>
                  <a:pt x="191697" y="127357"/>
                  <a:pt x="192197" y="119390"/>
                  <a:pt x="187464" y="114657"/>
                </a:cubicBezTo>
                <a:cubicBezTo>
                  <a:pt x="182731" y="109924"/>
                  <a:pt x="174401" y="111300"/>
                  <a:pt x="168414" y="108307"/>
                </a:cubicBezTo>
                <a:cubicBezTo>
                  <a:pt x="161588" y="104894"/>
                  <a:pt x="156190" y="99020"/>
                  <a:pt x="149364" y="95607"/>
                </a:cubicBezTo>
                <a:cubicBezTo>
                  <a:pt x="143377" y="92614"/>
                  <a:pt x="136301" y="92250"/>
                  <a:pt x="130314" y="89257"/>
                </a:cubicBezTo>
                <a:cubicBezTo>
                  <a:pt x="81075" y="64638"/>
                  <a:pt x="140097" y="86168"/>
                  <a:pt x="92214" y="70207"/>
                </a:cubicBezTo>
                <a:cubicBezTo>
                  <a:pt x="85864" y="63857"/>
                  <a:pt x="80636" y="56138"/>
                  <a:pt x="73164" y="51157"/>
                </a:cubicBezTo>
                <a:cubicBezTo>
                  <a:pt x="67595" y="47444"/>
                  <a:pt x="60101" y="47800"/>
                  <a:pt x="54114" y="44807"/>
                </a:cubicBezTo>
                <a:cubicBezTo>
                  <a:pt x="47288" y="41394"/>
                  <a:pt x="41414" y="36340"/>
                  <a:pt x="35064" y="32107"/>
                </a:cubicBezTo>
                <a:cubicBezTo>
                  <a:pt x="27367" y="9016"/>
                  <a:pt x="34294" y="12865"/>
                  <a:pt x="9664" y="6707"/>
                </a:cubicBezTo>
                <a:cubicBezTo>
                  <a:pt x="7611" y="6194"/>
                  <a:pt x="-6211" y="-1760"/>
                  <a:pt x="3314" y="35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4" name="Freeform 133"/>
          <p:cNvSpPr/>
          <p:nvPr/>
        </p:nvSpPr>
        <p:spPr>
          <a:xfrm>
            <a:off x="916701" y="7933964"/>
            <a:ext cx="468291" cy="376385"/>
          </a:xfrm>
          <a:custGeom>
            <a:avLst/>
            <a:gdLst>
              <a:gd name="connsiteX0" fmla="*/ 3314 w 468291"/>
              <a:gd name="connsiteY0" fmla="*/ 357 h 376385"/>
              <a:gd name="connsiteX1" fmla="*/ 66814 w 468291"/>
              <a:gd name="connsiteY1" fmla="*/ 19407 h 376385"/>
              <a:gd name="connsiteX2" fmla="*/ 85864 w 468291"/>
              <a:gd name="connsiteY2" fmla="*/ 32107 h 376385"/>
              <a:gd name="connsiteX3" fmla="*/ 136664 w 468291"/>
              <a:gd name="connsiteY3" fmla="*/ 44807 h 376385"/>
              <a:gd name="connsiteX4" fmla="*/ 162064 w 468291"/>
              <a:gd name="connsiteY4" fmla="*/ 63857 h 376385"/>
              <a:gd name="connsiteX5" fmla="*/ 181114 w 468291"/>
              <a:gd name="connsiteY5" fmla="*/ 70207 h 376385"/>
              <a:gd name="connsiteX6" fmla="*/ 200164 w 468291"/>
              <a:gd name="connsiteY6" fmla="*/ 82907 h 376385"/>
              <a:gd name="connsiteX7" fmla="*/ 212864 w 468291"/>
              <a:gd name="connsiteY7" fmla="*/ 101957 h 376385"/>
              <a:gd name="connsiteX8" fmla="*/ 231914 w 468291"/>
              <a:gd name="connsiteY8" fmla="*/ 108307 h 376385"/>
              <a:gd name="connsiteX9" fmla="*/ 250964 w 468291"/>
              <a:gd name="connsiteY9" fmla="*/ 121007 h 376385"/>
              <a:gd name="connsiteX10" fmla="*/ 276364 w 468291"/>
              <a:gd name="connsiteY10" fmla="*/ 159107 h 376385"/>
              <a:gd name="connsiteX11" fmla="*/ 282714 w 468291"/>
              <a:gd name="connsiteY11" fmla="*/ 178157 h 376385"/>
              <a:gd name="connsiteX12" fmla="*/ 327164 w 468291"/>
              <a:gd name="connsiteY12" fmla="*/ 235307 h 376385"/>
              <a:gd name="connsiteX13" fmla="*/ 333514 w 468291"/>
              <a:gd name="connsiteY13" fmla="*/ 254357 h 376385"/>
              <a:gd name="connsiteX14" fmla="*/ 339864 w 468291"/>
              <a:gd name="connsiteY14" fmla="*/ 279757 h 376385"/>
              <a:gd name="connsiteX15" fmla="*/ 371614 w 468291"/>
              <a:gd name="connsiteY15" fmla="*/ 317857 h 376385"/>
              <a:gd name="connsiteX16" fmla="*/ 390664 w 468291"/>
              <a:gd name="connsiteY16" fmla="*/ 330557 h 376385"/>
              <a:gd name="connsiteX17" fmla="*/ 409714 w 468291"/>
              <a:gd name="connsiteY17" fmla="*/ 349607 h 376385"/>
              <a:gd name="connsiteX18" fmla="*/ 447814 w 468291"/>
              <a:gd name="connsiteY18" fmla="*/ 362307 h 376385"/>
              <a:gd name="connsiteX19" fmla="*/ 466864 w 468291"/>
              <a:gd name="connsiteY19" fmla="*/ 375007 h 376385"/>
              <a:gd name="connsiteX20" fmla="*/ 435114 w 468291"/>
              <a:gd name="connsiteY20" fmla="*/ 368657 h 376385"/>
              <a:gd name="connsiteX21" fmla="*/ 397014 w 468291"/>
              <a:gd name="connsiteY21" fmla="*/ 362307 h 376385"/>
              <a:gd name="connsiteX22" fmla="*/ 377964 w 468291"/>
              <a:gd name="connsiteY22" fmla="*/ 349607 h 376385"/>
              <a:gd name="connsiteX23" fmla="*/ 371614 w 468291"/>
              <a:gd name="connsiteY23" fmla="*/ 330557 h 376385"/>
              <a:gd name="connsiteX24" fmla="*/ 339864 w 468291"/>
              <a:gd name="connsiteY24" fmla="*/ 298807 h 376385"/>
              <a:gd name="connsiteX25" fmla="*/ 333514 w 468291"/>
              <a:gd name="connsiteY25" fmla="*/ 279757 h 376385"/>
              <a:gd name="connsiteX26" fmla="*/ 289064 w 468291"/>
              <a:gd name="connsiteY26" fmla="*/ 222607 h 376385"/>
              <a:gd name="connsiteX27" fmla="*/ 257314 w 468291"/>
              <a:gd name="connsiteY27" fmla="*/ 197207 h 376385"/>
              <a:gd name="connsiteX28" fmla="*/ 219214 w 468291"/>
              <a:gd name="connsiteY28" fmla="*/ 171807 h 376385"/>
              <a:gd name="connsiteX29" fmla="*/ 193814 w 468291"/>
              <a:gd name="connsiteY29" fmla="*/ 133707 h 376385"/>
              <a:gd name="connsiteX30" fmla="*/ 187464 w 468291"/>
              <a:gd name="connsiteY30" fmla="*/ 114657 h 376385"/>
              <a:gd name="connsiteX31" fmla="*/ 168414 w 468291"/>
              <a:gd name="connsiteY31" fmla="*/ 108307 h 376385"/>
              <a:gd name="connsiteX32" fmla="*/ 149364 w 468291"/>
              <a:gd name="connsiteY32" fmla="*/ 95607 h 376385"/>
              <a:gd name="connsiteX33" fmla="*/ 130314 w 468291"/>
              <a:gd name="connsiteY33" fmla="*/ 89257 h 376385"/>
              <a:gd name="connsiteX34" fmla="*/ 92214 w 468291"/>
              <a:gd name="connsiteY34" fmla="*/ 70207 h 376385"/>
              <a:gd name="connsiteX35" fmla="*/ 73164 w 468291"/>
              <a:gd name="connsiteY35" fmla="*/ 51157 h 376385"/>
              <a:gd name="connsiteX36" fmla="*/ 54114 w 468291"/>
              <a:gd name="connsiteY36" fmla="*/ 44807 h 376385"/>
              <a:gd name="connsiteX37" fmla="*/ 35064 w 468291"/>
              <a:gd name="connsiteY37" fmla="*/ 32107 h 376385"/>
              <a:gd name="connsiteX38" fmla="*/ 9664 w 468291"/>
              <a:gd name="connsiteY38" fmla="*/ 6707 h 376385"/>
              <a:gd name="connsiteX39" fmla="*/ 3314 w 468291"/>
              <a:gd name="connsiteY39" fmla="*/ 357 h 37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68291" h="376385">
                <a:moveTo>
                  <a:pt x="3314" y="357"/>
                </a:moveTo>
                <a:cubicBezTo>
                  <a:pt x="12839" y="2474"/>
                  <a:pt x="38967" y="5483"/>
                  <a:pt x="66814" y="19407"/>
                </a:cubicBezTo>
                <a:cubicBezTo>
                  <a:pt x="73640" y="22820"/>
                  <a:pt x="79038" y="28694"/>
                  <a:pt x="85864" y="32107"/>
                </a:cubicBezTo>
                <a:cubicBezTo>
                  <a:pt x="98881" y="38616"/>
                  <a:pt x="124588" y="42392"/>
                  <a:pt x="136664" y="44807"/>
                </a:cubicBezTo>
                <a:cubicBezTo>
                  <a:pt x="145131" y="51157"/>
                  <a:pt x="152875" y="58606"/>
                  <a:pt x="162064" y="63857"/>
                </a:cubicBezTo>
                <a:cubicBezTo>
                  <a:pt x="167876" y="67178"/>
                  <a:pt x="175127" y="67214"/>
                  <a:pt x="181114" y="70207"/>
                </a:cubicBezTo>
                <a:cubicBezTo>
                  <a:pt x="187940" y="73620"/>
                  <a:pt x="193814" y="78674"/>
                  <a:pt x="200164" y="82907"/>
                </a:cubicBezTo>
                <a:cubicBezTo>
                  <a:pt x="204397" y="89257"/>
                  <a:pt x="206905" y="97189"/>
                  <a:pt x="212864" y="101957"/>
                </a:cubicBezTo>
                <a:cubicBezTo>
                  <a:pt x="218091" y="106138"/>
                  <a:pt x="225927" y="105314"/>
                  <a:pt x="231914" y="108307"/>
                </a:cubicBezTo>
                <a:cubicBezTo>
                  <a:pt x="238740" y="111720"/>
                  <a:pt x="244614" y="116774"/>
                  <a:pt x="250964" y="121007"/>
                </a:cubicBezTo>
                <a:cubicBezTo>
                  <a:pt x="259431" y="133707"/>
                  <a:pt x="271537" y="144627"/>
                  <a:pt x="276364" y="159107"/>
                </a:cubicBezTo>
                <a:cubicBezTo>
                  <a:pt x="278481" y="165457"/>
                  <a:pt x="279001" y="172588"/>
                  <a:pt x="282714" y="178157"/>
                </a:cubicBezTo>
                <a:cubicBezTo>
                  <a:pt x="304630" y="211031"/>
                  <a:pt x="310256" y="184584"/>
                  <a:pt x="327164" y="235307"/>
                </a:cubicBezTo>
                <a:cubicBezTo>
                  <a:pt x="329281" y="241657"/>
                  <a:pt x="331675" y="247921"/>
                  <a:pt x="333514" y="254357"/>
                </a:cubicBezTo>
                <a:cubicBezTo>
                  <a:pt x="335912" y="262748"/>
                  <a:pt x="336426" y="271735"/>
                  <a:pt x="339864" y="279757"/>
                </a:cubicBezTo>
                <a:cubicBezTo>
                  <a:pt x="345414" y="292707"/>
                  <a:pt x="361442" y="309381"/>
                  <a:pt x="371614" y="317857"/>
                </a:cubicBezTo>
                <a:cubicBezTo>
                  <a:pt x="377477" y="322743"/>
                  <a:pt x="384801" y="325671"/>
                  <a:pt x="390664" y="330557"/>
                </a:cubicBezTo>
                <a:cubicBezTo>
                  <a:pt x="397563" y="336306"/>
                  <a:pt x="401864" y="345246"/>
                  <a:pt x="409714" y="349607"/>
                </a:cubicBezTo>
                <a:cubicBezTo>
                  <a:pt x="421416" y="356108"/>
                  <a:pt x="436675" y="354881"/>
                  <a:pt x="447814" y="362307"/>
                </a:cubicBezTo>
                <a:cubicBezTo>
                  <a:pt x="454164" y="366540"/>
                  <a:pt x="473690" y="371594"/>
                  <a:pt x="466864" y="375007"/>
                </a:cubicBezTo>
                <a:cubicBezTo>
                  <a:pt x="457211" y="379834"/>
                  <a:pt x="445733" y="370588"/>
                  <a:pt x="435114" y="368657"/>
                </a:cubicBezTo>
                <a:cubicBezTo>
                  <a:pt x="422446" y="366354"/>
                  <a:pt x="409714" y="364424"/>
                  <a:pt x="397014" y="362307"/>
                </a:cubicBezTo>
                <a:cubicBezTo>
                  <a:pt x="390664" y="358074"/>
                  <a:pt x="382732" y="355566"/>
                  <a:pt x="377964" y="349607"/>
                </a:cubicBezTo>
                <a:cubicBezTo>
                  <a:pt x="373783" y="344380"/>
                  <a:pt x="374607" y="336544"/>
                  <a:pt x="371614" y="330557"/>
                </a:cubicBezTo>
                <a:cubicBezTo>
                  <a:pt x="361031" y="309390"/>
                  <a:pt x="358914" y="311507"/>
                  <a:pt x="339864" y="298807"/>
                </a:cubicBezTo>
                <a:cubicBezTo>
                  <a:pt x="337747" y="292457"/>
                  <a:pt x="336765" y="285608"/>
                  <a:pt x="333514" y="279757"/>
                </a:cubicBezTo>
                <a:cubicBezTo>
                  <a:pt x="319841" y="255145"/>
                  <a:pt x="309077" y="240118"/>
                  <a:pt x="289064" y="222607"/>
                </a:cubicBezTo>
                <a:cubicBezTo>
                  <a:pt x="278864" y="213682"/>
                  <a:pt x="267514" y="206132"/>
                  <a:pt x="257314" y="197207"/>
                </a:cubicBezTo>
                <a:cubicBezTo>
                  <a:pt x="228043" y="171595"/>
                  <a:pt x="250874" y="182360"/>
                  <a:pt x="219214" y="171807"/>
                </a:cubicBezTo>
                <a:cubicBezTo>
                  <a:pt x="210747" y="159107"/>
                  <a:pt x="198641" y="148187"/>
                  <a:pt x="193814" y="133707"/>
                </a:cubicBezTo>
                <a:cubicBezTo>
                  <a:pt x="191697" y="127357"/>
                  <a:pt x="192197" y="119390"/>
                  <a:pt x="187464" y="114657"/>
                </a:cubicBezTo>
                <a:cubicBezTo>
                  <a:pt x="182731" y="109924"/>
                  <a:pt x="174401" y="111300"/>
                  <a:pt x="168414" y="108307"/>
                </a:cubicBezTo>
                <a:cubicBezTo>
                  <a:pt x="161588" y="104894"/>
                  <a:pt x="156190" y="99020"/>
                  <a:pt x="149364" y="95607"/>
                </a:cubicBezTo>
                <a:cubicBezTo>
                  <a:pt x="143377" y="92614"/>
                  <a:pt x="136301" y="92250"/>
                  <a:pt x="130314" y="89257"/>
                </a:cubicBezTo>
                <a:cubicBezTo>
                  <a:pt x="81075" y="64638"/>
                  <a:pt x="140097" y="86168"/>
                  <a:pt x="92214" y="70207"/>
                </a:cubicBezTo>
                <a:cubicBezTo>
                  <a:pt x="85864" y="63857"/>
                  <a:pt x="80636" y="56138"/>
                  <a:pt x="73164" y="51157"/>
                </a:cubicBezTo>
                <a:cubicBezTo>
                  <a:pt x="67595" y="47444"/>
                  <a:pt x="60101" y="47800"/>
                  <a:pt x="54114" y="44807"/>
                </a:cubicBezTo>
                <a:cubicBezTo>
                  <a:pt x="47288" y="41394"/>
                  <a:pt x="41414" y="36340"/>
                  <a:pt x="35064" y="32107"/>
                </a:cubicBezTo>
                <a:cubicBezTo>
                  <a:pt x="27367" y="9016"/>
                  <a:pt x="34294" y="12865"/>
                  <a:pt x="9664" y="6707"/>
                </a:cubicBezTo>
                <a:cubicBezTo>
                  <a:pt x="7611" y="6194"/>
                  <a:pt x="-6211" y="-1760"/>
                  <a:pt x="3314" y="35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5" name="Freeform 134"/>
          <p:cNvSpPr/>
          <p:nvPr/>
        </p:nvSpPr>
        <p:spPr>
          <a:xfrm>
            <a:off x="1653102" y="7864262"/>
            <a:ext cx="468291" cy="376385"/>
          </a:xfrm>
          <a:custGeom>
            <a:avLst/>
            <a:gdLst>
              <a:gd name="connsiteX0" fmla="*/ 3314 w 468291"/>
              <a:gd name="connsiteY0" fmla="*/ 357 h 376385"/>
              <a:gd name="connsiteX1" fmla="*/ 66814 w 468291"/>
              <a:gd name="connsiteY1" fmla="*/ 19407 h 376385"/>
              <a:gd name="connsiteX2" fmla="*/ 85864 w 468291"/>
              <a:gd name="connsiteY2" fmla="*/ 32107 h 376385"/>
              <a:gd name="connsiteX3" fmla="*/ 136664 w 468291"/>
              <a:gd name="connsiteY3" fmla="*/ 44807 h 376385"/>
              <a:gd name="connsiteX4" fmla="*/ 162064 w 468291"/>
              <a:gd name="connsiteY4" fmla="*/ 63857 h 376385"/>
              <a:gd name="connsiteX5" fmla="*/ 181114 w 468291"/>
              <a:gd name="connsiteY5" fmla="*/ 70207 h 376385"/>
              <a:gd name="connsiteX6" fmla="*/ 200164 w 468291"/>
              <a:gd name="connsiteY6" fmla="*/ 82907 h 376385"/>
              <a:gd name="connsiteX7" fmla="*/ 212864 w 468291"/>
              <a:gd name="connsiteY7" fmla="*/ 101957 h 376385"/>
              <a:gd name="connsiteX8" fmla="*/ 231914 w 468291"/>
              <a:gd name="connsiteY8" fmla="*/ 108307 h 376385"/>
              <a:gd name="connsiteX9" fmla="*/ 250964 w 468291"/>
              <a:gd name="connsiteY9" fmla="*/ 121007 h 376385"/>
              <a:gd name="connsiteX10" fmla="*/ 276364 w 468291"/>
              <a:gd name="connsiteY10" fmla="*/ 159107 h 376385"/>
              <a:gd name="connsiteX11" fmla="*/ 282714 w 468291"/>
              <a:gd name="connsiteY11" fmla="*/ 178157 h 376385"/>
              <a:gd name="connsiteX12" fmla="*/ 327164 w 468291"/>
              <a:gd name="connsiteY12" fmla="*/ 235307 h 376385"/>
              <a:gd name="connsiteX13" fmla="*/ 333514 w 468291"/>
              <a:gd name="connsiteY13" fmla="*/ 254357 h 376385"/>
              <a:gd name="connsiteX14" fmla="*/ 339864 w 468291"/>
              <a:gd name="connsiteY14" fmla="*/ 279757 h 376385"/>
              <a:gd name="connsiteX15" fmla="*/ 371614 w 468291"/>
              <a:gd name="connsiteY15" fmla="*/ 317857 h 376385"/>
              <a:gd name="connsiteX16" fmla="*/ 390664 w 468291"/>
              <a:gd name="connsiteY16" fmla="*/ 330557 h 376385"/>
              <a:gd name="connsiteX17" fmla="*/ 409714 w 468291"/>
              <a:gd name="connsiteY17" fmla="*/ 349607 h 376385"/>
              <a:gd name="connsiteX18" fmla="*/ 447814 w 468291"/>
              <a:gd name="connsiteY18" fmla="*/ 362307 h 376385"/>
              <a:gd name="connsiteX19" fmla="*/ 466864 w 468291"/>
              <a:gd name="connsiteY19" fmla="*/ 375007 h 376385"/>
              <a:gd name="connsiteX20" fmla="*/ 435114 w 468291"/>
              <a:gd name="connsiteY20" fmla="*/ 368657 h 376385"/>
              <a:gd name="connsiteX21" fmla="*/ 397014 w 468291"/>
              <a:gd name="connsiteY21" fmla="*/ 362307 h 376385"/>
              <a:gd name="connsiteX22" fmla="*/ 377964 w 468291"/>
              <a:gd name="connsiteY22" fmla="*/ 349607 h 376385"/>
              <a:gd name="connsiteX23" fmla="*/ 371614 w 468291"/>
              <a:gd name="connsiteY23" fmla="*/ 330557 h 376385"/>
              <a:gd name="connsiteX24" fmla="*/ 339864 w 468291"/>
              <a:gd name="connsiteY24" fmla="*/ 298807 h 376385"/>
              <a:gd name="connsiteX25" fmla="*/ 333514 w 468291"/>
              <a:gd name="connsiteY25" fmla="*/ 279757 h 376385"/>
              <a:gd name="connsiteX26" fmla="*/ 289064 w 468291"/>
              <a:gd name="connsiteY26" fmla="*/ 222607 h 376385"/>
              <a:gd name="connsiteX27" fmla="*/ 257314 w 468291"/>
              <a:gd name="connsiteY27" fmla="*/ 197207 h 376385"/>
              <a:gd name="connsiteX28" fmla="*/ 219214 w 468291"/>
              <a:gd name="connsiteY28" fmla="*/ 171807 h 376385"/>
              <a:gd name="connsiteX29" fmla="*/ 193814 w 468291"/>
              <a:gd name="connsiteY29" fmla="*/ 133707 h 376385"/>
              <a:gd name="connsiteX30" fmla="*/ 187464 w 468291"/>
              <a:gd name="connsiteY30" fmla="*/ 114657 h 376385"/>
              <a:gd name="connsiteX31" fmla="*/ 168414 w 468291"/>
              <a:gd name="connsiteY31" fmla="*/ 108307 h 376385"/>
              <a:gd name="connsiteX32" fmla="*/ 149364 w 468291"/>
              <a:gd name="connsiteY32" fmla="*/ 95607 h 376385"/>
              <a:gd name="connsiteX33" fmla="*/ 130314 w 468291"/>
              <a:gd name="connsiteY33" fmla="*/ 89257 h 376385"/>
              <a:gd name="connsiteX34" fmla="*/ 92214 w 468291"/>
              <a:gd name="connsiteY34" fmla="*/ 70207 h 376385"/>
              <a:gd name="connsiteX35" fmla="*/ 73164 w 468291"/>
              <a:gd name="connsiteY35" fmla="*/ 51157 h 376385"/>
              <a:gd name="connsiteX36" fmla="*/ 54114 w 468291"/>
              <a:gd name="connsiteY36" fmla="*/ 44807 h 376385"/>
              <a:gd name="connsiteX37" fmla="*/ 35064 w 468291"/>
              <a:gd name="connsiteY37" fmla="*/ 32107 h 376385"/>
              <a:gd name="connsiteX38" fmla="*/ 9664 w 468291"/>
              <a:gd name="connsiteY38" fmla="*/ 6707 h 376385"/>
              <a:gd name="connsiteX39" fmla="*/ 3314 w 468291"/>
              <a:gd name="connsiteY39" fmla="*/ 357 h 37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468291" h="376385">
                <a:moveTo>
                  <a:pt x="3314" y="357"/>
                </a:moveTo>
                <a:cubicBezTo>
                  <a:pt x="12839" y="2474"/>
                  <a:pt x="38967" y="5483"/>
                  <a:pt x="66814" y="19407"/>
                </a:cubicBezTo>
                <a:cubicBezTo>
                  <a:pt x="73640" y="22820"/>
                  <a:pt x="79038" y="28694"/>
                  <a:pt x="85864" y="32107"/>
                </a:cubicBezTo>
                <a:cubicBezTo>
                  <a:pt x="98881" y="38616"/>
                  <a:pt x="124588" y="42392"/>
                  <a:pt x="136664" y="44807"/>
                </a:cubicBezTo>
                <a:cubicBezTo>
                  <a:pt x="145131" y="51157"/>
                  <a:pt x="152875" y="58606"/>
                  <a:pt x="162064" y="63857"/>
                </a:cubicBezTo>
                <a:cubicBezTo>
                  <a:pt x="167876" y="67178"/>
                  <a:pt x="175127" y="67214"/>
                  <a:pt x="181114" y="70207"/>
                </a:cubicBezTo>
                <a:cubicBezTo>
                  <a:pt x="187940" y="73620"/>
                  <a:pt x="193814" y="78674"/>
                  <a:pt x="200164" y="82907"/>
                </a:cubicBezTo>
                <a:cubicBezTo>
                  <a:pt x="204397" y="89257"/>
                  <a:pt x="206905" y="97189"/>
                  <a:pt x="212864" y="101957"/>
                </a:cubicBezTo>
                <a:cubicBezTo>
                  <a:pt x="218091" y="106138"/>
                  <a:pt x="225927" y="105314"/>
                  <a:pt x="231914" y="108307"/>
                </a:cubicBezTo>
                <a:cubicBezTo>
                  <a:pt x="238740" y="111720"/>
                  <a:pt x="244614" y="116774"/>
                  <a:pt x="250964" y="121007"/>
                </a:cubicBezTo>
                <a:cubicBezTo>
                  <a:pt x="259431" y="133707"/>
                  <a:pt x="271537" y="144627"/>
                  <a:pt x="276364" y="159107"/>
                </a:cubicBezTo>
                <a:cubicBezTo>
                  <a:pt x="278481" y="165457"/>
                  <a:pt x="279001" y="172588"/>
                  <a:pt x="282714" y="178157"/>
                </a:cubicBezTo>
                <a:cubicBezTo>
                  <a:pt x="304630" y="211031"/>
                  <a:pt x="310256" y="184584"/>
                  <a:pt x="327164" y="235307"/>
                </a:cubicBezTo>
                <a:cubicBezTo>
                  <a:pt x="329281" y="241657"/>
                  <a:pt x="331675" y="247921"/>
                  <a:pt x="333514" y="254357"/>
                </a:cubicBezTo>
                <a:cubicBezTo>
                  <a:pt x="335912" y="262748"/>
                  <a:pt x="336426" y="271735"/>
                  <a:pt x="339864" y="279757"/>
                </a:cubicBezTo>
                <a:cubicBezTo>
                  <a:pt x="345414" y="292707"/>
                  <a:pt x="361442" y="309381"/>
                  <a:pt x="371614" y="317857"/>
                </a:cubicBezTo>
                <a:cubicBezTo>
                  <a:pt x="377477" y="322743"/>
                  <a:pt x="384801" y="325671"/>
                  <a:pt x="390664" y="330557"/>
                </a:cubicBezTo>
                <a:cubicBezTo>
                  <a:pt x="397563" y="336306"/>
                  <a:pt x="401864" y="345246"/>
                  <a:pt x="409714" y="349607"/>
                </a:cubicBezTo>
                <a:cubicBezTo>
                  <a:pt x="421416" y="356108"/>
                  <a:pt x="436675" y="354881"/>
                  <a:pt x="447814" y="362307"/>
                </a:cubicBezTo>
                <a:cubicBezTo>
                  <a:pt x="454164" y="366540"/>
                  <a:pt x="473690" y="371594"/>
                  <a:pt x="466864" y="375007"/>
                </a:cubicBezTo>
                <a:cubicBezTo>
                  <a:pt x="457211" y="379834"/>
                  <a:pt x="445733" y="370588"/>
                  <a:pt x="435114" y="368657"/>
                </a:cubicBezTo>
                <a:cubicBezTo>
                  <a:pt x="422446" y="366354"/>
                  <a:pt x="409714" y="364424"/>
                  <a:pt x="397014" y="362307"/>
                </a:cubicBezTo>
                <a:cubicBezTo>
                  <a:pt x="390664" y="358074"/>
                  <a:pt x="382732" y="355566"/>
                  <a:pt x="377964" y="349607"/>
                </a:cubicBezTo>
                <a:cubicBezTo>
                  <a:pt x="373783" y="344380"/>
                  <a:pt x="374607" y="336544"/>
                  <a:pt x="371614" y="330557"/>
                </a:cubicBezTo>
                <a:cubicBezTo>
                  <a:pt x="361031" y="309390"/>
                  <a:pt x="358914" y="311507"/>
                  <a:pt x="339864" y="298807"/>
                </a:cubicBezTo>
                <a:cubicBezTo>
                  <a:pt x="337747" y="292457"/>
                  <a:pt x="336765" y="285608"/>
                  <a:pt x="333514" y="279757"/>
                </a:cubicBezTo>
                <a:cubicBezTo>
                  <a:pt x="319841" y="255145"/>
                  <a:pt x="309077" y="240118"/>
                  <a:pt x="289064" y="222607"/>
                </a:cubicBezTo>
                <a:cubicBezTo>
                  <a:pt x="278864" y="213682"/>
                  <a:pt x="267514" y="206132"/>
                  <a:pt x="257314" y="197207"/>
                </a:cubicBezTo>
                <a:cubicBezTo>
                  <a:pt x="228043" y="171595"/>
                  <a:pt x="250874" y="182360"/>
                  <a:pt x="219214" y="171807"/>
                </a:cubicBezTo>
                <a:cubicBezTo>
                  <a:pt x="210747" y="159107"/>
                  <a:pt x="198641" y="148187"/>
                  <a:pt x="193814" y="133707"/>
                </a:cubicBezTo>
                <a:cubicBezTo>
                  <a:pt x="191697" y="127357"/>
                  <a:pt x="192197" y="119390"/>
                  <a:pt x="187464" y="114657"/>
                </a:cubicBezTo>
                <a:cubicBezTo>
                  <a:pt x="182731" y="109924"/>
                  <a:pt x="174401" y="111300"/>
                  <a:pt x="168414" y="108307"/>
                </a:cubicBezTo>
                <a:cubicBezTo>
                  <a:pt x="161588" y="104894"/>
                  <a:pt x="156190" y="99020"/>
                  <a:pt x="149364" y="95607"/>
                </a:cubicBezTo>
                <a:cubicBezTo>
                  <a:pt x="143377" y="92614"/>
                  <a:pt x="136301" y="92250"/>
                  <a:pt x="130314" y="89257"/>
                </a:cubicBezTo>
                <a:cubicBezTo>
                  <a:pt x="81075" y="64638"/>
                  <a:pt x="140097" y="86168"/>
                  <a:pt x="92214" y="70207"/>
                </a:cubicBezTo>
                <a:cubicBezTo>
                  <a:pt x="85864" y="63857"/>
                  <a:pt x="80636" y="56138"/>
                  <a:pt x="73164" y="51157"/>
                </a:cubicBezTo>
                <a:cubicBezTo>
                  <a:pt x="67595" y="47444"/>
                  <a:pt x="60101" y="47800"/>
                  <a:pt x="54114" y="44807"/>
                </a:cubicBezTo>
                <a:cubicBezTo>
                  <a:pt x="47288" y="41394"/>
                  <a:pt x="41414" y="36340"/>
                  <a:pt x="35064" y="32107"/>
                </a:cubicBezTo>
                <a:cubicBezTo>
                  <a:pt x="27367" y="9016"/>
                  <a:pt x="34294" y="12865"/>
                  <a:pt x="9664" y="6707"/>
                </a:cubicBezTo>
                <a:cubicBezTo>
                  <a:pt x="7611" y="6194"/>
                  <a:pt x="-6211" y="-1760"/>
                  <a:pt x="3314" y="357"/>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6" name="Freeform 135"/>
          <p:cNvSpPr/>
          <p:nvPr/>
        </p:nvSpPr>
        <p:spPr>
          <a:xfrm>
            <a:off x="882650" y="8224421"/>
            <a:ext cx="1263650" cy="132101"/>
          </a:xfrm>
          <a:custGeom>
            <a:avLst/>
            <a:gdLst>
              <a:gd name="connsiteX0" fmla="*/ 10708 w 1268008"/>
              <a:gd name="connsiteY0" fmla="*/ 50800 h 146706"/>
              <a:gd name="connsiteX1" fmla="*/ 105958 w 1268008"/>
              <a:gd name="connsiteY1" fmla="*/ 38100 h 146706"/>
              <a:gd name="connsiteX2" fmla="*/ 429808 w 1268008"/>
              <a:gd name="connsiteY2" fmla="*/ 44450 h 146706"/>
              <a:gd name="connsiteX3" fmla="*/ 588558 w 1268008"/>
              <a:gd name="connsiteY3" fmla="*/ 57150 h 146706"/>
              <a:gd name="connsiteX4" fmla="*/ 645708 w 1268008"/>
              <a:gd name="connsiteY4" fmla="*/ 63500 h 146706"/>
              <a:gd name="connsiteX5" fmla="*/ 721908 w 1268008"/>
              <a:gd name="connsiteY5" fmla="*/ 69850 h 146706"/>
              <a:gd name="connsiteX6" fmla="*/ 779058 w 1268008"/>
              <a:gd name="connsiteY6" fmla="*/ 50800 h 146706"/>
              <a:gd name="connsiteX7" fmla="*/ 798108 w 1268008"/>
              <a:gd name="connsiteY7" fmla="*/ 44450 h 146706"/>
              <a:gd name="connsiteX8" fmla="*/ 817158 w 1268008"/>
              <a:gd name="connsiteY8" fmla="*/ 38100 h 146706"/>
              <a:gd name="connsiteX9" fmla="*/ 874308 w 1268008"/>
              <a:gd name="connsiteY9" fmla="*/ 25400 h 146706"/>
              <a:gd name="connsiteX10" fmla="*/ 937808 w 1268008"/>
              <a:gd name="connsiteY10" fmla="*/ 6350 h 146706"/>
              <a:gd name="connsiteX11" fmla="*/ 956858 w 1268008"/>
              <a:gd name="connsiteY11" fmla="*/ 0 h 146706"/>
              <a:gd name="connsiteX12" fmla="*/ 1045758 w 1268008"/>
              <a:gd name="connsiteY12" fmla="*/ 12700 h 146706"/>
              <a:gd name="connsiteX13" fmla="*/ 1077508 w 1268008"/>
              <a:gd name="connsiteY13" fmla="*/ 25400 h 146706"/>
              <a:gd name="connsiteX14" fmla="*/ 1115608 w 1268008"/>
              <a:gd name="connsiteY14" fmla="*/ 44450 h 146706"/>
              <a:gd name="connsiteX15" fmla="*/ 1191808 w 1268008"/>
              <a:gd name="connsiteY15" fmla="*/ 50800 h 146706"/>
              <a:gd name="connsiteX16" fmla="*/ 1210858 w 1268008"/>
              <a:gd name="connsiteY16" fmla="*/ 57150 h 146706"/>
              <a:gd name="connsiteX17" fmla="*/ 1268008 w 1268008"/>
              <a:gd name="connsiteY17" fmla="*/ 57150 h 146706"/>
              <a:gd name="connsiteX18" fmla="*/ 1261658 w 1268008"/>
              <a:gd name="connsiteY18" fmla="*/ 127000 h 146706"/>
              <a:gd name="connsiteX19" fmla="*/ 1255308 w 1268008"/>
              <a:gd name="connsiteY19" fmla="*/ 146050 h 146706"/>
              <a:gd name="connsiteX20" fmla="*/ 1236258 w 1268008"/>
              <a:gd name="connsiteY20" fmla="*/ 139700 h 146706"/>
              <a:gd name="connsiteX21" fmla="*/ 1185458 w 1268008"/>
              <a:gd name="connsiteY21" fmla="*/ 133350 h 146706"/>
              <a:gd name="connsiteX22" fmla="*/ 1033058 w 1268008"/>
              <a:gd name="connsiteY22" fmla="*/ 120650 h 146706"/>
              <a:gd name="connsiteX23" fmla="*/ 1001308 w 1268008"/>
              <a:gd name="connsiteY23" fmla="*/ 114300 h 146706"/>
              <a:gd name="connsiteX24" fmla="*/ 766358 w 1268008"/>
              <a:gd name="connsiteY24" fmla="*/ 127000 h 146706"/>
              <a:gd name="connsiteX25" fmla="*/ 588558 w 1268008"/>
              <a:gd name="connsiteY25" fmla="*/ 133350 h 146706"/>
              <a:gd name="connsiteX26" fmla="*/ 74208 w 1268008"/>
              <a:gd name="connsiteY26" fmla="*/ 133350 h 146706"/>
              <a:gd name="connsiteX27" fmla="*/ 10708 w 1268008"/>
              <a:gd name="connsiteY27" fmla="*/ 127000 h 146706"/>
              <a:gd name="connsiteX28" fmla="*/ 10708 w 1268008"/>
              <a:gd name="connsiteY28" fmla="*/ 50800 h 146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268008" h="146706">
                <a:moveTo>
                  <a:pt x="10708" y="50800"/>
                </a:moveTo>
                <a:cubicBezTo>
                  <a:pt x="26583" y="35983"/>
                  <a:pt x="82643" y="38100"/>
                  <a:pt x="105958" y="38100"/>
                </a:cubicBezTo>
                <a:cubicBezTo>
                  <a:pt x="213929" y="38100"/>
                  <a:pt x="321858" y="42333"/>
                  <a:pt x="429808" y="44450"/>
                </a:cubicBezTo>
                <a:cubicBezTo>
                  <a:pt x="602835" y="61753"/>
                  <a:pt x="355608" y="37737"/>
                  <a:pt x="588558" y="57150"/>
                </a:cubicBezTo>
                <a:cubicBezTo>
                  <a:pt x="607659" y="58742"/>
                  <a:pt x="626627" y="61683"/>
                  <a:pt x="645708" y="63500"/>
                </a:cubicBezTo>
                <a:cubicBezTo>
                  <a:pt x="671081" y="65916"/>
                  <a:pt x="696508" y="67733"/>
                  <a:pt x="721908" y="69850"/>
                </a:cubicBezTo>
                <a:lnTo>
                  <a:pt x="779058" y="50800"/>
                </a:lnTo>
                <a:lnTo>
                  <a:pt x="798108" y="44450"/>
                </a:lnTo>
                <a:cubicBezTo>
                  <a:pt x="804458" y="42333"/>
                  <a:pt x="810556" y="39200"/>
                  <a:pt x="817158" y="38100"/>
                </a:cubicBezTo>
                <a:cubicBezTo>
                  <a:pt x="885916" y="26640"/>
                  <a:pt x="830538" y="37906"/>
                  <a:pt x="874308" y="25400"/>
                </a:cubicBezTo>
                <a:cubicBezTo>
                  <a:pt x="941486" y="6206"/>
                  <a:pt x="847266" y="36531"/>
                  <a:pt x="937808" y="6350"/>
                </a:cubicBezTo>
                <a:lnTo>
                  <a:pt x="956858" y="0"/>
                </a:lnTo>
                <a:cubicBezTo>
                  <a:pt x="1012253" y="5036"/>
                  <a:pt x="1010575" y="-493"/>
                  <a:pt x="1045758" y="12700"/>
                </a:cubicBezTo>
                <a:cubicBezTo>
                  <a:pt x="1056431" y="16702"/>
                  <a:pt x="1067313" y="20302"/>
                  <a:pt x="1077508" y="25400"/>
                </a:cubicBezTo>
                <a:cubicBezTo>
                  <a:pt x="1096968" y="35130"/>
                  <a:pt x="1093843" y="41548"/>
                  <a:pt x="1115608" y="44450"/>
                </a:cubicBezTo>
                <a:cubicBezTo>
                  <a:pt x="1140872" y="47819"/>
                  <a:pt x="1166408" y="48683"/>
                  <a:pt x="1191808" y="50800"/>
                </a:cubicBezTo>
                <a:cubicBezTo>
                  <a:pt x="1198158" y="52917"/>
                  <a:pt x="1204165" y="57150"/>
                  <a:pt x="1210858" y="57150"/>
                </a:cubicBezTo>
                <a:cubicBezTo>
                  <a:pt x="1277912" y="57150"/>
                  <a:pt x="1225124" y="42855"/>
                  <a:pt x="1268008" y="57150"/>
                </a:cubicBezTo>
                <a:cubicBezTo>
                  <a:pt x="1265891" y="80433"/>
                  <a:pt x="1264964" y="103856"/>
                  <a:pt x="1261658" y="127000"/>
                </a:cubicBezTo>
                <a:cubicBezTo>
                  <a:pt x="1260711" y="133626"/>
                  <a:pt x="1261295" y="143057"/>
                  <a:pt x="1255308" y="146050"/>
                </a:cubicBezTo>
                <a:cubicBezTo>
                  <a:pt x="1249321" y="149043"/>
                  <a:pt x="1242844" y="140897"/>
                  <a:pt x="1236258" y="139700"/>
                </a:cubicBezTo>
                <a:cubicBezTo>
                  <a:pt x="1219468" y="136647"/>
                  <a:pt x="1202459" y="134828"/>
                  <a:pt x="1185458" y="133350"/>
                </a:cubicBezTo>
                <a:cubicBezTo>
                  <a:pt x="1113267" y="127073"/>
                  <a:pt x="1096424" y="129702"/>
                  <a:pt x="1033058" y="120650"/>
                </a:cubicBezTo>
                <a:cubicBezTo>
                  <a:pt x="1022374" y="119124"/>
                  <a:pt x="1011891" y="116417"/>
                  <a:pt x="1001308" y="114300"/>
                </a:cubicBezTo>
                <a:cubicBezTo>
                  <a:pt x="895303" y="120925"/>
                  <a:pt x="881134" y="122315"/>
                  <a:pt x="766358" y="127000"/>
                </a:cubicBezTo>
                <a:lnTo>
                  <a:pt x="588558" y="133350"/>
                </a:lnTo>
                <a:cubicBezTo>
                  <a:pt x="56923" y="118160"/>
                  <a:pt x="719031" y="133350"/>
                  <a:pt x="74208" y="133350"/>
                </a:cubicBezTo>
                <a:cubicBezTo>
                  <a:pt x="52936" y="133350"/>
                  <a:pt x="26520" y="141230"/>
                  <a:pt x="10708" y="127000"/>
                </a:cubicBezTo>
                <a:cubicBezTo>
                  <a:pt x="-1878" y="115672"/>
                  <a:pt x="-5167" y="65617"/>
                  <a:pt x="10708" y="5080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7" name="Freeform 136"/>
          <p:cNvSpPr/>
          <p:nvPr/>
        </p:nvSpPr>
        <p:spPr>
          <a:xfrm>
            <a:off x="1708411" y="7646203"/>
            <a:ext cx="150601" cy="185379"/>
          </a:xfrm>
          <a:custGeom>
            <a:avLst/>
            <a:gdLst>
              <a:gd name="connsiteX0" fmla="*/ 76200 w 150601"/>
              <a:gd name="connsiteY0" fmla="*/ 185379 h 185379"/>
              <a:gd name="connsiteX1" fmla="*/ 69850 w 150601"/>
              <a:gd name="connsiteY1" fmla="*/ 90129 h 185379"/>
              <a:gd name="connsiteX2" fmla="*/ 6350 w 150601"/>
              <a:gd name="connsiteY2" fmla="*/ 83779 h 185379"/>
              <a:gd name="connsiteX3" fmla="*/ 0 w 150601"/>
              <a:gd name="connsiteY3" fmla="*/ 64729 h 185379"/>
              <a:gd name="connsiteX4" fmla="*/ 6350 w 150601"/>
              <a:gd name="connsiteY4" fmla="*/ 45679 h 185379"/>
              <a:gd name="connsiteX5" fmla="*/ 50800 w 150601"/>
              <a:gd name="connsiteY5" fmla="*/ 58379 h 185379"/>
              <a:gd name="connsiteX6" fmla="*/ 50800 w 150601"/>
              <a:gd name="connsiteY6" fmla="*/ 1229 h 185379"/>
              <a:gd name="connsiteX7" fmla="*/ 69850 w 150601"/>
              <a:gd name="connsiteY7" fmla="*/ 13929 h 185379"/>
              <a:gd name="connsiteX8" fmla="*/ 101600 w 150601"/>
              <a:gd name="connsiteY8" fmla="*/ 39329 h 185379"/>
              <a:gd name="connsiteX9" fmla="*/ 120650 w 150601"/>
              <a:gd name="connsiteY9" fmla="*/ 32979 h 185379"/>
              <a:gd name="connsiteX10" fmla="*/ 139700 w 150601"/>
              <a:gd name="connsiteY10" fmla="*/ 71079 h 185379"/>
              <a:gd name="connsiteX11" fmla="*/ 120650 w 150601"/>
              <a:gd name="connsiteY11" fmla="*/ 77429 h 185379"/>
              <a:gd name="connsiteX12" fmla="*/ 76200 w 150601"/>
              <a:gd name="connsiteY12" fmla="*/ 83779 h 18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601" h="185379">
                <a:moveTo>
                  <a:pt x="76200" y="185379"/>
                </a:moveTo>
                <a:cubicBezTo>
                  <a:pt x="74083" y="153629"/>
                  <a:pt x="87877" y="116350"/>
                  <a:pt x="69850" y="90129"/>
                </a:cubicBezTo>
                <a:cubicBezTo>
                  <a:pt x="57799" y="72600"/>
                  <a:pt x="26342" y="91049"/>
                  <a:pt x="6350" y="83779"/>
                </a:cubicBezTo>
                <a:cubicBezTo>
                  <a:pt x="60" y="81492"/>
                  <a:pt x="2117" y="71079"/>
                  <a:pt x="0" y="64729"/>
                </a:cubicBezTo>
                <a:cubicBezTo>
                  <a:pt x="2117" y="58379"/>
                  <a:pt x="135" y="48165"/>
                  <a:pt x="6350" y="45679"/>
                </a:cubicBezTo>
                <a:cubicBezTo>
                  <a:pt x="9974" y="44229"/>
                  <a:pt x="45152" y="56496"/>
                  <a:pt x="50800" y="58379"/>
                </a:cubicBezTo>
                <a:cubicBezTo>
                  <a:pt x="45220" y="41639"/>
                  <a:pt x="34037" y="17992"/>
                  <a:pt x="50800" y="1229"/>
                </a:cubicBezTo>
                <a:cubicBezTo>
                  <a:pt x="56196" y="-4167"/>
                  <a:pt x="63500" y="9696"/>
                  <a:pt x="69850" y="13929"/>
                </a:cubicBezTo>
                <a:cubicBezTo>
                  <a:pt x="79602" y="28557"/>
                  <a:pt x="81152" y="39329"/>
                  <a:pt x="101600" y="39329"/>
                </a:cubicBezTo>
                <a:cubicBezTo>
                  <a:pt x="108293" y="39329"/>
                  <a:pt x="114300" y="35096"/>
                  <a:pt x="120650" y="32979"/>
                </a:cubicBezTo>
                <a:cubicBezTo>
                  <a:pt x="143483" y="38687"/>
                  <a:pt x="163885" y="34802"/>
                  <a:pt x="139700" y="71079"/>
                </a:cubicBezTo>
                <a:cubicBezTo>
                  <a:pt x="135987" y="76648"/>
                  <a:pt x="127214" y="76116"/>
                  <a:pt x="120650" y="77429"/>
                </a:cubicBezTo>
                <a:cubicBezTo>
                  <a:pt x="105974" y="80364"/>
                  <a:pt x="76200" y="83779"/>
                  <a:pt x="76200" y="8377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8" name="Freeform 137"/>
          <p:cNvSpPr/>
          <p:nvPr/>
        </p:nvSpPr>
        <p:spPr>
          <a:xfrm>
            <a:off x="1847551" y="7684466"/>
            <a:ext cx="150601" cy="185379"/>
          </a:xfrm>
          <a:custGeom>
            <a:avLst/>
            <a:gdLst>
              <a:gd name="connsiteX0" fmla="*/ 76200 w 150601"/>
              <a:gd name="connsiteY0" fmla="*/ 185379 h 185379"/>
              <a:gd name="connsiteX1" fmla="*/ 69850 w 150601"/>
              <a:gd name="connsiteY1" fmla="*/ 90129 h 185379"/>
              <a:gd name="connsiteX2" fmla="*/ 6350 w 150601"/>
              <a:gd name="connsiteY2" fmla="*/ 83779 h 185379"/>
              <a:gd name="connsiteX3" fmla="*/ 0 w 150601"/>
              <a:gd name="connsiteY3" fmla="*/ 64729 h 185379"/>
              <a:gd name="connsiteX4" fmla="*/ 6350 w 150601"/>
              <a:gd name="connsiteY4" fmla="*/ 45679 h 185379"/>
              <a:gd name="connsiteX5" fmla="*/ 50800 w 150601"/>
              <a:gd name="connsiteY5" fmla="*/ 58379 h 185379"/>
              <a:gd name="connsiteX6" fmla="*/ 50800 w 150601"/>
              <a:gd name="connsiteY6" fmla="*/ 1229 h 185379"/>
              <a:gd name="connsiteX7" fmla="*/ 69850 w 150601"/>
              <a:gd name="connsiteY7" fmla="*/ 13929 h 185379"/>
              <a:gd name="connsiteX8" fmla="*/ 101600 w 150601"/>
              <a:gd name="connsiteY8" fmla="*/ 39329 h 185379"/>
              <a:gd name="connsiteX9" fmla="*/ 120650 w 150601"/>
              <a:gd name="connsiteY9" fmla="*/ 32979 h 185379"/>
              <a:gd name="connsiteX10" fmla="*/ 139700 w 150601"/>
              <a:gd name="connsiteY10" fmla="*/ 71079 h 185379"/>
              <a:gd name="connsiteX11" fmla="*/ 120650 w 150601"/>
              <a:gd name="connsiteY11" fmla="*/ 77429 h 185379"/>
              <a:gd name="connsiteX12" fmla="*/ 76200 w 150601"/>
              <a:gd name="connsiteY12" fmla="*/ 83779 h 18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601" h="185379">
                <a:moveTo>
                  <a:pt x="76200" y="185379"/>
                </a:moveTo>
                <a:cubicBezTo>
                  <a:pt x="74083" y="153629"/>
                  <a:pt x="87877" y="116350"/>
                  <a:pt x="69850" y="90129"/>
                </a:cubicBezTo>
                <a:cubicBezTo>
                  <a:pt x="57799" y="72600"/>
                  <a:pt x="26342" y="91049"/>
                  <a:pt x="6350" y="83779"/>
                </a:cubicBezTo>
                <a:cubicBezTo>
                  <a:pt x="60" y="81492"/>
                  <a:pt x="2117" y="71079"/>
                  <a:pt x="0" y="64729"/>
                </a:cubicBezTo>
                <a:cubicBezTo>
                  <a:pt x="2117" y="58379"/>
                  <a:pt x="135" y="48165"/>
                  <a:pt x="6350" y="45679"/>
                </a:cubicBezTo>
                <a:cubicBezTo>
                  <a:pt x="9974" y="44229"/>
                  <a:pt x="45152" y="56496"/>
                  <a:pt x="50800" y="58379"/>
                </a:cubicBezTo>
                <a:cubicBezTo>
                  <a:pt x="45220" y="41639"/>
                  <a:pt x="34037" y="17992"/>
                  <a:pt x="50800" y="1229"/>
                </a:cubicBezTo>
                <a:cubicBezTo>
                  <a:pt x="56196" y="-4167"/>
                  <a:pt x="63500" y="9696"/>
                  <a:pt x="69850" y="13929"/>
                </a:cubicBezTo>
                <a:cubicBezTo>
                  <a:pt x="79602" y="28557"/>
                  <a:pt x="81152" y="39329"/>
                  <a:pt x="101600" y="39329"/>
                </a:cubicBezTo>
                <a:cubicBezTo>
                  <a:pt x="108293" y="39329"/>
                  <a:pt x="114300" y="35096"/>
                  <a:pt x="120650" y="32979"/>
                </a:cubicBezTo>
                <a:cubicBezTo>
                  <a:pt x="143483" y="38687"/>
                  <a:pt x="163885" y="34802"/>
                  <a:pt x="139700" y="71079"/>
                </a:cubicBezTo>
                <a:cubicBezTo>
                  <a:pt x="135987" y="76648"/>
                  <a:pt x="127214" y="76116"/>
                  <a:pt x="120650" y="77429"/>
                </a:cubicBezTo>
                <a:cubicBezTo>
                  <a:pt x="105974" y="80364"/>
                  <a:pt x="76200" y="83779"/>
                  <a:pt x="76200" y="8377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9" name="Freeform 138"/>
          <p:cNvSpPr/>
          <p:nvPr/>
        </p:nvSpPr>
        <p:spPr>
          <a:xfrm>
            <a:off x="1999638" y="7715267"/>
            <a:ext cx="150601" cy="185379"/>
          </a:xfrm>
          <a:custGeom>
            <a:avLst/>
            <a:gdLst>
              <a:gd name="connsiteX0" fmla="*/ 76200 w 150601"/>
              <a:gd name="connsiteY0" fmla="*/ 185379 h 185379"/>
              <a:gd name="connsiteX1" fmla="*/ 69850 w 150601"/>
              <a:gd name="connsiteY1" fmla="*/ 90129 h 185379"/>
              <a:gd name="connsiteX2" fmla="*/ 6350 w 150601"/>
              <a:gd name="connsiteY2" fmla="*/ 83779 h 185379"/>
              <a:gd name="connsiteX3" fmla="*/ 0 w 150601"/>
              <a:gd name="connsiteY3" fmla="*/ 64729 h 185379"/>
              <a:gd name="connsiteX4" fmla="*/ 6350 w 150601"/>
              <a:gd name="connsiteY4" fmla="*/ 45679 h 185379"/>
              <a:gd name="connsiteX5" fmla="*/ 50800 w 150601"/>
              <a:gd name="connsiteY5" fmla="*/ 58379 h 185379"/>
              <a:gd name="connsiteX6" fmla="*/ 50800 w 150601"/>
              <a:gd name="connsiteY6" fmla="*/ 1229 h 185379"/>
              <a:gd name="connsiteX7" fmla="*/ 69850 w 150601"/>
              <a:gd name="connsiteY7" fmla="*/ 13929 h 185379"/>
              <a:gd name="connsiteX8" fmla="*/ 101600 w 150601"/>
              <a:gd name="connsiteY8" fmla="*/ 39329 h 185379"/>
              <a:gd name="connsiteX9" fmla="*/ 120650 w 150601"/>
              <a:gd name="connsiteY9" fmla="*/ 32979 h 185379"/>
              <a:gd name="connsiteX10" fmla="*/ 139700 w 150601"/>
              <a:gd name="connsiteY10" fmla="*/ 71079 h 185379"/>
              <a:gd name="connsiteX11" fmla="*/ 120650 w 150601"/>
              <a:gd name="connsiteY11" fmla="*/ 77429 h 185379"/>
              <a:gd name="connsiteX12" fmla="*/ 76200 w 150601"/>
              <a:gd name="connsiteY12" fmla="*/ 83779 h 18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601" h="185379">
                <a:moveTo>
                  <a:pt x="76200" y="185379"/>
                </a:moveTo>
                <a:cubicBezTo>
                  <a:pt x="74083" y="153629"/>
                  <a:pt x="87877" y="116350"/>
                  <a:pt x="69850" y="90129"/>
                </a:cubicBezTo>
                <a:cubicBezTo>
                  <a:pt x="57799" y="72600"/>
                  <a:pt x="26342" y="91049"/>
                  <a:pt x="6350" y="83779"/>
                </a:cubicBezTo>
                <a:cubicBezTo>
                  <a:pt x="60" y="81492"/>
                  <a:pt x="2117" y="71079"/>
                  <a:pt x="0" y="64729"/>
                </a:cubicBezTo>
                <a:cubicBezTo>
                  <a:pt x="2117" y="58379"/>
                  <a:pt x="135" y="48165"/>
                  <a:pt x="6350" y="45679"/>
                </a:cubicBezTo>
                <a:cubicBezTo>
                  <a:pt x="9974" y="44229"/>
                  <a:pt x="45152" y="56496"/>
                  <a:pt x="50800" y="58379"/>
                </a:cubicBezTo>
                <a:cubicBezTo>
                  <a:pt x="45220" y="41639"/>
                  <a:pt x="34037" y="17992"/>
                  <a:pt x="50800" y="1229"/>
                </a:cubicBezTo>
                <a:cubicBezTo>
                  <a:pt x="56196" y="-4167"/>
                  <a:pt x="63500" y="9696"/>
                  <a:pt x="69850" y="13929"/>
                </a:cubicBezTo>
                <a:cubicBezTo>
                  <a:pt x="79602" y="28557"/>
                  <a:pt x="81152" y="39329"/>
                  <a:pt x="101600" y="39329"/>
                </a:cubicBezTo>
                <a:cubicBezTo>
                  <a:pt x="108293" y="39329"/>
                  <a:pt x="114300" y="35096"/>
                  <a:pt x="120650" y="32979"/>
                </a:cubicBezTo>
                <a:cubicBezTo>
                  <a:pt x="143483" y="38687"/>
                  <a:pt x="163885" y="34802"/>
                  <a:pt x="139700" y="71079"/>
                </a:cubicBezTo>
                <a:cubicBezTo>
                  <a:pt x="135987" y="76648"/>
                  <a:pt x="127214" y="76116"/>
                  <a:pt x="120650" y="77429"/>
                </a:cubicBezTo>
                <a:cubicBezTo>
                  <a:pt x="105974" y="80364"/>
                  <a:pt x="76200" y="83779"/>
                  <a:pt x="76200" y="8377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0" name="Freeform 139"/>
          <p:cNvSpPr/>
          <p:nvPr/>
        </p:nvSpPr>
        <p:spPr>
          <a:xfrm>
            <a:off x="1902860" y="7804285"/>
            <a:ext cx="150601" cy="185379"/>
          </a:xfrm>
          <a:custGeom>
            <a:avLst/>
            <a:gdLst>
              <a:gd name="connsiteX0" fmla="*/ 76200 w 150601"/>
              <a:gd name="connsiteY0" fmla="*/ 185379 h 185379"/>
              <a:gd name="connsiteX1" fmla="*/ 69850 w 150601"/>
              <a:gd name="connsiteY1" fmla="*/ 90129 h 185379"/>
              <a:gd name="connsiteX2" fmla="*/ 6350 w 150601"/>
              <a:gd name="connsiteY2" fmla="*/ 83779 h 185379"/>
              <a:gd name="connsiteX3" fmla="*/ 0 w 150601"/>
              <a:gd name="connsiteY3" fmla="*/ 64729 h 185379"/>
              <a:gd name="connsiteX4" fmla="*/ 6350 w 150601"/>
              <a:gd name="connsiteY4" fmla="*/ 45679 h 185379"/>
              <a:gd name="connsiteX5" fmla="*/ 50800 w 150601"/>
              <a:gd name="connsiteY5" fmla="*/ 58379 h 185379"/>
              <a:gd name="connsiteX6" fmla="*/ 50800 w 150601"/>
              <a:gd name="connsiteY6" fmla="*/ 1229 h 185379"/>
              <a:gd name="connsiteX7" fmla="*/ 69850 w 150601"/>
              <a:gd name="connsiteY7" fmla="*/ 13929 h 185379"/>
              <a:gd name="connsiteX8" fmla="*/ 101600 w 150601"/>
              <a:gd name="connsiteY8" fmla="*/ 39329 h 185379"/>
              <a:gd name="connsiteX9" fmla="*/ 120650 w 150601"/>
              <a:gd name="connsiteY9" fmla="*/ 32979 h 185379"/>
              <a:gd name="connsiteX10" fmla="*/ 139700 w 150601"/>
              <a:gd name="connsiteY10" fmla="*/ 71079 h 185379"/>
              <a:gd name="connsiteX11" fmla="*/ 120650 w 150601"/>
              <a:gd name="connsiteY11" fmla="*/ 77429 h 185379"/>
              <a:gd name="connsiteX12" fmla="*/ 76200 w 150601"/>
              <a:gd name="connsiteY12" fmla="*/ 83779 h 18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601" h="185379">
                <a:moveTo>
                  <a:pt x="76200" y="185379"/>
                </a:moveTo>
                <a:cubicBezTo>
                  <a:pt x="74083" y="153629"/>
                  <a:pt x="87877" y="116350"/>
                  <a:pt x="69850" y="90129"/>
                </a:cubicBezTo>
                <a:cubicBezTo>
                  <a:pt x="57799" y="72600"/>
                  <a:pt x="26342" y="91049"/>
                  <a:pt x="6350" y="83779"/>
                </a:cubicBezTo>
                <a:cubicBezTo>
                  <a:pt x="60" y="81492"/>
                  <a:pt x="2117" y="71079"/>
                  <a:pt x="0" y="64729"/>
                </a:cubicBezTo>
                <a:cubicBezTo>
                  <a:pt x="2117" y="58379"/>
                  <a:pt x="135" y="48165"/>
                  <a:pt x="6350" y="45679"/>
                </a:cubicBezTo>
                <a:cubicBezTo>
                  <a:pt x="9974" y="44229"/>
                  <a:pt x="45152" y="56496"/>
                  <a:pt x="50800" y="58379"/>
                </a:cubicBezTo>
                <a:cubicBezTo>
                  <a:pt x="45220" y="41639"/>
                  <a:pt x="34037" y="17992"/>
                  <a:pt x="50800" y="1229"/>
                </a:cubicBezTo>
                <a:cubicBezTo>
                  <a:pt x="56196" y="-4167"/>
                  <a:pt x="63500" y="9696"/>
                  <a:pt x="69850" y="13929"/>
                </a:cubicBezTo>
                <a:cubicBezTo>
                  <a:pt x="79602" y="28557"/>
                  <a:pt x="81152" y="39329"/>
                  <a:pt x="101600" y="39329"/>
                </a:cubicBezTo>
                <a:cubicBezTo>
                  <a:pt x="108293" y="39329"/>
                  <a:pt x="114300" y="35096"/>
                  <a:pt x="120650" y="32979"/>
                </a:cubicBezTo>
                <a:cubicBezTo>
                  <a:pt x="143483" y="38687"/>
                  <a:pt x="163885" y="34802"/>
                  <a:pt x="139700" y="71079"/>
                </a:cubicBezTo>
                <a:cubicBezTo>
                  <a:pt x="135987" y="76648"/>
                  <a:pt x="127214" y="76116"/>
                  <a:pt x="120650" y="77429"/>
                </a:cubicBezTo>
                <a:cubicBezTo>
                  <a:pt x="105974" y="80364"/>
                  <a:pt x="76200" y="83779"/>
                  <a:pt x="76200" y="8377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1" name="Freeform 140"/>
          <p:cNvSpPr/>
          <p:nvPr/>
        </p:nvSpPr>
        <p:spPr>
          <a:xfrm>
            <a:off x="1984414" y="7931395"/>
            <a:ext cx="150601" cy="185379"/>
          </a:xfrm>
          <a:custGeom>
            <a:avLst/>
            <a:gdLst>
              <a:gd name="connsiteX0" fmla="*/ 76200 w 150601"/>
              <a:gd name="connsiteY0" fmla="*/ 185379 h 185379"/>
              <a:gd name="connsiteX1" fmla="*/ 69850 w 150601"/>
              <a:gd name="connsiteY1" fmla="*/ 90129 h 185379"/>
              <a:gd name="connsiteX2" fmla="*/ 6350 w 150601"/>
              <a:gd name="connsiteY2" fmla="*/ 83779 h 185379"/>
              <a:gd name="connsiteX3" fmla="*/ 0 w 150601"/>
              <a:gd name="connsiteY3" fmla="*/ 64729 h 185379"/>
              <a:gd name="connsiteX4" fmla="*/ 6350 w 150601"/>
              <a:gd name="connsiteY4" fmla="*/ 45679 h 185379"/>
              <a:gd name="connsiteX5" fmla="*/ 50800 w 150601"/>
              <a:gd name="connsiteY5" fmla="*/ 58379 h 185379"/>
              <a:gd name="connsiteX6" fmla="*/ 50800 w 150601"/>
              <a:gd name="connsiteY6" fmla="*/ 1229 h 185379"/>
              <a:gd name="connsiteX7" fmla="*/ 69850 w 150601"/>
              <a:gd name="connsiteY7" fmla="*/ 13929 h 185379"/>
              <a:gd name="connsiteX8" fmla="*/ 101600 w 150601"/>
              <a:gd name="connsiteY8" fmla="*/ 39329 h 185379"/>
              <a:gd name="connsiteX9" fmla="*/ 120650 w 150601"/>
              <a:gd name="connsiteY9" fmla="*/ 32979 h 185379"/>
              <a:gd name="connsiteX10" fmla="*/ 139700 w 150601"/>
              <a:gd name="connsiteY10" fmla="*/ 71079 h 185379"/>
              <a:gd name="connsiteX11" fmla="*/ 120650 w 150601"/>
              <a:gd name="connsiteY11" fmla="*/ 77429 h 185379"/>
              <a:gd name="connsiteX12" fmla="*/ 76200 w 150601"/>
              <a:gd name="connsiteY12" fmla="*/ 83779 h 185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0601" h="185379">
                <a:moveTo>
                  <a:pt x="76200" y="185379"/>
                </a:moveTo>
                <a:cubicBezTo>
                  <a:pt x="74083" y="153629"/>
                  <a:pt x="87877" y="116350"/>
                  <a:pt x="69850" y="90129"/>
                </a:cubicBezTo>
                <a:cubicBezTo>
                  <a:pt x="57799" y="72600"/>
                  <a:pt x="26342" y="91049"/>
                  <a:pt x="6350" y="83779"/>
                </a:cubicBezTo>
                <a:cubicBezTo>
                  <a:pt x="60" y="81492"/>
                  <a:pt x="2117" y="71079"/>
                  <a:pt x="0" y="64729"/>
                </a:cubicBezTo>
                <a:cubicBezTo>
                  <a:pt x="2117" y="58379"/>
                  <a:pt x="135" y="48165"/>
                  <a:pt x="6350" y="45679"/>
                </a:cubicBezTo>
                <a:cubicBezTo>
                  <a:pt x="9974" y="44229"/>
                  <a:pt x="45152" y="56496"/>
                  <a:pt x="50800" y="58379"/>
                </a:cubicBezTo>
                <a:cubicBezTo>
                  <a:pt x="45220" y="41639"/>
                  <a:pt x="34037" y="17992"/>
                  <a:pt x="50800" y="1229"/>
                </a:cubicBezTo>
                <a:cubicBezTo>
                  <a:pt x="56196" y="-4167"/>
                  <a:pt x="63500" y="9696"/>
                  <a:pt x="69850" y="13929"/>
                </a:cubicBezTo>
                <a:cubicBezTo>
                  <a:pt x="79602" y="28557"/>
                  <a:pt x="81152" y="39329"/>
                  <a:pt x="101600" y="39329"/>
                </a:cubicBezTo>
                <a:cubicBezTo>
                  <a:pt x="108293" y="39329"/>
                  <a:pt x="114300" y="35096"/>
                  <a:pt x="120650" y="32979"/>
                </a:cubicBezTo>
                <a:cubicBezTo>
                  <a:pt x="143483" y="38687"/>
                  <a:pt x="163885" y="34802"/>
                  <a:pt x="139700" y="71079"/>
                </a:cubicBezTo>
                <a:cubicBezTo>
                  <a:pt x="135987" y="76648"/>
                  <a:pt x="127214" y="76116"/>
                  <a:pt x="120650" y="77429"/>
                </a:cubicBezTo>
                <a:cubicBezTo>
                  <a:pt x="105974" y="80364"/>
                  <a:pt x="76200" y="83779"/>
                  <a:pt x="76200" y="83779"/>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7" name="TextBox 146"/>
          <p:cNvSpPr txBox="1"/>
          <p:nvPr/>
        </p:nvSpPr>
        <p:spPr>
          <a:xfrm>
            <a:off x="1580740" y="8203431"/>
            <a:ext cx="529052" cy="184666"/>
          </a:xfrm>
          <a:prstGeom prst="rect">
            <a:avLst/>
          </a:prstGeom>
          <a:noFill/>
        </p:spPr>
        <p:txBody>
          <a:bodyPr wrap="square" rtlCol="0">
            <a:spAutoFit/>
          </a:bodyPr>
          <a:lstStyle/>
          <a:p>
            <a:r>
              <a:rPr lang="en-AU" sz="600" dirty="0">
                <a:latin typeface="Arial Narrow" panose="020B0606020202030204" pitchFamily="34" charset="0"/>
              </a:rPr>
              <a:t>To the river</a:t>
            </a:r>
          </a:p>
        </p:txBody>
      </p:sp>
      <p:sp>
        <p:nvSpPr>
          <p:cNvPr id="149" name="TextBox 148"/>
          <p:cNvSpPr txBox="1"/>
          <p:nvPr/>
        </p:nvSpPr>
        <p:spPr>
          <a:xfrm>
            <a:off x="833151" y="8004505"/>
            <a:ext cx="529052" cy="184666"/>
          </a:xfrm>
          <a:prstGeom prst="rect">
            <a:avLst/>
          </a:prstGeom>
          <a:noFill/>
        </p:spPr>
        <p:txBody>
          <a:bodyPr wrap="square" rtlCol="0">
            <a:spAutoFit/>
          </a:bodyPr>
          <a:lstStyle/>
          <a:p>
            <a:r>
              <a:rPr lang="en-AU" sz="600" dirty="0">
                <a:latin typeface="Arial Narrow" panose="020B0606020202030204" pitchFamily="34" charset="0"/>
              </a:rPr>
              <a:t>farm</a:t>
            </a:r>
          </a:p>
        </p:txBody>
      </p:sp>
      <p:sp>
        <p:nvSpPr>
          <p:cNvPr id="150" name="TextBox 149"/>
          <p:cNvSpPr txBox="1"/>
          <p:nvPr/>
        </p:nvSpPr>
        <p:spPr>
          <a:xfrm>
            <a:off x="866320" y="7517974"/>
            <a:ext cx="529052" cy="184666"/>
          </a:xfrm>
          <a:prstGeom prst="rect">
            <a:avLst/>
          </a:prstGeom>
          <a:noFill/>
        </p:spPr>
        <p:txBody>
          <a:bodyPr wrap="square" rtlCol="0">
            <a:spAutoFit/>
          </a:bodyPr>
          <a:lstStyle/>
          <a:p>
            <a:r>
              <a:rPr lang="en-AU" sz="600" dirty="0">
                <a:latin typeface="Arial Narrow" panose="020B0606020202030204" pitchFamily="34" charset="0"/>
              </a:rPr>
              <a:t>Rain cloud</a:t>
            </a:r>
          </a:p>
        </p:txBody>
      </p:sp>
      <p:sp>
        <p:nvSpPr>
          <p:cNvPr id="151" name="Freeform 150"/>
          <p:cNvSpPr/>
          <p:nvPr/>
        </p:nvSpPr>
        <p:spPr>
          <a:xfrm>
            <a:off x="5322784" y="6330335"/>
            <a:ext cx="514403" cy="292908"/>
          </a:xfrm>
          <a:custGeom>
            <a:avLst/>
            <a:gdLst>
              <a:gd name="connsiteX0" fmla="*/ 346724 w 913321"/>
              <a:gd name="connsiteY0" fmla="*/ 444060 h 553242"/>
              <a:gd name="connsiteX1" fmla="*/ 319429 w 913321"/>
              <a:gd name="connsiteY1" fmla="*/ 409940 h 553242"/>
              <a:gd name="connsiteX2" fmla="*/ 305781 w 913321"/>
              <a:gd name="connsiteY2" fmla="*/ 368997 h 553242"/>
              <a:gd name="connsiteX3" fmla="*/ 278485 w 913321"/>
              <a:gd name="connsiteY3" fmla="*/ 314406 h 553242"/>
              <a:gd name="connsiteX4" fmla="*/ 210247 w 913321"/>
              <a:gd name="connsiteY4" fmla="*/ 212048 h 553242"/>
              <a:gd name="connsiteX5" fmla="*/ 182951 w 913321"/>
              <a:gd name="connsiteY5" fmla="*/ 157457 h 553242"/>
              <a:gd name="connsiteX6" fmla="*/ 155656 w 913321"/>
              <a:gd name="connsiteY6" fmla="*/ 109689 h 553242"/>
              <a:gd name="connsiteX7" fmla="*/ 114712 w 913321"/>
              <a:gd name="connsiteY7" fmla="*/ 55098 h 553242"/>
              <a:gd name="connsiteX8" fmla="*/ 94241 w 913321"/>
              <a:gd name="connsiteY8" fmla="*/ 20979 h 553242"/>
              <a:gd name="connsiteX9" fmla="*/ 80593 w 913321"/>
              <a:gd name="connsiteY9" fmla="*/ 507 h 553242"/>
              <a:gd name="connsiteX10" fmla="*/ 121536 w 913321"/>
              <a:gd name="connsiteY10" fmla="*/ 34627 h 553242"/>
              <a:gd name="connsiteX11" fmla="*/ 203423 w 913321"/>
              <a:gd name="connsiteY11" fmla="*/ 82394 h 553242"/>
              <a:gd name="connsiteX12" fmla="*/ 292133 w 913321"/>
              <a:gd name="connsiteY12" fmla="*/ 164281 h 553242"/>
              <a:gd name="connsiteX13" fmla="*/ 333076 w 913321"/>
              <a:gd name="connsiteY13" fmla="*/ 212048 h 553242"/>
              <a:gd name="connsiteX14" fmla="*/ 380844 w 913321"/>
              <a:gd name="connsiteY14" fmla="*/ 252991 h 553242"/>
              <a:gd name="connsiteX15" fmla="*/ 421787 w 913321"/>
              <a:gd name="connsiteY15" fmla="*/ 300758 h 553242"/>
              <a:gd name="connsiteX16" fmla="*/ 476378 w 913321"/>
              <a:gd name="connsiteY16" fmla="*/ 341701 h 553242"/>
              <a:gd name="connsiteX17" fmla="*/ 510497 w 913321"/>
              <a:gd name="connsiteY17" fmla="*/ 375821 h 553242"/>
              <a:gd name="connsiteX18" fmla="*/ 544617 w 913321"/>
              <a:gd name="connsiteY18" fmla="*/ 403116 h 553242"/>
              <a:gd name="connsiteX19" fmla="*/ 558265 w 913321"/>
              <a:gd name="connsiteY19" fmla="*/ 430412 h 553242"/>
              <a:gd name="connsiteX20" fmla="*/ 578736 w 913321"/>
              <a:gd name="connsiteY20" fmla="*/ 444060 h 553242"/>
              <a:gd name="connsiteX21" fmla="*/ 544617 w 913321"/>
              <a:gd name="connsiteY21" fmla="*/ 409940 h 553242"/>
              <a:gd name="connsiteX22" fmla="*/ 517321 w 913321"/>
              <a:gd name="connsiteY22" fmla="*/ 375821 h 553242"/>
              <a:gd name="connsiteX23" fmla="*/ 490026 w 913321"/>
              <a:gd name="connsiteY23" fmla="*/ 355349 h 553242"/>
              <a:gd name="connsiteX24" fmla="*/ 469554 w 913321"/>
              <a:gd name="connsiteY24" fmla="*/ 328054 h 553242"/>
              <a:gd name="connsiteX25" fmla="*/ 449082 w 913321"/>
              <a:gd name="connsiteY25" fmla="*/ 307582 h 553242"/>
              <a:gd name="connsiteX26" fmla="*/ 421787 w 913321"/>
              <a:gd name="connsiteY26" fmla="*/ 273463 h 553242"/>
              <a:gd name="connsiteX27" fmla="*/ 428611 w 913321"/>
              <a:gd name="connsiteY27" fmla="*/ 218872 h 553242"/>
              <a:gd name="connsiteX28" fmla="*/ 455906 w 913321"/>
              <a:gd name="connsiteY28" fmla="*/ 212048 h 553242"/>
              <a:gd name="connsiteX29" fmla="*/ 558265 w 913321"/>
              <a:gd name="connsiteY29" fmla="*/ 225695 h 553242"/>
              <a:gd name="connsiteX30" fmla="*/ 578736 w 913321"/>
              <a:gd name="connsiteY30" fmla="*/ 232519 h 553242"/>
              <a:gd name="connsiteX31" fmla="*/ 612856 w 913321"/>
              <a:gd name="connsiteY31" fmla="*/ 239343 h 553242"/>
              <a:gd name="connsiteX32" fmla="*/ 530969 w 913321"/>
              <a:gd name="connsiteY32" fmla="*/ 287110 h 553242"/>
              <a:gd name="connsiteX33" fmla="*/ 490026 w 913321"/>
              <a:gd name="connsiteY33" fmla="*/ 293934 h 553242"/>
              <a:gd name="connsiteX34" fmla="*/ 449082 w 913321"/>
              <a:gd name="connsiteY34" fmla="*/ 314406 h 553242"/>
              <a:gd name="connsiteX35" fmla="*/ 319429 w 913321"/>
              <a:gd name="connsiteY35" fmla="*/ 355349 h 553242"/>
              <a:gd name="connsiteX36" fmla="*/ 278485 w 913321"/>
              <a:gd name="connsiteY36" fmla="*/ 368997 h 553242"/>
              <a:gd name="connsiteX37" fmla="*/ 244366 w 913321"/>
              <a:gd name="connsiteY37" fmla="*/ 382645 h 553242"/>
              <a:gd name="connsiteX38" fmla="*/ 189775 w 913321"/>
              <a:gd name="connsiteY38" fmla="*/ 396292 h 553242"/>
              <a:gd name="connsiteX39" fmla="*/ 169303 w 913321"/>
              <a:gd name="connsiteY39" fmla="*/ 403116 h 553242"/>
              <a:gd name="connsiteX40" fmla="*/ 196599 w 913321"/>
              <a:gd name="connsiteY40" fmla="*/ 355349 h 553242"/>
              <a:gd name="connsiteX41" fmla="*/ 292133 w 913321"/>
              <a:gd name="connsiteY41" fmla="*/ 273463 h 553242"/>
              <a:gd name="connsiteX42" fmla="*/ 428611 w 913321"/>
              <a:gd name="connsiteY42" fmla="*/ 205224 h 553242"/>
              <a:gd name="connsiteX43" fmla="*/ 524145 w 913321"/>
              <a:gd name="connsiteY43" fmla="*/ 171104 h 553242"/>
              <a:gd name="connsiteX44" fmla="*/ 585560 w 913321"/>
              <a:gd name="connsiteY44" fmla="*/ 164281 h 553242"/>
              <a:gd name="connsiteX45" fmla="*/ 565088 w 913321"/>
              <a:gd name="connsiteY45" fmla="*/ 171104 h 553242"/>
              <a:gd name="connsiteX46" fmla="*/ 503673 w 913321"/>
              <a:gd name="connsiteY46" fmla="*/ 184752 h 553242"/>
              <a:gd name="connsiteX47" fmla="*/ 469554 w 913321"/>
              <a:gd name="connsiteY47" fmla="*/ 198400 h 553242"/>
              <a:gd name="connsiteX48" fmla="*/ 435435 w 913321"/>
              <a:gd name="connsiteY48" fmla="*/ 205224 h 553242"/>
              <a:gd name="connsiteX49" fmla="*/ 298957 w 913321"/>
              <a:gd name="connsiteY49" fmla="*/ 225695 h 553242"/>
              <a:gd name="connsiteX50" fmla="*/ 189775 w 913321"/>
              <a:gd name="connsiteY50" fmla="*/ 218872 h 553242"/>
              <a:gd name="connsiteX51" fmla="*/ 182951 w 913321"/>
              <a:gd name="connsiteY51" fmla="*/ 191576 h 553242"/>
              <a:gd name="connsiteX52" fmla="*/ 210247 w 913321"/>
              <a:gd name="connsiteY52" fmla="*/ 171104 h 553242"/>
              <a:gd name="connsiteX53" fmla="*/ 264838 w 913321"/>
              <a:gd name="connsiteY53" fmla="*/ 150633 h 553242"/>
              <a:gd name="connsiteX54" fmla="*/ 380844 w 913321"/>
              <a:gd name="connsiteY54" fmla="*/ 157457 h 553242"/>
              <a:gd name="connsiteX55" fmla="*/ 387668 w 913321"/>
              <a:gd name="connsiteY55" fmla="*/ 136985 h 553242"/>
              <a:gd name="connsiteX56" fmla="*/ 360372 w 913321"/>
              <a:gd name="connsiteY56" fmla="*/ 109689 h 553242"/>
              <a:gd name="connsiteX57" fmla="*/ 312605 w 913321"/>
              <a:gd name="connsiteY57" fmla="*/ 150633 h 553242"/>
              <a:gd name="connsiteX58" fmla="*/ 244366 w 913321"/>
              <a:gd name="connsiteY58" fmla="*/ 239343 h 553242"/>
              <a:gd name="connsiteX59" fmla="*/ 182951 w 913321"/>
              <a:gd name="connsiteY59" fmla="*/ 307582 h 553242"/>
              <a:gd name="connsiteX60" fmla="*/ 128360 w 913321"/>
              <a:gd name="connsiteY60" fmla="*/ 389469 h 553242"/>
              <a:gd name="connsiteX61" fmla="*/ 60121 w 913321"/>
              <a:gd name="connsiteY61" fmla="*/ 485003 h 553242"/>
              <a:gd name="connsiteX62" fmla="*/ 87417 w 913321"/>
              <a:gd name="connsiteY62" fmla="*/ 498651 h 553242"/>
              <a:gd name="connsiteX63" fmla="*/ 94241 w 913321"/>
              <a:gd name="connsiteY63" fmla="*/ 471355 h 553242"/>
              <a:gd name="connsiteX64" fmla="*/ 101065 w 913321"/>
              <a:gd name="connsiteY64" fmla="*/ 403116 h 553242"/>
              <a:gd name="connsiteX65" fmla="*/ 94241 w 913321"/>
              <a:gd name="connsiteY65" fmla="*/ 287110 h 553242"/>
              <a:gd name="connsiteX66" fmla="*/ 87417 w 913321"/>
              <a:gd name="connsiteY66" fmla="*/ 259815 h 553242"/>
              <a:gd name="connsiteX67" fmla="*/ 66945 w 913321"/>
              <a:gd name="connsiteY67" fmla="*/ 252991 h 553242"/>
              <a:gd name="connsiteX68" fmla="*/ 101065 w 913321"/>
              <a:gd name="connsiteY68" fmla="*/ 266639 h 553242"/>
              <a:gd name="connsiteX69" fmla="*/ 162479 w 913321"/>
              <a:gd name="connsiteY69" fmla="*/ 239343 h 553242"/>
              <a:gd name="connsiteX70" fmla="*/ 244366 w 913321"/>
              <a:gd name="connsiteY70" fmla="*/ 212048 h 553242"/>
              <a:gd name="connsiteX71" fmla="*/ 278485 w 913321"/>
              <a:gd name="connsiteY71" fmla="*/ 191576 h 553242"/>
              <a:gd name="connsiteX72" fmla="*/ 319429 w 913321"/>
              <a:gd name="connsiteY72" fmla="*/ 164281 h 553242"/>
              <a:gd name="connsiteX73" fmla="*/ 360372 w 913321"/>
              <a:gd name="connsiteY73" fmla="*/ 177928 h 553242"/>
              <a:gd name="connsiteX74" fmla="*/ 380844 w 913321"/>
              <a:gd name="connsiteY74" fmla="*/ 191576 h 553242"/>
              <a:gd name="connsiteX75" fmla="*/ 408139 w 913321"/>
              <a:gd name="connsiteY75" fmla="*/ 205224 h 553242"/>
              <a:gd name="connsiteX76" fmla="*/ 455906 w 913321"/>
              <a:gd name="connsiteY76" fmla="*/ 246167 h 553242"/>
              <a:gd name="connsiteX77" fmla="*/ 503673 w 913321"/>
              <a:gd name="connsiteY77" fmla="*/ 300758 h 553242"/>
              <a:gd name="connsiteX78" fmla="*/ 524145 w 913321"/>
              <a:gd name="connsiteY78" fmla="*/ 321230 h 553242"/>
              <a:gd name="connsiteX79" fmla="*/ 544617 w 913321"/>
              <a:gd name="connsiteY79" fmla="*/ 368997 h 553242"/>
              <a:gd name="connsiteX80" fmla="*/ 565088 w 913321"/>
              <a:gd name="connsiteY80" fmla="*/ 389469 h 553242"/>
              <a:gd name="connsiteX81" fmla="*/ 578736 w 913321"/>
              <a:gd name="connsiteY81" fmla="*/ 423588 h 553242"/>
              <a:gd name="connsiteX82" fmla="*/ 592384 w 913321"/>
              <a:gd name="connsiteY82" fmla="*/ 450883 h 553242"/>
              <a:gd name="connsiteX83" fmla="*/ 578736 w 913321"/>
              <a:gd name="connsiteY83" fmla="*/ 382645 h 553242"/>
              <a:gd name="connsiteX84" fmla="*/ 558265 w 913321"/>
              <a:gd name="connsiteY84" fmla="*/ 259815 h 553242"/>
              <a:gd name="connsiteX85" fmla="*/ 544617 w 913321"/>
              <a:gd name="connsiteY85" fmla="*/ 184752 h 553242"/>
              <a:gd name="connsiteX86" fmla="*/ 537793 w 913321"/>
              <a:gd name="connsiteY86" fmla="*/ 150633 h 553242"/>
              <a:gd name="connsiteX87" fmla="*/ 517321 w 913321"/>
              <a:gd name="connsiteY87" fmla="*/ 130161 h 553242"/>
              <a:gd name="connsiteX88" fmla="*/ 496850 w 913321"/>
              <a:gd name="connsiteY88" fmla="*/ 123337 h 553242"/>
              <a:gd name="connsiteX89" fmla="*/ 558265 w 913321"/>
              <a:gd name="connsiteY89" fmla="*/ 136985 h 553242"/>
              <a:gd name="connsiteX90" fmla="*/ 646975 w 913321"/>
              <a:gd name="connsiteY90" fmla="*/ 198400 h 553242"/>
              <a:gd name="connsiteX91" fmla="*/ 667447 w 913321"/>
              <a:gd name="connsiteY91" fmla="*/ 212048 h 553242"/>
              <a:gd name="connsiteX92" fmla="*/ 722038 w 913321"/>
              <a:gd name="connsiteY92" fmla="*/ 273463 h 553242"/>
              <a:gd name="connsiteX93" fmla="*/ 776629 w 913321"/>
              <a:gd name="connsiteY93" fmla="*/ 321230 h 553242"/>
              <a:gd name="connsiteX94" fmla="*/ 790276 w 913321"/>
              <a:gd name="connsiteY94" fmla="*/ 341701 h 553242"/>
              <a:gd name="connsiteX95" fmla="*/ 783453 w 913321"/>
              <a:gd name="connsiteY95" fmla="*/ 287110 h 553242"/>
              <a:gd name="connsiteX96" fmla="*/ 742509 w 913321"/>
              <a:gd name="connsiteY96" fmla="*/ 232519 h 553242"/>
              <a:gd name="connsiteX97" fmla="*/ 728862 w 913321"/>
              <a:gd name="connsiteY97" fmla="*/ 212048 h 553242"/>
              <a:gd name="connsiteX98" fmla="*/ 715214 w 913321"/>
              <a:gd name="connsiteY98" fmla="*/ 177928 h 553242"/>
              <a:gd name="connsiteX99" fmla="*/ 701566 w 913321"/>
              <a:gd name="connsiteY99" fmla="*/ 150633 h 553242"/>
              <a:gd name="connsiteX100" fmla="*/ 694742 w 913321"/>
              <a:gd name="connsiteY100" fmla="*/ 116513 h 553242"/>
              <a:gd name="connsiteX101" fmla="*/ 681094 w 913321"/>
              <a:gd name="connsiteY101" fmla="*/ 89218 h 553242"/>
              <a:gd name="connsiteX102" fmla="*/ 687918 w 913321"/>
              <a:gd name="connsiteY102" fmla="*/ 61922 h 553242"/>
              <a:gd name="connsiteX103" fmla="*/ 728862 w 913321"/>
              <a:gd name="connsiteY103" fmla="*/ 75570 h 553242"/>
              <a:gd name="connsiteX104" fmla="*/ 783453 w 913321"/>
              <a:gd name="connsiteY104" fmla="*/ 96042 h 553242"/>
              <a:gd name="connsiteX105" fmla="*/ 803924 w 913321"/>
              <a:gd name="connsiteY105" fmla="*/ 109689 h 553242"/>
              <a:gd name="connsiteX106" fmla="*/ 783453 w 913321"/>
              <a:gd name="connsiteY106" fmla="*/ 116513 h 553242"/>
              <a:gd name="connsiteX107" fmla="*/ 565088 w 913321"/>
              <a:gd name="connsiteY107" fmla="*/ 109689 h 553242"/>
              <a:gd name="connsiteX108" fmla="*/ 530969 w 913321"/>
              <a:gd name="connsiteY108" fmla="*/ 102866 h 553242"/>
              <a:gd name="connsiteX109" fmla="*/ 503673 w 913321"/>
              <a:gd name="connsiteY109" fmla="*/ 96042 h 553242"/>
              <a:gd name="connsiteX110" fmla="*/ 401315 w 913321"/>
              <a:gd name="connsiteY110" fmla="*/ 109689 h 553242"/>
              <a:gd name="connsiteX111" fmla="*/ 462730 w 913321"/>
              <a:gd name="connsiteY111" fmla="*/ 130161 h 553242"/>
              <a:gd name="connsiteX112" fmla="*/ 510497 w 913321"/>
              <a:gd name="connsiteY112" fmla="*/ 150633 h 553242"/>
              <a:gd name="connsiteX113" fmla="*/ 667447 w 913321"/>
              <a:gd name="connsiteY113" fmla="*/ 198400 h 553242"/>
              <a:gd name="connsiteX114" fmla="*/ 708390 w 913321"/>
              <a:gd name="connsiteY114" fmla="*/ 218872 h 553242"/>
              <a:gd name="connsiteX115" fmla="*/ 749333 w 913321"/>
              <a:gd name="connsiteY115" fmla="*/ 232519 h 553242"/>
              <a:gd name="connsiteX116" fmla="*/ 790276 w 913321"/>
              <a:gd name="connsiteY116" fmla="*/ 259815 h 553242"/>
              <a:gd name="connsiteX117" fmla="*/ 851691 w 913321"/>
              <a:gd name="connsiteY117" fmla="*/ 293934 h 553242"/>
              <a:gd name="connsiteX118" fmla="*/ 858515 w 913321"/>
              <a:gd name="connsiteY118" fmla="*/ 314406 h 553242"/>
              <a:gd name="connsiteX119" fmla="*/ 872163 w 913321"/>
              <a:gd name="connsiteY119" fmla="*/ 334878 h 553242"/>
              <a:gd name="connsiteX120" fmla="*/ 769805 w 913321"/>
              <a:gd name="connsiteY120" fmla="*/ 389469 h 553242"/>
              <a:gd name="connsiteX121" fmla="*/ 674271 w 913321"/>
              <a:gd name="connsiteY121" fmla="*/ 409940 h 553242"/>
              <a:gd name="connsiteX122" fmla="*/ 612856 w 913321"/>
              <a:gd name="connsiteY122" fmla="*/ 423588 h 553242"/>
              <a:gd name="connsiteX123" fmla="*/ 496850 w 913321"/>
              <a:gd name="connsiteY123" fmla="*/ 437236 h 553242"/>
              <a:gd name="connsiteX124" fmla="*/ 333076 w 913321"/>
              <a:gd name="connsiteY124" fmla="*/ 450883 h 553242"/>
              <a:gd name="connsiteX125" fmla="*/ 312605 w 913321"/>
              <a:gd name="connsiteY125" fmla="*/ 457707 h 553242"/>
              <a:gd name="connsiteX126" fmla="*/ 298957 w 913321"/>
              <a:gd name="connsiteY126" fmla="*/ 437236 h 553242"/>
              <a:gd name="connsiteX127" fmla="*/ 360372 w 913321"/>
              <a:gd name="connsiteY127" fmla="*/ 403116 h 553242"/>
              <a:gd name="connsiteX128" fmla="*/ 401315 w 913321"/>
              <a:gd name="connsiteY128" fmla="*/ 375821 h 553242"/>
              <a:gd name="connsiteX129" fmla="*/ 298957 w 913321"/>
              <a:gd name="connsiteY129" fmla="*/ 437236 h 553242"/>
              <a:gd name="connsiteX130" fmla="*/ 223894 w 913321"/>
              <a:gd name="connsiteY130" fmla="*/ 478179 h 553242"/>
              <a:gd name="connsiteX131" fmla="*/ 182951 w 913321"/>
              <a:gd name="connsiteY131" fmla="*/ 491827 h 553242"/>
              <a:gd name="connsiteX132" fmla="*/ 155656 w 913321"/>
              <a:gd name="connsiteY132" fmla="*/ 505475 h 553242"/>
              <a:gd name="connsiteX133" fmla="*/ 121536 w 913321"/>
              <a:gd name="connsiteY133" fmla="*/ 519122 h 553242"/>
              <a:gd name="connsiteX134" fmla="*/ 80593 w 913321"/>
              <a:gd name="connsiteY134" fmla="*/ 539594 h 553242"/>
              <a:gd name="connsiteX135" fmla="*/ 73769 w 913321"/>
              <a:gd name="connsiteY135" fmla="*/ 498651 h 553242"/>
              <a:gd name="connsiteX136" fmla="*/ 87417 w 913321"/>
              <a:gd name="connsiteY136" fmla="*/ 471355 h 553242"/>
              <a:gd name="connsiteX137" fmla="*/ 94241 w 913321"/>
              <a:gd name="connsiteY137" fmla="*/ 430412 h 553242"/>
              <a:gd name="connsiteX138" fmla="*/ 114712 w 913321"/>
              <a:gd name="connsiteY138" fmla="*/ 396292 h 553242"/>
              <a:gd name="connsiteX139" fmla="*/ 142008 w 913321"/>
              <a:gd name="connsiteY139" fmla="*/ 341701 h 553242"/>
              <a:gd name="connsiteX140" fmla="*/ 162479 w 913321"/>
              <a:gd name="connsiteY140" fmla="*/ 307582 h 553242"/>
              <a:gd name="connsiteX141" fmla="*/ 182951 w 913321"/>
              <a:gd name="connsiteY141" fmla="*/ 266639 h 553242"/>
              <a:gd name="connsiteX142" fmla="*/ 223894 w 913321"/>
              <a:gd name="connsiteY142" fmla="*/ 280286 h 553242"/>
              <a:gd name="connsiteX143" fmla="*/ 244366 w 913321"/>
              <a:gd name="connsiteY143" fmla="*/ 307582 h 553242"/>
              <a:gd name="connsiteX144" fmla="*/ 271662 w 913321"/>
              <a:gd name="connsiteY144" fmla="*/ 328054 h 553242"/>
              <a:gd name="connsiteX145" fmla="*/ 285309 w 913321"/>
              <a:gd name="connsiteY145" fmla="*/ 355349 h 553242"/>
              <a:gd name="connsiteX146" fmla="*/ 305781 w 913321"/>
              <a:gd name="connsiteY146" fmla="*/ 375821 h 553242"/>
              <a:gd name="connsiteX147" fmla="*/ 346724 w 913321"/>
              <a:gd name="connsiteY147" fmla="*/ 444060 h 553242"/>
              <a:gd name="connsiteX148" fmla="*/ 367196 w 913321"/>
              <a:gd name="connsiteY148" fmla="*/ 498651 h 553242"/>
              <a:gd name="connsiteX149" fmla="*/ 394491 w 913321"/>
              <a:gd name="connsiteY149" fmla="*/ 553242 h 553242"/>
              <a:gd name="connsiteX150" fmla="*/ 401315 w 913321"/>
              <a:gd name="connsiteY150" fmla="*/ 525946 h 553242"/>
              <a:gd name="connsiteX151" fmla="*/ 408139 w 913321"/>
              <a:gd name="connsiteY151" fmla="*/ 464531 h 553242"/>
              <a:gd name="connsiteX152" fmla="*/ 421787 w 913321"/>
              <a:gd name="connsiteY152" fmla="*/ 430412 h 553242"/>
              <a:gd name="connsiteX153" fmla="*/ 428611 w 913321"/>
              <a:gd name="connsiteY153" fmla="*/ 403116 h 553242"/>
              <a:gd name="connsiteX154" fmla="*/ 442259 w 913321"/>
              <a:gd name="connsiteY154" fmla="*/ 362173 h 553242"/>
              <a:gd name="connsiteX155" fmla="*/ 449082 w 913321"/>
              <a:gd name="connsiteY155" fmla="*/ 341701 h 553242"/>
              <a:gd name="connsiteX156" fmla="*/ 462730 w 913321"/>
              <a:gd name="connsiteY156" fmla="*/ 321230 h 553242"/>
              <a:gd name="connsiteX157" fmla="*/ 496850 w 913321"/>
              <a:gd name="connsiteY157" fmla="*/ 328054 h 553242"/>
              <a:gd name="connsiteX158" fmla="*/ 537793 w 913321"/>
              <a:gd name="connsiteY158" fmla="*/ 348525 h 553242"/>
              <a:gd name="connsiteX159" fmla="*/ 558265 w 913321"/>
              <a:gd name="connsiteY159" fmla="*/ 355349 h 553242"/>
              <a:gd name="connsiteX160" fmla="*/ 599208 w 913321"/>
              <a:gd name="connsiteY160" fmla="*/ 375821 h 553242"/>
              <a:gd name="connsiteX161" fmla="*/ 619679 w 913321"/>
              <a:gd name="connsiteY161" fmla="*/ 362173 h 553242"/>
              <a:gd name="connsiteX162" fmla="*/ 606032 w 913321"/>
              <a:gd name="connsiteY162" fmla="*/ 307582 h 553242"/>
              <a:gd name="connsiteX163" fmla="*/ 544617 w 913321"/>
              <a:gd name="connsiteY163" fmla="*/ 293934 h 553242"/>
              <a:gd name="connsiteX164" fmla="*/ 449082 w 913321"/>
              <a:gd name="connsiteY164" fmla="*/ 273463 h 553242"/>
              <a:gd name="connsiteX165" fmla="*/ 326253 w 913321"/>
              <a:gd name="connsiteY165" fmla="*/ 225695 h 553242"/>
              <a:gd name="connsiteX166" fmla="*/ 292133 w 913321"/>
              <a:gd name="connsiteY166" fmla="*/ 212048 h 553242"/>
              <a:gd name="connsiteX167" fmla="*/ 251190 w 913321"/>
              <a:gd name="connsiteY167" fmla="*/ 198400 h 553242"/>
              <a:gd name="connsiteX168" fmla="*/ 244366 w 913321"/>
              <a:gd name="connsiteY168" fmla="*/ 177928 h 553242"/>
              <a:gd name="connsiteX169" fmla="*/ 278485 w 913321"/>
              <a:gd name="connsiteY169" fmla="*/ 136985 h 553242"/>
              <a:gd name="connsiteX170" fmla="*/ 285309 w 913321"/>
              <a:gd name="connsiteY170" fmla="*/ 116513 h 553242"/>
              <a:gd name="connsiteX171" fmla="*/ 285309 w 913321"/>
              <a:gd name="connsiteY171" fmla="*/ 96042 h 553242"/>
              <a:gd name="connsiteX172" fmla="*/ 19178 w 913321"/>
              <a:gd name="connsiteY172" fmla="*/ 102866 h 553242"/>
              <a:gd name="connsiteX173" fmla="*/ 53297 w 913321"/>
              <a:gd name="connsiteY173" fmla="*/ 130161 h 553242"/>
              <a:gd name="connsiteX174" fmla="*/ 94241 w 913321"/>
              <a:gd name="connsiteY174" fmla="*/ 143809 h 553242"/>
              <a:gd name="connsiteX175" fmla="*/ 148832 w 913321"/>
              <a:gd name="connsiteY175" fmla="*/ 171104 h 553242"/>
              <a:gd name="connsiteX176" fmla="*/ 189775 w 913321"/>
              <a:gd name="connsiteY176" fmla="*/ 191576 h 553242"/>
              <a:gd name="connsiteX177" fmla="*/ 210247 w 913321"/>
              <a:gd name="connsiteY177" fmla="*/ 218872 h 553242"/>
              <a:gd name="connsiteX178" fmla="*/ 128360 w 913321"/>
              <a:gd name="connsiteY178" fmla="*/ 246167 h 553242"/>
              <a:gd name="connsiteX179" fmla="*/ 73769 w 913321"/>
              <a:gd name="connsiteY179" fmla="*/ 280286 h 553242"/>
              <a:gd name="connsiteX180" fmla="*/ 53297 w 913321"/>
              <a:gd name="connsiteY180" fmla="*/ 287110 h 553242"/>
              <a:gd name="connsiteX181" fmla="*/ 39650 w 913321"/>
              <a:gd name="connsiteY181" fmla="*/ 307582 h 553242"/>
              <a:gd name="connsiteX182" fmla="*/ 19178 w 913321"/>
              <a:gd name="connsiteY182" fmla="*/ 321230 h 553242"/>
              <a:gd name="connsiteX183" fmla="*/ 12354 w 913321"/>
              <a:gd name="connsiteY183" fmla="*/ 355349 h 553242"/>
              <a:gd name="connsiteX184" fmla="*/ 5530 w 913321"/>
              <a:gd name="connsiteY184" fmla="*/ 416764 h 553242"/>
              <a:gd name="connsiteX185" fmla="*/ 66945 w 913321"/>
              <a:gd name="connsiteY185" fmla="*/ 409940 h 553242"/>
              <a:gd name="connsiteX186" fmla="*/ 476378 w 913321"/>
              <a:gd name="connsiteY186" fmla="*/ 416764 h 553242"/>
              <a:gd name="connsiteX187" fmla="*/ 660623 w 913321"/>
              <a:gd name="connsiteY187" fmla="*/ 444060 h 553242"/>
              <a:gd name="connsiteX188" fmla="*/ 728862 w 913321"/>
              <a:gd name="connsiteY188" fmla="*/ 471355 h 553242"/>
              <a:gd name="connsiteX189" fmla="*/ 749333 w 913321"/>
              <a:gd name="connsiteY189" fmla="*/ 485003 h 553242"/>
              <a:gd name="connsiteX190" fmla="*/ 776629 w 913321"/>
              <a:gd name="connsiteY190" fmla="*/ 491827 h 553242"/>
              <a:gd name="connsiteX191" fmla="*/ 872163 w 913321"/>
              <a:gd name="connsiteY191" fmla="*/ 512298 h 553242"/>
              <a:gd name="connsiteX192" fmla="*/ 892635 w 913321"/>
              <a:gd name="connsiteY192" fmla="*/ 525946 h 553242"/>
              <a:gd name="connsiteX193" fmla="*/ 913106 w 913321"/>
              <a:gd name="connsiteY193" fmla="*/ 532770 h 553242"/>
              <a:gd name="connsiteX194" fmla="*/ 851691 w 913321"/>
              <a:gd name="connsiteY194" fmla="*/ 478179 h 553242"/>
              <a:gd name="connsiteX195" fmla="*/ 803924 w 913321"/>
              <a:gd name="connsiteY195" fmla="*/ 430412 h 553242"/>
              <a:gd name="connsiteX196" fmla="*/ 776629 w 913321"/>
              <a:gd name="connsiteY196" fmla="*/ 409940 h 553242"/>
              <a:gd name="connsiteX197" fmla="*/ 749333 w 913321"/>
              <a:gd name="connsiteY197" fmla="*/ 375821 h 553242"/>
              <a:gd name="connsiteX198" fmla="*/ 687918 w 913321"/>
              <a:gd name="connsiteY198" fmla="*/ 328054 h 553242"/>
              <a:gd name="connsiteX199" fmla="*/ 674271 w 913321"/>
              <a:gd name="connsiteY199" fmla="*/ 300758 h 553242"/>
              <a:gd name="connsiteX200" fmla="*/ 660623 w 913321"/>
              <a:gd name="connsiteY200" fmla="*/ 280286 h 553242"/>
              <a:gd name="connsiteX201" fmla="*/ 681094 w 913321"/>
              <a:gd name="connsiteY201" fmla="*/ 273463 h 553242"/>
              <a:gd name="connsiteX202" fmla="*/ 694742 w 913321"/>
              <a:gd name="connsiteY202" fmla="*/ 252991 h 553242"/>
              <a:gd name="connsiteX203" fmla="*/ 701566 w 913321"/>
              <a:gd name="connsiteY203" fmla="*/ 225695 h 553242"/>
              <a:gd name="connsiteX204" fmla="*/ 722038 w 913321"/>
              <a:gd name="connsiteY204" fmla="*/ 218872 h 553242"/>
              <a:gd name="connsiteX205" fmla="*/ 742509 w 913321"/>
              <a:gd name="connsiteY205" fmla="*/ 205224 h 553242"/>
              <a:gd name="connsiteX206" fmla="*/ 817572 w 913321"/>
              <a:gd name="connsiteY206" fmla="*/ 198400 h 553242"/>
              <a:gd name="connsiteX207" fmla="*/ 810748 w 913321"/>
              <a:gd name="connsiteY207" fmla="*/ 177928 h 553242"/>
              <a:gd name="connsiteX208" fmla="*/ 762981 w 913321"/>
              <a:gd name="connsiteY208" fmla="*/ 164281 h 553242"/>
              <a:gd name="connsiteX209" fmla="*/ 646975 w 913321"/>
              <a:gd name="connsiteY209" fmla="*/ 123337 h 553242"/>
              <a:gd name="connsiteX210" fmla="*/ 606032 w 913321"/>
              <a:gd name="connsiteY210" fmla="*/ 109689 h 553242"/>
              <a:gd name="connsiteX211" fmla="*/ 558265 w 913321"/>
              <a:gd name="connsiteY211" fmla="*/ 96042 h 553242"/>
              <a:gd name="connsiteX212" fmla="*/ 537793 w 913321"/>
              <a:gd name="connsiteY212" fmla="*/ 82394 h 553242"/>
              <a:gd name="connsiteX213" fmla="*/ 530969 w 913321"/>
              <a:gd name="connsiteY213" fmla="*/ 61922 h 553242"/>
              <a:gd name="connsiteX214" fmla="*/ 469554 w 913321"/>
              <a:gd name="connsiteY214" fmla="*/ 55098 h 553242"/>
              <a:gd name="connsiteX215" fmla="*/ 394491 w 913321"/>
              <a:gd name="connsiteY215" fmla="*/ 89218 h 553242"/>
              <a:gd name="connsiteX216" fmla="*/ 360372 w 913321"/>
              <a:gd name="connsiteY216" fmla="*/ 116513 h 553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Lst>
            <a:rect l="l" t="t" r="r" b="b"/>
            <a:pathLst>
              <a:path w="913321" h="553242">
                <a:moveTo>
                  <a:pt x="346724" y="444060"/>
                </a:moveTo>
                <a:cubicBezTo>
                  <a:pt x="337626" y="432687"/>
                  <a:pt x="326403" y="422726"/>
                  <a:pt x="319429" y="409940"/>
                </a:cubicBezTo>
                <a:cubicBezTo>
                  <a:pt x="312540" y="397311"/>
                  <a:pt x="311448" y="382220"/>
                  <a:pt x="305781" y="368997"/>
                </a:cubicBezTo>
                <a:cubicBezTo>
                  <a:pt x="297767" y="350297"/>
                  <a:pt x="289063" y="331785"/>
                  <a:pt x="278485" y="314406"/>
                </a:cubicBezTo>
                <a:cubicBezTo>
                  <a:pt x="257164" y="279379"/>
                  <a:pt x="228586" y="248725"/>
                  <a:pt x="210247" y="212048"/>
                </a:cubicBezTo>
                <a:cubicBezTo>
                  <a:pt x="201148" y="193851"/>
                  <a:pt x="192525" y="175408"/>
                  <a:pt x="182951" y="157457"/>
                </a:cubicBezTo>
                <a:cubicBezTo>
                  <a:pt x="174321" y="141276"/>
                  <a:pt x="165828" y="124948"/>
                  <a:pt x="155656" y="109689"/>
                </a:cubicBezTo>
                <a:cubicBezTo>
                  <a:pt x="80768" y="-2644"/>
                  <a:pt x="160353" y="128125"/>
                  <a:pt x="114712" y="55098"/>
                </a:cubicBezTo>
                <a:cubicBezTo>
                  <a:pt x="107683" y="43851"/>
                  <a:pt x="101270" y="32226"/>
                  <a:pt x="94241" y="20979"/>
                </a:cubicBezTo>
                <a:cubicBezTo>
                  <a:pt x="89894" y="14024"/>
                  <a:pt x="73257" y="-3161"/>
                  <a:pt x="80593" y="507"/>
                </a:cubicBezTo>
                <a:cubicBezTo>
                  <a:pt x="96483" y="8452"/>
                  <a:pt x="106548" y="25089"/>
                  <a:pt x="121536" y="34627"/>
                </a:cubicBezTo>
                <a:cubicBezTo>
                  <a:pt x="239296" y="109566"/>
                  <a:pt x="41104" y="-45142"/>
                  <a:pt x="203423" y="82394"/>
                </a:cubicBezTo>
                <a:cubicBezTo>
                  <a:pt x="233900" y="106340"/>
                  <a:pt x="265762" y="135712"/>
                  <a:pt x="292133" y="164281"/>
                </a:cubicBezTo>
                <a:cubicBezTo>
                  <a:pt x="306357" y="179691"/>
                  <a:pt x="318247" y="197219"/>
                  <a:pt x="333076" y="212048"/>
                </a:cubicBezTo>
                <a:cubicBezTo>
                  <a:pt x="347905" y="226877"/>
                  <a:pt x="366015" y="238162"/>
                  <a:pt x="380844" y="252991"/>
                </a:cubicBezTo>
                <a:cubicBezTo>
                  <a:pt x="395673" y="267820"/>
                  <a:pt x="406420" y="286488"/>
                  <a:pt x="421787" y="300758"/>
                </a:cubicBezTo>
                <a:cubicBezTo>
                  <a:pt x="438455" y="316236"/>
                  <a:pt x="459014" y="327008"/>
                  <a:pt x="476378" y="341701"/>
                </a:cubicBezTo>
                <a:cubicBezTo>
                  <a:pt x="488656" y="352090"/>
                  <a:pt x="498542" y="365061"/>
                  <a:pt x="510497" y="375821"/>
                </a:cubicBezTo>
                <a:cubicBezTo>
                  <a:pt x="521323" y="385564"/>
                  <a:pt x="533244" y="394018"/>
                  <a:pt x="544617" y="403116"/>
                </a:cubicBezTo>
                <a:cubicBezTo>
                  <a:pt x="549166" y="412215"/>
                  <a:pt x="551753" y="422597"/>
                  <a:pt x="558265" y="430412"/>
                </a:cubicBezTo>
                <a:cubicBezTo>
                  <a:pt x="563515" y="436712"/>
                  <a:pt x="583285" y="450884"/>
                  <a:pt x="578736" y="444060"/>
                </a:cubicBezTo>
                <a:cubicBezTo>
                  <a:pt x="569814" y="430677"/>
                  <a:pt x="555377" y="421895"/>
                  <a:pt x="544617" y="409940"/>
                </a:cubicBezTo>
                <a:cubicBezTo>
                  <a:pt x="534874" y="399114"/>
                  <a:pt x="527620" y="386120"/>
                  <a:pt x="517321" y="375821"/>
                </a:cubicBezTo>
                <a:cubicBezTo>
                  <a:pt x="509279" y="367779"/>
                  <a:pt x="498068" y="363391"/>
                  <a:pt x="490026" y="355349"/>
                </a:cubicBezTo>
                <a:cubicBezTo>
                  <a:pt x="481984" y="347307"/>
                  <a:pt x="476956" y="336689"/>
                  <a:pt x="469554" y="328054"/>
                </a:cubicBezTo>
                <a:cubicBezTo>
                  <a:pt x="463273" y="320727"/>
                  <a:pt x="455437" y="314845"/>
                  <a:pt x="449082" y="307582"/>
                </a:cubicBezTo>
                <a:cubicBezTo>
                  <a:pt x="439491" y="296621"/>
                  <a:pt x="430885" y="284836"/>
                  <a:pt x="421787" y="273463"/>
                </a:cubicBezTo>
                <a:cubicBezTo>
                  <a:pt x="409497" y="236593"/>
                  <a:pt x="393916" y="233741"/>
                  <a:pt x="428611" y="218872"/>
                </a:cubicBezTo>
                <a:cubicBezTo>
                  <a:pt x="437231" y="215178"/>
                  <a:pt x="446808" y="214323"/>
                  <a:pt x="455906" y="212048"/>
                </a:cubicBezTo>
                <a:cubicBezTo>
                  <a:pt x="490026" y="216597"/>
                  <a:pt x="524312" y="220036"/>
                  <a:pt x="558265" y="225695"/>
                </a:cubicBezTo>
                <a:cubicBezTo>
                  <a:pt x="565360" y="226877"/>
                  <a:pt x="571758" y="230774"/>
                  <a:pt x="578736" y="232519"/>
                </a:cubicBezTo>
                <a:cubicBezTo>
                  <a:pt x="589988" y="235332"/>
                  <a:pt x="601483" y="237068"/>
                  <a:pt x="612856" y="239343"/>
                </a:cubicBezTo>
                <a:cubicBezTo>
                  <a:pt x="589107" y="255176"/>
                  <a:pt x="558778" y="277841"/>
                  <a:pt x="530969" y="287110"/>
                </a:cubicBezTo>
                <a:cubicBezTo>
                  <a:pt x="517843" y="291485"/>
                  <a:pt x="503674" y="291659"/>
                  <a:pt x="490026" y="293934"/>
                </a:cubicBezTo>
                <a:cubicBezTo>
                  <a:pt x="476378" y="300758"/>
                  <a:pt x="463303" y="308875"/>
                  <a:pt x="449082" y="314406"/>
                </a:cubicBezTo>
                <a:cubicBezTo>
                  <a:pt x="382796" y="340184"/>
                  <a:pt x="376841" y="337684"/>
                  <a:pt x="319429" y="355349"/>
                </a:cubicBezTo>
                <a:cubicBezTo>
                  <a:pt x="305679" y="359580"/>
                  <a:pt x="292005" y="364081"/>
                  <a:pt x="278485" y="368997"/>
                </a:cubicBezTo>
                <a:cubicBezTo>
                  <a:pt x="266973" y="373183"/>
                  <a:pt x="256073" y="379043"/>
                  <a:pt x="244366" y="382645"/>
                </a:cubicBezTo>
                <a:cubicBezTo>
                  <a:pt x="226438" y="388161"/>
                  <a:pt x="207569" y="390361"/>
                  <a:pt x="189775" y="396292"/>
                </a:cubicBezTo>
                <a:lnTo>
                  <a:pt x="169303" y="403116"/>
                </a:lnTo>
                <a:cubicBezTo>
                  <a:pt x="178402" y="387194"/>
                  <a:pt x="185418" y="369885"/>
                  <a:pt x="196599" y="355349"/>
                </a:cubicBezTo>
                <a:cubicBezTo>
                  <a:pt x="217672" y="327954"/>
                  <a:pt x="264474" y="291064"/>
                  <a:pt x="292133" y="273463"/>
                </a:cubicBezTo>
                <a:cubicBezTo>
                  <a:pt x="404103" y="202210"/>
                  <a:pt x="351326" y="234207"/>
                  <a:pt x="428611" y="205224"/>
                </a:cubicBezTo>
                <a:cubicBezTo>
                  <a:pt x="456254" y="194858"/>
                  <a:pt x="491957" y="176056"/>
                  <a:pt x="524145" y="171104"/>
                </a:cubicBezTo>
                <a:cubicBezTo>
                  <a:pt x="544503" y="167972"/>
                  <a:pt x="565088" y="166555"/>
                  <a:pt x="585560" y="164281"/>
                </a:cubicBezTo>
                <a:cubicBezTo>
                  <a:pt x="578736" y="166555"/>
                  <a:pt x="572066" y="169360"/>
                  <a:pt x="565088" y="171104"/>
                </a:cubicBezTo>
                <a:cubicBezTo>
                  <a:pt x="543462" y="176510"/>
                  <a:pt x="524682" y="177749"/>
                  <a:pt x="503673" y="184752"/>
                </a:cubicBezTo>
                <a:cubicBezTo>
                  <a:pt x="492052" y="188626"/>
                  <a:pt x="481287" y="194880"/>
                  <a:pt x="469554" y="198400"/>
                </a:cubicBezTo>
                <a:cubicBezTo>
                  <a:pt x="458445" y="201733"/>
                  <a:pt x="446857" y="203208"/>
                  <a:pt x="435435" y="205224"/>
                </a:cubicBezTo>
                <a:cubicBezTo>
                  <a:pt x="354497" y="219507"/>
                  <a:pt x="368390" y="217017"/>
                  <a:pt x="298957" y="225695"/>
                </a:cubicBezTo>
                <a:cubicBezTo>
                  <a:pt x="262563" y="223421"/>
                  <a:pt x="224758" y="229161"/>
                  <a:pt x="189775" y="218872"/>
                </a:cubicBezTo>
                <a:cubicBezTo>
                  <a:pt x="180777" y="216226"/>
                  <a:pt x="179257" y="200196"/>
                  <a:pt x="182951" y="191576"/>
                </a:cubicBezTo>
                <a:cubicBezTo>
                  <a:pt x="187431" y="181122"/>
                  <a:pt x="200305" y="176627"/>
                  <a:pt x="210247" y="171104"/>
                </a:cubicBezTo>
                <a:cubicBezTo>
                  <a:pt x="222483" y="164306"/>
                  <a:pt x="249518" y="155740"/>
                  <a:pt x="264838" y="150633"/>
                </a:cubicBezTo>
                <a:cubicBezTo>
                  <a:pt x="303507" y="152908"/>
                  <a:pt x="342345" y="161735"/>
                  <a:pt x="380844" y="157457"/>
                </a:cubicBezTo>
                <a:cubicBezTo>
                  <a:pt x="387993" y="156663"/>
                  <a:pt x="387668" y="144178"/>
                  <a:pt x="387668" y="136985"/>
                </a:cubicBezTo>
                <a:cubicBezTo>
                  <a:pt x="387668" y="112722"/>
                  <a:pt x="378569" y="115755"/>
                  <a:pt x="360372" y="109689"/>
                </a:cubicBezTo>
                <a:cubicBezTo>
                  <a:pt x="341482" y="123856"/>
                  <a:pt x="327434" y="132381"/>
                  <a:pt x="312605" y="150633"/>
                </a:cubicBezTo>
                <a:cubicBezTo>
                  <a:pt x="289080" y="179587"/>
                  <a:pt x="270745" y="212963"/>
                  <a:pt x="244366" y="239343"/>
                </a:cubicBezTo>
                <a:cubicBezTo>
                  <a:pt x="216449" y="267261"/>
                  <a:pt x="205353" y="275846"/>
                  <a:pt x="182951" y="307582"/>
                </a:cubicBezTo>
                <a:cubicBezTo>
                  <a:pt x="164033" y="334383"/>
                  <a:pt x="145238" y="361339"/>
                  <a:pt x="128360" y="389469"/>
                </a:cubicBezTo>
                <a:cubicBezTo>
                  <a:pt x="80797" y="468741"/>
                  <a:pt x="106174" y="438950"/>
                  <a:pt x="60121" y="485003"/>
                </a:cubicBezTo>
                <a:cubicBezTo>
                  <a:pt x="69220" y="489552"/>
                  <a:pt x="77972" y="502429"/>
                  <a:pt x="87417" y="498651"/>
                </a:cubicBezTo>
                <a:cubicBezTo>
                  <a:pt x="96125" y="495168"/>
                  <a:pt x="92915" y="480639"/>
                  <a:pt x="94241" y="471355"/>
                </a:cubicBezTo>
                <a:cubicBezTo>
                  <a:pt x="97474" y="448725"/>
                  <a:pt x="98790" y="425862"/>
                  <a:pt x="101065" y="403116"/>
                </a:cubicBezTo>
                <a:cubicBezTo>
                  <a:pt x="98790" y="364447"/>
                  <a:pt x="97914" y="325671"/>
                  <a:pt x="94241" y="287110"/>
                </a:cubicBezTo>
                <a:cubicBezTo>
                  <a:pt x="93352" y="277774"/>
                  <a:pt x="93276" y="267138"/>
                  <a:pt x="87417" y="259815"/>
                </a:cubicBezTo>
                <a:cubicBezTo>
                  <a:pt x="82923" y="254198"/>
                  <a:pt x="60511" y="249774"/>
                  <a:pt x="66945" y="252991"/>
                </a:cubicBezTo>
                <a:cubicBezTo>
                  <a:pt x="77901" y="258469"/>
                  <a:pt x="89692" y="262090"/>
                  <a:pt x="101065" y="266639"/>
                </a:cubicBezTo>
                <a:cubicBezTo>
                  <a:pt x="127737" y="253302"/>
                  <a:pt x="132858" y="249797"/>
                  <a:pt x="162479" y="239343"/>
                </a:cubicBezTo>
                <a:cubicBezTo>
                  <a:pt x="189611" y="229767"/>
                  <a:pt x="219694" y="226851"/>
                  <a:pt x="244366" y="212048"/>
                </a:cubicBezTo>
                <a:cubicBezTo>
                  <a:pt x="255739" y="205224"/>
                  <a:pt x="267875" y="199534"/>
                  <a:pt x="278485" y="191576"/>
                </a:cubicBezTo>
                <a:cubicBezTo>
                  <a:pt x="319375" y="160908"/>
                  <a:pt x="278374" y="177964"/>
                  <a:pt x="319429" y="164281"/>
                </a:cubicBezTo>
                <a:cubicBezTo>
                  <a:pt x="333077" y="168830"/>
                  <a:pt x="347226" y="172085"/>
                  <a:pt x="360372" y="177928"/>
                </a:cubicBezTo>
                <a:cubicBezTo>
                  <a:pt x="367867" y="181259"/>
                  <a:pt x="373723" y="187507"/>
                  <a:pt x="380844" y="191576"/>
                </a:cubicBezTo>
                <a:cubicBezTo>
                  <a:pt x="389676" y="196623"/>
                  <a:pt x="399041" y="200675"/>
                  <a:pt x="408139" y="205224"/>
                </a:cubicBezTo>
                <a:cubicBezTo>
                  <a:pt x="449216" y="259992"/>
                  <a:pt x="405468" y="210139"/>
                  <a:pt x="455906" y="246167"/>
                </a:cubicBezTo>
                <a:cubicBezTo>
                  <a:pt x="471684" y="257437"/>
                  <a:pt x="492976" y="288533"/>
                  <a:pt x="503673" y="300758"/>
                </a:cubicBezTo>
                <a:cubicBezTo>
                  <a:pt x="510028" y="308021"/>
                  <a:pt x="517321" y="314406"/>
                  <a:pt x="524145" y="321230"/>
                </a:cubicBezTo>
                <a:cubicBezTo>
                  <a:pt x="530969" y="337152"/>
                  <a:pt x="535704" y="354143"/>
                  <a:pt x="544617" y="368997"/>
                </a:cubicBezTo>
                <a:cubicBezTo>
                  <a:pt x="549582" y="377272"/>
                  <a:pt x="559973" y="381285"/>
                  <a:pt x="565088" y="389469"/>
                </a:cubicBezTo>
                <a:cubicBezTo>
                  <a:pt x="571580" y="399856"/>
                  <a:pt x="573761" y="412395"/>
                  <a:pt x="578736" y="423588"/>
                </a:cubicBezTo>
                <a:cubicBezTo>
                  <a:pt x="582867" y="432884"/>
                  <a:pt x="587835" y="441785"/>
                  <a:pt x="592384" y="450883"/>
                </a:cubicBezTo>
                <a:cubicBezTo>
                  <a:pt x="587835" y="428137"/>
                  <a:pt x="580279" y="405790"/>
                  <a:pt x="578736" y="382645"/>
                </a:cubicBezTo>
                <a:cubicBezTo>
                  <a:pt x="571366" y="272103"/>
                  <a:pt x="590880" y="308739"/>
                  <a:pt x="558265" y="259815"/>
                </a:cubicBezTo>
                <a:cubicBezTo>
                  <a:pt x="542504" y="133726"/>
                  <a:pt x="560396" y="247866"/>
                  <a:pt x="544617" y="184752"/>
                </a:cubicBezTo>
                <a:cubicBezTo>
                  <a:pt x="541804" y="173500"/>
                  <a:pt x="542980" y="161007"/>
                  <a:pt x="537793" y="150633"/>
                </a:cubicBezTo>
                <a:cubicBezTo>
                  <a:pt x="533477" y="142001"/>
                  <a:pt x="525351" y="135514"/>
                  <a:pt x="517321" y="130161"/>
                </a:cubicBezTo>
                <a:cubicBezTo>
                  <a:pt x="511336" y="126171"/>
                  <a:pt x="489657" y="123337"/>
                  <a:pt x="496850" y="123337"/>
                </a:cubicBezTo>
                <a:cubicBezTo>
                  <a:pt x="520869" y="123337"/>
                  <a:pt x="537155" y="129948"/>
                  <a:pt x="558265" y="136985"/>
                </a:cubicBezTo>
                <a:cubicBezTo>
                  <a:pt x="637456" y="189780"/>
                  <a:pt x="559655" y="137277"/>
                  <a:pt x="646975" y="198400"/>
                </a:cubicBezTo>
                <a:cubicBezTo>
                  <a:pt x="653694" y="203103"/>
                  <a:pt x="662324" y="205644"/>
                  <a:pt x="667447" y="212048"/>
                </a:cubicBezTo>
                <a:cubicBezTo>
                  <a:pt x="745332" y="309404"/>
                  <a:pt x="646850" y="188876"/>
                  <a:pt x="722038" y="273463"/>
                </a:cubicBezTo>
                <a:cubicBezTo>
                  <a:pt x="762418" y="318891"/>
                  <a:pt x="731605" y="298718"/>
                  <a:pt x="776629" y="321230"/>
                </a:cubicBezTo>
                <a:cubicBezTo>
                  <a:pt x="781178" y="328054"/>
                  <a:pt x="788668" y="349743"/>
                  <a:pt x="790276" y="341701"/>
                </a:cubicBezTo>
                <a:cubicBezTo>
                  <a:pt x="793872" y="323719"/>
                  <a:pt x="790803" y="303911"/>
                  <a:pt x="783453" y="287110"/>
                </a:cubicBezTo>
                <a:cubicBezTo>
                  <a:pt x="774336" y="266271"/>
                  <a:pt x="755126" y="251445"/>
                  <a:pt x="742509" y="232519"/>
                </a:cubicBezTo>
                <a:cubicBezTo>
                  <a:pt x="737960" y="225695"/>
                  <a:pt x="732530" y="219383"/>
                  <a:pt x="728862" y="212048"/>
                </a:cubicBezTo>
                <a:cubicBezTo>
                  <a:pt x="723384" y="201092"/>
                  <a:pt x="720189" y="189122"/>
                  <a:pt x="715214" y="177928"/>
                </a:cubicBezTo>
                <a:cubicBezTo>
                  <a:pt x="711083" y="168632"/>
                  <a:pt x="706115" y="159731"/>
                  <a:pt x="701566" y="150633"/>
                </a:cubicBezTo>
                <a:cubicBezTo>
                  <a:pt x="699291" y="139260"/>
                  <a:pt x="698410" y="127516"/>
                  <a:pt x="694742" y="116513"/>
                </a:cubicBezTo>
                <a:cubicBezTo>
                  <a:pt x="691525" y="106863"/>
                  <a:pt x="682356" y="99312"/>
                  <a:pt x="681094" y="89218"/>
                </a:cubicBezTo>
                <a:cubicBezTo>
                  <a:pt x="679931" y="79912"/>
                  <a:pt x="685643" y="71021"/>
                  <a:pt x="687918" y="61922"/>
                </a:cubicBezTo>
                <a:cubicBezTo>
                  <a:pt x="701566" y="66471"/>
                  <a:pt x="715505" y="70227"/>
                  <a:pt x="728862" y="75570"/>
                </a:cubicBezTo>
                <a:cubicBezTo>
                  <a:pt x="788337" y="99360"/>
                  <a:pt x="724354" y="81267"/>
                  <a:pt x="783453" y="96042"/>
                </a:cubicBezTo>
                <a:cubicBezTo>
                  <a:pt x="790277" y="100591"/>
                  <a:pt x="803924" y="101488"/>
                  <a:pt x="803924" y="109689"/>
                </a:cubicBezTo>
                <a:cubicBezTo>
                  <a:pt x="803924" y="116882"/>
                  <a:pt x="790646" y="116513"/>
                  <a:pt x="783453" y="116513"/>
                </a:cubicBezTo>
                <a:cubicBezTo>
                  <a:pt x="710629" y="116513"/>
                  <a:pt x="637876" y="111964"/>
                  <a:pt x="565088" y="109689"/>
                </a:cubicBezTo>
                <a:cubicBezTo>
                  <a:pt x="553715" y="107415"/>
                  <a:pt x="542291" y="105382"/>
                  <a:pt x="530969" y="102866"/>
                </a:cubicBezTo>
                <a:cubicBezTo>
                  <a:pt x="521814" y="100832"/>
                  <a:pt x="513039" y="95549"/>
                  <a:pt x="503673" y="96042"/>
                </a:cubicBezTo>
                <a:cubicBezTo>
                  <a:pt x="469299" y="97851"/>
                  <a:pt x="435434" y="105140"/>
                  <a:pt x="401315" y="109689"/>
                </a:cubicBezTo>
                <a:cubicBezTo>
                  <a:pt x="421787" y="116513"/>
                  <a:pt x="442896" y="121660"/>
                  <a:pt x="462730" y="130161"/>
                </a:cubicBezTo>
                <a:cubicBezTo>
                  <a:pt x="478652" y="136985"/>
                  <a:pt x="494217" y="144713"/>
                  <a:pt x="510497" y="150633"/>
                </a:cubicBezTo>
                <a:cubicBezTo>
                  <a:pt x="598603" y="182671"/>
                  <a:pt x="594679" y="180208"/>
                  <a:pt x="667447" y="198400"/>
                </a:cubicBezTo>
                <a:cubicBezTo>
                  <a:pt x="681095" y="205224"/>
                  <a:pt x="694305" y="213003"/>
                  <a:pt x="708390" y="218872"/>
                </a:cubicBezTo>
                <a:cubicBezTo>
                  <a:pt x="721669" y="224405"/>
                  <a:pt x="736466" y="226085"/>
                  <a:pt x="749333" y="232519"/>
                </a:cubicBezTo>
                <a:cubicBezTo>
                  <a:pt x="764004" y="239854"/>
                  <a:pt x="776438" y="251009"/>
                  <a:pt x="790276" y="259815"/>
                </a:cubicBezTo>
                <a:cubicBezTo>
                  <a:pt x="821684" y="279802"/>
                  <a:pt x="821303" y="278739"/>
                  <a:pt x="851691" y="293934"/>
                </a:cubicBezTo>
                <a:cubicBezTo>
                  <a:pt x="853966" y="300758"/>
                  <a:pt x="855298" y="307972"/>
                  <a:pt x="858515" y="314406"/>
                </a:cubicBezTo>
                <a:cubicBezTo>
                  <a:pt x="862183" y="321742"/>
                  <a:pt x="873323" y="326759"/>
                  <a:pt x="872163" y="334878"/>
                </a:cubicBezTo>
                <a:cubicBezTo>
                  <a:pt x="866503" y="374498"/>
                  <a:pt x="781335" y="385626"/>
                  <a:pt x="769805" y="389469"/>
                </a:cubicBezTo>
                <a:cubicBezTo>
                  <a:pt x="693744" y="414823"/>
                  <a:pt x="765726" y="393801"/>
                  <a:pt x="674271" y="409940"/>
                </a:cubicBezTo>
                <a:cubicBezTo>
                  <a:pt x="653619" y="413585"/>
                  <a:pt x="633468" y="419723"/>
                  <a:pt x="612856" y="423588"/>
                </a:cubicBezTo>
                <a:cubicBezTo>
                  <a:pt x="583252" y="429139"/>
                  <a:pt x="523116" y="435216"/>
                  <a:pt x="496850" y="437236"/>
                </a:cubicBezTo>
                <a:cubicBezTo>
                  <a:pt x="331102" y="449986"/>
                  <a:pt x="443095" y="437133"/>
                  <a:pt x="333076" y="450883"/>
                </a:cubicBezTo>
                <a:cubicBezTo>
                  <a:pt x="326252" y="453158"/>
                  <a:pt x="319283" y="460378"/>
                  <a:pt x="312605" y="457707"/>
                </a:cubicBezTo>
                <a:cubicBezTo>
                  <a:pt x="304990" y="454661"/>
                  <a:pt x="295289" y="444571"/>
                  <a:pt x="298957" y="437236"/>
                </a:cubicBezTo>
                <a:cubicBezTo>
                  <a:pt x="302604" y="429941"/>
                  <a:pt x="351275" y="408574"/>
                  <a:pt x="360372" y="403116"/>
                </a:cubicBezTo>
                <a:cubicBezTo>
                  <a:pt x="374437" y="394677"/>
                  <a:pt x="415556" y="367683"/>
                  <a:pt x="401315" y="375821"/>
                </a:cubicBezTo>
                <a:cubicBezTo>
                  <a:pt x="321795" y="421260"/>
                  <a:pt x="384453" y="384623"/>
                  <a:pt x="298957" y="437236"/>
                </a:cubicBezTo>
                <a:cubicBezTo>
                  <a:pt x="274659" y="452189"/>
                  <a:pt x="250349" y="467156"/>
                  <a:pt x="223894" y="478179"/>
                </a:cubicBezTo>
                <a:cubicBezTo>
                  <a:pt x="210615" y="483712"/>
                  <a:pt x="196308" y="486484"/>
                  <a:pt x="182951" y="491827"/>
                </a:cubicBezTo>
                <a:cubicBezTo>
                  <a:pt x="173506" y="495605"/>
                  <a:pt x="164952" y="501344"/>
                  <a:pt x="155656" y="505475"/>
                </a:cubicBezTo>
                <a:cubicBezTo>
                  <a:pt x="144462" y="510450"/>
                  <a:pt x="132492" y="513644"/>
                  <a:pt x="121536" y="519122"/>
                </a:cubicBezTo>
                <a:cubicBezTo>
                  <a:pt x="68616" y="545582"/>
                  <a:pt x="132057" y="522439"/>
                  <a:pt x="80593" y="539594"/>
                </a:cubicBezTo>
                <a:cubicBezTo>
                  <a:pt x="78318" y="525946"/>
                  <a:pt x="72392" y="512418"/>
                  <a:pt x="73769" y="498651"/>
                </a:cubicBezTo>
                <a:cubicBezTo>
                  <a:pt x="74781" y="488529"/>
                  <a:pt x="84494" y="481099"/>
                  <a:pt x="87417" y="471355"/>
                </a:cubicBezTo>
                <a:cubicBezTo>
                  <a:pt x="91393" y="458103"/>
                  <a:pt x="89513" y="443415"/>
                  <a:pt x="94241" y="430412"/>
                </a:cubicBezTo>
                <a:cubicBezTo>
                  <a:pt x="98774" y="417947"/>
                  <a:pt x="108424" y="407970"/>
                  <a:pt x="114712" y="396292"/>
                </a:cubicBezTo>
                <a:cubicBezTo>
                  <a:pt x="124357" y="378379"/>
                  <a:pt x="131541" y="359147"/>
                  <a:pt x="142008" y="341701"/>
                </a:cubicBezTo>
                <a:cubicBezTo>
                  <a:pt x="148832" y="330328"/>
                  <a:pt x="156548" y="319445"/>
                  <a:pt x="162479" y="307582"/>
                </a:cubicBezTo>
                <a:cubicBezTo>
                  <a:pt x="190726" y="251086"/>
                  <a:pt x="143844" y="325297"/>
                  <a:pt x="182951" y="266639"/>
                </a:cubicBezTo>
                <a:cubicBezTo>
                  <a:pt x="196599" y="271188"/>
                  <a:pt x="211924" y="272306"/>
                  <a:pt x="223894" y="280286"/>
                </a:cubicBezTo>
                <a:cubicBezTo>
                  <a:pt x="233357" y="286595"/>
                  <a:pt x="236324" y="299540"/>
                  <a:pt x="244366" y="307582"/>
                </a:cubicBezTo>
                <a:cubicBezTo>
                  <a:pt x="252408" y="315624"/>
                  <a:pt x="262563" y="321230"/>
                  <a:pt x="271662" y="328054"/>
                </a:cubicBezTo>
                <a:cubicBezTo>
                  <a:pt x="276211" y="337152"/>
                  <a:pt x="279397" y="347072"/>
                  <a:pt x="285309" y="355349"/>
                </a:cubicBezTo>
                <a:cubicBezTo>
                  <a:pt x="290918" y="363202"/>
                  <a:pt x="300816" y="367546"/>
                  <a:pt x="305781" y="375821"/>
                </a:cubicBezTo>
                <a:cubicBezTo>
                  <a:pt x="354330" y="456735"/>
                  <a:pt x="300481" y="397814"/>
                  <a:pt x="346724" y="444060"/>
                </a:cubicBezTo>
                <a:cubicBezTo>
                  <a:pt x="359889" y="509885"/>
                  <a:pt x="343768" y="451795"/>
                  <a:pt x="367196" y="498651"/>
                </a:cubicBezTo>
                <a:cubicBezTo>
                  <a:pt x="400588" y="565433"/>
                  <a:pt x="362870" y="505807"/>
                  <a:pt x="394491" y="553242"/>
                </a:cubicBezTo>
                <a:cubicBezTo>
                  <a:pt x="396766" y="544143"/>
                  <a:pt x="399889" y="535216"/>
                  <a:pt x="401315" y="525946"/>
                </a:cubicBezTo>
                <a:cubicBezTo>
                  <a:pt x="404447" y="505588"/>
                  <a:pt x="403823" y="484671"/>
                  <a:pt x="408139" y="464531"/>
                </a:cubicBezTo>
                <a:cubicBezTo>
                  <a:pt x="410706" y="452554"/>
                  <a:pt x="417913" y="442033"/>
                  <a:pt x="421787" y="430412"/>
                </a:cubicBezTo>
                <a:cubicBezTo>
                  <a:pt x="424753" y="421515"/>
                  <a:pt x="425916" y="412099"/>
                  <a:pt x="428611" y="403116"/>
                </a:cubicBezTo>
                <a:cubicBezTo>
                  <a:pt x="432745" y="389337"/>
                  <a:pt x="437710" y="375821"/>
                  <a:pt x="442259" y="362173"/>
                </a:cubicBezTo>
                <a:cubicBezTo>
                  <a:pt x="444534" y="355349"/>
                  <a:pt x="445092" y="347686"/>
                  <a:pt x="449082" y="341701"/>
                </a:cubicBezTo>
                <a:lnTo>
                  <a:pt x="462730" y="321230"/>
                </a:lnTo>
                <a:cubicBezTo>
                  <a:pt x="474103" y="323505"/>
                  <a:pt x="485950" y="324090"/>
                  <a:pt x="496850" y="328054"/>
                </a:cubicBezTo>
                <a:cubicBezTo>
                  <a:pt x="511190" y="333268"/>
                  <a:pt x="523850" y="342328"/>
                  <a:pt x="537793" y="348525"/>
                </a:cubicBezTo>
                <a:cubicBezTo>
                  <a:pt x="544366" y="351446"/>
                  <a:pt x="551441" y="353074"/>
                  <a:pt x="558265" y="355349"/>
                </a:cubicBezTo>
                <a:cubicBezTo>
                  <a:pt x="565395" y="360102"/>
                  <a:pt x="587906" y="377705"/>
                  <a:pt x="599208" y="375821"/>
                </a:cubicBezTo>
                <a:cubicBezTo>
                  <a:pt x="607298" y="374473"/>
                  <a:pt x="612855" y="366722"/>
                  <a:pt x="619679" y="362173"/>
                </a:cubicBezTo>
                <a:cubicBezTo>
                  <a:pt x="635034" y="339141"/>
                  <a:pt x="649766" y="331131"/>
                  <a:pt x="606032" y="307582"/>
                </a:cubicBezTo>
                <a:cubicBezTo>
                  <a:pt x="587568" y="297640"/>
                  <a:pt x="564880" y="299338"/>
                  <a:pt x="544617" y="293934"/>
                </a:cubicBezTo>
                <a:cubicBezTo>
                  <a:pt x="458825" y="271056"/>
                  <a:pt x="552940" y="286444"/>
                  <a:pt x="449082" y="273463"/>
                </a:cubicBezTo>
                <a:cubicBezTo>
                  <a:pt x="377186" y="249497"/>
                  <a:pt x="427381" y="267336"/>
                  <a:pt x="326253" y="225695"/>
                </a:cubicBezTo>
                <a:cubicBezTo>
                  <a:pt x="314926" y="221031"/>
                  <a:pt x="303754" y="215922"/>
                  <a:pt x="292133" y="212048"/>
                </a:cubicBezTo>
                <a:lnTo>
                  <a:pt x="251190" y="198400"/>
                </a:lnTo>
                <a:cubicBezTo>
                  <a:pt x="248915" y="191576"/>
                  <a:pt x="243183" y="185023"/>
                  <a:pt x="244366" y="177928"/>
                </a:cubicBezTo>
                <a:cubicBezTo>
                  <a:pt x="246266" y="166530"/>
                  <a:pt x="272339" y="143132"/>
                  <a:pt x="278485" y="136985"/>
                </a:cubicBezTo>
                <a:cubicBezTo>
                  <a:pt x="280760" y="130161"/>
                  <a:pt x="280223" y="121599"/>
                  <a:pt x="285309" y="116513"/>
                </a:cubicBezTo>
                <a:cubicBezTo>
                  <a:pt x="302260" y="99562"/>
                  <a:pt x="324651" y="122268"/>
                  <a:pt x="285309" y="96042"/>
                </a:cubicBezTo>
                <a:lnTo>
                  <a:pt x="19178" y="102866"/>
                </a:lnTo>
                <a:cubicBezTo>
                  <a:pt x="4768" y="104985"/>
                  <a:pt x="40511" y="123187"/>
                  <a:pt x="53297" y="130161"/>
                </a:cubicBezTo>
                <a:cubicBezTo>
                  <a:pt x="65927" y="137050"/>
                  <a:pt x="80884" y="138466"/>
                  <a:pt x="94241" y="143809"/>
                </a:cubicBezTo>
                <a:cubicBezTo>
                  <a:pt x="212308" y="191037"/>
                  <a:pt x="67060" y="130219"/>
                  <a:pt x="148832" y="171104"/>
                </a:cubicBezTo>
                <a:cubicBezTo>
                  <a:pt x="171030" y="182203"/>
                  <a:pt x="170220" y="172021"/>
                  <a:pt x="189775" y="191576"/>
                </a:cubicBezTo>
                <a:cubicBezTo>
                  <a:pt x="197817" y="199618"/>
                  <a:pt x="203423" y="209773"/>
                  <a:pt x="210247" y="218872"/>
                </a:cubicBezTo>
                <a:cubicBezTo>
                  <a:pt x="142405" y="259576"/>
                  <a:pt x="213426" y="222967"/>
                  <a:pt x="128360" y="246167"/>
                </a:cubicBezTo>
                <a:cubicBezTo>
                  <a:pt x="100458" y="253777"/>
                  <a:pt x="98509" y="266149"/>
                  <a:pt x="73769" y="280286"/>
                </a:cubicBezTo>
                <a:cubicBezTo>
                  <a:pt x="67524" y="283855"/>
                  <a:pt x="60121" y="284835"/>
                  <a:pt x="53297" y="287110"/>
                </a:cubicBezTo>
                <a:cubicBezTo>
                  <a:pt x="48748" y="293934"/>
                  <a:pt x="45449" y="301783"/>
                  <a:pt x="39650" y="307582"/>
                </a:cubicBezTo>
                <a:cubicBezTo>
                  <a:pt x="33851" y="313381"/>
                  <a:pt x="23247" y="314109"/>
                  <a:pt x="19178" y="321230"/>
                </a:cubicBezTo>
                <a:cubicBezTo>
                  <a:pt x="13424" y="331300"/>
                  <a:pt x="13994" y="343867"/>
                  <a:pt x="12354" y="355349"/>
                </a:cubicBezTo>
                <a:cubicBezTo>
                  <a:pt x="9441" y="375740"/>
                  <a:pt x="-9035" y="402199"/>
                  <a:pt x="5530" y="416764"/>
                </a:cubicBezTo>
                <a:cubicBezTo>
                  <a:pt x="20095" y="431329"/>
                  <a:pt x="46473" y="412215"/>
                  <a:pt x="66945" y="409940"/>
                </a:cubicBezTo>
                <a:cubicBezTo>
                  <a:pt x="203423" y="412215"/>
                  <a:pt x="340048" y="410032"/>
                  <a:pt x="476378" y="416764"/>
                </a:cubicBezTo>
                <a:cubicBezTo>
                  <a:pt x="508246" y="418338"/>
                  <a:pt x="607965" y="435284"/>
                  <a:pt x="660623" y="444060"/>
                </a:cubicBezTo>
                <a:cubicBezTo>
                  <a:pt x="706686" y="474768"/>
                  <a:pt x="649354" y="439551"/>
                  <a:pt x="728862" y="471355"/>
                </a:cubicBezTo>
                <a:cubicBezTo>
                  <a:pt x="736477" y="474401"/>
                  <a:pt x="741795" y="481772"/>
                  <a:pt x="749333" y="485003"/>
                </a:cubicBezTo>
                <a:cubicBezTo>
                  <a:pt x="757953" y="488698"/>
                  <a:pt x="767490" y="489718"/>
                  <a:pt x="776629" y="491827"/>
                </a:cubicBezTo>
                <a:cubicBezTo>
                  <a:pt x="829181" y="503954"/>
                  <a:pt x="828644" y="503595"/>
                  <a:pt x="872163" y="512298"/>
                </a:cubicBezTo>
                <a:cubicBezTo>
                  <a:pt x="878987" y="516847"/>
                  <a:pt x="885299" y="522278"/>
                  <a:pt x="892635" y="525946"/>
                </a:cubicBezTo>
                <a:cubicBezTo>
                  <a:pt x="899068" y="529163"/>
                  <a:pt x="915381" y="539594"/>
                  <a:pt x="913106" y="532770"/>
                </a:cubicBezTo>
                <a:cubicBezTo>
                  <a:pt x="909417" y="521703"/>
                  <a:pt x="857479" y="483485"/>
                  <a:pt x="851691" y="478179"/>
                </a:cubicBezTo>
                <a:cubicBezTo>
                  <a:pt x="835092" y="462963"/>
                  <a:pt x="821938" y="443923"/>
                  <a:pt x="803924" y="430412"/>
                </a:cubicBezTo>
                <a:cubicBezTo>
                  <a:pt x="794826" y="423588"/>
                  <a:pt x="784671" y="417982"/>
                  <a:pt x="776629" y="409940"/>
                </a:cubicBezTo>
                <a:cubicBezTo>
                  <a:pt x="766330" y="399641"/>
                  <a:pt x="760035" y="385700"/>
                  <a:pt x="749333" y="375821"/>
                </a:cubicBezTo>
                <a:cubicBezTo>
                  <a:pt x="730276" y="358230"/>
                  <a:pt x="687918" y="328054"/>
                  <a:pt x="687918" y="328054"/>
                </a:cubicBezTo>
                <a:cubicBezTo>
                  <a:pt x="683369" y="318955"/>
                  <a:pt x="679318" y="309590"/>
                  <a:pt x="674271" y="300758"/>
                </a:cubicBezTo>
                <a:cubicBezTo>
                  <a:pt x="670202" y="293637"/>
                  <a:pt x="658634" y="288243"/>
                  <a:pt x="660623" y="280286"/>
                </a:cubicBezTo>
                <a:cubicBezTo>
                  <a:pt x="662367" y="273308"/>
                  <a:pt x="674270" y="275737"/>
                  <a:pt x="681094" y="273463"/>
                </a:cubicBezTo>
                <a:cubicBezTo>
                  <a:pt x="685643" y="266639"/>
                  <a:pt x="691511" y="260529"/>
                  <a:pt x="694742" y="252991"/>
                </a:cubicBezTo>
                <a:cubicBezTo>
                  <a:pt x="698436" y="244371"/>
                  <a:pt x="695707" y="233018"/>
                  <a:pt x="701566" y="225695"/>
                </a:cubicBezTo>
                <a:cubicBezTo>
                  <a:pt x="706060" y="220078"/>
                  <a:pt x="715214" y="221146"/>
                  <a:pt x="722038" y="218872"/>
                </a:cubicBezTo>
                <a:cubicBezTo>
                  <a:pt x="728862" y="214323"/>
                  <a:pt x="734490" y="206942"/>
                  <a:pt x="742509" y="205224"/>
                </a:cubicBezTo>
                <a:cubicBezTo>
                  <a:pt x="767075" y="199960"/>
                  <a:pt x="794245" y="207731"/>
                  <a:pt x="817572" y="198400"/>
                </a:cubicBezTo>
                <a:cubicBezTo>
                  <a:pt x="824251" y="195729"/>
                  <a:pt x="815834" y="183014"/>
                  <a:pt x="810748" y="177928"/>
                </a:cubicBezTo>
                <a:cubicBezTo>
                  <a:pt x="807467" y="174647"/>
                  <a:pt x="763241" y="164362"/>
                  <a:pt x="762981" y="164281"/>
                </a:cubicBezTo>
                <a:cubicBezTo>
                  <a:pt x="605981" y="115219"/>
                  <a:pt x="734839" y="155288"/>
                  <a:pt x="646975" y="123337"/>
                </a:cubicBezTo>
                <a:cubicBezTo>
                  <a:pt x="633455" y="118421"/>
                  <a:pt x="619989" y="113178"/>
                  <a:pt x="606032" y="109689"/>
                </a:cubicBezTo>
                <a:cubicBezTo>
                  <a:pt x="597281" y="107502"/>
                  <a:pt x="568059" y="100939"/>
                  <a:pt x="558265" y="96042"/>
                </a:cubicBezTo>
                <a:cubicBezTo>
                  <a:pt x="550929" y="92374"/>
                  <a:pt x="544617" y="86943"/>
                  <a:pt x="537793" y="82394"/>
                </a:cubicBezTo>
                <a:cubicBezTo>
                  <a:pt x="535518" y="75570"/>
                  <a:pt x="535463" y="67539"/>
                  <a:pt x="530969" y="61922"/>
                </a:cubicBezTo>
                <a:cubicBezTo>
                  <a:pt x="512155" y="38406"/>
                  <a:pt x="496367" y="50630"/>
                  <a:pt x="469554" y="55098"/>
                </a:cubicBezTo>
                <a:cubicBezTo>
                  <a:pt x="408529" y="85611"/>
                  <a:pt x="434264" y="75960"/>
                  <a:pt x="394491" y="89218"/>
                </a:cubicBezTo>
                <a:cubicBezTo>
                  <a:pt x="368667" y="106435"/>
                  <a:pt x="379819" y="97067"/>
                  <a:pt x="360372" y="11651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2" name="Freeform 151"/>
          <p:cNvSpPr/>
          <p:nvPr/>
        </p:nvSpPr>
        <p:spPr>
          <a:xfrm>
            <a:off x="4897399" y="6110227"/>
            <a:ext cx="403053" cy="450376"/>
          </a:xfrm>
          <a:custGeom>
            <a:avLst/>
            <a:gdLst>
              <a:gd name="connsiteX0" fmla="*/ 319 w 403053"/>
              <a:gd name="connsiteY0" fmla="*/ 61415 h 450376"/>
              <a:gd name="connsiteX1" fmla="*/ 13967 w 403053"/>
              <a:gd name="connsiteY1" fmla="*/ 95534 h 450376"/>
              <a:gd name="connsiteX2" fmla="*/ 27614 w 403053"/>
              <a:gd name="connsiteY2" fmla="*/ 116006 h 450376"/>
              <a:gd name="connsiteX3" fmla="*/ 34438 w 403053"/>
              <a:gd name="connsiteY3" fmla="*/ 327546 h 450376"/>
              <a:gd name="connsiteX4" fmla="*/ 41262 w 403053"/>
              <a:gd name="connsiteY4" fmla="*/ 348018 h 450376"/>
              <a:gd name="connsiteX5" fmla="*/ 54910 w 403053"/>
              <a:gd name="connsiteY5" fmla="*/ 368489 h 450376"/>
              <a:gd name="connsiteX6" fmla="*/ 75382 w 403053"/>
              <a:gd name="connsiteY6" fmla="*/ 409433 h 450376"/>
              <a:gd name="connsiteX7" fmla="*/ 95853 w 403053"/>
              <a:gd name="connsiteY7" fmla="*/ 416256 h 450376"/>
              <a:gd name="connsiteX8" fmla="*/ 116325 w 403053"/>
              <a:gd name="connsiteY8" fmla="*/ 429904 h 450376"/>
              <a:gd name="connsiteX9" fmla="*/ 170916 w 403053"/>
              <a:gd name="connsiteY9" fmla="*/ 443552 h 450376"/>
              <a:gd name="connsiteX10" fmla="*/ 191388 w 403053"/>
              <a:gd name="connsiteY10" fmla="*/ 450376 h 450376"/>
              <a:gd name="connsiteX11" fmla="*/ 259626 w 403053"/>
              <a:gd name="connsiteY11" fmla="*/ 436728 h 450376"/>
              <a:gd name="connsiteX12" fmla="*/ 280098 w 403053"/>
              <a:gd name="connsiteY12" fmla="*/ 423080 h 450376"/>
              <a:gd name="connsiteX13" fmla="*/ 293746 w 403053"/>
              <a:gd name="connsiteY13" fmla="*/ 402609 h 450376"/>
              <a:gd name="connsiteX14" fmla="*/ 314217 w 403053"/>
              <a:gd name="connsiteY14" fmla="*/ 388961 h 450376"/>
              <a:gd name="connsiteX15" fmla="*/ 334689 w 403053"/>
              <a:gd name="connsiteY15" fmla="*/ 368489 h 450376"/>
              <a:gd name="connsiteX16" fmla="*/ 341513 w 403053"/>
              <a:gd name="connsiteY16" fmla="*/ 320722 h 450376"/>
              <a:gd name="connsiteX17" fmla="*/ 348337 w 403053"/>
              <a:gd name="connsiteY17" fmla="*/ 300251 h 450376"/>
              <a:gd name="connsiteX18" fmla="*/ 355161 w 403053"/>
              <a:gd name="connsiteY18" fmla="*/ 259307 h 450376"/>
              <a:gd name="connsiteX19" fmla="*/ 368808 w 403053"/>
              <a:gd name="connsiteY19" fmla="*/ 218364 h 450376"/>
              <a:gd name="connsiteX20" fmla="*/ 375632 w 403053"/>
              <a:gd name="connsiteY20" fmla="*/ 197892 h 450376"/>
              <a:gd name="connsiteX21" fmla="*/ 382456 w 403053"/>
              <a:gd name="connsiteY21" fmla="*/ 163773 h 450376"/>
              <a:gd name="connsiteX22" fmla="*/ 396104 w 403053"/>
              <a:gd name="connsiteY22" fmla="*/ 122830 h 450376"/>
              <a:gd name="connsiteX23" fmla="*/ 368808 w 403053"/>
              <a:gd name="connsiteY23" fmla="*/ 0 h 450376"/>
              <a:gd name="connsiteX24" fmla="*/ 334689 w 403053"/>
              <a:gd name="connsiteY24" fmla="*/ 6824 h 450376"/>
              <a:gd name="connsiteX25" fmla="*/ 307393 w 403053"/>
              <a:gd name="connsiteY25" fmla="*/ 47767 h 450376"/>
              <a:gd name="connsiteX26" fmla="*/ 293746 w 403053"/>
              <a:gd name="connsiteY26" fmla="*/ 68239 h 450376"/>
              <a:gd name="connsiteX27" fmla="*/ 280098 w 403053"/>
              <a:gd name="connsiteY27" fmla="*/ 109182 h 450376"/>
              <a:gd name="connsiteX28" fmla="*/ 273274 w 403053"/>
              <a:gd name="connsiteY28" fmla="*/ 136477 h 450376"/>
              <a:gd name="connsiteX29" fmla="*/ 232331 w 403053"/>
              <a:gd name="connsiteY29" fmla="*/ 156949 h 450376"/>
              <a:gd name="connsiteX30" fmla="*/ 170916 w 403053"/>
              <a:gd name="connsiteY30" fmla="*/ 136477 h 450376"/>
              <a:gd name="connsiteX31" fmla="*/ 150444 w 403053"/>
              <a:gd name="connsiteY31" fmla="*/ 129654 h 450376"/>
              <a:gd name="connsiteX32" fmla="*/ 129973 w 403053"/>
              <a:gd name="connsiteY32" fmla="*/ 81886 h 450376"/>
              <a:gd name="connsiteX33" fmla="*/ 109501 w 403053"/>
              <a:gd name="connsiteY33" fmla="*/ 27295 h 450376"/>
              <a:gd name="connsiteX34" fmla="*/ 61734 w 403053"/>
              <a:gd name="connsiteY34" fmla="*/ 13648 h 450376"/>
              <a:gd name="connsiteX35" fmla="*/ 27614 w 403053"/>
              <a:gd name="connsiteY35" fmla="*/ 20471 h 450376"/>
              <a:gd name="connsiteX36" fmla="*/ 319 w 403053"/>
              <a:gd name="connsiteY36" fmla="*/ 61415 h 4503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03053" h="450376">
                <a:moveTo>
                  <a:pt x="319" y="61415"/>
                </a:moveTo>
                <a:cubicBezTo>
                  <a:pt x="-1956" y="73926"/>
                  <a:pt x="8489" y="84578"/>
                  <a:pt x="13967" y="95534"/>
                </a:cubicBezTo>
                <a:cubicBezTo>
                  <a:pt x="17635" y="102869"/>
                  <a:pt x="26893" y="107836"/>
                  <a:pt x="27614" y="116006"/>
                </a:cubicBezTo>
                <a:cubicBezTo>
                  <a:pt x="33815" y="186283"/>
                  <a:pt x="30295" y="257118"/>
                  <a:pt x="34438" y="327546"/>
                </a:cubicBezTo>
                <a:cubicBezTo>
                  <a:pt x="34860" y="334727"/>
                  <a:pt x="38045" y="341584"/>
                  <a:pt x="41262" y="348018"/>
                </a:cubicBezTo>
                <a:cubicBezTo>
                  <a:pt x="44930" y="355353"/>
                  <a:pt x="50361" y="361665"/>
                  <a:pt x="54910" y="368489"/>
                </a:cubicBezTo>
                <a:cubicBezTo>
                  <a:pt x="59405" y="381975"/>
                  <a:pt x="63356" y="399812"/>
                  <a:pt x="75382" y="409433"/>
                </a:cubicBezTo>
                <a:cubicBezTo>
                  <a:pt x="80999" y="413926"/>
                  <a:pt x="89029" y="413982"/>
                  <a:pt x="95853" y="416256"/>
                </a:cubicBezTo>
                <a:cubicBezTo>
                  <a:pt x="102677" y="420805"/>
                  <a:pt x="108989" y="426236"/>
                  <a:pt x="116325" y="429904"/>
                </a:cubicBezTo>
                <a:cubicBezTo>
                  <a:pt x="131924" y="437704"/>
                  <a:pt x="155342" y="439658"/>
                  <a:pt x="170916" y="443552"/>
                </a:cubicBezTo>
                <a:cubicBezTo>
                  <a:pt x="177894" y="445297"/>
                  <a:pt x="184564" y="448101"/>
                  <a:pt x="191388" y="450376"/>
                </a:cubicBezTo>
                <a:cubicBezTo>
                  <a:pt x="208993" y="447861"/>
                  <a:pt x="240569" y="446257"/>
                  <a:pt x="259626" y="436728"/>
                </a:cubicBezTo>
                <a:cubicBezTo>
                  <a:pt x="266962" y="433060"/>
                  <a:pt x="273274" y="427629"/>
                  <a:pt x="280098" y="423080"/>
                </a:cubicBezTo>
                <a:cubicBezTo>
                  <a:pt x="284647" y="416256"/>
                  <a:pt x="287947" y="408408"/>
                  <a:pt x="293746" y="402609"/>
                </a:cubicBezTo>
                <a:cubicBezTo>
                  <a:pt x="299545" y="396810"/>
                  <a:pt x="307917" y="394211"/>
                  <a:pt x="314217" y="388961"/>
                </a:cubicBezTo>
                <a:cubicBezTo>
                  <a:pt x="321631" y="382783"/>
                  <a:pt x="327865" y="375313"/>
                  <a:pt x="334689" y="368489"/>
                </a:cubicBezTo>
                <a:cubicBezTo>
                  <a:pt x="336964" y="352567"/>
                  <a:pt x="338359" y="336494"/>
                  <a:pt x="341513" y="320722"/>
                </a:cubicBezTo>
                <a:cubicBezTo>
                  <a:pt x="342924" y="313669"/>
                  <a:pt x="346777" y="307273"/>
                  <a:pt x="348337" y="300251"/>
                </a:cubicBezTo>
                <a:cubicBezTo>
                  <a:pt x="351339" y="286744"/>
                  <a:pt x="351805" y="272730"/>
                  <a:pt x="355161" y="259307"/>
                </a:cubicBezTo>
                <a:cubicBezTo>
                  <a:pt x="358650" y="245351"/>
                  <a:pt x="364259" y="232012"/>
                  <a:pt x="368808" y="218364"/>
                </a:cubicBezTo>
                <a:cubicBezTo>
                  <a:pt x="371083" y="211540"/>
                  <a:pt x="374221" y="204945"/>
                  <a:pt x="375632" y="197892"/>
                </a:cubicBezTo>
                <a:cubicBezTo>
                  <a:pt x="377907" y="186519"/>
                  <a:pt x="379404" y="174963"/>
                  <a:pt x="382456" y="163773"/>
                </a:cubicBezTo>
                <a:cubicBezTo>
                  <a:pt x="386241" y="149894"/>
                  <a:pt x="396104" y="122830"/>
                  <a:pt x="396104" y="122830"/>
                </a:cubicBezTo>
                <a:cubicBezTo>
                  <a:pt x="394900" y="102354"/>
                  <a:pt x="424906" y="0"/>
                  <a:pt x="368808" y="0"/>
                </a:cubicBezTo>
                <a:cubicBezTo>
                  <a:pt x="357210" y="0"/>
                  <a:pt x="346062" y="4549"/>
                  <a:pt x="334689" y="6824"/>
                </a:cubicBezTo>
                <a:lnTo>
                  <a:pt x="307393" y="47767"/>
                </a:lnTo>
                <a:cubicBezTo>
                  <a:pt x="302844" y="54591"/>
                  <a:pt x="296340" y="60459"/>
                  <a:pt x="293746" y="68239"/>
                </a:cubicBezTo>
                <a:cubicBezTo>
                  <a:pt x="289197" y="81887"/>
                  <a:pt x="283587" y="95226"/>
                  <a:pt x="280098" y="109182"/>
                </a:cubicBezTo>
                <a:cubicBezTo>
                  <a:pt x="277823" y="118280"/>
                  <a:pt x="278476" y="128674"/>
                  <a:pt x="273274" y="136477"/>
                </a:cubicBezTo>
                <a:cubicBezTo>
                  <a:pt x="265715" y="147815"/>
                  <a:pt x="244009" y="153056"/>
                  <a:pt x="232331" y="156949"/>
                </a:cubicBezTo>
                <a:lnTo>
                  <a:pt x="170916" y="136477"/>
                </a:lnTo>
                <a:lnTo>
                  <a:pt x="150444" y="129654"/>
                </a:lnTo>
                <a:cubicBezTo>
                  <a:pt x="132877" y="103304"/>
                  <a:pt x="137317" y="114937"/>
                  <a:pt x="129973" y="81886"/>
                </a:cubicBezTo>
                <a:cubicBezTo>
                  <a:pt x="125774" y="62991"/>
                  <a:pt x="126589" y="40965"/>
                  <a:pt x="109501" y="27295"/>
                </a:cubicBezTo>
                <a:cubicBezTo>
                  <a:pt x="105050" y="23734"/>
                  <a:pt x="63520" y="14094"/>
                  <a:pt x="61734" y="13648"/>
                </a:cubicBezTo>
                <a:cubicBezTo>
                  <a:pt x="50361" y="15922"/>
                  <a:pt x="37684" y="14717"/>
                  <a:pt x="27614" y="20471"/>
                </a:cubicBezTo>
                <a:cubicBezTo>
                  <a:pt x="5135" y="33316"/>
                  <a:pt x="2594" y="48904"/>
                  <a:pt x="319" y="61415"/>
                </a:cubicBezTo>
                <a:close/>
              </a:path>
            </a:pathLst>
          </a:custGeom>
          <a:solidFill>
            <a:schemeClr val="bg1">
              <a:lumMod val="50000"/>
            </a:schemeClr>
          </a:solidFill>
          <a:ln>
            <a:solidFill>
              <a:schemeClr val="bg1">
                <a:lumMod val="50000"/>
              </a:schemeClr>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53" name="Freeform 152"/>
          <p:cNvSpPr/>
          <p:nvPr/>
        </p:nvSpPr>
        <p:spPr>
          <a:xfrm>
            <a:off x="4958882" y="6178428"/>
            <a:ext cx="55611" cy="104004"/>
          </a:xfrm>
          <a:custGeom>
            <a:avLst/>
            <a:gdLst>
              <a:gd name="connsiteX0" fmla="*/ 7075 w 55611"/>
              <a:gd name="connsiteY0" fmla="*/ 38 h 104004"/>
              <a:gd name="connsiteX1" fmla="*/ 20722 w 55611"/>
              <a:gd name="connsiteY1" fmla="*/ 34157 h 104004"/>
              <a:gd name="connsiteX2" fmla="*/ 48018 w 55611"/>
              <a:gd name="connsiteY2" fmla="*/ 75100 h 104004"/>
              <a:gd name="connsiteX3" fmla="*/ 54842 w 55611"/>
              <a:gd name="connsiteY3" fmla="*/ 95572 h 104004"/>
              <a:gd name="connsiteX4" fmla="*/ 34370 w 55611"/>
              <a:gd name="connsiteY4" fmla="*/ 102396 h 104004"/>
              <a:gd name="connsiteX5" fmla="*/ 251 w 55611"/>
              <a:gd name="connsiteY5" fmla="*/ 40981 h 104004"/>
              <a:gd name="connsiteX6" fmla="*/ 7075 w 55611"/>
              <a:gd name="connsiteY6" fmla="*/ 38 h 104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11" h="104004">
                <a:moveTo>
                  <a:pt x="7075" y="38"/>
                </a:moveTo>
                <a:cubicBezTo>
                  <a:pt x="10487" y="-1099"/>
                  <a:pt x="14857" y="23404"/>
                  <a:pt x="20722" y="34157"/>
                </a:cubicBezTo>
                <a:cubicBezTo>
                  <a:pt x="28576" y="48557"/>
                  <a:pt x="48018" y="75100"/>
                  <a:pt x="48018" y="75100"/>
                </a:cubicBezTo>
                <a:cubicBezTo>
                  <a:pt x="50293" y="81924"/>
                  <a:pt x="58059" y="89138"/>
                  <a:pt x="54842" y="95572"/>
                </a:cubicBezTo>
                <a:cubicBezTo>
                  <a:pt x="51625" y="102006"/>
                  <a:pt x="40223" y="106577"/>
                  <a:pt x="34370" y="102396"/>
                </a:cubicBezTo>
                <a:cubicBezTo>
                  <a:pt x="25255" y="95885"/>
                  <a:pt x="2540" y="59289"/>
                  <a:pt x="251" y="40981"/>
                </a:cubicBezTo>
                <a:cubicBezTo>
                  <a:pt x="-1160" y="29695"/>
                  <a:pt x="3663" y="1175"/>
                  <a:pt x="7075" y="38"/>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4" name="Freeform 153"/>
          <p:cNvSpPr/>
          <p:nvPr/>
        </p:nvSpPr>
        <p:spPr>
          <a:xfrm>
            <a:off x="5183552" y="6164818"/>
            <a:ext cx="63295" cy="118664"/>
          </a:xfrm>
          <a:custGeom>
            <a:avLst/>
            <a:gdLst>
              <a:gd name="connsiteX0" fmla="*/ 48536 w 63295"/>
              <a:gd name="connsiteY0" fmla="*/ 0 h 118664"/>
              <a:gd name="connsiteX1" fmla="*/ 28064 w 63295"/>
              <a:gd name="connsiteY1" fmla="*/ 75063 h 118664"/>
              <a:gd name="connsiteX2" fmla="*/ 7593 w 63295"/>
              <a:gd name="connsiteY2" fmla="*/ 88710 h 118664"/>
              <a:gd name="connsiteX3" fmla="*/ 769 w 63295"/>
              <a:gd name="connsiteY3" fmla="*/ 109182 h 118664"/>
              <a:gd name="connsiteX4" fmla="*/ 41712 w 63295"/>
              <a:gd name="connsiteY4" fmla="*/ 95534 h 118664"/>
              <a:gd name="connsiteX5" fmla="*/ 48536 w 63295"/>
              <a:gd name="connsiteY5" fmla="*/ 68239 h 118664"/>
              <a:gd name="connsiteX6" fmla="*/ 62184 w 63295"/>
              <a:gd name="connsiteY6" fmla="*/ 47767 h 118664"/>
              <a:gd name="connsiteX7" fmla="*/ 48536 w 63295"/>
              <a:gd name="connsiteY7" fmla="*/ 0 h 1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295" h="118664">
                <a:moveTo>
                  <a:pt x="48536" y="0"/>
                </a:moveTo>
                <a:cubicBezTo>
                  <a:pt x="46408" y="10641"/>
                  <a:pt x="36056" y="69735"/>
                  <a:pt x="28064" y="75063"/>
                </a:cubicBezTo>
                <a:lnTo>
                  <a:pt x="7593" y="88710"/>
                </a:lnTo>
                <a:cubicBezTo>
                  <a:pt x="5318" y="95534"/>
                  <a:pt x="-2448" y="102748"/>
                  <a:pt x="769" y="109182"/>
                </a:cubicBezTo>
                <a:cubicBezTo>
                  <a:pt x="13936" y="135517"/>
                  <a:pt x="38238" y="99008"/>
                  <a:pt x="41712" y="95534"/>
                </a:cubicBezTo>
                <a:cubicBezTo>
                  <a:pt x="43987" y="86436"/>
                  <a:pt x="44842" y="76859"/>
                  <a:pt x="48536" y="68239"/>
                </a:cubicBezTo>
                <a:cubicBezTo>
                  <a:pt x="51767" y="60701"/>
                  <a:pt x="60576" y="55809"/>
                  <a:pt x="62184" y="47767"/>
                </a:cubicBezTo>
                <a:cubicBezTo>
                  <a:pt x="65307" y="32154"/>
                  <a:pt x="62184" y="15922"/>
                  <a:pt x="48536" y="0"/>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5" name="Freeform 154"/>
          <p:cNvSpPr/>
          <p:nvPr/>
        </p:nvSpPr>
        <p:spPr>
          <a:xfrm>
            <a:off x="5420857" y="6076107"/>
            <a:ext cx="439028" cy="242577"/>
          </a:xfrm>
          <a:custGeom>
            <a:avLst/>
            <a:gdLst>
              <a:gd name="connsiteX0" fmla="*/ 2300 w 439028"/>
              <a:gd name="connsiteY0" fmla="*/ 88711 h 242577"/>
              <a:gd name="connsiteX1" fmla="*/ 36419 w 439028"/>
              <a:gd name="connsiteY1" fmla="*/ 81887 h 242577"/>
              <a:gd name="connsiteX2" fmla="*/ 84186 w 439028"/>
              <a:gd name="connsiteY2" fmla="*/ 95535 h 242577"/>
              <a:gd name="connsiteX3" fmla="*/ 104658 w 439028"/>
              <a:gd name="connsiteY3" fmla="*/ 88711 h 242577"/>
              <a:gd name="connsiteX4" fmla="*/ 131953 w 439028"/>
              <a:gd name="connsiteY4" fmla="*/ 27296 h 242577"/>
              <a:gd name="connsiteX5" fmla="*/ 138777 w 439028"/>
              <a:gd name="connsiteY5" fmla="*/ 6824 h 242577"/>
              <a:gd name="connsiteX6" fmla="*/ 159249 w 439028"/>
              <a:gd name="connsiteY6" fmla="*/ 0 h 242577"/>
              <a:gd name="connsiteX7" fmla="*/ 268431 w 439028"/>
              <a:gd name="connsiteY7" fmla="*/ 13648 h 242577"/>
              <a:gd name="connsiteX8" fmla="*/ 404909 w 439028"/>
              <a:gd name="connsiteY8" fmla="*/ 20472 h 242577"/>
              <a:gd name="connsiteX9" fmla="*/ 425380 w 439028"/>
              <a:gd name="connsiteY9" fmla="*/ 34120 h 242577"/>
              <a:gd name="connsiteX10" fmla="*/ 439028 w 439028"/>
              <a:gd name="connsiteY10" fmla="*/ 75063 h 242577"/>
              <a:gd name="connsiteX11" fmla="*/ 432204 w 439028"/>
              <a:gd name="connsiteY11" fmla="*/ 150126 h 242577"/>
              <a:gd name="connsiteX12" fmla="*/ 418556 w 439028"/>
              <a:gd name="connsiteY12" fmla="*/ 191069 h 242577"/>
              <a:gd name="connsiteX13" fmla="*/ 411732 w 439028"/>
              <a:gd name="connsiteY13" fmla="*/ 211541 h 242577"/>
              <a:gd name="connsiteX14" fmla="*/ 316198 w 439028"/>
              <a:gd name="connsiteY14" fmla="*/ 225188 h 242577"/>
              <a:gd name="connsiteX15" fmla="*/ 111482 w 439028"/>
              <a:gd name="connsiteY15" fmla="*/ 197893 h 242577"/>
              <a:gd name="connsiteX16" fmla="*/ 104658 w 439028"/>
              <a:gd name="connsiteY16" fmla="*/ 129654 h 242577"/>
              <a:gd name="connsiteX17" fmla="*/ 2300 w 439028"/>
              <a:gd name="connsiteY17" fmla="*/ 88711 h 24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39028" h="242577">
                <a:moveTo>
                  <a:pt x="2300" y="88711"/>
                </a:moveTo>
                <a:cubicBezTo>
                  <a:pt x="-9073" y="80750"/>
                  <a:pt x="24821" y="81887"/>
                  <a:pt x="36419" y="81887"/>
                </a:cubicBezTo>
                <a:cubicBezTo>
                  <a:pt x="44989" y="81887"/>
                  <a:pt x="74531" y="92317"/>
                  <a:pt x="84186" y="95535"/>
                </a:cubicBezTo>
                <a:cubicBezTo>
                  <a:pt x="91010" y="93260"/>
                  <a:pt x="99041" y="93205"/>
                  <a:pt x="104658" y="88711"/>
                </a:cubicBezTo>
                <a:cubicBezTo>
                  <a:pt x="119405" y="76914"/>
                  <a:pt x="127782" y="39808"/>
                  <a:pt x="131953" y="27296"/>
                </a:cubicBezTo>
                <a:cubicBezTo>
                  <a:pt x="134228" y="20472"/>
                  <a:pt x="131953" y="9099"/>
                  <a:pt x="138777" y="6824"/>
                </a:cubicBezTo>
                <a:lnTo>
                  <a:pt x="159249" y="0"/>
                </a:lnTo>
                <a:cubicBezTo>
                  <a:pt x="192934" y="4812"/>
                  <a:pt x="235177" y="11355"/>
                  <a:pt x="268431" y="13648"/>
                </a:cubicBezTo>
                <a:cubicBezTo>
                  <a:pt x="313873" y="16782"/>
                  <a:pt x="359416" y="18197"/>
                  <a:pt x="404909" y="20472"/>
                </a:cubicBezTo>
                <a:cubicBezTo>
                  <a:pt x="411733" y="25021"/>
                  <a:pt x="421033" y="27165"/>
                  <a:pt x="425380" y="34120"/>
                </a:cubicBezTo>
                <a:cubicBezTo>
                  <a:pt x="433004" y="46319"/>
                  <a:pt x="439028" y="75063"/>
                  <a:pt x="439028" y="75063"/>
                </a:cubicBezTo>
                <a:cubicBezTo>
                  <a:pt x="436753" y="100084"/>
                  <a:pt x="436570" y="125384"/>
                  <a:pt x="432204" y="150126"/>
                </a:cubicBezTo>
                <a:cubicBezTo>
                  <a:pt x="429704" y="164293"/>
                  <a:pt x="423105" y="177421"/>
                  <a:pt x="418556" y="191069"/>
                </a:cubicBezTo>
                <a:cubicBezTo>
                  <a:pt x="416281" y="197893"/>
                  <a:pt x="418556" y="209266"/>
                  <a:pt x="411732" y="211541"/>
                </a:cubicBezTo>
                <a:cubicBezTo>
                  <a:pt x="367426" y="226310"/>
                  <a:pt x="398424" y="217714"/>
                  <a:pt x="316198" y="225188"/>
                </a:cubicBezTo>
                <a:cubicBezTo>
                  <a:pt x="248688" y="222860"/>
                  <a:pt x="124185" y="280464"/>
                  <a:pt x="111482" y="197893"/>
                </a:cubicBezTo>
                <a:cubicBezTo>
                  <a:pt x="108006" y="175299"/>
                  <a:pt x="123092" y="143173"/>
                  <a:pt x="104658" y="129654"/>
                </a:cubicBezTo>
                <a:cubicBezTo>
                  <a:pt x="49" y="52940"/>
                  <a:pt x="13673" y="96672"/>
                  <a:pt x="2300" y="88711"/>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58" name="Rectangle 157"/>
          <p:cNvSpPr/>
          <p:nvPr/>
        </p:nvSpPr>
        <p:spPr>
          <a:xfrm>
            <a:off x="4730639" y="8096910"/>
            <a:ext cx="1284228" cy="8163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cxnSp>
        <p:nvCxnSpPr>
          <p:cNvPr id="159" name="Straight Connector 158"/>
          <p:cNvCxnSpPr/>
          <p:nvPr/>
        </p:nvCxnSpPr>
        <p:spPr>
          <a:xfrm>
            <a:off x="4811475" y="8131848"/>
            <a:ext cx="1257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5032907" y="8131848"/>
            <a:ext cx="1257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5255798" y="8130806"/>
            <a:ext cx="1257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5480527" y="8130806"/>
            <a:ext cx="1257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5684677" y="8130806"/>
            <a:ext cx="1257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5867528" y="8130806"/>
            <a:ext cx="125797"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78" name="Freeform 177"/>
          <p:cNvSpPr/>
          <p:nvPr/>
        </p:nvSpPr>
        <p:spPr>
          <a:xfrm>
            <a:off x="4838700" y="7932321"/>
            <a:ext cx="236806" cy="120650"/>
          </a:xfrm>
          <a:custGeom>
            <a:avLst/>
            <a:gdLst>
              <a:gd name="connsiteX0" fmla="*/ 0 w 236806"/>
              <a:gd name="connsiteY0" fmla="*/ 82550 h 120650"/>
              <a:gd name="connsiteX1" fmla="*/ 31750 w 236806"/>
              <a:gd name="connsiteY1" fmla="*/ 76200 h 120650"/>
              <a:gd name="connsiteX2" fmla="*/ 82550 w 236806"/>
              <a:gd name="connsiteY2" fmla="*/ 69850 h 120650"/>
              <a:gd name="connsiteX3" fmla="*/ 69850 w 236806"/>
              <a:gd name="connsiteY3" fmla="*/ 50800 h 120650"/>
              <a:gd name="connsiteX4" fmla="*/ 76200 w 236806"/>
              <a:gd name="connsiteY4" fmla="*/ 6350 h 120650"/>
              <a:gd name="connsiteX5" fmla="*/ 95250 w 236806"/>
              <a:gd name="connsiteY5" fmla="*/ 0 h 120650"/>
              <a:gd name="connsiteX6" fmla="*/ 177800 w 236806"/>
              <a:gd name="connsiteY6" fmla="*/ 6350 h 120650"/>
              <a:gd name="connsiteX7" fmla="*/ 196850 w 236806"/>
              <a:gd name="connsiteY7" fmla="*/ 76200 h 120650"/>
              <a:gd name="connsiteX8" fmla="*/ 165100 w 236806"/>
              <a:gd name="connsiteY8" fmla="*/ 69850 h 120650"/>
              <a:gd name="connsiteX9" fmla="*/ 127000 w 236806"/>
              <a:gd name="connsiteY9" fmla="*/ 76200 h 120650"/>
              <a:gd name="connsiteX10" fmla="*/ 69850 w 236806"/>
              <a:gd name="connsiteY10" fmla="*/ 82550 h 120650"/>
              <a:gd name="connsiteX11" fmla="*/ 82550 w 236806"/>
              <a:gd name="connsiteY11" fmla="*/ 101600 h 120650"/>
              <a:gd name="connsiteX12" fmla="*/ 88900 w 236806"/>
              <a:gd name="connsiteY12" fmla="*/ 120650 h 120650"/>
              <a:gd name="connsiteX13" fmla="*/ 95250 w 236806"/>
              <a:gd name="connsiteY13" fmla="*/ 101600 h 120650"/>
              <a:gd name="connsiteX14" fmla="*/ 107950 w 236806"/>
              <a:gd name="connsiteY14" fmla="*/ 82550 h 120650"/>
              <a:gd name="connsiteX15" fmla="*/ 177800 w 236806"/>
              <a:gd name="connsiteY15" fmla="*/ 88900 h 120650"/>
              <a:gd name="connsiteX16" fmla="*/ 196850 w 236806"/>
              <a:gd name="connsiteY16" fmla="*/ 7620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6806" h="120650">
                <a:moveTo>
                  <a:pt x="0" y="82550"/>
                </a:moveTo>
                <a:cubicBezTo>
                  <a:pt x="10583" y="80433"/>
                  <a:pt x="21083" y="77841"/>
                  <a:pt x="31750" y="76200"/>
                </a:cubicBezTo>
                <a:cubicBezTo>
                  <a:pt x="48617" y="73605"/>
                  <a:pt x="68351" y="79316"/>
                  <a:pt x="82550" y="69850"/>
                </a:cubicBezTo>
                <a:cubicBezTo>
                  <a:pt x="88900" y="65617"/>
                  <a:pt x="74083" y="57150"/>
                  <a:pt x="69850" y="50800"/>
                </a:cubicBezTo>
                <a:cubicBezTo>
                  <a:pt x="71967" y="35983"/>
                  <a:pt x="69507" y="19737"/>
                  <a:pt x="76200" y="6350"/>
                </a:cubicBezTo>
                <a:cubicBezTo>
                  <a:pt x="79193" y="363"/>
                  <a:pt x="88557" y="0"/>
                  <a:pt x="95250" y="0"/>
                </a:cubicBezTo>
                <a:cubicBezTo>
                  <a:pt x="122848" y="0"/>
                  <a:pt x="150283" y="4233"/>
                  <a:pt x="177800" y="6350"/>
                </a:cubicBezTo>
                <a:cubicBezTo>
                  <a:pt x="193913" y="54689"/>
                  <a:pt x="187875" y="31323"/>
                  <a:pt x="196850" y="76200"/>
                </a:cubicBezTo>
                <a:cubicBezTo>
                  <a:pt x="251225" y="58075"/>
                  <a:pt x="258594" y="58851"/>
                  <a:pt x="165100" y="69850"/>
                </a:cubicBezTo>
                <a:cubicBezTo>
                  <a:pt x="152313" y="71354"/>
                  <a:pt x="139762" y="74498"/>
                  <a:pt x="127000" y="76200"/>
                </a:cubicBezTo>
                <a:cubicBezTo>
                  <a:pt x="108001" y="78733"/>
                  <a:pt x="88900" y="80433"/>
                  <a:pt x="69850" y="82550"/>
                </a:cubicBezTo>
                <a:cubicBezTo>
                  <a:pt x="74083" y="88900"/>
                  <a:pt x="79137" y="94774"/>
                  <a:pt x="82550" y="101600"/>
                </a:cubicBezTo>
                <a:cubicBezTo>
                  <a:pt x="85543" y="107587"/>
                  <a:pt x="82207" y="120650"/>
                  <a:pt x="88900" y="120650"/>
                </a:cubicBezTo>
                <a:cubicBezTo>
                  <a:pt x="95593" y="120650"/>
                  <a:pt x="92257" y="107587"/>
                  <a:pt x="95250" y="101600"/>
                </a:cubicBezTo>
                <a:cubicBezTo>
                  <a:pt x="98663" y="94774"/>
                  <a:pt x="103717" y="88900"/>
                  <a:pt x="107950" y="82550"/>
                </a:cubicBezTo>
                <a:cubicBezTo>
                  <a:pt x="131233" y="84667"/>
                  <a:pt x="154940" y="84001"/>
                  <a:pt x="177800" y="88900"/>
                </a:cubicBezTo>
                <a:cubicBezTo>
                  <a:pt x="203895" y="94492"/>
                  <a:pt x="196850" y="122328"/>
                  <a:pt x="196850" y="7620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9" name="Freeform 178"/>
          <p:cNvSpPr/>
          <p:nvPr/>
        </p:nvSpPr>
        <p:spPr>
          <a:xfrm>
            <a:off x="5149786" y="7938421"/>
            <a:ext cx="236806" cy="120650"/>
          </a:xfrm>
          <a:custGeom>
            <a:avLst/>
            <a:gdLst>
              <a:gd name="connsiteX0" fmla="*/ 0 w 236806"/>
              <a:gd name="connsiteY0" fmla="*/ 82550 h 120650"/>
              <a:gd name="connsiteX1" fmla="*/ 31750 w 236806"/>
              <a:gd name="connsiteY1" fmla="*/ 76200 h 120650"/>
              <a:gd name="connsiteX2" fmla="*/ 82550 w 236806"/>
              <a:gd name="connsiteY2" fmla="*/ 69850 h 120650"/>
              <a:gd name="connsiteX3" fmla="*/ 69850 w 236806"/>
              <a:gd name="connsiteY3" fmla="*/ 50800 h 120650"/>
              <a:gd name="connsiteX4" fmla="*/ 76200 w 236806"/>
              <a:gd name="connsiteY4" fmla="*/ 6350 h 120650"/>
              <a:gd name="connsiteX5" fmla="*/ 95250 w 236806"/>
              <a:gd name="connsiteY5" fmla="*/ 0 h 120650"/>
              <a:gd name="connsiteX6" fmla="*/ 177800 w 236806"/>
              <a:gd name="connsiteY6" fmla="*/ 6350 h 120650"/>
              <a:gd name="connsiteX7" fmla="*/ 196850 w 236806"/>
              <a:gd name="connsiteY7" fmla="*/ 76200 h 120650"/>
              <a:gd name="connsiteX8" fmla="*/ 165100 w 236806"/>
              <a:gd name="connsiteY8" fmla="*/ 69850 h 120650"/>
              <a:gd name="connsiteX9" fmla="*/ 127000 w 236806"/>
              <a:gd name="connsiteY9" fmla="*/ 76200 h 120650"/>
              <a:gd name="connsiteX10" fmla="*/ 69850 w 236806"/>
              <a:gd name="connsiteY10" fmla="*/ 82550 h 120650"/>
              <a:gd name="connsiteX11" fmla="*/ 82550 w 236806"/>
              <a:gd name="connsiteY11" fmla="*/ 101600 h 120650"/>
              <a:gd name="connsiteX12" fmla="*/ 88900 w 236806"/>
              <a:gd name="connsiteY12" fmla="*/ 120650 h 120650"/>
              <a:gd name="connsiteX13" fmla="*/ 95250 w 236806"/>
              <a:gd name="connsiteY13" fmla="*/ 101600 h 120650"/>
              <a:gd name="connsiteX14" fmla="*/ 107950 w 236806"/>
              <a:gd name="connsiteY14" fmla="*/ 82550 h 120650"/>
              <a:gd name="connsiteX15" fmla="*/ 177800 w 236806"/>
              <a:gd name="connsiteY15" fmla="*/ 88900 h 120650"/>
              <a:gd name="connsiteX16" fmla="*/ 196850 w 236806"/>
              <a:gd name="connsiteY16" fmla="*/ 7620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6806" h="120650">
                <a:moveTo>
                  <a:pt x="0" y="82550"/>
                </a:moveTo>
                <a:cubicBezTo>
                  <a:pt x="10583" y="80433"/>
                  <a:pt x="21083" y="77841"/>
                  <a:pt x="31750" y="76200"/>
                </a:cubicBezTo>
                <a:cubicBezTo>
                  <a:pt x="48617" y="73605"/>
                  <a:pt x="68351" y="79316"/>
                  <a:pt x="82550" y="69850"/>
                </a:cubicBezTo>
                <a:cubicBezTo>
                  <a:pt x="88900" y="65617"/>
                  <a:pt x="74083" y="57150"/>
                  <a:pt x="69850" y="50800"/>
                </a:cubicBezTo>
                <a:cubicBezTo>
                  <a:pt x="71967" y="35983"/>
                  <a:pt x="69507" y="19737"/>
                  <a:pt x="76200" y="6350"/>
                </a:cubicBezTo>
                <a:cubicBezTo>
                  <a:pt x="79193" y="363"/>
                  <a:pt x="88557" y="0"/>
                  <a:pt x="95250" y="0"/>
                </a:cubicBezTo>
                <a:cubicBezTo>
                  <a:pt x="122848" y="0"/>
                  <a:pt x="150283" y="4233"/>
                  <a:pt x="177800" y="6350"/>
                </a:cubicBezTo>
                <a:cubicBezTo>
                  <a:pt x="193913" y="54689"/>
                  <a:pt x="187875" y="31323"/>
                  <a:pt x="196850" y="76200"/>
                </a:cubicBezTo>
                <a:cubicBezTo>
                  <a:pt x="251225" y="58075"/>
                  <a:pt x="258594" y="58851"/>
                  <a:pt x="165100" y="69850"/>
                </a:cubicBezTo>
                <a:cubicBezTo>
                  <a:pt x="152313" y="71354"/>
                  <a:pt x="139762" y="74498"/>
                  <a:pt x="127000" y="76200"/>
                </a:cubicBezTo>
                <a:cubicBezTo>
                  <a:pt x="108001" y="78733"/>
                  <a:pt x="88900" y="80433"/>
                  <a:pt x="69850" y="82550"/>
                </a:cubicBezTo>
                <a:cubicBezTo>
                  <a:pt x="74083" y="88900"/>
                  <a:pt x="79137" y="94774"/>
                  <a:pt x="82550" y="101600"/>
                </a:cubicBezTo>
                <a:cubicBezTo>
                  <a:pt x="85543" y="107587"/>
                  <a:pt x="82207" y="120650"/>
                  <a:pt x="88900" y="120650"/>
                </a:cubicBezTo>
                <a:cubicBezTo>
                  <a:pt x="95593" y="120650"/>
                  <a:pt x="92257" y="107587"/>
                  <a:pt x="95250" y="101600"/>
                </a:cubicBezTo>
                <a:cubicBezTo>
                  <a:pt x="98663" y="94774"/>
                  <a:pt x="103717" y="88900"/>
                  <a:pt x="107950" y="82550"/>
                </a:cubicBezTo>
                <a:cubicBezTo>
                  <a:pt x="131233" y="84667"/>
                  <a:pt x="154940" y="84001"/>
                  <a:pt x="177800" y="88900"/>
                </a:cubicBezTo>
                <a:cubicBezTo>
                  <a:pt x="203895" y="94492"/>
                  <a:pt x="196850" y="122328"/>
                  <a:pt x="196850" y="7620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0" name="Freeform 179"/>
          <p:cNvSpPr/>
          <p:nvPr/>
        </p:nvSpPr>
        <p:spPr>
          <a:xfrm>
            <a:off x="5461582" y="7931395"/>
            <a:ext cx="236806" cy="120650"/>
          </a:xfrm>
          <a:custGeom>
            <a:avLst/>
            <a:gdLst>
              <a:gd name="connsiteX0" fmla="*/ 0 w 236806"/>
              <a:gd name="connsiteY0" fmla="*/ 82550 h 120650"/>
              <a:gd name="connsiteX1" fmla="*/ 31750 w 236806"/>
              <a:gd name="connsiteY1" fmla="*/ 76200 h 120650"/>
              <a:gd name="connsiteX2" fmla="*/ 82550 w 236806"/>
              <a:gd name="connsiteY2" fmla="*/ 69850 h 120650"/>
              <a:gd name="connsiteX3" fmla="*/ 69850 w 236806"/>
              <a:gd name="connsiteY3" fmla="*/ 50800 h 120650"/>
              <a:gd name="connsiteX4" fmla="*/ 76200 w 236806"/>
              <a:gd name="connsiteY4" fmla="*/ 6350 h 120650"/>
              <a:gd name="connsiteX5" fmla="*/ 95250 w 236806"/>
              <a:gd name="connsiteY5" fmla="*/ 0 h 120650"/>
              <a:gd name="connsiteX6" fmla="*/ 177800 w 236806"/>
              <a:gd name="connsiteY6" fmla="*/ 6350 h 120650"/>
              <a:gd name="connsiteX7" fmla="*/ 196850 w 236806"/>
              <a:gd name="connsiteY7" fmla="*/ 76200 h 120650"/>
              <a:gd name="connsiteX8" fmla="*/ 165100 w 236806"/>
              <a:gd name="connsiteY8" fmla="*/ 69850 h 120650"/>
              <a:gd name="connsiteX9" fmla="*/ 127000 w 236806"/>
              <a:gd name="connsiteY9" fmla="*/ 76200 h 120650"/>
              <a:gd name="connsiteX10" fmla="*/ 69850 w 236806"/>
              <a:gd name="connsiteY10" fmla="*/ 82550 h 120650"/>
              <a:gd name="connsiteX11" fmla="*/ 82550 w 236806"/>
              <a:gd name="connsiteY11" fmla="*/ 101600 h 120650"/>
              <a:gd name="connsiteX12" fmla="*/ 88900 w 236806"/>
              <a:gd name="connsiteY12" fmla="*/ 120650 h 120650"/>
              <a:gd name="connsiteX13" fmla="*/ 95250 w 236806"/>
              <a:gd name="connsiteY13" fmla="*/ 101600 h 120650"/>
              <a:gd name="connsiteX14" fmla="*/ 107950 w 236806"/>
              <a:gd name="connsiteY14" fmla="*/ 82550 h 120650"/>
              <a:gd name="connsiteX15" fmla="*/ 177800 w 236806"/>
              <a:gd name="connsiteY15" fmla="*/ 88900 h 120650"/>
              <a:gd name="connsiteX16" fmla="*/ 196850 w 236806"/>
              <a:gd name="connsiteY16" fmla="*/ 7620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6806" h="120650">
                <a:moveTo>
                  <a:pt x="0" y="82550"/>
                </a:moveTo>
                <a:cubicBezTo>
                  <a:pt x="10583" y="80433"/>
                  <a:pt x="21083" y="77841"/>
                  <a:pt x="31750" y="76200"/>
                </a:cubicBezTo>
                <a:cubicBezTo>
                  <a:pt x="48617" y="73605"/>
                  <a:pt x="68351" y="79316"/>
                  <a:pt x="82550" y="69850"/>
                </a:cubicBezTo>
                <a:cubicBezTo>
                  <a:pt x="88900" y="65617"/>
                  <a:pt x="74083" y="57150"/>
                  <a:pt x="69850" y="50800"/>
                </a:cubicBezTo>
                <a:cubicBezTo>
                  <a:pt x="71967" y="35983"/>
                  <a:pt x="69507" y="19737"/>
                  <a:pt x="76200" y="6350"/>
                </a:cubicBezTo>
                <a:cubicBezTo>
                  <a:pt x="79193" y="363"/>
                  <a:pt x="88557" y="0"/>
                  <a:pt x="95250" y="0"/>
                </a:cubicBezTo>
                <a:cubicBezTo>
                  <a:pt x="122848" y="0"/>
                  <a:pt x="150283" y="4233"/>
                  <a:pt x="177800" y="6350"/>
                </a:cubicBezTo>
                <a:cubicBezTo>
                  <a:pt x="193913" y="54689"/>
                  <a:pt x="187875" y="31323"/>
                  <a:pt x="196850" y="76200"/>
                </a:cubicBezTo>
                <a:cubicBezTo>
                  <a:pt x="251225" y="58075"/>
                  <a:pt x="258594" y="58851"/>
                  <a:pt x="165100" y="69850"/>
                </a:cubicBezTo>
                <a:cubicBezTo>
                  <a:pt x="152313" y="71354"/>
                  <a:pt x="139762" y="74498"/>
                  <a:pt x="127000" y="76200"/>
                </a:cubicBezTo>
                <a:cubicBezTo>
                  <a:pt x="108001" y="78733"/>
                  <a:pt x="88900" y="80433"/>
                  <a:pt x="69850" y="82550"/>
                </a:cubicBezTo>
                <a:cubicBezTo>
                  <a:pt x="74083" y="88900"/>
                  <a:pt x="79137" y="94774"/>
                  <a:pt x="82550" y="101600"/>
                </a:cubicBezTo>
                <a:cubicBezTo>
                  <a:pt x="85543" y="107587"/>
                  <a:pt x="82207" y="120650"/>
                  <a:pt x="88900" y="120650"/>
                </a:cubicBezTo>
                <a:cubicBezTo>
                  <a:pt x="95593" y="120650"/>
                  <a:pt x="92257" y="107587"/>
                  <a:pt x="95250" y="101600"/>
                </a:cubicBezTo>
                <a:cubicBezTo>
                  <a:pt x="98663" y="94774"/>
                  <a:pt x="103717" y="88900"/>
                  <a:pt x="107950" y="82550"/>
                </a:cubicBezTo>
                <a:cubicBezTo>
                  <a:pt x="131233" y="84667"/>
                  <a:pt x="154940" y="84001"/>
                  <a:pt x="177800" y="88900"/>
                </a:cubicBezTo>
                <a:cubicBezTo>
                  <a:pt x="203895" y="94492"/>
                  <a:pt x="196850" y="122328"/>
                  <a:pt x="196850" y="7620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1" name="Freeform 180"/>
          <p:cNvSpPr/>
          <p:nvPr/>
        </p:nvSpPr>
        <p:spPr>
          <a:xfrm>
            <a:off x="5747575" y="7924381"/>
            <a:ext cx="236806" cy="120650"/>
          </a:xfrm>
          <a:custGeom>
            <a:avLst/>
            <a:gdLst>
              <a:gd name="connsiteX0" fmla="*/ 0 w 236806"/>
              <a:gd name="connsiteY0" fmla="*/ 82550 h 120650"/>
              <a:gd name="connsiteX1" fmla="*/ 31750 w 236806"/>
              <a:gd name="connsiteY1" fmla="*/ 76200 h 120650"/>
              <a:gd name="connsiteX2" fmla="*/ 82550 w 236806"/>
              <a:gd name="connsiteY2" fmla="*/ 69850 h 120650"/>
              <a:gd name="connsiteX3" fmla="*/ 69850 w 236806"/>
              <a:gd name="connsiteY3" fmla="*/ 50800 h 120650"/>
              <a:gd name="connsiteX4" fmla="*/ 76200 w 236806"/>
              <a:gd name="connsiteY4" fmla="*/ 6350 h 120650"/>
              <a:gd name="connsiteX5" fmla="*/ 95250 w 236806"/>
              <a:gd name="connsiteY5" fmla="*/ 0 h 120650"/>
              <a:gd name="connsiteX6" fmla="*/ 177800 w 236806"/>
              <a:gd name="connsiteY6" fmla="*/ 6350 h 120650"/>
              <a:gd name="connsiteX7" fmla="*/ 196850 w 236806"/>
              <a:gd name="connsiteY7" fmla="*/ 76200 h 120650"/>
              <a:gd name="connsiteX8" fmla="*/ 165100 w 236806"/>
              <a:gd name="connsiteY8" fmla="*/ 69850 h 120650"/>
              <a:gd name="connsiteX9" fmla="*/ 127000 w 236806"/>
              <a:gd name="connsiteY9" fmla="*/ 76200 h 120650"/>
              <a:gd name="connsiteX10" fmla="*/ 69850 w 236806"/>
              <a:gd name="connsiteY10" fmla="*/ 82550 h 120650"/>
              <a:gd name="connsiteX11" fmla="*/ 82550 w 236806"/>
              <a:gd name="connsiteY11" fmla="*/ 101600 h 120650"/>
              <a:gd name="connsiteX12" fmla="*/ 88900 w 236806"/>
              <a:gd name="connsiteY12" fmla="*/ 120650 h 120650"/>
              <a:gd name="connsiteX13" fmla="*/ 95250 w 236806"/>
              <a:gd name="connsiteY13" fmla="*/ 101600 h 120650"/>
              <a:gd name="connsiteX14" fmla="*/ 107950 w 236806"/>
              <a:gd name="connsiteY14" fmla="*/ 82550 h 120650"/>
              <a:gd name="connsiteX15" fmla="*/ 177800 w 236806"/>
              <a:gd name="connsiteY15" fmla="*/ 88900 h 120650"/>
              <a:gd name="connsiteX16" fmla="*/ 196850 w 236806"/>
              <a:gd name="connsiteY16" fmla="*/ 76200 h 120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36806" h="120650">
                <a:moveTo>
                  <a:pt x="0" y="82550"/>
                </a:moveTo>
                <a:cubicBezTo>
                  <a:pt x="10583" y="80433"/>
                  <a:pt x="21083" y="77841"/>
                  <a:pt x="31750" y="76200"/>
                </a:cubicBezTo>
                <a:cubicBezTo>
                  <a:pt x="48617" y="73605"/>
                  <a:pt x="68351" y="79316"/>
                  <a:pt x="82550" y="69850"/>
                </a:cubicBezTo>
                <a:cubicBezTo>
                  <a:pt x="88900" y="65617"/>
                  <a:pt x="74083" y="57150"/>
                  <a:pt x="69850" y="50800"/>
                </a:cubicBezTo>
                <a:cubicBezTo>
                  <a:pt x="71967" y="35983"/>
                  <a:pt x="69507" y="19737"/>
                  <a:pt x="76200" y="6350"/>
                </a:cubicBezTo>
                <a:cubicBezTo>
                  <a:pt x="79193" y="363"/>
                  <a:pt x="88557" y="0"/>
                  <a:pt x="95250" y="0"/>
                </a:cubicBezTo>
                <a:cubicBezTo>
                  <a:pt x="122848" y="0"/>
                  <a:pt x="150283" y="4233"/>
                  <a:pt x="177800" y="6350"/>
                </a:cubicBezTo>
                <a:cubicBezTo>
                  <a:pt x="193913" y="54689"/>
                  <a:pt x="187875" y="31323"/>
                  <a:pt x="196850" y="76200"/>
                </a:cubicBezTo>
                <a:cubicBezTo>
                  <a:pt x="251225" y="58075"/>
                  <a:pt x="258594" y="58851"/>
                  <a:pt x="165100" y="69850"/>
                </a:cubicBezTo>
                <a:cubicBezTo>
                  <a:pt x="152313" y="71354"/>
                  <a:pt x="139762" y="74498"/>
                  <a:pt x="127000" y="76200"/>
                </a:cubicBezTo>
                <a:cubicBezTo>
                  <a:pt x="108001" y="78733"/>
                  <a:pt x="88900" y="80433"/>
                  <a:pt x="69850" y="82550"/>
                </a:cubicBezTo>
                <a:cubicBezTo>
                  <a:pt x="74083" y="88900"/>
                  <a:pt x="79137" y="94774"/>
                  <a:pt x="82550" y="101600"/>
                </a:cubicBezTo>
                <a:cubicBezTo>
                  <a:pt x="85543" y="107587"/>
                  <a:pt x="82207" y="120650"/>
                  <a:pt x="88900" y="120650"/>
                </a:cubicBezTo>
                <a:cubicBezTo>
                  <a:pt x="95593" y="120650"/>
                  <a:pt x="92257" y="107587"/>
                  <a:pt x="95250" y="101600"/>
                </a:cubicBezTo>
                <a:cubicBezTo>
                  <a:pt x="98663" y="94774"/>
                  <a:pt x="103717" y="88900"/>
                  <a:pt x="107950" y="82550"/>
                </a:cubicBezTo>
                <a:cubicBezTo>
                  <a:pt x="131233" y="84667"/>
                  <a:pt x="154940" y="84001"/>
                  <a:pt x="177800" y="88900"/>
                </a:cubicBezTo>
                <a:cubicBezTo>
                  <a:pt x="203895" y="94492"/>
                  <a:pt x="196850" y="122328"/>
                  <a:pt x="196850" y="7620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2" name="Oval 181"/>
          <p:cNvSpPr/>
          <p:nvPr/>
        </p:nvSpPr>
        <p:spPr>
          <a:xfrm>
            <a:off x="4794380" y="7924381"/>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3" name="Oval 182"/>
          <p:cNvSpPr/>
          <p:nvPr/>
        </p:nvSpPr>
        <p:spPr>
          <a:xfrm>
            <a:off x="5113632" y="7915561"/>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4" name="Oval 183"/>
          <p:cNvSpPr/>
          <p:nvPr/>
        </p:nvSpPr>
        <p:spPr>
          <a:xfrm>
            <a:off x="5426147" y="7908535"/>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5" name="Oval 184"/>
          <p:cNvSpPr/>
          <p:nvPr/>
        </p:nvSpPr>
        <p:spPr>
          <a:xfrm>
            <a:off x="5713450" y="7895545"/>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6" name="Oval 185"/>
          <p:cNvSpPr/>
          <p:nvPr/>
        </p:nvSpPr>
        <p:spPr>
          <a:xfrm>
            <a:off x="5644016" y="7804285"/>
            <a:ext cx="69434" cy="8656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7" name="Oval 186"/>
          <p:cNvSpPr/>
          <p:nvPr/>
        </p:nvSpPr>
        <p:spPr>
          <a:xfrm>
            <a:off x="5358735" y="7807806"/>
            <a:ext cx="83123" cy="821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8" name="Oval 187"/>
          <p:cNvSpPr/>
          <p:nvPr/>
        </p:nvSpPr>
        <p:spPr>
          <a:xfrm>
            <a:off x="5033944" y="7814494"/>
            <a:ext cx="83123" cy="821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9" name="Oval 188"/>
          <p:cNvSpPr/>
          <p:nvPr/>
        </p:nvSpPr>
        <p:spPr>
          <a:xfrm>
            <a:off x="4748663" y="7802813"/>
            <a:ext cx="83123" cy="82147"/>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0" name="Oval 189"/>
          <p:cNvSpPr/>
          <p:nvPr/>
        </p:nvSpPr>
        <p:spPr>
          <a:xfrm>
            <a:off x="4863768" y="7670712"/>
            <a:ext cx="221113" cy="11533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1" name="Oval 190"/>
          <p:cNvSpPr/>
          <p:nvPr/>
        </p:nvSpPr>
        <p:spPr>
          <a:xfrm>
            <a:off x="5175064" y="7670712"/>
            <a:ext cx="221113" cy="11533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2" name="Oval 191"/>
          <p:cNvSpPr/>
          <p:nvPr/>
        </p:nvSpPr>
        <p:spPr>
          <a:xfrm>
            <a:off x="5456417" y="7664211"/>
            <a:ext cx="221113" cy="11533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3" name="Oval 192"/>
          <p:cNvSpPr/>
          <p:nvPr/>
        </p:nvSpPr>
        <p:spPr>
          <a:xfrm>
            <a:off x="4757530" y="7525821"/>
            <a:ext cx="852044" cy="193274"/>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4" name="Oval 193"/>
          <p:cNvSpPr/>
          <p:nvPr/>
        </p:nvSpPr>
        <p:spPr>
          <a:xfrm>
            <a:off x="4796187" y="7692876"/>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5" name="TextBox 194"/>
          <p:cNvSpPr txBox="1"/>
          <p:nvPr/>
        </p:nvSpPr>
        <p:spPr>
          <a:xfrm>
            <a:off x="4964675" y="7505096"/>
            <a:ext cx="529052" cy="184666"/>
          </a:xfrm>
          <a:prstGeom prst="rect">
            <a:avLst/>
          </a:prstGeom>
          <a:noFill/>
        </p:spPr>
        <p:txBody>
          <a:bodyPr wrap="square" rtlCol="0">
            <a:spAutoFit/>
          </a:bodyPr>
          <a:lstStyle/>
          <a:p>
            <a:r>
              <a:rPr lang="en-AU" sz="600" dirty="0">
                <a:latin typeface="Arial Narrow" panose="020B0606020202030204" pitchFamily="34" charset="0"/>
              </a:rPr>
              <a:t>smoke</a:t>
            </a:r>
          </a:p>
        </p:txBody>
      </p:sp>
      <p:sp>
        <p:nvSpPr>
          <p:cNvPr id="201" name="TextBox 200"/>
          <p:cNvSpPr txBox="1"/>
          <p:nvPr/>
        </p:nvSpPr>
        <p:spPr>
          <a:xfrm>
            <a:off x="1234271" y="4047904"/>
            <a:ext cx="529052" cy="184666"/>
          </a:xfrm>
          <a:prstGeom prst="rect">
            <a:avLst/>
          </a:prstGeom>
          <a:noFill/>
        </p:spPr>
        <p:txBody>
          <a:bodyPr wrap="square" rtlCol="0">
            <a:spAutoFit/>
          </a:bodyPr>
          <a:lstStyle/>
          <a:p>
            <a:r>
              <a:rPr lang="en-AU" sz="600" dirty="0">
                <a:latin typeface="Arial Narrow" panose="020B0606020202030204" pitchFamily="34" charset="0"/>
              </a:rPr>
              <a:t>smoke</a:t>
            </a:r>
          </a:p>
        </p:txBody>
      </p:sp>
      <p:cxnSp>
        <p:nvCxnSpPr>
          <p:cNvPr id="203" name="Straight Connector 202"/>
          <p:cNvCxnSpPr>
            <a:stCxn id="43" idx="21"/>
            <a:endCxn id="43" idx="13"/>
          </p:cNvCxnSpPr>
          <p:nvPr/>
        </p:nvCxnSpPr>
        <p:spPr>
          <a:xfrm>
            <a:off x="5590364" y="4593222"/>
            <a:ext cx="199104" cy="11752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flipH="1">
            <a:off x="5616653" y="4572497"/>
            <a:ext cx="146828" cy="158651"/>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11" name="TextBox 210"/>
          <p:cNvSpPr txBox="1"/>
          <p:nvPr/>
        </p:nvSpPr>
        <p:spPr>
          <a:xfrm>
            <a:off x="1282700" y="5955433"/>
            <a:ext cx="953582" cy="184666"/>
          </a:xfrm>
          <a:prstGeom prst="rect">
            <a:avLst/>
          </a:prstGeom>
          <a:noFill/>
        </p:spPr>
        <p:txBody>
          <a:bodyPr wrap="square" rtlCol="0">
            <a:spAutoFit/>
          </a:bodyPr>
          <a:lstStyle/>
          <a:p>
            <a:r>
              <a:rPr lang="en-AU" sz="600" dirty="0">
                <a:latin typeface="Arial Narrow" panose="020B0606020202030204" pitchFamily="34" charset="0"/>
              </a:rPr>
              <a:t>House</a:t>
            </a:r>
          </a:p>
        </p:txBody>
      </p:sp>
      <p:sp>
        <p:nvSpPr>
          <p:cNvPr id="212" name="TextBox 211"/>
          <p:cNvSpPr txBox="1"/>
          <p:nvPr/>
        </p:nvSpPr>
        <p:spPr>
          <a:xfrm>
            <a:off x="1656207" y="5953183"/>
            <a:ext cx="953582" cy="184666"/>
          </a:xfrm>
          <a:prstGeom prst="rect">
            <a:avLst/>
          </a:prstGeom>
          <a:noFill/>
        </p:spPr>
        <p:txBody>
          <a:bodyPr wrap="square" rtlCol="0">
            <a:spAutoFit/>
          </a:bodyPr>
          <a:lstStyle/>
          <a:p>
            <a:r>
              <a:rPr lang="en-AU" sz="600" dirty="0">
                <a:latin typeface="Arial Narrow" panose="020B0606020202030204" pitchFamily="34" charset="0"/>
              </a:rPr>
              <a:t>House</a:t>
            </a:r>
          </a:p>
        </p:txBody>
      </p:sp>
      <p:sp>
        <p:nvSpPr>
          <p:cNvPr id="213" name="TextBox 212"/>
          <p:cNvSpPr txBox="1"/>
          <p:nvPr/>
        </p:nvSpPr>
        <p:spPr>
          <a:xfrm>
            <a:off x="945511" y="6618916"/>
            <a:ext cx="953582" cy="184666"/>
          </a:xfrm>
          <a:prstGeom prst="rect">
            <a:avLst/>
          </a:prstGeom>
          <a:noFill/>
        </p:spPr>
        <p:txBody>
          <a:bodyPr wrap="square" rtlCol="0">
            <a:spAutoFit/>
          </a:bodyPr>
          <a:lstStyle/>
          <a:p>
            <a:r>
              <a:rPr lang="en-AU" sz="600" dirty="0">
                <a:latin typeface="Arial Narrow" panose="020B0606020202030204" pitchFamily="34" charset="0"/>
              </a:rPr>
              <a:t>House</a:t>
            </a:r>
          </a:p>
        </p:txBody>
      </p:sp>
      <p:sp>
        <p:nvSpPr>
          <p:cNvPr id="214" name="TextBox 213"/>
          <p:cNvSpPr txBox="1"/>
          <p:nvPr/>
        </p:nvSpPr>
        <p:spPr>
          <a:xfrm>
            <a:off x="1330628" y="6617311"/>
            <a:ext cx="953582" cy="184666"/>
          </a:xfrm>
          <a:prstGeom prst="rect">
            <a:avLst/>
          </a:prstGeom>
          <a:noFill/>
        </p:spPr>
        <p:txBody>
          <a:bodyPr wrap="square" rtlCol="0">
            <a:spAutoFit/>
          </a:bodyPr>
          <a:lstStyle/>
          <a:p>
            <a:r>
              <a:rPr lang="en-AU" sz="600" dirty="0">
                <a:latin typeface="Arial Narrow" panose="020B0606020202030204" pitchFamily="34" charset="0"/>
              </a:rPr>
              <a:t>House</a:t>
            </a:r>
          </a:p>
        </p:txBody>
      </p:sp>
      <p:sp>
        <p:nvSpPr>
          <p:cNvPr id="215" name="TextBox 214"/>
          <p:cNvSpPr txBox="1"/>
          <p:nvPr/>
        </p:nvSpPr>
        <p:spPr>
          <a:xfrm>
            <a:off x="1734000" y="6602815"/>
            <a:ext cx="953582" cy="184666"/>
          </a:xfrm>
          <a:prstGeom prst="rect">
            <a:avLst/>
          </a:prstGeom>
          <a:noFill/>
        </p:spPr>
        <p:txBody>
          <a:bodyPr wrap="square" rtlCol="0">
            <a:spAutoFit/>
          </a:bodyPr>
          <a:lstStyle/>
          <a:p>
            <a:r>
              <a:rPr lang="en-AU" sz="600" dirty="0">
                <a:latin typeface="Arial Narrow" panose="020B0606020202030204" pitchFamily="34" charset="0"/>
              </a:rPr>
              <a:t>House</a:t>
            </a:r>
          </a:p>
        </p:txBody>
      </p:sp>
      <p:sp>
        <p:nvSpPr>
          <p:cNvPr id="216" name="TextBox 215"/>
          <p:cNvSpPr txBox="1"/>
          <p:nvPr/>
        </p:nvSpPr>
        <p:spPr>
          <a:xfrm>
            <a:off x="4836073" y="7868947"/>
            <a:ext cx="529052" cy="184666"/>
          </a:xfrm>
          <a:prstGeom prst="rect">
            <a:avLst/>
          </a:prstGeom>
          <a:noFill/>
        </p:spPr>
        <p:txBody>
          <a:bodyPr wrap="square" rtlCol="0">
            <a:spAutoFit/>
          </a:bodyPr>
          <a:lstStyle/>
          <a:p>
            <a:r>
              <a:rPr lang="en-AU" sz="600" dirty="0">
                <a:solidFill>
                  <a:schemeClr val="bg1"/>
                </a:solidFill>
                <a:latin typeface="Arial Narrow" panose="020B0606020202030204" pitchFamily="34" charset="0"/>
              </a:rPr>
              <a:t>car</a:t>
            </a:r>
          </a:p>
        </p:txBody>
      </p:sp>
      <p:sp>
        <p:nvSpPr>
          <p:cNvPr id="217" name="TextBox 216"/>
          <p:cNvSpPr txBox="1"/>
          <p:nvPr/>
        </p:nvSpPr>
        <p:spPr>
          <a:xfrm>
            <a:off x="5152502" y="7877767"/>
            <a:ext cx="529052" cy="184666"/>
          </a:xfrm>
          <a:prstGeom prst="rect">
            <a:avLst/>
          </a:prstGeom>
          <a:noFill/>
        </p:spPr>
        <p:txBody>
          <a:bodyPr wrap="square" rtlCol="0">
            <a:spAutoFit/>
          </a:bodyPr>
          <a:lstStyle/>
          <a:p>
            <a:r>
              <a:rPr lang="en-AU" sz="600" dirty="0">
                <a:solidFill>
                  <a:schemeClr val="bg1"/>
                </a:solidFill>
                <a:latin typeface="Arial Narrow" panose="020B0606020202030204" pitchFamily="34" charset="0"/>
              </a:rPr>
              <a:t>car</a:t>
            </a:r>
          </a:p>
        </p:txBody>
      </p:sp>
      <p:sp>
        <p:nvSpPr>
          <p:cNvPr id="218" name="TextBox 217"/>
          <p:cNvSpPr txBox="1"/>
          <p:nvPr/>
        </p:nvSpPr>
        <p:spPr>
          <a:xfrm>
            <a:off x="5463588" y="7866728"/>
            <a:ext cx="529052" cy="184666"/>
          </a:xfrm>
          <a:prstGeom prst="rect">
            <a:avLst/>
          </a:prstGeom>
          <a:noFill/>
        </p:spPr>
        <p:txBody>
          <a:bodyPr wrap="square" rtlCol="0">
            <a:spAutoFit/>
          </a:bodyPr>
          <a:lstStyle/>
          <a:p>
            <a:r>
              <a:rPr lang="en-AU" sz="600" dirty="0">
                <a:solidFill>
                  <a:schemeClr val="bg1"/>
                </a:solidFill>
                <a:latin typeface="Arial Narrow" panose="020B0606020202030204" pitchFamily="34" charset="0"/>
              </a:rPr>
              <a:t>car</a:t>
            </a:r>
          </a:p>
        </p:txBody>
      </p:sp>
      <p:sp>
        <p:nvSpPr>
          <p:cNvPr id="219" name="TextBox 218"/>
          <p:cNvSpPr txBox="1"/>
          <p:nvPr/>
        </p:nvSpPr>
        <p:spPr>
          <a:xfrm>
            <a:off x="5746090" y="7861921"/>
            <a:ext cx="529052" cy="184666"/>
          </a:xfrm>
          <a:prstGeom prst="rect">
            <a:avLst/>
          </a:prstGeom>
          <a:noFill/>
        </p:spPr>
        <p:txBody>
          <a:bodyPr wrap="square" rtlCol="0">
            <a:spAutoFit/>
          </a:bodyPr>
          <a:lstStyle/>
          <a:p>
            <a:r>
              <a:rPr lang="en-AU" sz="600" dirty="0">
                <a:solidFill>
                  <a:schemeClr val="bg1"/>
                </a:solidFill>
                <a:latin typeface="Arial Narrow" panose="020B0606020202030204" pitchFamily="34" charset="0"/>
              </a:rPr>
              <a:t>car</a:t>
            </a:r>
          </a:p>
        </p:txBody>
      </p:sp>
      <p:sp>
        <p:nvSpPr>
          <p:cNvPr id="10" name="Rectangle 9"/>
          <p:cNvSpPr/>
          <p:nvPr/>
        </p:nvSpPr>
        <p:spPr>
          <a:xfrm>
            <a:off x="813291" y="2086047"/>
            <a:ext cx="1281251" cy="1294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57" name="Rectangle 156"/>
          <p:cNvSpPr/>
          <p:nvPr/>
        </p:nvSpPr>
        <p:spPr>
          <a:xfrm>
            <a:off x="4664207" y="2078776"/>
            <a:ext cx="1281251" cy="1294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5" name="Rectangle 164"/>
          <p:cNvSpPr/>
          <p:nvPr/>
        </p:nvSpPr>
        <p:spPr>
          <a:xfrm>
            <a:off x="809268" y="3688006"/>
            <a:ext cx="1281251" cy="1294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6" name="Rectangle 165"/>
          <p:cNvSpPr/>
          <p:nvPr/>
        </p:nvSpPr>
        <p:spPr>
          <a:xfrm>
            <a:off x="4669536" y="3680905"/>
            <a:ext cx="1281251" cy="1294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7" name="Rectangle 166"/>
          <p:cNvSpPr/>
          <p:nvPr/>
        </p:nvSpPr>
        <p:spPr>
          <a:xfrm>
            <a:off x="875448" y="5583295"/>
            <a:ext cx="1281251" cy="1294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8" name="Rectangle 167"/>
          <p:cNvSpPr/>
          <p:nvPr/>
        </p:nvSpPr>
        <p:spPr>
          <a:xfrm>
            <a:off x="4748663" y="5554145"/>
            <a:ext cx="1281251" cy="1294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9" name="Rectangle 168"/>
          <p:cNvSpPr/>
          <p:nvPr/>
        </p:nvSpPr>
        <p:spPr>
          <a:xfrm>
            <a:off x="882146" y="7090317"/>
            <a:ext cx="1281251" cy="1294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0" name="Rectangle 169"/>
          <p:cNvSpPr/>
          <p:nvPr/>
        </p:nvSpPr>
        <p:spPr>
          <a:xfrm>
            <a:off x="4732621" y="7106350"/>
            <a:ext cx="1281251" cy="129444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71" name="Straight Connector 170">
            <a:extLst>
              <a:ext uri="{FF2B5EF4-FFF2-40B4-BE49-F238E27FC236}">
                <a16:creationId xmlns:a16="http://schemas.microsoft.com/office/drawing/2014/main" id="{E632157B-4BBC-4CB3-8CEA-33755F6BE507}"/>
              </a:ext>
            </a:extLst>
          </p:cNvPr>
          <p:cNvCxnSpPr/>
          <p:nvPr/>
        </p:nvCxnSpPr>
        <p:spPr>
          <a:xfrm flipH="1">
            <a:off x="481438" y="971600"/>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4" name="TextBox 173">
            <a:extLst>
              <a:ext uri="{FF2B5EF4-FFF2-40B4-BE49-F238E27FC236}">
                <a16:creationId xmlns:a16="http://schemas.microsoft.com/office/drawing/2014/main" id="{E9403834-2910-497D-9450-63A949F37A6D}"/>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75" name="TextBox 174">
            <a:extLst>
              <a:ext uri="{FF2B5EF4-FFF2-40B4-BE49-F238E27FC236}">
                <a16:creationId xmlns:a16="http://schemas.microsoft.com/office/drawing/2014/main" id="{42BF6A5E-63E1-4208-8E82-82D95CDBA702}"/>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1" name="TextBox 10">
            <a:extLst>
              <a:ext uri="{FF2B5EF4-FFF2-40B4-BE49-F238E27FC236}">
                <a16:creationId xmlns:a16="http://schemas.microsoft.com/office/drawing/2014/main" id="{70E92FF3-4141-3623-03FD-889B44DDE710}"/>
              </a:ext>
            </a:extLst>
          </p:cNvPr>
          <p:cNvSpPr txBox="1"/>
          <p:nvPr/>
        </p:nvSpPr>
        <p:spPr>
          <a:xfrm>
            <a:off x="1410717" y="201578"/>
            <a:ext cx="3890491" cy="553998"/>
          </a:xfrm>
          <a:prstGeom prst="rect">
            <a:avLst/>
          </a:prstGeom>
          <a:noFill/>
        </p:spPr>
        <p:txBody>
          <a:bodyPr wrap="square" rtlCol="0">
            <a:spAutoFit/>
          </a:bodyPr>
          <a:lstStyle/>
          <a:p>
            <a:r>
              <a:rPr lang="en-US" b="1" dirty="0">
                <a:latin typeface="Arial Narrow" pitchFamily="34" charset="0"/>
              </a:rPr>
              <a:t>15. Pin-pointing Pollution – </a:t>
            </a:r>
            <a:r>
              <a:rPr lang="en-US" sz="1200" dirty="0">
                <a:latin typeface="Arial Narrow" pitchFamily="34" charset="0"/>
              </a:rPr>
              <a:t>Compare point source and non-point source forms of pollution.</a:t>
            </a:r>
            <a:endParaRPr lang="en-US" sz="800" i="1" dirty="0">
              <a:latin typeface="Arial Narrow" pitchFamily="34" charset="0"/>
            </a:endParaRPr>
          </a:p>
        </p:txBody>
      </p:sp>
      <p:sp>
        <p:nvSpPr>
          <p:cNvPr id="14" name="TextBox 17">
            <a:extLst>
              <a:ext uri="{FF2B5EF4-FFF2-40B4-BE49-F238E27FC236}">
                <a16:creationId xmlns:a16="http://schemas.microsoft.com/office/drawing/2014/main" id="{7F0B5FCA-1D2F-E0D0-D54B-C15BC2706D72}"/>
              </a:ext>
            </a:extLst>
          </p:cNvPr>
          <p:cNvSpPr txBox="1"/>
          <p:nvPr/>
        </p:nvSpPr>
        <p:spPr>
          <a:xfrm>
            <a:off x="5486430" y="18125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cxnSp>
        <p:nvCxnSpPr>
          <p:cNvPr id="16" name="Straight Connector 15">
            <a:extLst>
              <a:ext uri="{FF2B5EF4-FFF2-40B4-BE49-F238E27FC236}">
                <a16:creationId xmlns:a16="http://schemas.microsoft.com/office/drawing/2014/main" id="{2DA73353-3850-6EB6-07C0-761FD3534643}"/>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36">
            <a:extLst>
              <a:ext uri="{FF2B5EF4-FFF2-40B4-BE49-F238E27FC236}">
                <a16:creationId xmlns:a16="http://schemas.microsoft.com/office/drawing/2014/main" id="{74A49311-1A3C-F192-6202-CB11E3F63AFA}"/>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18" name="TextBox 36">
            <a:extLst>
              <a:ext uri="{FF2B5EF4-FFF2-40B4-BE49-F238E27FC236}">
                <a16:creationId xmlns:a16="http://schemas.microsoft.com/office/drawing/2014/main" id="{8817C38A-06A0-037A-8B63-62ED0313E59D}"/>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9" name="TextBox 18">
            <a:extLst>
              <a:ext uri="{FF2B5EF4-FFF2-40B4-BE49-F238E27FC236}">
                <a16:creationId xmlns:a16="http://schemas.microsoft.com/office/drawing/2014/main" id="{8CC325AA-CF29-C113-D107-ABFA4C655C93}"/>
              </a:ext>
            </a:extLst>
          </p:cNvPr>
          <p:cNvSpPr txBox="1"/>
          <p:nvPr/>
        </p:nvSpPr>
        <p:spPr>
          <a:xfrm>
            <a:off x="6021288" y="8820472"/>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29</a:t>
            </a:r>
          </a:p>
        </p:txBody>
      </p:sp>
    </p:spTree>
    <p:extLst>
      <p:ext uri="{BB962C8B-B14F-4D97-AF65-F5344CB8AC3E}">
        <p14:creationId xmlns:p14="http://schemas.microsoft.com/office/powerpoint/2010/main" val="30689470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9" name="TextBox 36">
            <a:extLst>
              <a:ext uri="{FF2B5EF4-FFF2-40B4-BE49-F238E27FC236}">
                <a16:creationId xmlns:a16="http://schemas.microsoft.com/office/drawing/2014/main" id="{F3EF7FDC-5AA1-C1EE-EDBC-C4DBBF28A7E5}"/>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11" name="TextBox 36">
            <a:extLst>
              <a:ext uri="{FF2B5EF4-FFF2-40B4-BE49-F238E27FC236}">
                <a16:creationId xmlns:a16="http://schemas.microsoft.com/office/drawing/2014/main" id="{04DD5D1C-E768-4D52-E135-7E5842F7DD5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6DC703DE-BEFB-ED92-D872-A4161025D689}"/>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30</a:t>
            </a:r>
          </a:p>
        </p:txBody>
      </p:sp>
      <p:sp>
        <p:nvSpPr>
          <p:cNvPr id="4" name="TextBox 3">
            <a:extLst>
              <a:ext uri="{FF2B5EF4-FFF2-40B4-BE49-F238E27FC236}">
                <a16:creationId xmlns:a16="http://schemas.microsoft.com/office/drawing/2014/main" id="{1762DDBF-82C1-7A98-675D-6A6138B3F074}"/>
              </a:ext>
            </a:extLst>
          </p:cNvPr>
          <p:cNvSpPr txBox="1"/>
          <p:nvPr/>
        </p:nvSpPr>
        <p:spPr>
          <a:xfrm>
            <a:off x="1410717" y="201578"/>
            <a:ext cx="3890491" cy="553998"/>
          </a:xfrm>
          <a:prstGeom prst="rect">
            <a:avLst/>
          </a:prstGeom>
          <a:noFill/>
        </p:spPr>
        <p:txBody>
          <a:bodyPr wrap="square" rtlCol="0">
            <a:spAutoFit/>
          </a:bodyPr>
          <a:lstStyle/>
          <a:p>
            <a:r>
              <a:rPr lang="en-US" b="1" dirty="0">
                <a:latin typeface="Arial Narrow" pitchFamily="34" charset="0"/>
              </a:rPr>
              <a:t>Compare </a:t>
            </a:r>
            <a:r>
              <a:rPr lang="en-US" sz="1200" dirty="0">
                <a:latin typeface="Arial Narrow" pitchFamily="34" charset="0"/>
              </a:rPr>
              <a:t>point source and non-point source forms of pollution.</a:t>
            </a:r>
            <a:endParaRPr lang="en-US" sz="800" i="1" dirty="0">
              <a:latin typeface="Arial Narrow" pitchFamily="34" charset="0"/>
            </a:endParaRPr>
          </a:p>
        </p:txBody>
      </p:sp>
      <p:sp>
        <p:nvSpPr>
          <p:cNvPr id="5" name="TextBox 17">
            <a:extLst>
              <a:ext uri="{FF2B5EF4-FFF2-40B4-BE49-F238E27FC236}">
                <a16:creationId xmlns:a16="http://schemas.microsoft.com/office/drawing/2014/main" id="{A9E171AC-AB31-BB6F-A402-11DC1D3200A0}"/>
              </a:ext>
            </a:extLst>
          </p:cNvPr>
          <p:cNvSpPr txBox="1"/>
          <p:nvPr/>
        </p:nvSpPr>
        <p:spPr>
          <a:xfrm>
            <a:off x="5486430" y="18125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140533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380803" y="322670"/>
            <a:ext cx="4191130" cy="400110"/>
          </a:xfrm>
          <a:prstGeom prst="rect">
            <a:avLst/>
          </a:prstGeom>
          <a:noFill/>
        </p:spPr>
        <p:txBody>
          <a:bodyPr wrap="square" rtlCol="0">
            <a:spAutoFit/>
          </a:bodyPr>
          <a:lstStyle/>
          <a:p>
            <a:pPr algn="ctr"/>
            <a:r>
              <a:rPr lang="en-US" sz="2000" b="1" dirty="0">
                <a:latin typeface="Arial Narrow" pitchFamily="34" charset="0"/>
              </a:rPr>
              <a:t>Table of Contents</a:t>
            </a:r>
          </a:p>
        </p:txBody>
      </p: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11">
            <a:extLst>
              <a:ext uri="{FF2B5EF4-FFF2-40B4-BE49-F238E27FC236}">
                <a16:creationId xmlns:a16="http://schemas.microsoft.com/office/drawing/2014/main" id="{FE44E870-CE1A-4842-8D99-7EA6EA588F6F}"/>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10" name="Straight Connector 9">
            <a:extLst>
              <a:ext uri="{FF2B5EF4-FFF2-40B4-BE49-F238E27FC236}">
                <a16:creationId xmlns:a16="http://schemas.microsoft.com/office/drawing/2014/main" id="{B0887990-198D-4427-B70F-56ACFCD01D8A}"/>
              </a:ext>
            </a:extLst>
          </p:cNvPr>
          <p:cNvCxnSpPr>
            <a:cxnSpLocks/>
          </p:cNvCxnSpPr>
          <p:nvPr/>
        </p:nvCxnSpPr>
        <p:spPr>
          <a:xfrm flipH="1">
            <a:off x="554222" y="8820472"/>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36">
            <a:extLst>
              <a:ext uri="{FF2B5EF4-FFF2-40B4-BE49-F238E27FC236}">
                <a16:creationId xmlns:a16="http://schemas.microsoft.com/office/drawing/2014/main" id="{92C1C812-17A9-27A8-DE08-9CD542D999D0}"/>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pic>
        <p:nvPicPr>
          <p:cNvPr id="6" name="Picture 2" descr="Premium Vector | A black and white drawing of a sea turtle.">
            <a:extLst>
              <a:ext uri="{FF2B5EF4-FFF2-40B4-BE49-F238E27FC236}">
                <a16:creationId xmlns:a16="http://schemas.microsoft.com/office/drawing/2014/main" id="{008D6903-23BD-105F-C485-64E672F6C43A}"/>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55018" y="173834"/>
            <a:ext cx="1024499" cy="7270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AFF46C43-7CC8-D96D-3D34-DE98C062CDF6}"/>
              </a:ext>
            </a:extLst>
          </p:cNvPr>
          <p:cNvGraphicFramePr>
            <a:graphicFrameLocks noGrp="1"/>
          </p:cNvGraphicFramePr>
          <p:nvPr/>
        </p:nvGraphicFramePr>
        <p:xfrm>
          <a:off x="531963" y="1073622"/>
          <a:ext cx="5930074" cy="7678147"/>
        </p:xfrm>
        <a:graphic>
          <a:graphicData uri="http://schemas.openxmlformats.org/drawingml/2006/table">
            <a:tbl>
              <a:tblPr firstRow="1" bandRow="1">
                <a:tableStyleId>{5940675A-B579-460E-94D1-54222C63F5DA}</a:tableStyleId>
              </a:tblPr>
              <a:tblGrid>
                <a:gridCol w="5504684">
                  <a:extLst>
                    <a:ext uri="{9D8B030D-6E8A-4147-A177-3AD203B41FA5}">
                      <a16:colId xmlns:a16="http://schemas.microsoft.com/office/drawing/2014/main" val="20000"/>
                    </a:ext>
                  </a:extLst>
                </a:gridCol>
                <a:gridCol w="425390">
                  <a:extLst>
                    <a:ext uri="{9D8B030D-6E8A-4147-A177-3AD203B41FA5}">
                      <a16:colId xmlns:a16="http://schemas.microsoft.com/office/drawing/2014/main" val="84274443"/>
                    </a:ext>
                  </a:extLst>
                </a:gridCol>
              </a:tblGrid>
              <a:tr h="281089">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a:solidFill>
                            <a:schemeClr val="bg1"/>
                          </a:solidFill>
                          <a:latin typeface="Arial Narrow" panose="020B0606020202030204" pitchFamily="34" charset="0"/>
                        </a:rPr>
                        <a:t>Topic</a:t>
                      </a:r>
                      <a:r>
                        <a:rPr lang="en-AU" sz="1200" b="1" baseline="0" dirty="0">
                          <a:solidFill>
                            <a:schemeClr val="bg1"/>
                          </a:solidFill>
                          <a:latin typeface="Arial Narrow" panose="020B0606020202030204" pitchFamily="34" charset="0"/>
                        </a:rPr>
                        <a:t> 2: The dynamic shore</a:t>
                      </a:r>
                    </a:p>
                  </a:txBody>
                  <a:tcPr>
                    <a:solidFill>
                      <a:schemeClr val="tx1"/>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b="1" baseline="0" dirty="0">
                        <a:solidFill>
                          <a:schemeClr val="bg1"/>
                        </a:solidFill>
                        <a:latin typeface="Arial Narrow" panose="020B0606020202030204" pitchFamily="34" charset="0"/>
                      </a:endParaRPr>
                    </a:p>
                  </a:txBody>
                  <a:tcPr>
                    <a:solidFill>
                      <a:schemeClr val="tx1"/>
                    </a:solidFill>
                  </a:tcPr>
                </a:tc>
                <a:extLst>
                  <a:ext uri="{0D108BD9-81ED-4DB2-BD59-A6C34878D82A}">
                    <a16:rowId xmlns:a16="http://schemas.microsoft.com/office/drawing/2014/main" val="1590797367"/>
                  </a:ext>
                </a:extLst>
              </a:tr>
              <a:tr h="281089">
                <a:tc gridSpan="2">
                  <a:txBody>
                    <a:bodyPr/>
                    <a:lstStyle/>
                    <a:p>
                      <a:r>
                        <a:rPr lang="en-AU" sz="1200" b="1" baseline="0" dirty="0">
                          <a:solidFill>
                            <a:schemeClr val="bg1"/>
                          </a:solidFill>
                          <a:latin typeface="Arial Narrow" panose="020B0606020202030204" pitchFamily="34" charset="0"/>
                        </a:rPr>
                        <a:t>Strand: SCIENCE UNDERSTANDING</a:t>
                      </a:r>
                      <a:endParaRPr lang="en-AU" sz="1200" b="0" baseline="0" dirty="0">
                        <a:solidFill>
                          <a:schemeClr val="bg1"/>
                        </a:solidFill>
                        <a:latin typeface="Arial Narrow" panose="020B0606020202030204" pitchFamily="34" charset="0"/>
                      </a:endParaRPr>
                    </a:p>
                  </a:txBody>
                  <a:tcPr>
                    <a:solidFill>
                      <a:schemeClr val="bg1">
                        <a:lumMod val="50000"/>
                      </a:schemeClr>
                    </a:solidFill>
                  </a:tcPr>
                </a:tc>
                <a:tc hMerge="1">
                  <a:txBody>
                    <a:bodyPr/>
                    <a:lstStyle/>
                    <a:p>
                      <a:endParaRPr lang="en-AU" sz="1200" b="0" baseline="0" dirty="0">
                        <a:solidFill>
                          <a:schemeClr val="bg1"/>
                        </a:solidFill>
                        <a:latin typeface="Arial Narrow" panose="020B0606020202030204" pitchFamily="34" charset="0"/>
                      </a:endParaRPr>
                    </a:p>
                  </a:txBody>
                  <a:tcPr>
                    <a:solidFill>
                      <a:schemeClr val="bg1">
                        <a:lumMod val="50000"/>
                      </a:schemeClr>
                    </a:solidFill>
                  </a:tcPr>
                </a:tc>
                <a:extLst>
                  <a:ext uri="{0D108BD9-81ED-4DB2-BD59-A6C34878D82A}">
                    <a16:rowId xmlns:a16="http://schemas.microsoft.com/office/drawing/2014/main" val="2589238638"/>
                  </a:ext>
                </a:extLst>
              </a:tr>
              <a:tr h="281089">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baseline="0" dirty="0">
                          <a:latin typeface="Arial Narrow" panose="020B0606020202030204" pitchFamily="34" charset="0"/>
                        </a:rPr>
                        <a:t>Subject Matter: Coastlines</a:t>
                      </a:r>
                    </a:p>
                  </a:txBody>
                  <a:tcPr>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900" b="1" baseline="0" dirty="0">
                          <a:latin typeface="Arial Narrow" panose="020B0606020202030204" pitchFamily="34" charset="0"/>
                        </a:rPr>
                        <a:t>Page</a:t>
                      </a:r>
                    </a:p>
                  </a:txBody>
                  <a:tcPr>
                    <a:solidFill>
                      <a:schemeClr val="bg1">
                        <a:lumMod val="85000"/>
                      </a:schemeClr>
                    </a:solidFill>
                  </a:tcPr>
                </a:tc>
                <a:extLst>
                  <a:ext uri="{0D108BD9-81ED-4DB2-BD59-A6C34878D82A}">
                    <a16:rowId xmlns:a16="http://schemas.microsoft.com/office/drawing/2014/main" val="376006614"/>
                  </a:ext>
                </a:extLst>
              </a:tr>
              <a:tr h="609026">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1. The Dynamic Shore: </a:t>
                      </a:r>
                      <a:r>
                        <a:rPr lang="en-AU" sz="1100" baseline="0" dirty="0">
                          <a:latin typeface="Arial Narrow" panose="020B0606020202030204" pitchFamily="34" charset="0"/>
                        </a:rPr>
                        <a:t>Describe how coastlines are shaped by a number of factors, including tectonic plate movements, shifts in climate patterns and sea level change, weather patterns, and movement</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aseline="0" dirty="0">
                          <a:latin typeface="Arial Narrow" panose="020B0606020202030204" pitchFamily="34" charset="0"/>
                        </a:rPr>
                        <a:t>of sediments and water, e.g. waves, currents.</a:t>
                      </a:r>
                    </a:p>
                  </a:txBody>
                  <a:tcPr/>
                </a:tc>
                <a:tc>
                  <a:txBody>
                    <a:bodyPr/>
                    <a:lstStyle/>
                    <a:p>
                      <a:pPr algn="ctr"/>
                      <a:r>
                        <a:rPr lang="en-AU" sz="1200" dirty="0">
                          <a:latin typeface="Arial Narrow" panose="020B0606020202030204" pitchFamily="34" charset="0"/>
                        </a:rPr>
                        <a:t>1</a:t>
                      </a:r>
                    </a:p>
                  </a:txBody>
                  <a:tcPr/>
                </a:tc>
                <a:extLst>
                  <a:ext uri="{0D108BD9-81ED-4DB2-BD59-A6C34878D82A}">
                    <a16:rowId xmlns:a16="http://schemas.microsoft.com/office/drawing/2014/main" val="10003"/>
                  </a:ext>
                </a:extLst>
              </a:tr>
              <a:tr h="43725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2. Tide Trickery: </a:t>
                      </a:r>
                      <a:r>
                        <a:rPr lang="en-AU" sz="1100" b="0" baseline="0" dirty="0">
                          <a:latin typeface="Arial Narrow" panose="020B0606020202030204" pitchFamily="34" charset="0"/>
                        </a:rPr>
                        <a:t>Explain how gravitational pull, current strength and wave action cause tidal movement.</a:t>
                      </a:r>
                    </a:p>
                  </a:txBody>
                  <a:tcPr/>
                </a:tc>
                <a:tc>
                  <a:txBody>
                    <a:bodyPr/>
                    <a:lstStyle/>
                    <a:p>
                      <a:pPr algn="ctr"/>
                      <a:r>
                        <a:rPr lang="en-AU" sz="1200" dirty="0">
                          <a:latin typeface="Arial Narrow" panose="020B0606020202030204" pitchFamily="34" charset="0"/>
                        </a:rPr>
                        <a:t>3</a:t>
                      </a:r>
                    </a:p>
                  </a:txBody>
                  <a:tcPr/>
                </a:tc>
                <a:extLst>
                  <a:ext uri="{0D108BD9-81ED-4DB2-BD59-A6C34878D82A}">
                    <a16:rowId xmlns:a16="http://schemas.microsoft.com/office/drawing/2014/main" val="10004"/>
                  </a:ext>
                </a:extLst>
              </a:tr>
              <a:tr h="281089">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3. Shifty Sand: </a:t>
                      </a:r>
                      <a:r>
                        <a:rPr lang="en-AU" sz="1100" baseline="0" dirty="0">
                          <a:latin typeface="Arial Narrow" panose="020B0606020202030204" pitchFamily="34" charset="0"/>
                        </a:rPr>
                        <a:t>Describe the concepts of sand budget and longshore drift</a:t>
                      </a:r>
                    </a:p>
                  </a:txBody>
                  <a:tcPr/>
                </a:tc>
                <a:tc>
                  <a:txBody>
                    <a:bodyPr/>
                    <a:lstStyle/>
                    <a:p>
                      <a:pPr algn="ctr"/>
                      <a:r>
                        <a:rPr lang="en-AU" sz="1200" dirty="0">
                          <a:latin typeface="Arial Narrow" panose="020B0606020202030204" pitchFamily="34" charset="0"/>
                        </a:rPr>
                        <a:t>5</a:t>
                      </a:r>
                    </a:p>
                  </a:txBody>
                  <a:tcPr/>
                </a:tc>
                <a:extLst>
                  <a:ext uri="{0D108BD9-81ED-4DB2-BD59-A6C34878D82A}">
                    <a16:rowId xmlns:a16="http://schemas.microsoft.com/office/drawing/2014/main" val="10005"/>
                  </a:ext>
                </a:extLst>
              </a:tr>
              <a:tr h="281089">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4. Wave Wrap: </a:t>
                      </a:r>
                      <a:r>
                        <a:rPr lang="en-AU" sz="1100" b="0" baseline="0" dirty="0">
                          <a:latin typeface="Arial Narrow" panose="020B0606020202030204" pitchFamily="34" charset="0"/>
                        </a:rPr>
                        <a:t>Contrast refraction, reflection and diffraction.</a:t>
                      </a:r>
                      <a:endParaRPr lang="en-AU" sz="1100" baseline="0" dirty="0">
                        <a:latin typeface="Arial Narrow" panose="020B0606020202030204" pitchFamily="34" charset="0"/>
                      </a:endParaRPr>
                    </a:p>
                  </a:txBody>
                  <a:tcPr/>
                </a:tc>
                <a:tc>
                  <a:txBody>
                    <a:bodyPr/>
                    <a:lstStyle/>
                    <a:p>
                      <a:pPr algn="ctr"/>
                      <a:r>
                        <a:rPr lang="en-AU" sz="1200" dirty="0">
                          <a:latin typeface="Arial Narrow" panose="020B0606020202030204" pitchFamily="34" charset="0"/>
                        </a:rPr>
                        <a:t>7</a:t>
                      </a:r>
                    </a:p>
                  </a:txBody>
                  <a:tcPr/>
                </a:tc>
                <a:extLst>
                  <a:ext uri="{0D108BD9-81ED-4DB2-BD59-A6C34878D82A}">
                    <a16:rowId xmlns:a16="http://schemas.microsoft.com/office/drawing/2014/main" val="10006"/>
                  </a:ext>
                </a:extLst>
              </a:tr>
              <a:tr h="43725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5. All aboard: </a:t>
                      </a:r>
                      <a:r>
                        <a:rPr lang="en-AU" sz="1100" baseline="0" dirty="0">
                          <a:latin typeface="Arial Narrow" panose="020B0606020202030204" pitchFamily="34" charset="0"/>
                        </a:rPr>
                        <a:t>Describe how wave action, wind and longshore drift influence the movement of water,</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aseline="0" dirty="0">
                          <a:latin typeface="Arial Narrow" panose="020B0606020202030204" pitchFamily="34" charset="0"/>
                        </a:rPr>
                        <a:t>nutrients, sand, sediment and pollutants, e.g. oil spills, debris.</a:t>
                      </a:r>
                    </a:p>
                  </a:txBody>
                  <a:tcPr/>
                </a:tc>
                <a:tc>
                  <a:txBody>
                    <a:bodyPr/>
                    <a:lstStyle/>
                    <a:p>
                      <a:pPr algn="ctr"/>
                      <a:r>
                        <a:rPr lang="en-AU" sz="1200" dirty="0">
                          <a:latin typeface="Arial Narrow" panose="020B0606020202030204" pitchFamily="34" charset="0"/>
                        </a:rPr>
                        <a:t>9</a:t>
                      </a:r>
                    </a:p>
                  </a:txBody>
                  <a:tcPr/>
                </a:tc>
                <a:extLst>
                  <a:ext uri="{0D108BD9-81ED-4DB2-BD59-A6C34878D82A}">
                    <a16:rowId xmlns:a16="http://schemas.microsoft.com/office/drawing/2014/main" val="1450856262"/>
                  </a:ext>
                </a:extLst>
              </a:tr>
              <a:tr h="281089">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6. The sea-saw of sand: </a:t>
                      </a:r>
                      <a:r>
                        <a:rPr lang="en-AU" sz="1100" baseline="0" dirty="0">
                          <a:latin typeface="Arial Narrow" panose="020B0606020202030204" pitchFamily="34" charset="0"/>
                        </a:rPr>
                        <a:t>Compare accretion and erosion in the processes of coastal erosion.</a:t>
                      </a:r>
                    </a:p>
                  </a:txBody>
                  <a:tcPr/>
                </a:tc>
                <a:tc>
                  <a:txBody>
                    <a:bodyPr/>
                    <a:lstStyle/>
                    <a:p>
                      <a:pPr algn="ctr"/>
                      <a:r>
                        <a:rPr lang="en-AU" sz="1200" dirty="0">
                          <a:latin typeface="Arial Narrow" panose="020B0606020202030204" pitchFamily="34" charset="0"/>
                        </a:rPr>
                        <a:t>11</a:t>
                      </a:r>
                    </a:p>
                  </a:txBody>
                  <a:tcPr/>
                </a:tc>
                <a:extLst>
                  <a:ext uri="{0D108BD9-81ED-4DB2-BD59-A6C34878D82A}">
                    <a16:rowId xmlns:a16="http://schemas.microsoft.com/office/drawing/2014/main" val="3982214548"/>
                  </a:ext>
                </a:extLst>
              </a:tr>
              <a:tr h="43725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7. Well, blow me down: </a:t>
                      </a:r>
                      <a:r>
                        <a:rPr lang="en-AU" sz="1100" baseline="0" dirty="0">
                          <a:latin typeface="Arial Narrow" panose="020B0606020202030204" pitchFamily="34" charset="0"/>
                        </a:rPr>
                        <a:t>Explain how weather patterns and climate (e.g. temperature, wind speed and direction, rainfall, breezes, barometric pressure) are driven by atmosphere/ocean interactions.</a:t>
                      </a:r>
                    </a:p>
                  </a:txBody>
                  <a:tcPr/>
                </a:tc>
                <a:tc>
                  <a:txBody>
                    <a:bodyPr/>
                    <a:lstStyle/>
                    <a:p>
                      <a:pPr algn="ctr"/>
                      <a:r>
                        <a:rPr lang="en-AU" sz="1200" dirty="0">
                          <a:latin typeface="Arial Narrow" panose="020B0606020202030204" pitchFamily="34" charset="0"/>
                        </a:rPr>
                        <a:t>13</a:t>
                      </a:r>
                    </a:p>
                  </a:txBody>
                  <a:tcPr/>
                </a:tc>
                <a:extLst>
                  <a:ext uri="{0D108BD9-81ED-4DB2-BD59-A6C34878D82A}">
                    <a16:rowId xmlns:a16="http://schemas.microsoft.com/office/drawing/2014/main" val="3653104972"/>
                  </a:ext>
                </a:extLst>
              </a:tr>
              <a:tr h="43725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8. Surfs Up: </a:t>
                      </a:r>
                      <a:r>
                        <a:rPr lang="en-AU" sz="1100" baseline="0" dirty="0">
                          <a:latin typeface="Arial Narrow" panose="020B0606020202030204" pitchFamily="34" charset="0"/>
                        </a:rPr>
                        <a:t>Describe the processes of wave formation, e.g. fetch, relationship of wave height and type to water depth and wave celerity.</a:t>
                      </a:r>
                    </a:p>
                  </a:txBody>
                  <a:tcPr/>
                </a:tc>
                <a:tc>
                  <a:txBody>
                    <a:bodyPr/>
                    <a:lstStyle/>
                    <a:p>
                      <a:pPr algn="ctr"/>
                      <a:r>
                        <a:rPr lang="en-AU" sz="1200" dirty="0">
                          <a:latin typeface="Arial Narrow" panose="020B0606020202030204" pitchFamily="34" charset="0"/>
                        </a:rPr>
                        <a:t>15</a:t>
                      </a:r>
                    </a:p>
                  </a:txBody>
                  <a:tcPr/>
                </a:tc>
                <a:extLst>
                  <a:ext uri="{0D108BD9-81ED-4DB2-BD59-A6C34878D82A}">
                    <a16:rowId xmlns:a16="http://schemas.microsoft.com/office/drawing/2014/main" val="2983425069"/>
                  </a:ext>
                </a:extLst>
              </a:tr>
              <a:tr h="43725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9. That’s just swell: </a:t>
                      </a:r>
                      <a:r>
                        <a:rPr lang="en-AU" sz="1100" baseline="0" dirty="0">
                          <a:latin typeface="Arial Narrow" panose="020B0606020202030204" pitchFamily="34" charset="0"/>
                        </a:rPr>
                        <a:t>Explain how the properties of waves are shaped by weather patterns, natural formations and artificial structures, e.g. interference patterns, fetch, wave sets.</a:t>
                      </a:r>
                    </a:p>
                  </a:txBody>
                  <a:tcPr/>
                </a:tc>
                <a:tc>
                  <a:txBody>
                    <a:bodyPr/>
                    <a:lstStyle/>
                    <a:p>
                      <a:pPr algn="ctr"/>
                      <a:r>
                        <a:rPr lang="en-AU" sz="1200" dirty="0">
                          <a:latin typeface="Arial Narrow" panose="020B0606020202030204" pitchFamily="34" charset="0"/>
                        </a:rPr>
                        <a:t>17</a:t>
                      </a:r>
                    </a:p>
                  </a:txBody>
                  <a:tcPr/>
                </a:tc>
                <a:extLst>
                  <a:ext uri="{0D108BD9-81ED-4DB2-BD59-A6C34878D82A}">
                    <a16:rowId xmlns:a16="http://schemas.microsoft.com/office/drawing/2014/main" val="3722542470"/>
                  </a:ext>
                </a:extLst>
              </a:tr>
              <a:tr h="281089">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a:solidFill>
                            <a:schemeClr val="tx1"/>
                          </a:solidFill>
                          <a:latin typeface="Arial Narrow" panose="020B0606020202030204" pitchFamily="34" charset="0"/>
                        </a:rPr>
                        <a:t>Subject Matter: Coastal impacts</a:t>
                      </a:r>
                    </a:p>
                  </a:txBody>
                  <a:tcPr>
                    <a:solidFill>
                      <a:schemeClr val="bg1">
                        <a:lumMod val="85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b="1" dirty="0">
                        <a:solidFill>
                          <a:schemeClr val="tx1"/>
                        </a:solidFill>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1668641339"/>
                  </a:ext>
                </a:extLst>
              </a:tr>
              <a:tr h="43725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10. Engineering Marvels or Mayhem?: </a:t>
                      </a:r>
                      <a:r>
                        <a:rPr lang="en-AU" sz="1100" baseline="0" dirty="0">
                          <a:latin typeface="Arial Narrow" panose="020B0606020202030204" pitchFamily="34" charset="0"/>
                        </a:rPr>
                        <a:t>Explain how coastal engineering regulates water or sediment flow, affects currents and impacts the coastline, including marine ecosystems.</a:t>
                      </a:r>
                    </a:p>
                  </a:txBody>
                  <a:tcPr/>
                </a:tc>
                <a:tc>
                  <a:txBody>
                    <a:bodyPr/>
                    <a:lstStyle/>
                    <a:p>
                      <a:pPr algn="ctr"/>
                      <a:r>
                        <a:rPr lang="en-AU" sz="1200" dirty="0">
                          <a:latin typeface="Arial Narrow" panose="020B0606020202030204" pitchFamily="34" charset="0"/>
                        </a:rPr>
                        <a:t>19</a:t>
                      </a:r>
                    </a:p>
                  </a:txBody>
                  <a:tcPr/>
                </a:tc>
                <a:extLst>
                  <a:ext uri="{0D108BD9-81ED-4DB2-BD59-A6C34878D82A}">
                    <a16:rowId xmlns:a16="http://schemas.microsoft.com/office/drawing/2014/main" val="1321405973"/>
                  </a:ext>
                </a:extLst>
              </a:tr>
              <a:tr h="43725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11. Information in Imagery: </a:t>
                      </a:r>
                      <a:r>
                        <a:rPr lang="en-AU" sz="1100" baseline="0" dirty="0">
                          <a:latin typeface="Arial Narrow" panose="020B0606020202030204" pitchFamily="34" charset="0"/>
                        </a:rPr>
                        <a:t>Analyse evidence from longitudinal studies showing changes that occur in marine environments, e.g. satellite imagery, aerial photography, field research.</a:t>
                      </a:r>
                    </a:p>
                  </a:txBody>
                  <a:tcPr/>
                </a:tc>
                <a:tc>
                  <a:txBody>
                    <a:bodyPr/>
                    <a:lstStyle/>
                    <a:p>
                      <a:pPr algn="ctr"/>
                      <a:r>
                        <a:rPr lang="en-AU" sz="1200" dirty="0">
                          <a:latin typeface="Arial Narrow" panose="020B0606020202030204" pitchFamily="34" charset="0"/>
                        </a:rPr>
                        <a:t>21</a:t>
                      </a:r>
                    </a:p>
                  </a:txBody>
                  <a:tcPr/>
                </a:tc>
                <a:extLst>
                  <a:ext uri="{0D108BD9-81ED-4DB2-BD59-A6C34878D82A}">
                    <a16:rowId xmlns:a16="http://schemas.microsoft.com/office/drawing/2014/main" val="4218059824"/>
                  </a:ext>
                </a:extLst>
              </a:tr>
              <a:tr h="281089">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12. Success-ion: </a:t>
                      </a:r>
                      <a:r>
                        <a:rPr lang="en-AU" sz="1100" baseline="0" dirty="0">
                          <a:latin typeface="Arial Narrow" panose="020B0606020202030204" pitchFamily="34" charset="0"/>
                        </a:rPr>
                        <a:t>Identify how organisms populate areas following changes in habitats, e.g. succession.</a:t>
                      </a:r>
                    </a:p>
                  </a:txBody>
                  <a:tcPr/>
                </a:tc>
                <a:tc>
                  <a:txBody>
                    <a:bodyPr/>
                    <a:lstStyle/>
                    <a:p>
                      <a:pPr algn="ctr"/>
                      <a:r>
                        <a:rPr lang="en-AU" sz="1200" dirty="0">
                          <a:latin typeface="Arial Narrow" panose="020B0606020202030204" pitchFamily="34" charset="0"/>
                        </a:rPr>
                        <a:t>23</a:t>
                      </a:r>
                    </a:p>
                  </a:txBody>
                  <a:tcPr/>
                </a:tc>
                <a:extLst>
                  <a:ext uri="{0D108BD9-81ED-4DB2-BD59-A6C34878D82A}">
                    <a16:rowId xmlns:a16="http://schemas.microsoft.com/office/drawing/2014/main" val="3182998547"/>
                  </a:ext>
                </a:extLst>
              </a:tr>
              <a:tr h="43725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13. Pollution Playlist: </a:t>
                      </a:r>
                      <a:r>
                        <a:rPr lang="en-AU" sz="1100" b="0" baseline="0" dirty="0">
                          <a:latin typeface="Arial Narrow" panose="020B0606020202030204" pitchFamily="34" charset="0"/>
                        </a:rPr>
                        <a:t>Identify types of pollution of coastal zones, including organic wastes, thermal, toxic compounds, heavy metals, oil, nutrients and pesticides.</a:t>
                      </a:r>
                    </a:p>
                  </a:txBody>
                  <a:tcPr/>
                </a:tc>
                <a:tc>
                  <a:txBody>
                    <a:bodyPr/>
                    <a:lstStyle/>
                    <a:p>
                      <a:pPr algn="ctr"/>
                      <a:r>
                        <a:rPr lang="en-AU" sz="1200" dirty="0">
                          <a:latin typeface="Arial Narrow" panose="020B0606020202030204" pitchFamily="34" charset="0"/>
                        </a:rPr>
                        <a:t>25</a:t>
                      </a:r>
                    </a:p>
                  </a:txBody>
                  <a:tcPr/>
                </a:tc>
                <a:extLst>
                  <a:ext uri="{0D108BD9-81ED-4DB2-BD59-A6C34878D82A}">
                    <a16:rowId xmlns:a16="http://schemas.microsoft.com/office/drawing/2014/main" val="1958414651"/>
                  </a:ext>
                </a:extLst>
              </a:tr>
              <a:tr h="295053">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baseline="0" dirty="0">
                          <a:latin typeface="Arial Narrow" panose="020B0606020202030204" pitchFamily="34" charset="0"/>
                        </a:rPr>
                        <a:t>Subject Matter: coastal conservation and monitoring impacts</a:t>
                      </a:r>
                    </a:p>
                  </a:txBody>
                  <a:tcPr>
                    <a:solidFill>
                      <a:schemeClr val="bg1">
                        <a:lumMod val="85000"/>
                      </a:schemeClr>
                    </a:solidFill>
                  </a:tcPr>
                </a:tc>
                <a:tc hMerge="1">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AU" sz="1200" b="1" baseline="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340450953"/>
                  </a:ext>
                </a:extLst>
              </a:tr>
              <a:tr h="29505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14. The Ability to Sustain: </a:t>
                      </a:r>
                      <a:r>
                        <a:rPr lang="en-AU" sz="1100" baseline="0" dirty="0">
                          <a:latin typeface="Arial Narrow" panose="020B0606020202030204" pitchFamily="34" charset="0"/>
                        </a:rPr>
                        <a:t>Describe the concept of sustainable management practices.</a:t>
                      </a:r>
                    </a:p>
                  </a:txBody>
                  <a:tcPr/>
                </a:tc>
                <a:tc>
                  <a:txBody>
                    <a:bodyPr/>
                    <a:lstStyle/>
                    <a:p>
                      <a:pPr algn="ctr"/>
                      <a:r>
                        <a:rPr lang="en-AU" sz="1200" dirty="0">
                          <a:latin typeface="Arial Narrow" panose="020B0606020202030204" pitchFamily="34" charset="0"/>
                        </a:rPr>
                        <a:t>27</a:t>
                      </a:r>
                    </a:p>
                  </a:txBody>
                  <a:tcPr/>
                </a:tc>
                <a:extLst>
                  <a:ext uri="{0D108BD9-81ED-4DB2-BD59-A6C34878D82A}">
                    <a16:rowId xmlns:a16="http://schemas.microsoft.com/office/drawing/2014/main" val="3682171775"/>
                  </a:ext>
                </a:extLst>
              </a:tr>
              <a:tr h="29505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15. Pin-pointing Pollution: </a:t>
                      </a:r>
                      <a:r>
                        <a:rPr lang="en-AU" sz="1100" baseline="0" dirty="0">
                          <a:latin typeface="Arial Narrow" panose="020B0606020202030204" pitchFamily="34" charset="0"/>
                        </a:rPr>
                        <a:t>Compare point source and non-point source forms of pollution.</a:t>
                      </a:r>
                    </a:p>
                  </a:txBody>
                  <a:tcPr/>
                </a:tc>
                <a:tc>
                  <a:txBody>
                    <a:bodyPr/>
                    <a:lstStyle/>
                    <a:p>
                      <a:pPr algn="ctr"/>
                      <a:r>
                        <a:rPr lang="en-AU" sz="1200" dirty="0">
                          <a:latin typeface="Arial Narrow" panose="020B0606020202030204" pitchFamily="34" charset="0"/>
                        </a:rPr>
                        <a:t>29</a:t>
                      </a:r>
                    </a:p>
                  </a:txBody>
                  <a:tcPr/>
                </a:tc>
                <a:extLst>
                  <a:ext uri="{0D108BD9-81ED-4DB2-BD59-A6C34878D82A}">
                    <a16:rowId xmlns:a16="http://schemas.microsoft.com/office/drawing/2014/main" val="2412488614"/>
                  </a:ext>
                </a:extLst>
              </a:tr>
              <a:tr h="43725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16. Testing the Waters: </a:t>
                      </a:r>
                      <a:r>
                        <a:rPr lang="en-AU" sz="1100" baseline="0" dirty="0">
                          <a:latin typeface="Arial Narrow" panose="020B0606020202030204" pitchFamily="34" charset="0"/>
                        </a:rPr>
                        <a:t>Describe two direct methods of monitoring water pollution levels using an abiotic test (e.g. nitrate, phosphate, heavy metals) or a biotic test (e.g. faecal coliform).</a:t>
                      </a:r>
                    </a:p>
                  </a:txBody>
                  <a:tcPr/>
                </a:tc>
                <a:tc>
                  <a:txBody>
                    <a:bodyPr/>
                    <a:lstStyle/>
                    <a:p>
                      <a:pPr algn="ctr"/>
                      <a:r>
                        <a:rPr lang="en-AU" sz="1200" dirty="0">
                          <a:latin typeface="Arial Narrow" panose="020B0606020202030204" pitchFamily="34" charset="0"/>
                        </a:rPr>
                        <a:t>31</a:t>
                      </a:r>
                    </a:p>
                  </a:txBody>
                  <a:tcPr/>
                </a:tc>
                <a:extLst>
                  <a:ext uri="{0D108BD9-81ED-4DB2-BD59-A6C34878D82A}">
                    <a16:rowId xmlns:a16="http://schemas.microsoft.com/office/drawing/2014/main" val="3355152975"/>
                  </a:ext>
                </a:extLst>
              </a:tr>
            </a:tbl>
          </a:graphicData>
        </a:graphic>
      </p:graphicFrame>
    </p:spTree>
    <p:extLst>
      <p:ext uri="{BB962C8B-B14F-4D97-AF65-F5344CB8AC3E}">
        <p14:creationId xmlns:p14="http://schemas.microsoft.com/office/powerpoint/2010/main" val="1286347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481438" y="2925725"/>
            <a:ext cx="5830184" cy="279089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Method for testing       </a:t>
            </a:r>
            <a:r>
              <a:rPr lang="en-AU" sz="1200" u="sng" dirty="0">
                <a:solidFill>
                  <a:schemeClr val="bg1">
                    <a:lumMod val="50000"/>
                  </a:schemeClr>
                </a:solidFill>
                <a:latin typeface="Comic Sans MS" panose="030F0702030302020204" pitchFamily="66" charset="0"/>
              </a:rPr>
              <a:t>nitrates</a:t>
            </a:r>
          </a:p>
          <a:p>
            <a:endParaRPr lang="en-AU" sz="1200" b="1" u="sng" dirty="0">
              <a:solidFill>
                <a:schemeClr val="tx1"/>
              </a:solidFill>
              <a:latin typeface="Comic Sans MS" panose="030F0702030302020204" pitchFamily="66" charset="0"/>
            </a:endParaRPr>
          </a:p>
          <a:p>
            <a:endParaRPr lang="en-AU" sz="1200" b="1" u="sng" dirty="0">
              <a:solidFill>
                <a:schemeClr val="bg1">
                  <a:lumMod val="50000"/>
                </a:schemeClr>
              </a:solidFill>
              <a:latin typeface="Comic Sans MS" panose="030F0702030302020204" pitchFamily="66" charset="0"/>
            </a:endParaRPr>
          </a:p>
          <a:p>
            <a:r>
              <a:rPr lang="en-AU" sz="1200" dirty="0">
                <a:solidFill>
                  <a:schemeClr val="bg1">
                    <a:lumMod val="50000"/>
                  </a:schemeClr>
                </a:solidFill>
                <a:latin typeface="Comic Sans MS" panose="030F0702030302020204" pitchFamily="66" charset="0"/>
              </a:rPr>
              <a:t>A nitrate test kit was ordered from API </a:t>
            </a:r>
            <a:r>
              <a:rPr lang="en-AU" sz="1200" dirty="0" err="1">
                <a:solidFill>
                  <a:schemeClr val="bg1">
                    <a:lumMod val="50000"/>
                  </a:schemeClr>
                </a:solidFill>
                <a:latin typeface="Comic Sans MS" panose="030F0702030302020204" pitchFamily="66" charset="0"/>
              </a:rPr>
              <a:t>Fishcare</a:t>
            </a:r>
            <a:r>
              <a:rPr lang="en-AU" sz="1200" dirty="0">
                <a:solidFill>
                  <a:schemeClr val="bg1">
                    <a:lumMod val="50000"/>
                  </a:schemeClr>
                </a:solidFill>
                <a:latin typeface="Comic Sans MS" panose="030F0702030302020204" pitchFamily="66" charset="0"/>
              </a:rPr>
              <a:t>, Aquarium Pharmaceuticals. Ten drops from Bottle #1 were added to a test tube containing 5mL of sample water. The test tube was capped and inverted several times to mix the solution. Bottle #2 was vigorously shaken for 30 seconds before adding ten drops to the test tube solution, capping the test tube with a stopper and shaking it for one minute. After waiting five more minutes, the colour of the test tube solution was matched to a colour on the Nitrate Colour Card, for salt water, in a well-lit area against the white area of the card. The nitrate concentration was recorded in mg/L. </a:t>
            </a:r>
          </a:p>
        </p:txBody>
      </p:sp>
      <p:sp>
        <p:nvSpPr>
          <p:cNvPr id="55" name="Rectangle 54"/>
          <p:cNvSpPr/>
          <p:nvPr/>
        </p:nvSpPr>
        <p:spPr>
          <a:xfrm>
            <a:off x="476078" y="5794338"/>
            <a:ext cx="5832717" cy="293409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Method for testing   </a:t>
            </a:r>
            <a:r>
              <a:rPr lang="en-AU" sz="1200" u="sng" dirty="0">
                <a:solidFill>
                  <a:schemeClr val="bg1">
                    <a:lumMod val="50000"/>
                  </a:schemeClr>
                </a:solidFill>
                <a:latin typeface="Comic Sans MS" panose="030F0702030302020204" pitchFamily="66" charset="0"/>
              </a:rPr>
              <a:t>faecal coliforms</a:t>
            </a:r>
          </a:p>
          <a:p>
            <a:endParaRPr lang="en-AU" sz="1200" u="sng" dirty="0">
              <a:solidFill>
                <a:schemeClr val="tx1"/>
              </a:solidFill>
              <a:latin typeface="Comic Sans MS" panose="030F0702030302020204" pitchFamily="66" charset="0"/>
            </a:endParaRPr>
          </a:p>
          <a:p>
            <a:endParaRPr lang="en-AU" sz="1200" u="sng" dirty="0">
              <a:solidFill>
                <a:schemeClr val="tx1"/>
              </a:solidFill>
              <a:latin typeface="Comic Sans MS" panose="030F0702030302020204" pitchFamily="66" charset="0"/>
            </a:endParaRPr>
          </a:p>
          <a:p>
            <a:r>
              <a:rPr lang="en-AU" sz="1200" dirty="0">
                <a:solidFill>
                  <a:schemeClr val="bg1">
                    <a:lumMod val="50000"/>
                  </a:schemeClr>
                </a:solidFill>
                <a:latin typeface="Comic Sans MS" panose="030F0702030302020204" pitchFamily="66" charset="0"/>
              </a:rPr>
              <a:t>A faecal coliform test was ordered as an </a:t>
            </a:r>
            <a:r>
              <a:rPr lang="en-AU" sz="1200" dirty="0" err="1">
                <a:solidFill>
                  <a:schemeClr val="bg1">
                    <a:lumMod val="50000"/>
                  </a:schemeClr>
                </a:solidFill>
                <a:latin typeface="Comic Sans MS" panose="030F0702030302020204" pitchFamily="66" charset="0"/>
              </a:rPr>
              <a:t>Easygel</a:t>
            </a:r>
            <a:r>
              <a:rPr lang="en-AU" sz="1200" dirty="0">
                <a:solidFill>
                  <a:schemeClr val="bg1">
                    <a:lumMod val="50000"/>
                  </a:schemeClr>
                </a:solidFill>
                <a:latin typeface="Comic Sans MS" panose="030F0702030302020204" pitchFamily="66" charset="0"/>
              </a:rPr>
              <a:t> kit from Apps laboratories. </a:t>
            </a:r>
          </a:p>
          <a:p>
            <a:r>
              <a:rPr lang="en-AU" sz="1200" dirty="0">
                <a:solidFill>
                  <a:schemeClr val="bg1">
                    <a:lumMod val="50000"/>
                  </a:schemeClr>
                </a:solidFill>
                <a:latin typeface="Comic Sans MS" panose="030F0702030302020204" pitchFamily="66" charset="0"/>
              </a:rPr>
              <a:t>After thawing out the media bottle that arrived with the kit, a sterile dropper was used to transfer 2.5mL of water to be tested, into the media bottle. The media bottle was capped and gently swirled to mix the sample before pouring into a petri dish. Within an hour the petri dish had set and was tipped upside-down (to stop condensation from dripping onto the growth media surface) and placed in a dark cupboard at 28°C for 48hours. Colonies were counted using the grid method and the colour guide. The colony count was converted to CFU’s per 100mL by multiplying the count by 40 (i.e. 2.5mL is 1/40</a:t>
            </a:r>
            <a:r>
              <a:rPr lang="en-AU" sz="1200" baseline="30000" dirty="0">
                <a:solidFill>
                  <a:schemeClr val="bg1">
                    <a:lumMod val="50000"/>
                  </a:schemeClr>
                </a:solidFill>
                <a:latin typeface="Comic Sans MS" panose="030F0702030302020204" pitchFamily="66" charset="0"/>
              </a:rPr>
              <a:t>th</a:t>
            </a:r>
            <a:r>
              <a:rPr lang="en-AU" sz="1200" dirty="0">
                <a:solidFill>
                  <a:schemeClr val="bg1">
                    <a:lumMod val="50000"/>
                  </a:schemeClr>
                </a:solidFill>
                <a:latin typeface="Comic Sans MS" panose="030F0702030302020204" pitchFamily="66" charset="0"/>
              </a:rPr>
              <a:t> of 100mL’s). </a:t>
            </a:r>
          </a:p>
        </p:txBody>
      </p:sp>
      <p:sp>
        <p:nvSpPr>
          <p:cNvPr id="22" name="TextBox 21"/>
          <p:cNvSpPr txBox="1"/>
          <p:nvPr/>
        </p:nvSpPr>
        <p:spPr>
          <a:xfrm>
            <a:off x="1776636" y="5966696"/>
            <a:ext cx="936104" cy="215444"/>
          </a:xfrm>
          <a:prstGeom prst="rect">
            <a:avLst/>
          </a:prstGeom>
          <a:noFill/>
        </p:spPr>
        <p:txBody>
          <a:bodyPr wrap="square" rtlCol="0">
            <a:spAutoFit/>
          </a:bodyPr>
          <a:lstStyle/>
          <a:p>
            <a:r>
              <a:rPr lang="en-AU" sz="800" dirty="0">
                <a:latin typeface="Arial Narrow" panose="020B0606020202030204" pitchFamily="34" charset="0"/>
              </a:rPr>
              <a:t>Write pollutant here</a:t>
            </a:r>
          </a:p>
        </p:txBody>
      </p:sp>
      <p:sp>
        <p:nvSpPr>
          <p:cNvPr id="23" name="Rectangle 22">
            <a:extLst>
              <a:ext uri="{FF2B5EF4-FFF2-40B4-BE49-F238E27FC236}">
                <a16:creationId xmlns:a16="http://schemas.microsoft.com/office/drawing/2014/main" id="{74CC7566-450E-4F75-88C7-1A31E2CB93E4}"/>
              </a:ext>
            </a:extLst>
          </p:cNvPr>
          <p:cNvSpPr/>
          <p:nvPr/>
        </p:nvSpPr>
        <p:spPr>
          <a:xfrm>
            <a:off x="415767" y="1008233"/>
            <a:ext cx="5931206" cy="707886"/>
          </a:xfrm>
          <a:prstGeom prst="rect">
            <a:avLst/>
          </a:prstGeom>
        </p:spPr>
        <p:txBody>
          <a:bodyPr wrap="square">
            <a:spAutoFit/>
          </a:bodyPr>
          <a:lstStyle/>
          <a:p>
            <a:r>
              <a:rPr lang="en-AU" sz="1600" b="1" dirty="0">
                <a:solidFill>
                  <a:srgbClr val="000000"/>
                </a:solidFill>
                <a:latin typeface="Arial Narrow" panose="020B0606020202030204" pitchFamily="34" charset="0"/>
              </a:rPr>
              <a:t>Test Kit Methods</a:t>
            </a:r>
          </a:p>
          <a:p>
            <a:r>
              <a:rPr lang="en-AU" sz="1200" dirty="0">
                <a:solidFill>
                  <a:srgbClr val="000000"/>
                </a:solidFill>
                <a:latin typeface="Arial Narrow" panose="020B0606020202030204" pitchFamily="34" charset="0"/>
              </a:rPr>
              <a:t>The direct measurement of nitrates, phosphates, heavy metals and faecal coliforms etc. requires special equipment – test kits! Order your test kits through your school lab or online. </a:t>
            </a:r>
          </a:p>
        </p:txBody>
      </p:sp>
      <p:sp>
        <p:nvSpPr>
          <p:cNvPr id="24" name="Rectangle 23">
            <a:extLst>
              <a:ext uri="{FF2B5EF4-FFF2-40B4-BE49-F238E27FC236}">
                <a16:creationId xmlns:a16="http://schemas.microsoft.com/office/drawing/2014/main" id="{8681C5BD-94F7-4E54-9EEE-C7726A5B3814}"/>
              </a:ext>
            </a:extLst>
          </p:cNvPr>
          <p:cNvSpPr/>
          <p:nvPr/>
        </p:nvSpPr>
        <p:spPr>
          <a:xfrm>
            <a:off x="481438" y="1771679"/>
            <a:ext cx="5827357" cy="109164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rgbClr val="000000"/>
                </a:solidFill>
                <a:latin typeface="Arial Narrow" panose="020B0606020202030204" pitchFamily="34" charset="0"/>
              </a:rPr>
              <a:t>Activity: </a:t>
            </a:r>
            <a:r>
              <a:rPr lang="en-AU" sz="1200" dirty="0">
                <a:solidFill>
                  <a:srgbClr val="000000"/>
                </a:solidFill>
                <a:latin typeface="Arial Narrow" panose="020B0606020202030204" pitchFamily="34" charset="0"/>
              </a:rPr>
              <a:t>In the boxes below, </a:t>
            </a:r>
            <a:r>
              <a:rPr lang="en-AU" sz="1200" b="1" dirty="0">
                <a:solidFill>
                  <a:srgbClr val="000000"/>
                </a:solidFill>
                <a:latin typeface="Arial Narrow" panose="020B0606020202030204" pitchFamily="34" charset="0"/>
              </a:rPr>
              <a:t>copy down the test kit instructions </a:t>
            </a:r>
            <a:r>
              <a:rPr lang="en-AU" sz="1200" dirty="0">
                <a:solidFill>
                  <a:srgbClr val="000000"/>
                </a:solidFill>
                <a:latin typeface="Arial Narrow" panose="020B0606020202030204" pitchFamily="34" charset="0"/>
              </a:rPr>
              <a:t>for an abiotic and biotic test. </a:t>
            </a:r>
          </a:p>
          <a:p>
            <a:r>
              <a:rPr lang="en-AU" sz="1200" dirty="0">
                <a:solidFill>
                  <a:srgbClr val="000000"/>
                </a:solidFill>
                <a:latin typeface="Arial Narrow" panose="020B0606020202030204" pitchFamily="34" charset="0"/>
              </a:rPr>
              <a:t>But first, </a:t>
            </a:r>
            <a:r>
              <a:rPr lang="en-AU" sz="1200" b="1" dirty="0">
                <a:solidFill>
                  <a:srgbClr val="000000"/>
                </a:solidFill>
                <a:latin typeface="Arial Narrow" panose="020B0606020202030204" pitchFamily="34" charset="0"/>
              </a:rPr>
              <a:t>reformat</a:t>
            </a:r>
            <a:r>
              <a:rPr lang="en-AU" sz="1200" dirty="0">
                <a:solidFill>
                  <a:srgbClr val="000000"/>
                </a:solidFill>
                <a:latin typeface="Arial Narrow" panose="020B0606020202030204" pitchFamily="34" charset="0"/>
              </a:rPr>
              <a:t> the test kit instructions to read like the ‘</a:t>
            </a:r>
            <a:r>
              <a:rPr lang="en-AU" sz="1200" b="1" dirty="0">
                <a:solidFill>
                  <a:srgbClr val="000000"/>
                </a:solidFill>
                <a:latin typeface="Arial Narrow" panose="020B0606020202030204" pitchFamily="34" charset="0"/>
              </a:rPr>
              <a:t>Methods’ </a:t>
            </a:r>
            <a:r>
              <a:rPr lang="en-AU" sz="1200" dirty="0">
                <a:solidFill>
                  <a:srgbClr val="000000"/>
                </a:solidFill>
                <a:latin typeface="Arial Narrow" panose="020B0606020202030204" pitchFamily="34" charset="0"/>
              </a:rPr>
              <a:t>section in a scientific report. E.g.</a:t>
            </a:r>
          </a:p>
          <a:p>
            <a:pPr marL="171450" indent="-171450">
              <a:buFont typeface="Wingdings" panose="05000000000000000000" pitchFamily="2" charset="2"/>
              <a:buChar char="ü"/>
            </a:pPr>
            <a:r>
              <a:rPr lang="en-AU" sz="1000" dirty="0">
                <a:solidFill>
                  <a:srgbClr val="000000"/>
                </a:solidFill>
                <a:latin typeface="Arial Narrow" panose="020B0606020202030204" pitchFamily="34" charset="0"/>
              </a:rPr>
              <a:t>Write in </a:t>
            </a:r>
            <a:r>
              <a:rPr lang="en-AU" sz="1000" i="1" dirty="0">
                <a:solidFill>
                  <a:srgbClr val="000000"/>
                </a:solidFill>
                <a:latin typeface="Arial Narrow" panose="020B0606020202030204" pitchFamily="34" charset="0"/>
              </a:rPr>
              <a:t>past tense </a:t>
            </a:r>
            <a:r>
              <a:rPr lang="en-AU" sz="1000" dirty="0">
                <a:solidFill>
                  <a:srgbClr val="000000"/>
                </a:solidFill>
                <a:latin typeface="Arial Narrow" panose="020B0606020202030204" pitchFamily="34" charset="0"/>
              </a:rPr>
              <a:t>and in </a:t>
            </a:r>
            <a:r>
              <a:rPr lang="en-AU" sz="1000" i="1" dirty="0">
                <a:solidFill>
                  <a:srgbClr val="000000"/>
                </a:solidFill>
                <a:latin typeface="Arial Narrow" panose="020B0606020202030204" pitchFamily="34" charset="0"/>
              </a:rPr>
              <a:t>paragraph</a:t>
            </a:r>
            <a:r>
              <a:rPr lang="en-AU" sz="1000" dirty="0">
                <a:solidFill>
                  <a:srgbClr val="000000"/>
                </a:solidFill>
                <a:latin typeface="Arial Narrow" panose="020B0606020202030204" pitchFamily="34" charset="0"/>
              </a:rPr>
              <a:t> format - no dot points or numbered instructions</a:t>
            </a:r>
          </a:p>
          <a:p>
            <a:pPr marL="171450" indent="-171450">
              <a:buFont typeface="Wingdings" panose="05000000000000000000" pitchFamily="2" charset="2"/>
              <a:buChar char="ü"/>
            </a:pPr>
            <a:r>
              <a:rPr lang="en-AU" sz="1000" dirty="0">
                <a:solidFill>
                  <a:srgbClr val="000000"/>
                </a:solidFill>
                <a:latin typeface="Arial Narrow" panose="020B0606020202030204" pitchFamily="34" charset="0"/>
              </a:rPr>
              <a:t>Write in a clear and concise manner using scientific language and conventions</a:t>
            </a:r>
          </a:p>
          <a:p>
            <a:pPr marL="171450" indent="-171450">
              <a:buFont typeface="Wingdings" panose="05000000000000000000" pitchFamily="2" charset="2"/>
              <a:buChar char="ü"/>
            </a:pPr>
            <a:r>
              <a:rPr lang="en-AU" sz="1000" dirty="0">
                <a:solidFill>
                  <a:srgbClr val="000000"/>
                </a:solidFill>
                <a:latin typeface="Arial Narrow" panose="020B0606020202030204" pitchFamily="34" charset="0"/>
              </a:rPr>
              <a:t>Ensure the reader has enough information to be able to repeat the test, exactly, based on your description </a:t>
            </a:r>
          </a:p>
          <a:p>
            <a:pPr marL="171450" indent="-171450">
              <a:buFont typeface="Wingdings" panose="05000000000000000000" pitchFamily="2" charset="2"/>
              <a:buChar char="ü"/>
            </a:pPr>
            <a:r>
              <a:rPr lang="en-AU" sz="1000" dirty="0">
                <a:solidFill>
                  <a:srgbClr val="000000"/>
                </a:solidFill>
                <a:latin typeface="Arial Narrow" panose="020B0606020202030204" pitchFamily="34" charset="0"/>
              </a:rPr>
              <a:t>Include labelled diagrams where required</a:t>
            </a:r>
          </a:p>
        </p:txBody>
      </p:sp>
      <p:sp>
        <p:nvSpPr>
          <p:cNvPr id="25" name="TextBox 24">
            <a:extLst>
              <a:ext uri="{FF2B5EF4-FFF2-40B4-BE49-F238E27FC236}">
                <a16:creationId xmlns:a16="http://schemas.microsoft.com/office/drawing/2014/main" id="{5C1DEBBA-F441-40DE-9CF9-4CEC48BF75E8}"/>
              </a:ext>
            </a:extLst>
          </p:cNvPr>
          <p:cNvSpPr txBox="1"/>
          <p:nvPr/>
        </p:nvSpPr>
        <p:spPr>
          <a:xfrm>
            <a:off x="1772816" y="3101342"/>
            <a:ext cx="936104" cy="215444"/>
          </a:xfrm>
          <a:prstGeom prst="rect">
            <a:avLst/>
          </a:prstGeom>
          <a:noFill/>
        </p:spPr>
        <p:txBody>
          <a:bodyPr wrap="square" rtlCol="0">
            <a:spAutoFit/>
          </a:bodyPr>
          <a:lstStyle/>
          <a:p>
            <a:r>
              <a:rPr lang="en-AU" sz="800" dirty="0">
                <a:latin typeface="Arial Narrow" panose="020B0606020202030204" pitchFamily="34" charset="0"/>
              </a:rPr>
              <a:t>Write pollutant here</a:t>
            </a:r>
          </a:p>
        </p:txBody>
      </p:sp>
      <p:cxnSp>
        <p:nvCxnSpPr>
          <p:cNvPr id="33" name="Straight Connector 32">
            <a:extLst>
              <a:ext uri="{FF2B5EF4-FFF2-40B4-BE49-F238E27FC236}">
                <a16:creationId xmlns:a16="http://schemas.microsoft.com/office/drawing/2014/main" id="{9995B426-C1AC-445E-99AE-0EE549524841}"/>
              </a:ext>
            </a:extLst>
          </p:cNvPr>
          <p:cNvCxnSpPr/>
          <p:nvPr/>
        </p:nvCxnSpPr>
        <p:spPr>
          <a:xfrm flipH="1">
            <a:off x="481438" y="971600"/>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2669FF8-0942-4510-AFDC-E8861A107ACB}"/>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7" name="TextBox 36">
            <a:extLst>
              <a:ext uri="{FF2B5EF4-FFF2-40B4-BE49-F238E27FC236}">
                <a16:creationId xmlns:a16="http://schemas.microsoft.com/office/drawing/2014/main" id="{4DC1CA0B-5F4A-4AD5-9687-9A3D99607AE7}"/>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2" name="TextBox 1">
            <a:extLst>
              <a:ext uri="{FF2B5EF4-FFF2-40B4-BE49-F238E27FC236}">
                <a16:creationId xmlns:a16="http://schemas.microsoft.com/office/drawing/2014/main" id="{77A12702-A401-964D-35E0-E30725B554A7}"/>
              </a:ext>
            </a:extLst>
          </p:cNvPr>
          <p:cNvSpPr txBox="1"/>
          <p:nvPr/>
        </p:nvSpPr>
        <p:spPr>
          <a:xfrm>
            <a:off x="1410717" y="160928"/>
            <a:ext cx="4075713" cy="738664"/>
          </a:xfrm>
          <a:prstGeom prst="rect">
            <a:avLst/>
          </a:prstGeom>
          <a:noFill/>
        </p:spPr>
        <p:txBody>
          <a:bodyPr wrap="square" rtlCol="0">
            <a:spAutoFit/>
          </a:bodyPr>
          <a:lstStyle/>
          <a:p>
            <a:r>
              <a:rPr lang="en-US" b="1" dirty="0">
                <a:latin typeface="Arial Narrow" pitchFamily="34" charset="0"/>
              </a:rPr>
              <a:t>16. Testing the waters – </a:t>
            </a:r>
            <a:r>
              <a:rPr lang="en-US" sz="1200" dirty="0">
                <a:latin typeface="Arial Narrow" pitchFamily="34" charset="0"/>
              </a:rPr>
              <a:t>Describe two direct methods of monitoring water pollution levels using an abiotic test (e.g. nitrate, phosphate, heavy metals) or a biotic test (e.g. </a:t>
            </a:r>
            <a:r>
              <a:rPr lang="en-US" sz="1200" dirty="0" err="1">
                <a:latin typeface="Arial Narrow" pitchFamily="34" charset="0"/>
              </a:rPr>
              <a:t>faecal</a:t>
            </a:r>
            <a:r>
              <a:rPr lang="en-US" sz="1200" dirty="0">
                <a:latin typeface="Arial Narrow" pitchFamily="34" charset="0"/>
              </a:rPr>
              <a:t> coliform).</a:t>
            </a:r>
            <a:endParaRPr lang="en-US" sz="800" i="1" dirty="0">
              <a:latin typeface="Arial Narrow" pitchFamily="34" charset="0"/>
            </a:endParaRPr>
          </a:p>
        </p:txBody>
      </p:sp>
      <p:sp>
        <p:nvSpPr>
          <p:cNvPr id="3" name="TextBox 17">
            <a:extLst>
              <a:ext uri="{FF2B5EF4-FFF2-40B4-BE49-F238E27FC236}">
                <a16:creationId xmlns:a16="http://schemas.microsoft.com/office/drawing/2014/main" id="{346F39B0-B60A-0365-C4B4-3BFCBA69F6DA}"/>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cxnSp>
        <p:nvCxnSpPr>
          <p:cNvPr id="5" name="Straight Connector 4">
            <a:extLst>
              <a:ext uri="{FF2B5EF4-FFF2-40B4-BE49-F238E27FC236}">
                <a16:creationId xmlns:a16="http://schemas.microsoft.com/office/drawing/2014/main" id="{2EFD722F-40C6-64FC-FD4F-20C4F8CBE3AE}"/>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36">
            <a:extLst>
              <a:ext uri="{FF2B5EF4-FFF2-40B4-BE49-F238E27FC236}">
                <a16:creationId xmlns:a16="http://schemas.microsoft.com/office/drawing/2014/main" id="{1308926C-E694-191C-1FBE-A9D4508DEF05}"/>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7" name="TextBox 36">
            <a:extLst>
              <a:ext uri="{FF2B5EF4-FFF2-40B4-BE49-F238E27FC236}">
                <a16:creationId xmlns:a16="http://schemas.microsoft.com/office/drawing/2014/main" id="{08413A13-2CA0-ABA1-8899-62FEF51115D2}"/>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9" name="TextBox 8">
            <a:extLst>
              <a:ext uri="{FF2B5EF4-FFF2-40B4-BE49-F238E27FC236}">
                <a16:creationId xmlns:a16="http://schemas.microsoft.com/office/drawing/2014/main" id="{7E602FFD-C11D-6A0A-37E5-49248BFBA99F}"/>
              </a:ext>
            </a:extLst>
          </p:cNvPr>
          <p:cNvSpPr txBox="1"/>
          <p:nvPr/>
        </p:nvSpPr>
        <p:spPr>
          <a:xfrm>
            <a:off x="6021288" y="8820472"/>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31</a:t>
            </a:r>
          </a:p>
        </p:txBody>
      </p:sp>
    </p:spTree>
    <p:extLst>
      <p:ext uri="{BB962C8B-B14F-4D97-AF65-F5344CB8AC3E}">
        <p14:creationId xmlns:p14="http://schemas.microsoft.com/office/powerpoint/2010/main" val="28364066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9" name="TextBox 36">
            <a:extLst>
              <a:ext uri="{FF2B5EF4-FFF2-40B4-BE49-F238E27FC236}">
                <a16:creationId xmlns:a16="http://schemas.microsoft.com/office/drawing/2014/main" id="{F3EF7FDC-5AA1-C1EE-EDBC-C4DBBF28A7E5}"/>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11" name="TextBox 36">
            <a:extLst>
              <a:ext uri="{FF2B5EF4-FFF2-40B4-BE49-F238E27FC236}">
                <a16:creationId xmlns:a16="http://schemas.microsoft.com/office/drawing/2014/main" id="{04DD5D1C-E768-4D52-E135-7E5842F7DD5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6DC703DE-BEFB-ED92-D872-A4161025D689}"/>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32</a:t>
            </a:r>
          </a:p>
        </p:txBody>
      </p:sp>
      <p:sp>
        <p:nvSpPr>
          <p:cNvPr id="2" name="TextBox 1">
            <a:extLst>
              <a:ext uri="{FF2B5EF4-FFF2-40B4-BE49-F238E27FC236}">
                <a16:creationId xmlns:a16="http://schemas.microsoft.com/office/drawing/2014/main" id="{E2E41F77-15E8-DA5C-4541-24B152D6D409}"/>
              </a:ext>
            </a:extLst>
          </p:cNvPr>
          <p:cNvSpPr txBox="1"/>
          <p:nvPr/>
        </p:nvSpPr>
        <p:spPr>
          <a:xfrm>
            <a:off x="1410717" y="160928"/>
            <a:ext cx="4075713" cy="738664"/>
          </a:xfrm>
          <a:prstGeom prst="rect">
            <a:avLst/>
          </a:prstGeom>
          <a:noFill/>
        </p:spPr>
        <p:txBody>
          <a:bodyPr wrap="square" rtlCol="0">
            <a:spAutoFit/>
          </a:bodyPr>
          <a:lstStyle/>
          <a:p>
            <a:r>
              <a:rPr lang="en-US" b="1" dirty="0">
                <a:latin typeface="Arial Narrow" pitchFamily="34" charset="0"/>
              </a:rPr>
              <a:t>Describe</a:t>
            </a:r>
            <a:r>
              <a:rPr lang="en-US" sz="1200" dirty="0">
                <a:latin typeface="Arial Narrow" pitchFamily="34" charset="0"/>
              </a:rPr>
              <a:t> two direct methods of monitoring water pollution levels using an abiotic test (e.g. nitrate, phosphate, heavy metals) or a biotic test (e.g. </a:t>
            </a:r>
            <a:r>
              <a:rPr lang="en-US" sz="1200" dirty="0" err="1">
                <a:latin typeface="Arial Narrow" pitchFamily="34" charset="0"/>
              </a:rPr>
              <a:t>faecal</a:t>
            </a:r>
            <a:r>
              <a:rPr lang="en-US" sz="1200" dirty="0">
                <a:latin typeface="Arial Narrow" pitchFamily="34" charset="0"/>
              </a:rPr>
              <a:t> coliform).</a:t>
            </a:r>
            <a:endParaRPr lang="en-US" sz="800" i="1" dirty="0">
              <a:latin typeface="Arial Narrow" pitchFamily="34" charset="0"/>
            </a:endParaRPr>
          </a:p>
        </p:txBody>
      </p:sp>
      <p:sp>
        <p:nvSpPr>
          <p:cNvPr id="3" name="TextBox 17">
            <a:extLst>
              <a:ext uri="{FF2B5EF4-FFF2-40B4-BE49-F238E27FC236}">
                <a16:creationId xmlns:a16="http://schemas.microsoft.com/office/drawing/2014/main" id="{ECB4410F-FCC5-6CB0-0DE7-3805797EB154}"/>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12676644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93259" y="4671418"/>
            <a:ext cx="2849995" cy="93603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Dissolved Oxygen increases with…..</a:t>
            </a:r>
          </a:p>
          <a:p>
            <a:endParaRPr lang="en-AU" sz="600" b="1" dirty="0">
              <a:solidFill>
                <a:schemeClr val="tx1"/>
              </a:solidFill>
              <a:latin typeface="Arial Narrow" panose="020B0606020202030204" pitchFamily="34" charset="0"/>
            </a:endParaRPr>
          </a:p>
          <a:p>
            <a:pPr marL="171450" indent="-171450">
              <a:buFont typeface="Arial" panose="020B0604020202020204" pitchFamily="34" charset="0"/>
              <a:buChar char="•"/>
            </a:pPr>
            <a:r>
              <a:rPr lang="en-AU" sz="1200" dirty="0">
                <a:solidFill>
                  <a:schemeClr val="bg1">
                    <a:lumMod val="50000"/>
                  </a:schemeClr>
                </a:solidFill>
                <a:latin typeface="Comic Sans MS" panose="030F0702030302020204" pitchFamily="66" charset="0"/>
              </a:rPr>
              <a:t>Photosynthesis</a:t>
            </a:r>
          </a:p>
          <a:p>
            <a:pPr marL="171450" indent="-171450">
              <a:buFont typeface="Arial" panose="020B0604020202020204" pitchFamily="34" charset="0"/>
              <a:buChar char="•"/>
            </a:pPr>
            <a:r>
              <a:rPr lang="en-AU" sz="1200" dirty="0">
                <a:solidFill>
                  <a:schemeClr val="bg1">
                    <a:lumMod val="50000"/>
                  </a:schemeClr>
                </a:solidFill>
                <a:latin typeface="Comic Sans MS" panose="030F0702030302020204" pitchFamily="66" charset="0"/>
              </a:rPr>
              <a:t>Diffusion</a:t>
            </a:r>
          </a:p>
          <a:p>
            <a:pPr marL="171450" indent="-171450">
              <a:buFont typeface="Arial" panose="020B0604020202020204" pitchFamily="34" charset="0"/>
              <a:buChar char="•"/>
            </a:pPr>
            <a:r>
              <a:rPr lang="en-AU" sz="1200" dirty="0">
                <a:solidFill>
                  <a:schemeClr val="bg1">
                    <a:lumMod val="50000"/>
                  </a:schemeClr>
                </a:solidFill>
                <a:latin typeface="Comic Sans MS" panose="030F0702030302020204" pitchFamily="66" charset="0"/>
              </a:rPr>
              <a:t>Falling Temperatures</a:t>
            </a:r>
          </a:p>
        </p:txBody>
      </p:sp>
      <p:sp>
        <p:nvSpPr>
          <p:cNvPr id="17" name="Rectangle 16"/>
          <p:cNvSpPr/>
          <p:nvPr/>
        </p:nvSpPr>
        <p:spPr>
          <a:xfrm>
            <a:off x="3427399" y="4671418"/>
            <a:ext cx="2880807" cy="93464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Dissolved Oxygen decreases with…..</a:t>
            </a:r>
          </a:p>
          <a:p>
            <a:endParaRPr lang="en-AU" sz="600" b="1" dirty="0">
              <a:solidFill>
                <a:schemeClr val="tx1"/>
              </a:solidFill>
              <a:latin typeface="Arial Narrow" panose="020B0606020202030204" pitchFamily="34" charset="0"/>
            </a:endParaRPr>
          </a:p>
          <a:p>
            <a:pPr marL="171450" indent="-171450">
              <a:buFont typeface="Arial" panose="020B0604020202020204" pitchFamily="34" charset="0"/>
              <a:buChar char="•"/>
            </a:pPr>
            <a:r>
              <a:rPr lang="en-AU" sz="1200" dirty="0">
                <a:solidFill>
                  <a:schemeClr val="bg1">
                    <a:lumMod val="50000"/>
                  </a:schemeClr>
                </a:solidFill>
                <a:latin typeface="Comic Sans MS" panose="030F0702030302020204" pitchFamily="66" charset="0"/>
              </a:rPr>
              <a:t>Respiration</a:t>
            </a:r>
          </a:p>
          <a:p>
            <a:pPr marL="171450" indent="-171450">
              <a:buFont typeface="Arial" panose="020B0604020202020204" pitchFamily="34" charset="0"/>
              <a:buChar char="•"/>
            </a:pPr>
            <a:r>
              <a:rPr lang="en-AU" sz="1200" dirty="0">
                <a:solidFill>
                  <a:schemeClr val="bg1">
                    <a:lumMod val="50000"/>
                  </a:schemeClr>
                </a:solidFill>
                <a:latin typeface="Comic Sans MS" panose="030F0702030302020204" pitchFamily="66" charset="0"/>
              </a:rPr>
              <a:t>Decomposition</a:t>
            </a:r>
          </a:p>
          <a:p>
            <a:pPr marL="171450" indent="-171450">
              <a:buFont typeface="Arial" panose="020B0604020202020204" pitchFamily="34" charset="0"/>
              <a:buChar char="•"/>
            </a:pPr>
            <a:r>
              <a:rPr lang="en-AU" sz="1200" dirty="0">
                <a:solidFill>
                  <a:schemeClr val="bg1">
                    <a:lumMod val="50000"/>
                  </a:schemeClr>
                </a:solidFill>
                <a:latin typeface="Comic Sans MS" panose="030F0702030302020204" pitchFamily="66" charset="0"/>
              </a:rPr>
              <a:t>Rising Temperatures</a:t>
            </a:r>
          </a:p>
        </p:txBody>
      </p:sp>
      <p:sp>
        <p:nvSpPr>
          <p:cNvPr id="19" name="Rectangle 18"/>
          <p:cNvSpPr/>
          <p:nvPr/>
        </p:nvSpPr>
        <p:spPr>
          <a:xfrm>
            <a:off x="497510" y="5672108"/>
            <a:ext cx="5803779" cy="984885"/>
          </a:xfrm>
          <a:prstGeom prst="rect">
            <a:avLst/>
          </a:prstGeom>
          <a:solidFill>
            <a:schemeClr val="bg1">
              <a:lumMod val="85000"/>
            </a:schemeClr>
          </a:solidFill>
          <a:ln w="28575">
            <a:solidFill>
              <a:schemeClr val="tx1"/>
            </a:solidFill>
          </a:ln>
          <a:effectLst>
            <a:outerShdw blurRad="50800" dist="38100" dir="2700000" algn="tl" rotWithShape="0">
              <a:prstClr val="black">
                <a:alpha val="40000"/>
              </a:prstClr>
            </a:outerShdw>
          </a:effectLst>
        </p:spPr>
        <p:txBody>
          <a:bodyPr wrap="square">
            <a:spAutoFit/>
          </a:bodyPr>
          <a:lstStyle/>
          <a:p>
            <a:r>
              <a:rPr lang="en-AU" sz="1600" b="1" dirty="0">
                <a:solidFill>
                  <a:srgbClr val="000000"/>
                </a:solidFill>
                <a:latin typeface="Arial Narrow" panose="020B0606020202030204" pitchFamily="34" charset="0"/>
              </a:rPr>
              <a:t>Decomposition</a:t>
            </a:r>
            <a:r>
              <a:rPr lang="en-AU" sz="1200" dirty="0">
                <a:solidFill>
                  <a:srgbClr val="000000"/>
                </a:solidFill>
                <a:latin typeface="Arial Narrow" panose="020B0606020202030204" pitchFamily="34" charset="0"/>
              </a:rPr>
              <a:t> is when (aerobic) bacteria break down (decompose) organic material </a:t>
            </a:r>
            <a:br>
              <a:rPr lang="en-AU" sz="1200" dirty="0">
                <a:solidFill>
                  <a:srgbClr val="000000"/>
                </a:solidFill>
                <a:latin typeface="Arial Narrow" panose="020B0606020202030204" pitchFamily="34" charset="0"/>
              </a:rPr>
            </a:br>
            <a:r>
              <a:rPr lang="en-AU" sz="1200" dirty="0">
                <a:solidFill>
                  <a:srgbClr val="000000"/>
                </a:solidFill>
                <a:latin typeface="Arial Narrow" panose="020B0606020202030204" pitchFamily="34" charset="0"/>
              </a:rPr>
              <a:t>(i.e. dead plants and animals). DO is required for decomposition. </a:t>
            </a:r>
            <a:r>
              <a:rPr lang="en-AU" sz="1200" b="1" dirty="0">
                <a:solidFill>
                  <a:srgbClr val="000000"/>
                </a:solidFill>
                <a:latin typeface="Arial Narrow" panose="020B0606020202030204" pitchFamily="34" charset="0"/>
              </a:rPr>
              <a:t>Q. What is decomposition? Ans.</a:t>
            </a:r>
          </a:p>
          <a:p>
            <a:endParaRPr lang="en-AU" sz="1200" b="1" dirty="0">
              <a:solidFill>
                <a:srgbClr val="000000"/>
              </a:solidFill>
              <a:latin typeface="Arial Narrow" panose="020B0606020202030204" pitchFamily="34" charset="0"/>
            </a:endParaRPr>
          </a:p>
          <a:p>
            <a:endParaRPr lang="en-AU" sz="1200" b="1" dirty="0">
              <a:solidFill>
                <a:srgbClr val="000000"/>
              </a:solidFill>
              <a:latin typeface="Arial Narrow" panose="020B0606020202030204" pitchFamily="34" charset="0"/>
            </a:endParaRPr>
          </a:p>
          <a:p>
            <a:endParaRPr lang="en-AU" sz="600" b="1" dirty="0">
              <a:solidFill>
                <a:srgbClr val="000000"/>
              </a:solidFill>
              <a:latin typeface="Arial Narrow" panose="020B0606020202030204" pitchFamily="34" charset="0"/>
            </a:endParaRPr>
          </a:p>
        </p:txBody>
      </p:sp>
      <p:sp>
        <p:nvSpPr>
          <p:cNvPr id="21" name="Rectangle 20"/>
          <p:cNvSpPr/>
          <p:nvPr/>
        </p:nvSpPr>
        <p:spPr>
          <a:xfrm>
            <a:off x="497510" y="6731559"/>
            <a:ext cx="5814948" cy="1938992"/>
          </a:xfrm>
          <a:prstGeom prst="rect">
            <a:avLst/>
          </a:prstGeom>
          <a:solidFill>
            <a:schemeClr val="bg1">
              <a:lumMod val="85000"/>
            </a:schemeClr>
          </a:solidFill>
          <a:ln w="28575">
            <a:solidFill>
              <a:schemeClr val="tx1"/>
            </a:solidFill>
          </a:ln>
          <a:effectLst>
            <a:outerShdw blurRad="50800" dist="38100" dir="2700000" algn="tl" rotWithShape="0">
              <a:prstClr val="black">
                <a:alpha val="40000"/>
              </a:prstClr>
            </a:outerShdw>
          </a:effectLst>
        </p:spPr>
        <p:txBody>
          <a:bodyPr wrap="square">
            <a:spAutoFit/>
          </a:bodyPr>
          <a:lstStyle/>
          <a:p>
            <a:r>
              <a:rPr lang="en-AU" sz="1600" b="1" dirty="0">
                <a:solidFill>
                  <a:srgbClr val="000000"/>
                </a:solidFill>
                <a:latin typeface="Arial Narrow" panose="020B0606020202030204" pitchFamily="34" charset="0"/>
              </a:rPr>
              <a:t>Biochemical oxygen demand (BOD) </a:t>
            </a:r>
            <a:r>
              <a:rPr lang="en-AU" sz="1200" dirty="0">
                <a:solidFill>
                  <a:srgbClr val="000000"/>
                </a:solidFill>
                <a:latin typeface="Arial Narrow" panose="020B0606020202030204" pitchFamily="34" charset="0"/>
              </a:rPr>
              <a:t> is a measure of the </a:t>
            </a:r>
            <a:r>
              <a:rPr lang="en-AU" sz="1200" i="1" dirty="0">
                <a:solidFill>
                  <a:srgbClr val="000000"/>
                </a:solidFill>
                <a:latin typeface="Arial Narrow" panose="020B0606020202030204" pitchFamily="34" charset="0"/>
              </a:rPr>
              <a:t>amount of </a:t>
            </a:r>
            <a:r>
              <a:rPr lang="en-AU" sz="1200" dirty="0">
                <a:solidFill>
                  <a:srgbClr val="000000"/>
                </a:solidFill>
                <a:latin typeface="Arial Narrow" panose="020B0606020202030204" pitchFamily="34" charset="0"/>
              </a:rPr>
              <a:t>DO required to decompose the organic material in a given volume of water through aerobic biological activity. In other words, it is the demand for oxygen from bacteria when decomposing organic material. Therefore, when the amount of organic material </a:t>
            </a:r>
            <a:r>
              <a:rPr lang="en-AU" sz="1200" i="1" dirty="0">
                <a:solidFill>
                  <a:srgbClr val="000000"/>
                </a:solidFill>
                <a:latin typeface="Arial Narrow" panose="020B0606020202030204" pitchFamily="34" charset="0"/>
              </a:rPr>
              <a:t>increases </a:t>
            </a:r>
            <a:r>
              <a:rPr lang="en-AU" sz="1200" dirty="0">
                <a:solidFill>
                  <a:srgbClr val="000000"/>
                </a:solidFill>
                <a:latin typeface="Arial Narrow" panose="020B0606020202030204" pitchFamily="34" charset="0"/>
              </a:rPr>
              <a:t>(via pollution), so does the amount of decomposition, the demand for DO, and BOD. Then, the fish might have trouble breathing! </a:t>
            </a:r>
            <a:r>
              <a:rPr lang="en-AU" sz="1200" b="1" dirty="0">
                <a:solidFill>
                  <a:srgbClr val="000000"/>
                </a:solidFill>
                <a:latin typeface="Arial Narrow" panose="020B0606020202030204" pitchFamily="34" charset="0"/>
              </a:rPr>
              <a:t>Q. What is BOD? Ans.</a:t>
            </a:r>
          </a:p>
          <a:p>
            <a:endParaRPr lang="en-AU" sz="400" b="1" dirty="0">
              <a:solidFill>
                <a:srgbClr val="000000"/>
              </a:solidFill>
              <a:latin typeface="Arial Narrow" panose="020B0606020202030204" pitchFamily="34" charset="0"/>
            </a:endParaRPr>
          </a:p>
          <a:p>
            <a:endParaRPr lang="en-AU" sz="1600" b="1" dirty="0">
              <a:solidFill>
                <a:srgbClr val="000000"/>
              </a:solidFill>
              <a:latin typeface="Arial Narrow" panose="020B0606020202030204" pitchFamily="34" charset="0"/>
            </a:endParaRPr>
          </a:p>
          <a:p>
            <a:endParaRPr lang="en-AU" sz="1200" b="1" dirty="0">
              <a:solidFill>
                <a:srgbClr val="000000"/>
              </a:solidFill>
              <a:latin typeface="Arial Narrow" panose="020B0606020202030204" pitchFamily="34" charset="0"/>
            </a:endParaRPr>
          </a:p>
          <a:p>
            <a:endParaRPr lang="en-AU" sz="1200" b="1" dirty="0">
              <a:solidFill>
                <a:srgbClr val="000000"/>
              </a:solidFill>
              <a:latin typeface="Arial Narrow" panose="020B0606020202030204" pitchFamily="34" charset="0"/>
            </a:endParaRPr>
          </a:p>
          <a:p>
            <a:endParaRPr lang="en-AU" sz="1200" b="1" dirty="0">
              <a:solidFill>
                <a:srgbClr val="000000"/>
              </a:solidFill>
              <a:latin typeface="Arial Narrow" panose="020B0606020202030204" pitchFamily="34" charset="0"/>
            </a:endParaRPr>
          </a:p>
        </p:txBody>
      </p:sp>
      <p:sp>
        <p:nvSpPr>
          <p:cNvPr id="4" name="Down Arrow 3"/>
          <p:cNvSpPr/>
          <p:nvPr/>
        </p:nvSpPr>
        <p:spPr>
          <a:xfrm>
            <a:off x="5860869" y="4888837"/>
            <a:ext cx="416470" cy="572240"/>
          </a:xfrm>
          <a:prstGeom prst="downArrow">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DO</a:t>
            </a:r>
          </a:p>
        </p:txBody>
      </p:sp>
      <p:sp>
        <p:nvSpPr>
          <p:cNvPr id="7" name="Rectangle 6"/>
          <p:cNvSpPr/>
          <p:nvPr/>
        </p:nvSpPr>
        <p:spPr>
          <a:xfrm>
            <a:off x="493258" y="3150133"/>
            <a:ext cx="2849996" cy="88092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600" b="1" dirty="0">
                <a:solidFill>
                  <a:srgbClr val="000000"/>
                </a:solidFill>
                <a:latin typeface="Arial Narrow" panose="020B0606020202030204" pitchFamily="34" charset="0"/>
              </a:rPr>
              <a:t>Dissolved Oxygen increases with</a:t>
            </a:r>
          </a:p>
          <a:p>
            <a:pPr marL="171450" indent="-171450">
              <a:buFont typeface="Wingdings" panose="05000000000000000000" pitchFamily="2" charset="2"/>
              <a:buChar char="§"/>
            </a:pPr>
            <a:r>
              <a:rPr lang="en-AU" sz="1200" b="1" dirty="0">
                <a:solidFill>
                  <a:srgbClr val="000000"/>
                </a:solidFill>
                <a:latin typeface="Arial Narrow" panose="020B0606020202030204" pitchFamily="34" charset="0"/>
              </a:rPr>
              <a:t>Photosynthesis*</a:t>
            </a:r>
          </a:p>
          <a:p>
            <a:pPr marL="171450" indent="-171450">
              <a:buFont typeface="Wingdings" panose="05000000000000000000" pitchFamily="2" charset="2"/>
              <a:buChar char="§"/>
            </a:pPr>
            <a:r>
              <a:rPr lang="en-AU" sz="1200" b="1" dirty="0">
                <a:solidFill>
                  <a:srgbClr val="000000"/>
                </a:solidFill>
                <a:latin typeface="Arial Narrow" panose="020B0606020202030204" pitchFamily="34" charset="0"/>
              </a:rPr>
              <a:t>Diffusion</a:t>
            </a:r>
            <a:r>
              <a:rPr lang="en-AU" sz="1200" dirty="0">
                <a:solidFill>
                  <a:srgbClr val="000000"/>
                </a:solidFill>
                <a:latin typeface="Arial Narrow" panose="020B0606020202030204" pitchFamily="34" charset="0"/>
              </a:rPr>
              <a:t>**</a:t>
            </a:r>
            <a:r>
              <a:rPr lang="en-AU" sz="1200" b="1" dirty="0">
                <a:solidFill>
                  <a:srgbClr val="000000"/>
                </a:solidFill>
                <a:latin typeface="Arial Narrow" panose="020B0606020202030204" pitchFamily="34" charset="0"/>
              </a:rPr>
              <a:t> </a:t>
            </a:r>
            <a:r>
              <a:rPr lang="en-AU" sz="1200" dirty="0">
                <a:solidFill>
                  <a:srgbClr val="000000"/>
                </a:solidFill>
                <a:latin typeface="Arial Narrow" panose="020B0606020202030204" pitchFamily="34" charset="0"/>
              </a:rPr>
              <a:t> </a:t>
            </a:r>
          </a:p>
          <a:p>
            <a:pPr marL="171450" indent="-171450">
              <a:buFont typeface="Wingdings" panose="05000000000000000000" pitchFamily="2" charset="2"/>
              <a:buChar char="§"/>
            </a:pPr>
            <a:r>
              <a:rPr lang="en-AU" sz="1200" b="1" dirty="0">
                <a:solidFill>
                  <a:srgbClr val="000000"/>
                </a:solidFill>
                <a:latin typeface="Arial Narrow" panose="020B0606020202030204" pitchFamily="34" charset="0"/>
              </a:rPr>
              <a:t>Falling temperatures</a:t>
            </a:r>
            <a:endParaRPr lang="en-AU" sz="1200" i="1" u="sng" dirty="0">
              <a:solidFill>
                <a:srgbClr val="000000"/>
              </a:solidFill>
              <a:latin typeface="Arial Narrow" panose="020B0606020202030204" pitchFamily="34" charset="0"/>
            </a:endParaRPr>
          </a:p>
        </p:txBody>
      </p:sp>
      <p:sp>
        <p:nvSpPr>
          <p:cNvPr id="54" name="Rectangle 53"/>
          <p:cNvSpPr/>
          <p:nvPr/>
        </p:nvSpPr>
        <p:spPr>
          <a:xfrm>
            <a:off x="560562" y="6209588"/>
            <a:ext cx="5661693" cy="349137"/>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bg1">
                    <a:lumMod val="50000"/>
                  </a:schemeClr>
                </a:solidFill>
                <a:latin typeface="Comic Sans MS" panose="030F0702030302020204" pitchFamily="66" charset="0"/>
              </a:rPr>
              <a:t>When (aerobic) bacteria break down (decompose) organic material </a:t>
            </a:r>
          </a:p>
        </p:txBody>
      </p:sp>
      <p:sp>
        <p:nvSpPr>
          <p:cNvPr id="58" name="Rectangle 57"/>
          <p:cNvSpPr/>
          <p:nvPr/>
        </p:nvSpPr>
        <p:spPr>
          <a:xfrm>
            <a:off x="568510" y="7774520"/>
            <a:ext cx="5661693" cy="83502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bg1">
                    <a:lumMod val="50000"/>
                  </a:schemeClr>
                </a:solidFill>
                <a:latin typeface="Comic Sans MS" panose="030F0702030302020204" pitchFamily="66" charset="0"/>
              </a:rPr>
              <a:t>Definition from the syllabus glossary: </a:t>
            </a:r>
            <a:r>
              <a:rPr lang="en-AU" sz="1200" i="1" dirty="0">
                <a:solidFill>
                  <a:schemeClr val="bg1">
                    <a:lumMod val="50000"/>
                  </a:schemeClr>
                </a:solidFill>
                <a:latin typeface="Comic Sans MS" panose="030F0702030302020204" pitchFamily="66" charset="0"/>
              </a:rPr>
              <a:t>BOD is a measure of the amount of dissolved oxygen required to decompose the organic material in a given volume of water through aerobic biological activity; used as an index of the degree of organic pollution in water. </a:t>
            </a:r>
          </a:p>
        </p:txBody>
      </p:sp>
      <p:sp>
        <p:nvSpPr>
          <p:cNvPr id="60" name="Up Arrow 59"/>
          <p:cNvSpPr/>
          <p:nvPr/>
        </p:nvSpPr>
        <p:spPr>
          <a:xfrm>
            <a:off x="2863853" y="4900699"/>
            <a:ext cx="420985" cy="572607"/>
          </a:xfrm>
          <a:prstGeom prst="upArrow">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DO</a:t>
            </a:r>
          </a:p>
        </p:txBody>
      </p:sp>
      <p:sp>
        <p:nvSpPr>
          <p:cNvPr id="5" name="TextBox 4"/>
          <p:cNvSpPr txBox="1"/>
          <p:nvPr/>
        </p:nvSpPr>
        <p:spPr>
          <a:xfrm>
            <a:off x="489916" y="4346286"/>
            <a:ext cx="5838695" cy="276999"/>
          </a:xfrm>
          <a:prstGeom prst="rect">
            <a:avLst/>
          </a:prstGeom>
          <a:solidFill>
            <a:schemeClr val="tx1"/>
          </a:solidFill>
          <a:ln w="19050">
            <a:solidFill>
              <a:schemeClr val="tx1"/>
            </a:solidFill>
          </a:ln>
          <a:effectLst/>
        </p:spPr>
        <p:txBody>
          <a:bodyPr wrap="square" rtlCol="0">
            <a:spAutoFit/>
          </a:bodyPr>
          <a:lstStyle/>
          <a:p>
            <a:r>
              <a:rPr lang="en-AU" sz="1200" b="1" dirty="0">
                <a:solidFill>
                  <a:schemeClr val="bg1"/>
                </a:solidFill>
                <a:latin typeface="Arial Narrow" panose="020B0606020202030204" pitchFamily="34" charset="0"/>
              </a:rPr>
              <a:t>Activity: Complete the boxes below</a:t>
            </a:r>
            <a:endParaRPr lang="en-AU" sz="1200" b="1" dirty="0">
              <a:solidFill>
                <a:schemeClr val="bg1"/>
              </a:solidFill>
            </a:endParaRPr>
          </a:p>
        </p:txBody>
      </p:sp>
      <p:sp>
        <p:nvSpPr>
          <p:cNvPr id="64" name="TextBox 63"/>
          <p:cNvSpPr txBox="1"/>
          <p:nvPr/>
        </p:nvSpPr>
        <p:spPr>
          <a:xfrm>
            <a:off x="410866" y="4029472"/>
            <a:ext cx="6246419" cy="338554"/>
          </a:xfrm>
          <a:prstGeom prst="rect">
            <a:avLst/>
          </a:prstGeom>
          <a:noFill/>
        </p:spPr>
        <p:txBody>
          <a:bodyPr wrap="square" rtlCol="0">
            <a:spAutoFit/>
          </a:bodyPr>
          <a:lstStyle/>
          <a:p>
            <a:r>
              <a:rPr lang="en-AU" sz="800" dirty="0">
                <a:latin typeface="Arial Narrow" panose="020B0606020202030204" pitchFamily="34" charset="0"/>
              </a:rPr>
              <a:t>* Photosynthesis occurs during daylight hours therefore, DO concentrations can change significantly between day and night.</a:t>
            </a:r>
          </a:p>
          <a:p>
            <a:r>
              <a:rPr lang="en-AU" sz="800" dirty="0">
                <a:latin typeface="Arial Narrow" panose="020B0606020202030204" pitchFamily="34" charset="0"/>
              </a:rPr>
              <a:t>** Diffusion</a:t>
            </a:r>
            <a:r>
              <a:rPr lang="en-AU" sz="800" i="1" dirty="0">
                <a:latin typeface="Arial Narrow" panose="020B0606020202030204" pitchFamily="34" charset="0"/>
              </a:rPr>
              <a:t> </a:t>
            </a:r>
            <a:r>
              <a:rPr lang="en-AU" sz="800" dirty="0">
                <a:latin typeface="Arial Narrow" panose="020B0606020202030204" pitchFamily="34" charset="0"/>
              </a:rPr>
              <a:t>(oxygen exchange between air and water) </a:t>
            </a:r>
            <a:r>
              <a:rPr lang="en-AU" sz="800" b="1" i="1" dirty="0">
                <a:latin typeface="Arial Narrow" panose="020B0606020202030204" pitchFamily="34" charset="0"/>
              </a:rPr>
              <a:t>rate</a:t>
            </a:r>
            <a:r>
              <a:rPr lang="en-AU" sz="800" dirty="0">
                <a:latin typeface="Arial Narrow" panose="020B0606020202030204" pitchFamily="34" charset="0"/>
              </a:rPr>
              <a:t> depends on (a) wave action (b) barometric pressure (c) oxygen saturation (d) salinity (e) humidity</a:t>
            </a:r>
          </a:p>
        </p:txBody>
      </p:sp>
      <p:sp>
        <p:nvSpPr>
          <p:cNvPr id="65" name="Rectangle 64"/>
          <p:cNvSpPr/>
          <p:nvPr/>
        </p:nvSpPr>
        <p:spPr>
          <a:xfrm>
            <a:off x="3437699" y="3152096"/>
            <a:ext cx="2860205" cy="880923"/>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600" b="1" dirty="0">
                <a:solidFill>
                  <a:srgbClr val="000000"/>
                </a:solidFill>
                <a:latin typeface="Arial Narrow" panose="020B0606020202030204" pitchFamily="34" charset="0"/>
              </a:rPr>
              <a:t>Dissolved Oxygen decreases with</a:t>
            </a:r>
            <a:endParaRPr lang="en-AU" sz="600" b="1" dirty="0">
              <a:solidFill>
                <a:srgbClr val="000000"/>
              </a:solidFill>
              <a:latin typeface="Arial Narrow" panose="020B0606020202030204" pitchFamily="34" charset="0"/>
            </a:endParaRPr>
          </a:p>
          <a:p>
            <a:pPr marL="171450" indent="-171450">
              <a:buFont typeface="Wingdings" panose="05000000000000000000" pitchFamily="2" charset="2"/>
              <a:buChar char="§"/>
            </a:pPr>
            <a:r>
              <a:rPr lang="en-AU" sz="1200" b="1" dirty="0">
                <a:solidFill>
                  <a:srgbClr val="000000"/>
                </a:solidFill>
                <a:latin typeface="Arial Narrow" panose="020B0606020202030204" pitchFamily="34" charset="0"/>
              </a:rPr>
              <a:t>Respiration</a:t>
            </a:r>
          </a:p>
          <a:p>
            <a:pPr marL="171450" indent="-171450">
              <a:buFont typeface="Wingdings" panose="05000000000000000000" pitchFamily="2" charset="2"/>
              <a:buChar char="§"/>
            </a:pPr>
            <a:r>
              <a:rPr lang="en-AU" sz="1200" b="1" dirty="0">
                <a:solidFill>
                  <a:srgbClr val="000000"/>
                </a:solidFill>
                <a:latin typeface="Arial Narrow" panose="020B0606020202030204" pitchFamily="34" charset="0"/>
              </a:rPr>
              <a:t>Decomposition </a:t>
            </a:r>
            <a:r>
              <a:rPr lang="en-AU" sz="1200" dirty="0">
                <a:solidFill>
                  <a:srgbClr val="000000"/>
                </a:solidFill>
                <a:latin typeface="Arial Narrow" panose="020B0606020202030204" pitchFamily="34" charset="0"/>
              </a:rPr>
              <a:t>(aerobic bacteria) </a:t>
            </a:r>
          </a:p>
          <a:p>
            <a:pPr marL="171450" indent="-171450">
              <a:buFont typeface="Wingdings" panose="05000000000000000000" pitchFamily="2" charset="2"/>
              <a:buChar char="§"/>
            </a:pPr>
            <a:r>
              <a:rPr lang="en-AU" sz="1200" b="1" dirty="0">
                <a:solidFill>
                  <a:srgbClr val="000000"/>
                </a:solidFill>
                <a:latin typeface="Arial Narrow" panose="020B0606020202030204" pitchFamily="34" charset="0"/>
              </a:rPr>
              <a:t>Rising temperatures</a:t>
            </a:r>
            <a:endParaRPr lang="en-AU" sz="1200" i="1" u="sng" dirty="0">
              <a:solidFill>
                <a:srgbClr val="000000"/>
              </a:solidFill>
              <a:latin typeface="Arial Narrow" panose="020B0606020202030204" pitchFamily="34" charset="0"/>
            </a:endParaRPr>
          </a:p>
        </p:txBody>
      </p:sp>
      <p:sp>
        <p:nvSpPr>
          <p:cNvPr id="66" name="Up Arrow 65"/>
          <p:cNvSpPr/>
          <p:nvPr/>
        </p:nvSpPr>
        <p:spPr>
          <a:xfrm>
            <a:off x="2851182" y="3433114"/>
            <a:ext cx="420985" cy="548226"/>
          </a:xfrm>
          <a:prstGeom prst="upArrow">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DO</a:t>
            </a:r>
          </a:p>
        </p:txBody>
      </p:sp>
      <p:sp>
        <p:nvSpPr>
          <p:cNvPr id="67" name="Down Arrow 66"/>
          <p:cNvSpPr/>
          <p:nvPr/>
        </p:nvSpPr>
        <p:spPr>
          <a:xfrm>
            <a:off x="5837650" y="3428361"/>
            <a:ext cx="416470" cy="562823"/>
          </a:xfrm>
          <a:prstGeom prst="downArrow">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solidFill>
                  <a:schemeClr val="tx1"/>
                </a:solidFill>
              </a:rPr>
              <a:t>DO</a:t>
            </a:r>
          </a:p>
        </p:txBody>
      </p:sp>
      <p:sp>
        <p:nvSpPr>
          <p:cNvPr id="71" name="TextBox 70">
            <a:extLst>
              <a:ext uri="{FF2B5EF4-FFF2-40B4-BE49-F238E27FC236}">
                <a16:creationId xmlns:a16="http://schemas.microsoft.com/office/drawing/2014/main" id="{9722E3E7-B422-4153-869D-D971BB7FE494}"/>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72" name="TextBox 71">
            <a:extLst>
              <a:ext uri="{FF2B5EF4-FFF2-40B4-BE49-F238E27FC236}">
                <a16:creationId xmlns:a16="http://schemas.microsoft.com/office/drawing/2014/main" id="{6587C381-3CDD-41D1-8BE9-FEE0BB776AE7}"/>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61" name="TextBox 60">
            <a:extLst>
              <a:ext uri="{FF2B5EF4-FFF2-40B4-BE49-F238E27FC236}">
                <a16:creationId xmlns:a16="http://schemas.microsoft.com/office/drawing/2014/main" id="{49BD3108-CA76-47F1-B9E4-18F6E61039D3}"/>
              </a:ext>
            </a:extLst>
          </p:cNvPr>
          <p:cNvSpPr txBox="1"/>
          <p:nvPr/>
        </p:nvSpPr>
        <p:spPr>
          <a:xfrm>
            <a:off x="417808" y="8656478"/>
            <a:ext cx="5904692" cy="190821"/>
          </a:xfrm>
          <a:prstGeom prst="rect">
            <a:avLst/>
          </a:prstGeom>
          <a:noFill/>
        </p:spPr>
        <p:txBody>
          <a:bodyPr wrap="square" rtlCol="0">
            <a:spAutoFit/>
          </a:bodyPr>
          <a:lstStyle/>
          <a:p>
            <a:r>
              <a:rPr lang="en-AU" sz="640" baseline="30000" dirty="0">
                <a:latin typeface="Arial Narrow" panose="020B0606020202030204" pitchFamily="34" charset="0"/>
              </a:rPr>
              <a:t>[1] </a:t>
            </a:r>
            <a:r>
              <a:rPr lang="en-US" sz="640" dirty="0">
                <a:latin typeface="Arial Narrow" panose="020B0606020202030204" pitchFamily="34" charset="0"/>
              </a:rPr>
              <a:t>Queensland Curriculum and Assessment Authority (2018). </a:t>
            </a:r>
            <a:r>
              <a:rPr lang="en-US" sz="640" i="1" dirty="0">
                <a:latin typeface="Arial Narrow" panose="020B0606020202030204" pitchFamily="34" charset="0"/>
              </a:rPr>
              <a:t>Marine Science 2019 v1.2: General Senior Syllabus. </a:t>
            </a:r>
            <a:r>
              <a:rPr lang="en-US" sz="640" dirty="0">
                <a:latin typeface="Arial Narrow" panose="020B0606020202030204" pitchFamily="34" charset="0"/>
              </a:rPr>
              <a:t>QCAA. Accessed 2018 from: https://www.qcaa.qld.edu.au/</a:t>
            </a:r>
            <a:endParaRPr lang="en-AU" sz="600" baseline="30000" dirty="0">
              <a:latin typeface="Arial Narrow" panose="020B0606020202030204" pitchFamily="34" charset="0"/>
            </a:endParaRPr>
          </a:p>
        </p:txBody>
      </p:sp>
      <p:sp>
        <p:nvSpPr>
          <p:cNvPr id="15" name="TextBox 14">
            <a:extLst>
              <a:ext uri="{FF2B5EF4-FFF2-40B4-BE49-F238E27FC236}">
                <a16:creationId xmlns:a16="http://schemas.microsoft.com/office/drawing/2014/main" id="{5C635201-A001-3942-46AF-EF04A7C1063C}"/>
              </a:ext>
            </a:extLst>
          </p:cNvPr>
          <p:cNvSpPr txBox="1"/>
          <p:nvPr/>
        </p:nvSpPr>
        <p:spPr>
          <a:xfrm>
            <a:off x="1410718" y="107504"/>
            <a:ext cx="4319522" cy="954107"/>
          </a:xfrm>
          <a:prstGeom prst="rect">
            <a:avLst/>
          </a:prstGeom>
          <a:noFill/>
        </p:spPr>
        <p:txBody>
          <a:bodyPr wrap="square" rtlCol="0">
            <a:spAutoFit/>
          </a:bodyPr>
          <a:lstStyle/>
          <a:p>
            <a:r>
              <a:rPr lang="en-US" b="1" dirty="0">
                <a:latin typeface="Arial Narrow" pitchFamily="34" charset="0"/>
              </a:rPr>
              <a:t>17. I demand Oxygen! – </a:t>
            </a:r>
            <a:r>
              <a:rPr lang="en-US" sz="1200" dirty="0">
                <a:latin typeface="Arial Narrow" pitchFamily="34" charset="0"/>
              </a:rPr>
              <a:t>Describe how biochemical oxygen demand (BOD) is used to indirectly assess water pollution levels (#1)</a:t>
            </a:r>
          </a:p>
          <a:p>
            <a:r>
              <a:rPr lang="en-AU" sz="800" i="1" dirty="0">
                <a:latin typeface="Arial Narrow" pitchFamily="34" charset="0"/>
              </a:rPr>
              <a:t>“a measure of the amount of dissolved oxygen required to decompose the organic material in a given volume of water through aerobic biological activity; used as an index of the degree of organic pollution in water”</a:t>
            </a:r>
            <a:r>
              <a:rPr lang="en-AU" sz="800" dirty="0">
                <a:latin typeface="Arial Narrow" pitchFamily="34" charset="0"/>
              </a:rPr>
              <a:t> </a:t>
            </a:r>
            <a:r>
              <a:rPr lang="en-AU" sz="800" baseline="30000" dirty="0">
                <a:latin typeface="Arial Narrow" pitchFamily="34" charset="0"/>
              </a:rPr>
              <a:t>[1]</a:t>
            </a:r>
            <a:endParaRPr lang="en-US" sz="800" dirty="0">
              <a:latin typeface="Arial Narrow" pitchFamily="34" charset="0"/>
            </a:endParaRPr>
          </a:p>
          <a:p>
            <a:endParaRPr lang="en-US" sz="1000" i="1" dirty="0">
              <a:latin typeface="Arial Narrow" pitchFamily="34" charset="0"/>
            </a:endParaRPr>
          </a:p>
        </p:txBody>
      </p:sp>
      <p:sp>
        <p:nvSpPr>
          <p:cNvPr id="16" name="TextBox 17">
            <a:extLst>
              <a:ext uri="{FF2B5EF4-FFF2-40B4-BE49-F238E27FC236}">
                <a16:creationId xmlns:a16="http://schemas.microsoft.com/office/drawing/2014/main" id="{78DCDAA5-7AD4-55EC-48B2-ECF57EA9F5EC}"/>
              </a:ext>
            </a:extLst>
          </p:cNvPr>
          <p:cNvSpPr txBox="1"/>
          <p:nvPr/>
        </p:nvSpPr>
        <p:spPr>
          <a:xfrm>
            <a:off x="564252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18" name="Rectangle 17">
            <a:extLst>
              <a:ext uri="{FF2B5EF4-FFF2-40B4-BE49-F238E27FC236}">
                <a16:creationId xmlns:a16="http://schemas.microsoft.com/office/drawing/2014/main" id="{1E208DCB-B387-A812-C7D0-72F10A2207DB}"/>
              </a:ext>
            </a:extLst>
          </p:cNvPr>
          <p:cNvSpPr/>
          <p:nvPr/>
        </p:nvSpPr>
        <p:spPr>
          <a:xfrm>
            <a:off x="421967" y="966882"/>
            <a:ext cx="3027644" cy="2215991"/>
          </a:xfrm>
          <a:prstGeom prst="rect">
            <a:avLst/>
          </a:prstGeom>
        </p:spPr>
        <p:txBody>
          <a:bodyPr wrap="square">
            <a:spAutoFit/>
          </a:bodyPr>
          <a:lstStyle/>
          <a:p>
            <a:r>
              <a:rPr lang="en-AU" sz="1600" b="1" dirty="0">
                <a:solidFill>
                  <a:srgbClr val="000000"/>
                </a:solidFill>
                <a:latin typeface="Arial Narrow" panose="020B0606020202030204" pitchFamily="34" charset="0"/>
              </a:rPr>
              <a:t>Dissolved Oxygen (DO) is life</a:t>
            </a:r>
          </a:p>
          <a:p>
            <a:pPr algn="just"/>
            <a:r>
              <a:rPr lang="en-AU" sz="1200" dirty="0">
                <a:solidFill>
                  <a:srgbClr val="000000"/>
                </a:solidFill>
                <a:latin typeface="Arial Narrow" panose="020B0606020202030204" pitchFamily="34" charset="0"/>
              </a:rPr>
              <a:t>Animals need oxygen to breathe. Oxygen is dissolved in water (called DO or dissolved oxygen). Most marine animals have </a:t>
            </a:r>
            <a:r>
              <a:rPr lang="en-AU" sz="1200" i="1" dirty="0">
                <a:solidFill>
                  <a:srgbClr val="000000"/>
                </a:solidFill>
                <a:latin typeface="Arial Narrow" panose="020B0606020202030204" pitchFamily="34" charset="0"/>
              </a:rPr>
              <a:t>gills</a:t>
            </a:r>
            <a:r>
              <a:rPr lang="en-AU" sz="1200" dirty="0">
                <a:solidFill>
                  <a:srgbClr val="000000"/>
                </a:solidFill>
                <a:latin typeface="Arial Narrow" panose="020B0606020202030204" pitchFamily="34" charset="0"/>
              </a:rPr>
              <a:t> to breathe in dissolved oxygen. Animals die without oxygen. DO is measured using a probe or with micro-titration kits. If DO levels significantly drop in concentration over time (to anything below 3ppm) there is serious cause for concern. DO levels that low can result in large fish kills. </a:t>
            </a:r>
          </a:p>
          <a:p>
            <a:r>
              <a:rPr lang="en-AU" sz="1200" b="1" dirty="0">
                <a:solidFill>
                  <a:srgbClr val="000000"/>
                </a:solidFill>
                <a:latin typeface="Arial Narrow" panose="020B0606020202030204" pitchFamily="34" charset="0"/>
              </a:rPr>
              <a:t>Q. What is DO? Ans.  </a:t>
            </a:r>
            <a:r>
              <a:rPr lang="en-AU" sz="1200" b="1" dirty="0">
                <a:solidFill>
                  <a:schemeClr val="bg1">
                    <a:lumMod val="50000"/>
                  </a:schemeClr>
                </a:solidFill>
                <a:latin typeface="Comic Sans MS" panose="030F0902030302020204" pitchFamily="66" charset="0"/>
              </a:rPr>
              <a:t>Dissolved oxygen</a:t>
            </a:r>
            <a:endParaRPr lang="en-AU" sz="1200" dirty="0">
              <a:solidFill>
                <a:schemeClr val="bg1">
                  <a:lumMod val="50000"/>
                </a:schemeClr>
              </a:solidFill>
              <a:latin typeface="Comic Sans MS" panose="030F0902030302020204" pitchFamily="66" charset="0"/>
            </a:endParaRPr>
          </a:p>
        </p:txBody>
      </p:sp>
      <p:sp>
        <p:nvSpPr>
          <p:cNvPr id="20" name="Rectangle 19">
            <a:extLst>
              <a:ext uri="{FF2B5EF4-FFF2-40B4-BE49-F238E27FC236}">
                <a16:creationId xmlns:a16="http://schemas.microsoft.com/office/drawing/2014/main" id="{89589136-6D52-CC9B-E3C5-66BD482E52ED}"/>
              </a:ext>
            </a:extLst>
          </p:cNvPr>
          <p:cNvSpPr/>
          <p:nvPr/>
        </p:nvSpPr>
        <p:spPr>
          <a:xfrm>
            <a:off x="3649790" y="1126564"/>
            <a:ext cx="2637180" cy="1711642"/>
          </a:xfrm>
          <a:prstGeom prst="rect">
            <a:avLst/>
          </a:prstGeom>
          <a:solidFill>
            <a:schemeClr val="bg1">
              <a:lumMod val="7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23" name="Freeform 22">
            <a:extLst>
              <a:ext uri="{FF2B5EF4-FFF2-40B4-BE49-F238E27FC236}">
                <a16:creationId xmlns:a16="http://schemas.microsoft.com/office/drawing/2014/main" id="{E4CD8933-E24C-6B02-A249-34A184A83F91}"/>
              </a:ext>
            </a:extLst>
          </p:cNvPr>
          <p:cNvSpPr/>
          <p:nvPr/>
        </p:nvSpPr>
        <p:spPr>
          <a:xfrm>
            <a:off x="4101737" y="1628503"/>
            <a:ext cx="1855289" cy="661851"/>
          </a:xfrm>
          <a:custGeom>
            <a:avLst/>
            <a:gdLst>
              <a:gd name="connsiteX0" fmla="*/ 43543 w 1855289"/>
              <a:gd name="connsiteY0" fmla="*/ 209006 h 661851"/>
              <a:gd name="connsiteX1" fmla="*/ 60960 w 1855289"/>
              <a:gd name="connsiteY1" fmla="*/ 165463 h 661851"/>
              <a:gd name="connsiteX2" fmla="*/ 87086 w 1855289"/>
              <a:gd name="connsiteY2" fmla="*/ 156754 h 661851"/>
              <a:gd name="connsiteX3" fmla="*/ 139337 w 1855289"/>
              <a:gd name="connsiteY3" fmla="*/ 121920 h 661851"/>
              <a:gd name="connsiteX4" fmla="*/ 165463 w 1855289"/>
              <a:gd name="connsiteY4" fmla="*/ 104503 h 661851"/>
              <a:gd name="connsiteX5" fmla="*/ 191589 w 1855289"/>
              <a:gd name="connsiteY5" fmla="*/ 78377 h 661851"/>
              <a:gd name="connsiteX6" fmla="*/ 243840 w 1855289"/>
              <a:gd name="connsiteY6" fmla="*/ 60960 h 661851"/>
              <a:gd name="connsiteX7" fmla="*/ 269966 w 1855289"/>
              <a:gd name="connsiteY7" fmla="*/ 34834 h 661851"/>
              <a:gd name="connsiteX8" fmla="*/ 348343 w 1855289"/>
              <a:gd name="connsiteY8" fmla="*/ 8708 h 661851"/>
              <a:gd name="connsiteX9" fmla="*/ 383177 w 1855289"/>
              <a:gd name="connsiteY9" fmla="*/ 0 h 661851"/>
              <a:gd name="connsiteX10" fmla="*/ 539932 w 1855289"/>
              <a:gd name="connsiteY10" fmla="*/ 8708 h 661851"/>
              <a:gd name="connsiteX11" fmla="*/ 644434 w 1855289"/>
              <a:gd name="connsiteY11" fmla="*/ 8708 h 661851"/>
              <a:gd name="connsiteX12" fmla="*/ 862149 w 1855289"/>
              <a:gd name="connsiteY12" fmla="*/ 17417 h 661851"/>
              <a:gd name="connsiteX13" fmla="*/ 896983 w 1855289"/>
              <a:gd name="connsiteY13" fmla="*/ 26126 h 661851"/>
              <a:gd name="connsiteX14" fmla="*/ 975360 w 1855289"/>
              <a:gd name="connsiteY14" fmla="*/ 52251 h 661851"/>
              <a:gd name="connsiteX15" fmla="*/ 1001486 w 1855289"/>
              <a:gd name="connsiteY15" fmla="*/ 60960 h 661851"/>
              <a:gd name="connsiteX16" fmla="*/ 1184366 w 1855289"/>
              <a:gd name="connsiteY16" fmla="*/ 78377 h 661851"/>
              <a:gd name="connsiteX17" fmla="*/ 1262743 w 1855289"/>
              <a:gd name="connsiteY17" fmla="*/ 95794 h 661851"/>
              <a:gd name="connsiteX18" fmla="*/ 1349829 w 1855289"/>
              <a:gd name="connsiteY18" fmla="*/ 130628 h 661851"/>
              <a:gd name="connsiteX19" fmla="*/ 1393372 w 1855289"/>
              <a:gd name="connsiteY19" fmla="*/ 139337 h 661851"/>
              <a:gd name="connsiteX20" fmla="*/ 1445623 w 1855289"/>
              <a:gd name="connsiteY20" fmla="*/ 156754 h 661851"/>
              <a:gd name="connsiteX21" fmla="*/ 1471749 w 1855289"/>
              <a:gd name="connsiteY21" fmla="*/ 165463 h 661851"/>
              <a:gd name="connsiteX22" fmla="*/ 1541417 w 1855289"/>
              <a:gd name="connsiteY22" fmla="*/ 209006 h 661851"/>
              <a:gd name="connsiteX23" fmla="*/ 1567543 w 1855289"/>
              <a:gd name="connsiteY23" fmla="*/ 217714 h 661851"/>
              <a:gd name="connsiteX24" fmla="*/ 1584960 w 1855289"/>
              <a:gd name="connsiteY24" fmla="*/ 191588 h 661851"/>
              <a:gd name="connsiteX25" fmla="*/ 1602377 w 1855289"/>
              <a:gd name="connsiteY25" fmla="*/ 139337 h 661851"/>
              <a:gd name="connsiteX26" fmla="*/ 1628503 w 1855289"/>
              <a:gd name="connsiteY26" fmla="*/ 121920 h 661851"/>
              <a:gd name="connsiteX27" fmla="*/ 1637212 w 1855289"/>
              <a:gd name="connsiteY27" fmla="*/ 95794 h 661851"/>
              <a:gd name="connsiteX28" fmla="*/ 1689463 w 1855289"/>
              <a:gd name="connsiteY28" fmla="*/ 52251 h 661851"/>
              <a:gd name="connsiteX29" fmla="*/ 1715589 w 1855289"/>
              <a:gd name="connsiteY29" fmla="*/ 43543 h 661851"/>
              <a:gd name="connsiteX30" fmla="*/ 1776549 w 1855289"/>
              <a:gd name="connsiteY30" fmla="*/ 52251 h 661851"/>
              <a:gd name="connsiteX31" fmla="*/ 1802674 w 1855289"/>
              <a:gd name="connsiteY31" fmla="*/ 60960 h 661851"/>
              <a:gd name="connsiteX32" fmla="*/ 1820092 w 1855289"/>
              <a:gd name="connsiteY32" fmla="*/ 113211 h 661851"/>
              <a:gd name="connsiteX33" fmla="*/ 1837509 w 1855289"/>
              <a:gd name="connsiteY33" fmla="*/ 139337 h 661851"/>
              <a:gd name="connsiteX34" fmla="*/ 1846217 w 1855289"/>
              <a:gd name="connsiteY34" fmla="*/ 243840 h 661851"/>
              <a:gd name="connsiteX35" fmla="*/ 1828800 w 1855289"/>
              <a:gd name="connsiteY35" fmla="*/ 296091 h 661851"/>
              <a:gd name="connsiteX36" fmla="*/ 1828800 w 1855289"/>
              <a:gd name="connsiteY36" fmla="*/ 531223 h 661851"/>
              <a:gd name="connsiteX37" fmla="*/ 1846217 w 1855289"/>
              <a:gd name="connsiteY37" fmla="*/ 583474 h 661851"/>
              <a:gd name="connsiteX38" fmla="*/ 1854926 w 1855289"/>
              <a:gd name="connsiteY38" fmla="*/ 609600 h 661851"/>
              <a:gd name="connsiteX39" fmla="*/ 1846217 w 1855289"/>
              <a:gd name="connsiteY39" fmla="*/ 644434 h 661851"/>
              <a:gd name="connsiteX40" fmla="*/ 1820092 w 1855289"/>
              <a:gd name="connsiteY40" fmla="*/ 661851 h 661851"/>
              <a:gd name="connsiteX41" fmla="*/ 1628503 w 1855289"/>
              <a:gd name="connsiteY41" fmla="*/ 653143 h 661851"/>
              <a:gd name="connsiteX42" fmla="*/ 1602377 w 1855289"/>
              <a:gd name="connsiteY42" fmla="*/ 600891 h 661851"/>
              <a:gd name="connsiteX43" fmla="*/ 1593669 w 1855289"/>
              <a:gd name="connsiteY43" fmla="*/ 505097 h 661851"/>
              <a:gd name="connsiteX44" fmla="*/ 1584960 w 1855289"/>
              <a:gd name="connsiteY44" fmla="*/ 461554 h 661851"/>
              <a:gd name="connsiteX45" fmla="*/ 1558834 w 1855289"/>
              <a:gd name="connsiteY45" fmla="*/ 452846 h 661851"/>
              <a:gd name="connsiteX46" fmla="*/ 1428206 w 1855289"/>
              <a:gd name="connsiteY46" fmla="*/ 496388 h 661851"/>
              <a:gd name="connsiteX47" fmla="*/ 1402080 w 1855289"/>
              <a:gd name="connsiteY47" fmla="*/ 505097 h 661851"/>
              <a:gd name="connsiteX48" fmla="*/ 1375954 w 1855289"/>
              <a:gd name="connsiteY48" fmla="*/ 513806 h 661851"/>
              <a:gd name="connsiteX49" fmla="*/ 1297577 w 1855289"/>
              <a:gd name="connsiteY49" fmla="*/ 548640 h 661851"/>
              <a:gd name="connsiteX50" fmla="*/ 1227909 w 1855289"/>
              <a:gd name="connsiteY50" fmla="*/ 574766 h 661851"/>
              <a:gd name="connsiteX51" fmla="*/ 1201783 w 1855289"/>
              <a:gd name="connsiteY51" fmla="*/ 583474 h 661851"/>
              <a:gd name="connsiteX52" fmla="*/ 870857 w 1855289"/>
              <a:gd name="connsiteY52" fmla="*/ 600891 h 661851"/>
              <a:gd name="connsiteX53" fmla="*/ 827314 w 1855289"/>
              <a:gd name="connsiteY53" fmla="*/ 609600 h 661851"/>
              <a:gd name="connsiteX54" fmla="*/ 339634 w 1855289"/>
              <a:gd name="connsiteY54" fmla="*/ 592183 h 661851"/>
              <a:gd name="connsiteX55" fmla="*/ 191589 w 1855289"/>
              <a:gd name="connsiteY55" fmla="*/ 574766 h 661851"/>
              <a:gd name="connsiteX56" fmla="*/ 139337 w 1855289"/>
              <a:gd name="connsiteY56" fmla="*/ 548640 h 661851"/>
              <a:gd name="connsiteX57" fmla="*/ 113212 w 1855289"/>
              <a:gd name="connsiteY57" fmla="*/ 539931 h 661851"/>
              <a:gd name="connsiteX58" fmla="*/ 87086 w 1855289"/>
              <a:gd name="connsiteY58" fmla="*/ 487680 h 661851"/>
              <a:gd name="connsiteX59" fmla="*/ 60960 w 1855289"/>
              <a:gd name="connsiteY59" fmla="*/ 478971 h 661851"/>
              <a:gd name="connsiteX60" fmla="*/ 34834 w 1855289"/>
              <a:gd name="connsiteY60" fmla="*/ 461554 h 661851"/>
              <a:gd name="connsiteX61" fmla="*/ 8709 w 1855289"/>
              <a:gd name="connsiteY61" fmla="*/ 383177 h 661851"/>
              <a:gd name="connsiteX62" fmla="*/ 0 w 1855289"/>
              <a:gd name="connsiteY62" fmla="*/ 357051 h 661851"/>
              <a:gd name="connsiteX63" fmla="*/ 8709 w 1855289"/>
              <a:gd name="connsiteY63" fmla="*/ 269966 h 661851"/>
              <a:gd name="connsiteX64" fmla="*/ 26126 w 1855289"/>
              <a:gd name="connsiteY64" fmla="*/ 252548 h 661851"/>
              <a:gd name="connsiteX65" fmla="*/ 43543 w 1855289"/>
              <a:gd name="connsiteY65" fmla="*/ 209006 h 66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855289" h="661851">
                <a:moveTo>
                  <a:pt x="43543" y="209006"/>
                </a:moveTo>
                <a:cubicBezTo>
                  <a:pt x="49349" y="194492"/>
                  <a:pt x="50952" y="177472"/>
                  <a:pt x="60960" y="165463"/>
                </a:cubicBezTo>
                <a:cubicBezTo>
                  <a:pt x="66837" y="158411"/>
                  <a:pt x="79061" y="161212"/>
                  <a:pt x="87086" y="156754"/>
                </a:cubicBezTo>
                <a:cubicBezTo>
                  <a:pt x="105384" y="146588"/>
                  <a:pt x="121920" y="133531"/>
                  <a:pt x="139337" y="121920"/>
                </a:cubicBezTo>
                <a:cubicBezTo>
                  <a:pt x="148046" y="116114"/>
                  <a:pt x="158062" y="111904"/>
                  <a:pt x="165463" y="104503"/>
                </a:cubicBezTo>
                <a:cubicBezTo>
                  <a:pt x="174172" y="95794"/>
                  <a:pt x="180823" y="84358"/>
                  <a:pt x="191589" y="78377"/>
                </a:cubicBezTo>
                <a:cubicBezTo>
                  <a:pt x="207638" y="69461"/>
                  <a:pt x="243840" y="60960"/>
                  <a:pt x="243840" y="60960"/>
                </a:cubicBezTo>
                <a:cubicBezTo>
                  <a:pt x="252549" y="52251"/>
                  <a:pt x="259944" y="41992"/>
                  <a:pt x="269966" y="34834"/>
                </a:cubicBezTo>
                <a:cubicBezTo>
                  <a:pt x="299332" y="13858"/>
                  <a:pt x="313400" y="16473"/>
                  <a:pt x="348343" y="8708"/>
                </a:cubicBezTo>
                <a:cubicBezTo>
                  <a:pt x="360027" y="6112"/>
                  <a:pt x="371566" y="2903"/>
                  <a:pt x="383177" y="0"/>
                </a:cubicBezTo>
                <a:cubicBezTo>
                  <a:pt x="435429" y="2903"/>
                  <a:pt x="487781" y="4362"/>
                  <a:pt x="539932" y="8708"/>
                </a:cubicBezTo>
                <a:cubicBezTo>
                  <a:pt x="632825" y="16449"/>
                  <a:pt x="551541" y="24191"/>
                  <a:pt x="644434" y="8708"/>
                </a:cubicBezTo>
                <a:cubicBezTo>
                  <a:pt x="717006" y="11611"/>
                  <a:pt x="789691" y="12420"/>
                  <a:pt x="862149" y="17417"/>
                </a:cubicBezTo>
                <a:cubicBezTo>
                  <a:pt x="874089" y="18241"/>
                  <a:pt x="885519" y="22687"/>
                  <a:pt x="896983" y="26126"/>
                </a:cubicBezTo>
                <a:cubicBezTo>
                  <a:pt x="923360" y="34039"/>
                  <a:pt x="949234" y="43543"/>
                  <a:pt x="975360" y="52251"/>
                </a:cubicBezTo>
                <a:cubicBezTo>
                  <a:pt x="984069" y="55154"/>
                  <a:pt x="992344" y="60129"/>
                  <a:pt x="1001486" y="60960"/>
                </a:cubicBezTo>
                <a:lnTo>
                  <a:pt x="1184366" y="78377"/>
                </a:lnTo>
                <a:cubicBezTo>
                  <a:pt x="1259110" y="103293"/>
                  <a:pt x="1140141" y="65144"/>
                  <a:pt x="1262743" y="95794"/>
                </a:cubicBezTo>
                <a:cubicBezTo>
                  <a:pt x="1407693" y="132031"/>
                  <a:pt x="1241733" y="94596"/>
                  <a:pt x="1349829" y="130628"/>
                </a:cubicBezTo>
                <a:cubicBezTo>
                  <a:pt x="1363871" y="135309"/>
                  <a:pt x="1379092" y="135442"/>
                  <a:pt x="1393372" y="139337"/>
                </a:cubicBezTo>
                <a:cubicBezTo>
                  <a:pt x="1411084" y="144168"/>
                  <a:pt x="1428206" y="150948"/>
                  <a:pt x="1445623" y="156754"/>
                </a:cubicBezTo>
                <a:lnTo>
                  <a:pt x="1471749" y="165463"/>
                </a:lnTo>
                <a:cubicBezTo>
                  <a:pt x="1499350" y="206863"/>
                  <a:pt x="1479238" y="188279"/>
                  <a:pt x="1541417" y="209006"/>
                </a:cubicBezTo>
                <a:lnTo>
                  <a:pt x="1567543" y="217714"/>
                </a:lnTo>
                <a:cubicBezTo>
                  <a:pt x="1573349" y="209005"/>
                  <a:pt x="1580709" y="201152"/>
                  <a:pt x="1584960" y="191588"/>
                </a:cubicBezTo>
                <a:cubicBezTo>
                  <a:pt x="1592416" y="174811"/>
                  <a:pt x="1587101" y="149521"/>
                  <a:pt x="1602377" y="139337"/>
                </a:cubicBezTo>
                <a:lnTo>
                  <a:pt x="1628503" y="121920"/>
                </a:lnTo>
                <a:cubicBezTo>
                  <a:pt x="1631406" y="113211"/>
                  <a:pt x="1632120" y="103432"/>
                  <a:pt x="1637212" y="95794"/>
                </a:cubicBezTo>
                <a:cubicBezTo>
                  <a:pt x="1646843" y="81348"/>
                  <a:pt x="1673397" y="60284"/>
                  <a:pt x="1689463" y="52251"/>
                </a:cubicBezTo>
                <a:cubicBezTo>
                  <a:pt x="1697674" y="48146"/>
                  <a:pt x="1706880" y="46446"/>
                  <a:pt x="1715589" y="43543"/>
                </a:cubicBezTo>
                <a:cubicBezTo>
                  <a:pt x="1735909" y="46446"/>
                  <a:pt x="1756421" y="48225"/>
                  <a:pt x="1776549" y="52251"/>
                </a:cubicBezTo>
                <a:cubicBezTo>
                  <a:pt x="1785550" y="54051"/>
                  <a:pt x="1797339" y="53490"/>
                  <a:pt x="1802674" y="60960"/>
                </a:cubicBezTo>
                <a:cubicBezTo>
                  <a:pt x="1813345" y="75900"/>
                  <a:pt x="1809908" y="97935"/>
                  <a:pt x="1820092" y="113211"/>
                </a:cubicBezTo>
                <a:lnTo>
                  <a:pt x="1837509" y="139337"/>
                </a:lnTo>
                <a:cubicBezTo>
                  <a:pt x="1857026" y="197889"/>
                  <a:pt x="1861295" y="183530"/>
                  <a:pt x="1846217" y="243840"/>
                </a:cubicBezTo>
                <a:cubicBezTo>
                  <a:pt x="1841764" y="261651"/>
                  <a:pt x="1828800" y="296091"/>
                  <a:pt x="1828800" y="296091"/>
                </a:cubicBezTo>
                <a:cubicBezTo>
                  <a:pt x="1812270" y="395280"/>
                  <a:pt x="1811614" y="376541"/>
                  <a:pt x="1828800" y="531223"/>
                </a:cubicBezTo>
                <a:cubicBezTo>
                  <a:pt x="1830827" y="549470"/>
                  <a:pt x="1840411" y="566057"/>
                  <a:pt x="1846217" y="583474"/>
                </a:cubicBezTo>
                <a:lnTo>
                  <a:pt x="1854926" y="609600"/>
                </a:lnTo>
                <a:cubicBezTo>
                  <a:pt x="1852023" y="621211"/>
                  <a:pt x="1852856" y="634475"/>
                  <a:pt x="1846217" y="644434"/>
                </a:cubicBezTo>
                <a:cubicBezTo>
                  <a:pt x="1840411" y="653142"/>
                  <a:pt x="1830550" y="661433"/>
                  <a:pt x="1820092" y="661851"/>
                </a:cubicBezTo>
                <a:lnTo>
                  <a:pt x="1628503" y="653143"/>
                </a:lnTo>
                <a:cubicBezTo>
                  <a:pt x="1615961" y="634329"/>
                  <a:pt x="1605655" y="623834"/>
                  <a:pt x="1602377" y="600891"/>
                </a:cubicBezTo>
                <a:cubicBezTo>
                  <a:pt x="1597843" y="569150"/>
                  <a:pt x="1597646" y="536912"/>
                  <a:pt x="1593669" y="505097"/>
                </a:cubicBezTo>
                <a:cubicBezTo>
                  <a:pt x="1591833" y="490409"/>
                  <a:pt x="1593171" y="473870"/>
                  <a:pt x="1584960" y="461554"/>
                </a:cubicBezTo>
                <a:cubicBezTo>
                  <a:pt x="1579868" y="453916"/>
                  <a:pt x="1567543" y="455749"/>
                  <a:pt x="1558834" y="452846"/>
                </a:cubicBezTo>
                <a:lnTo>
                  <a:pt x="1428206" y="496388"/>
                </a:lnTo>
                <a:lnTo>
                  <a:pt x="1402080" y="505097"/>
                </a:lnTo>
                <a:cubicBezTo>
                  <a:pt x="1393371" y="508000"/>
                  <a:pt x="1383592" y="508714"/>
                  <a:pt x="1375954" y="513806"/>
                </a:cubicBezTo>
                <a:cubicBezTo>
                  <a:pt x="1299107" y="565038"/>
                  <a:pt x="1421937" y="486460"/>
                  <a:pt x="1297577" y="548640"/>
                </a:cubicBezTo>
                <a:cubicBezTo>
                  <a:pt x="1243468" y="575694"/>
                  <a:pt x="1283238" y="558958"/>
                  <a:pt x="1227909" y="574766"/>
                </a:cubicBezTo>
                <a:cubicBezTo>
                  <a:pt x="1219083" y="577288"/>
                  <a:pt x="1210815" y="581832"/>
                  <a:pt x="1201783" y="583474"/>
                </a:cubicBezTo>
                <a:cubicBezTo>
                  <a:pt x="1105388" y="601000"/>
                  <a:pt x="933105" y="598816"/>
                  <a:pt x="870857" y="600891"/>
                </a:cubicBezTo>
                <a:cubicBezTo>
                  <a:pt x="856343" y="603794"/>
                  <a:pt x="842114" y="609843"/>
                  <a:pt x="827314" y="609600"/>
                </a:cubicBezTo>
                <a:cubicBezTo>
                  <a:pt x="664672" y="606934"/>
                  <a:pt x="339634" y="592183"/>
                  <a:pt x="339634" y="592183"/>
                </a:cubicBezTo>
                <a:cubicBezTo>
                  <a:pt x="223949" y="569044"/>
                  <a:pt x="400269" y="602590"/>
                  <a:pt x="191589" y="574766"/>
                </a:cubicBezTo>
                <a:cubicBezTo>
                  <a:pt x="161743" y="570787"/>
                  <a:pt x="166022" y="561983"/>
                  <a:pt x="139337" y="548640"/>
                </a:cubicBezTo>
                <a:cubicBezTo>
                  <a:pt x="131127" y="544535"/>
                  <a:pt x="121920" y="542834"/>
                  <a:pt x="113212" y="539931"/>
                </a:cubicBezTo>
                <a:cubicBezTo>
                  <a:pt x="107475" y="522721"/>
                  <a:pt x="102432" y="499957"/>
                  <a:pt x="87086" y="487680"/>
                </a:cubicBezTo>
                <a:cubicBezTo>
                  <a:pt x="79918" y="481945"/>
                  <a:pt x="69171" y="483076"/>
                  <a:pt x="60960" y="478971"/>
                </a:cubicBezTo>
                <a:cubicBezTo>
                  <a:pt x="51599" y="474290"/>
                  <a:pt x="43543" y="467360"/>
                  <a:pt x="34834" y="461554"/>
                </a:cubicBezTo>
                <a:lnTo>
                  <a:pt x="8709" y="383177"/>
                </a:lnTo>
                <a:lnTo>
                  <a:pt x="0" y="357051"/>
                </a:lnTo>
                <a:cubicBezTo>
                  <a:pt x="2903" y="328023"/>
                  <a:pt x="1633" y="298268"/>
                  <a:pt x="8709" y="269966"/>
                </a:cubicBezTo>
                <a:cubicBezTo>
                  <a:pt x="10700" y="262000"/>
                  <a:pt x="20997" y="258959"/>
                  <a:pt x="26126" y="252548"/>
                </a:cubicBezTo>
                <a:cubicBezTo>
                  <a:pt x="54148" y="217520"/>
                  <a:pt x="37737" y="223520"/>
                  <a:pt x="43543" y="209006"/>
                </a:cubicBezTo>
                <a:close/>
              </a:path>
            </a:pathLst>
          </a:custGeom>
          <a:solidFill>
            <a:schemeClr val="bg1">
              <a:lumMod val="9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4" name="Freeform 23">
            <a:extLst>
              <a:ext uri="{FF2B5EF4-FFF2-40B4-BE49-F238E27FC236}">
                <a16:creationId xmlns:a16="http://schemas.microsoft.com/office/drawing/2014/main" id="{0E8FE049-4AF7-1CED-1BD2-21712FCF4106}"/>
              </a:ext>
            </a:extLst>
          </p:cNvPr>
          <p:cNvSpPr/>
          <p:nvPr/>
        </p:nvSpPr>
        <p:spPr>
          <a:xfrm>
            <a:off x="4443672" y="2238103"/>
            <a:ext cx="302499" cy="200297"/>
          </a:xfrm>
          <a:custGeom>
            <a:avLst/>
            <a:gdLst>
              <a:gd name="connsiteX0" fmla="*/ 6408 w 302499"/>
              <a:gd name="connsiteY0" fmla="*/ 17417 h 200297"/>
              <a:gd name="connsiteX1" fmla="*/ 32534 w 302499"/>
              <a:gd name="connsiteY1" fmla="*/ 87086 h 200297"/>
              <a:gd name="connsiteX2" fmla="*/ 41242 w 302499"/>
              <a:gd name="connsiteY2" fmla="*/ 113211 h 200297"/>
              <a:gd name="connsiteX3" fmla="*/ 76077 w 302499"/>
              <a:gd name="connsiteY3" fmla="*/ 156754 h 200297"/>
              <a:gd name="connsiteX4" fmla="*/ 119619 w 302499"/>
              <a:gd name="connsiteY4" fmla="*/ 200297 h 200297"/>
              <a:gd name="connsiteX5" fmla="*/ 224122 w 302499"/>
              <a:gd name="connsiteY5" fmla="*/ 182880 h 200297"/>
              <a:gd name="connsiteX6" fmla="*/ 250248 w 302499"/>
              <a:gd name="connsiteY6" fmla="*/ 165463 h 200297"/>
              <a:gd name="connsiteX7" fmla="*/ 302499 w 302499"/>
              <a:gd name="connsiteY7" fmla="*/ 148046 h 200297"/>
              <a:gd name="connsiteX8" fmla="*/ 285082 w 302499"/>
              <a:gd name="connsiteY8" fmla="*/ 95794 h 200297"/>
              <a:gd name="connsiteX9" fmla="*/ 232831 w 302499"/>
              <a:gd name="connsiteY9" fmla="*/ 78377 h 200297"/>
              <a:gd name="connsiteX10" fmla="*/ 206705 w 302499"/>
              <a:gd name="connsiteY10" fmla="*/ 69668 h 200297"/>
              <a:gd name="connsiteX11" fmla="*/ 180579 w 302499"/>
              <a:gd name="connsiteY11" fmla="*/ 52251 h 200297"/>
              <a:gd name="connsiteX12" fmla="*/ 145745 w 302499"/>
              <a:gd name="connsiteY12" fmla="*/ 8708 h 200297"/>
              <a:gd name="connsiteX13" fmla="*/ 119619 w 302499"/>
              <a:gd name="connsiteY13" fmla="*/ 0 h 200297"/>
              <a:gd name="connsiteX14" fmla="*/ 6408 w 302499"/>
              <a:gd name="connsiteY14" fmla="*/ 17417 h 2002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02499" h="200297">
                <a:moveTo>
                  <a:pt x="6408" y="17417"/>
                </a:moveTo>
                <a:cubicBezTo>
                  <a:pt x="-8106" y="31931"/>
                  <a:pt x="2635" y="27287"/>
                  <a:pt x="32534" y="87086"/>
                </a:cubicBezTo>
                <a:cubicBezTo>
                  <a:pt x="36639" y="95296"/>
                  <a:pt x="37137" y="105001"/>
                  <a:pt x="41242" y="113211"/>
                </a:cubicBezTo>
                <a:cubicBezTo>
                  <a:pt x="59113" y="148954"/>
                  <a:pt x="54474" y="129751"/>
                  <a:pt x="76077" y="156754"/>
                </a:cubicBezTo>
                <a:cubicBezTo>
                  <a:pt x="109255" y="198225"/>
                  <a:pt x="74831" y="170438"/>
                  <a:pt x="119619" y="200297"/>
                </a:cubicBezTo>
                <a:cubicBezTo>
                  <a:pt x="144448" y="197538"/>
                  <a:pt x="194944" y="197469"/>
                  <a:pt x="224122" y="182880"/>
                </a:cubicBezTo>
                <a:cubicBezTo>
                  <a:pt x="233484" y="178199"/>
                  <a:pt x="240684" y="169714"/>
                  <a:pt x="250248" y="165463"/>
                </a:cubicBezTo>
                <a:cubicBezTo>
                  <a:pt x="267025" y="158007"/>
                  <a:pt x="302499" y="148046"/>
                  <a:pt x="302499" y="148046"/>
                </a:cubicBezTo>
                <a:cubicBezTo>
                  <a:pt x="296693" y="130629"/>
                  <a:pt x="302499" y="101600"/>
                  <a:pt x="285082" y="95794"/>
                </a:cubicBezTo>
                <a:lnTo>
                  <a:pt x="232831" y="78377"/>
                </a:lnTo>
                <a:cubicBezTo>
                  <a:pt x="224122" y="75474"/>
                  <a:pt x="214343" y="74760"/>
                  <a:pt x="206705" y="69668"/>
                </a:cubicBezTo>
                <a:lnTo>
                  <a:pt x="180579" y="52251"/>
                </a:lnTo>
                <a:cubicBezTo>
                  <a:pt x="172670" y="40387"/>
                  <a:pt x="159531" y="16979"/>
                  <a:pt x="145745" y="8708"/>
                </a:cubicBezTo>
                <a:cubicBezTo>
                  <a:pt x="137874" y="3985"/>
                  <a:pt x="128328" y="2903"/>
                  <a:pt x="119619" y="0"/>
                </a:cubicBezTo>
                <a:cubicBezTo>
                  <a:pt x="56152" y="12693"/>
                  <a:pt x="20922" y="2903"/>
                  <a:pt x="6408" y="17417"/>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6" name="Freeform 25">
            <a:extLst>
              <a:ext uri="{FF2B5EF4-FFF2-40B4-BE49-F238E27FC236}">
                <a16:creationId xmlns:a16="http://schemas.microsoft.com/office/drawing/2014/main" id="{9F4A4AB1-FABA-FB4B-1E8F-B05E62548695}"/>
              </a:ext>
            </a:extLst>
          </p:cNvPr>
          <p:cNvSpPr/>
          <p:nvPr/>
        </p:nvSpPr>
        <p:spPr>
          <a:xfrm>
            <a:off x="5155474" y="2255242"/>
            <a:ext cx="304800" cy="107217"/>
          </a:xfrm>
          <a:custGeom>
            <a:avLst/>
            <a:gdLst>
              <a:gd name="connsiteX0" fmla="*/ 43543 w 304800"/>
              <a:gd name="connsiteY0" fmla="*/ 278 h 107217"/>
              <a:gd name="connsiteX1" fmla="*/ 148046 w 304800"/>
              <a:gd name="connsiteY1" fmla="*/ 8987 h 107217"/>
              <a:gd name="connsiteX2" fmla="*/ 226423 w 304800"/>
              <a:gd name="connsiteY2" fmla="*/ 43821 h 107217"/>
              <a:gd name="connsiteX3" fmla="*/ 278675 w 304800"/>
              <a:gd name="connsiteY3" fmla="*/ 61238 h 107217"/>
              <a:gd name="connsiteX4" fmla="*/ 304800 w 304800"/>
              <a:gd name="connsiteY4" fmla="*/ 69947 h 107217"/>
              <a:gd name="connsiteX5" fmla="*/ 296092 w 304800"/>
              <a:gd name="connsiteY5" fmla="*/ 104781 h 107217"/>
              <a:gd name="connsiteX6" fmla="*/ 174172 w 304800"/>
              <a:gd name="connsiteY6" fmla="*/ 96072 h 107217"/>
              <a:gd name="connsiteX7" fmla="*/ 34835 w 304800"/>
              <a:gd name="connsiteY7" fmla="*/ 87364 h 107217"/>
              <a:gd name="connsiteX8" fmla="*/ 17417 w 304800"/>
              <a:gd name="connsiteY8" fmla="*/ 69947 h 107217"/>
              <a:gd name="connsiteX9" fmla="*/ 0 w 304800"/>
              <a:gd name="connsiteY9" fmla="*/ 17695 h 107217"/>
              <a:gd name="connsiteX10" fmla="*/ 43543 w 304800"/>
              <a:gd name="connsiteY10" fmla="*/ 278 h 10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04800" h="107217">
                <a:moveTo>
                  <a:pt x="43543" y="278"/>
                </a:moveTo>
                <a:cubicBezTo>
                  <a:pt x="68217" y="-1173"/>
                  <a:pt x="113567" y="3240"/>
                  <a:pt x="148046" y="8987"/>
                </a:cubicBezTo>
                <a:cubicBezTo>
                  <a:pt x="231016" y="22816"/>
                  <a:pt x="173169" y="20153"/>
                  <a:pt x="226423" y="43821"/>
                </a:cubicBezTo>
                <a:cubicBezTo>
                  <a:pt x="243200" y="51277"/>
                  <a:pt x="261258" y="55432"/>
                  <a:pt x="278675" y="61238"/>
                </a:cubicBezTo>
                <a:lnTo>
                  <a:pt x="304800" y="69947"/>
                </a:lnTo>
                <a:cubicBezTo>
                  <a:pt x="301897" y="81558"/>
                  <a:pt x="307828" y="102434"/>
                  <a:pt x="296092" y="104781"/>
                </a:cubicBezTo>
                <a:cubicBezTo>
                  <a:pt x="256140" y="112771"/>
                  <a:pt x="214825" y="98782"/>
                  <a:pt x="174172" y="96072"/>
                </a:cubicBezTo>
                <a:lnTo>
                  <a:pt x="34835" y="87364"/>
                </a:lnTo>
                <a:cubicBezTo>
                  <a:pt x="29029" y="81558"/>
                  <a:pt x="21089" y="77291"/>
                  <a:pt x="17417" y="69947"/>
                </a:cubicBezTo>
                <a:cubicBezTo>
                  <a:pt x="9206" y="53526"/>
                  <a:pt x="0" y="17695"/>
                  <a:pt x="0" y="17695"/>
                </a:cubicBezTo>
                <a:cubicBezTo>
                  <a:pt x="28541" y="-1332"/>
                  <a:pt x="18869" y="1729"/>
                  <a:pt x="43543" y="278"/>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9" name="Freeform 28">
            <a:extLst>
              <a:ext uri="{FF2B5EF4-FFF2-40B4-BE49-F238E27FC236}">
                <a16:creationId xmlns:a16="http://schemas.microsoft.com/office/drawing/2014/main" id="{179432D8-CDF3-12AC-139D-72111DB691CA}"/>
              </a:ext>
            </a:extLst>
          </p:cNvPr>
          <p:cNvSpPr/>
          <p:nvPr/>
        </p:nvSpPr>
        <p:spPr>
          <a:xfrm>
            <a:off x="3979817" y="1958980"/>
            <a:ext cx="384901" cy="279123"/>
          </a:xfrm>
          <a:custGeom>
            <a:avLst/>
            <a:gdLst>
              <a:gd name="connsiteX0" fmla="*/ 383177 w 384901"/>
              <a:gd name="connsiteY0" fmla="*/ 235580 h 279123"/>
              <a:gd name="connsiteX1" fmla="*/ 313509 w 384901"/>
              <a:gd name="connsiteY1" fmla="*/ 218163 h 279123"/>
              <a:gd name="connsiteX2" fmla="*/ 287383 w 384901"/>
              <a:gd name="connsiteY2" fmla="*/ 200746 h 279123"/>
              <a:gd name="connsiteX3" fmla="*/ 261257 w 384901"/>
              <a:gd name="connsiteY3" fmla="*/ 192037 h 279123"/>
              <a:gd name="connsiteX4" fmla="*/ 209006 w 384901"/>
              <a:gd name="connsiteY4" fmla="*/ 165911 h 279123"/>
              <a:gd name="connsiteX5" fmla="*/ 165463 w 384901"/>
              <a:gd name="connsiteY5" fmla="*/ 113660 h 279123"/>
              <a:gd name="connsiteX6" fmla="*/ 156754 w 384901"/>
              <a:gd name="connsiteY6" fmla="*/ 87534 h 279123"/>
              <a:gd name="connsiteX7" fmla="*/ 113212 w 384901"/>
              <a:gd name="connsiteY7" fmla="*/ 43991 h 279123"/>
              <a:gd name="connsiteX8" fmla="*/ 104503 w 384901"/>
              <a:gd name="connsiteY8" fmla="*/ 17866 h 279123"/>
              <a:gd name="connsiteX9" fmla="*/ 26126 w 384901"/>
              <a:gd name="connsiteY9" fmla="*/ 9157 h 279123"/>
              <a:gd name="connsiteX10" fmla="*/ 0 w 384901"/>
              <a:gd name="connsiteY10" fmla="*/ 61409 h 279123"/>
              <a:gd name="connsiteX11" fmla="*/ 8709 w 384901"/>
              <a:gd name="connsiteY11" fmla="*/ 87534 h 279123"/>
              <a:gd name="connsiteX12" fmla="*/ 34834 w 384901"/>
              <a:gd name="connsiteY12" fmla="*/ 96243 h 279123"/>
              <a:gd name="connsiteX13" fmla="*/ 60960 w 384901"/>
              <a:gd name="connsiteY13" fmla="*/ 113660 h 279123"/>
              <a:gd name="connsiteX14" fmla="*/ 78377 w 384901"/>
              <a:gd name="connsiteY14" fmla="*/ 165911 h 279123"/>
              <a:gd name="connsiteX15" fmla="*/ 139337 w 384901"/>
              <a:gd name="connsiteY15" fmla="*/ 218163 h 279123"/>
              <a:gd name="connsiteX16" fmla="*/ 156754 w 384901"/>
              <a:gd name="connsiteY16" fmla="*/ 244289 h 279123"/>
              <a:gd name="connsiteX17" fmla="*/ 182880 w 384901"/>
              <a:gd name="connsiteY17" fmla="*/ 252997 h 279123"/>
              <a:gd name="connsiteX18" fmla="*/ 235132 w 384901"/>
              <a:gd name="connsiteY18" fmla="*/ 279123 h 279123"/>
              <a:gd name="connsiteX19" fmla="*/ 383177 w 384901"/>
              <a:gd name="connsiteY19" fmla="*/ 235580 h 2791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4901" h="279123">
                <a:moveTo>
                  <a:pt x="383177" y="235580"/>
                </a:moveTo>
                <a:cubicBezTo>
                  <a:pt x="396240" y="225420"/>
                  <a:pt x="331359" y="227088"/>
                  <a:pt x="313509" y="218163"/>
                </a:cubicBezTo>
                <a:cubicBezTo>
                  <a:pt x="304147" y="213482"/>
                  <a:pt x="296744" y="205427"/>
                  <a:pt x="287383" y="200746"/>
                </a:cubicBezTo>
                <a:cubicBezTo>
                  <a:pt x="279172" y="196641"/>
                  <a:pt x="269468" y="196142"/>
                  <a:pt x="261257" y="192037"/>
                </a:cubicBezTo>
                <a:cubicBezTo>
                  <a:pt x="193730" y="158273"/>
                  <a:pt x="274675" y="187802"/>
                  <a:pt x="209006" y="165911"/>
                </a:cubicBezTo>
                <a:cubicBezTo>
                  <a:pt x="189744" y="146650"/>
                  <a:pt x="177588" y="137911"/>
                  <a:pt x="165463" y="113660"/>
                </a:cubicBezTo>
                <a:cubicBezTo>
                  <a:pt x="161358" y="105449"/>
                  <a:pt x="162262" y="94878"/>
                  <a:pt x="156754" y="87534"/>
                </a:cubicBezTo>
                <a:cubicBezTo>
                  <a:pt x="144438" y="71113"/>
                  <a:pt x="113212" y="43991"/>
                  <a:pt x="113212" y="43991"/>
                </a:cubicBezTo>
                <a:cubicBezTo>
                  <a:pt x="110309" y="35283"/>
                  <a:pt x="110238" y="25034"/>
                  <a:pt x="104503" y="17866"/>
                </a:cubicBezTo>
                <a:cubicBezTo>
                  <a:pt x="80492" y="-12146"/>
                  <a:pt x="60347" y="3454"/>
                  <a:pt x="26126" y="9157"/>
                </a:cubicBezTo>
                <a:cubicBezTo>
                  <a:pt x="17321" y="22365"/>
                  <a:pt x="0" y="43382"/>
                  <a:pt x="0" y="61409"/>
                </a:cubicBezTo>
                <a:cubicBezTo>
                  <a:pt x="0" y="70588"/>
                  <a:pt x="2218" y="81043"/>
                  <a:pt x="8709" y="87534"/>
                </a:cubicBezTo>
                <a:cubicBezTo>
                  <a:pt x="15200" y="94025"/>
                  <a:pt x="26624" y="92138"/>
                  <a:pt x="34834" y="96243"/>
                </a:cubicBezTo>
                <a:cubicBezTo>
                  <a:pt x="44195" y="100924"/>
                  <a:pt x="52251" y="107854"/>
                  <a:pt x="60960" y="113660"/>
                </a:cubicBezTo>
                <a:cubicBezTo>
                  <a:pt x="66766" y="131077"/>
                  <a:pt x="65395" y="152929"/>
                  <a:pt x="78377" y="165911"/>
                </a:cubicBezTo>
                <a:cubicBezTo>
                  <a:pt x="120613" y="208147"/>
                  <a:pt x="99549" y="191637"/>
                  <a:pt x="139337" y="218163"/>
                </a:cubicBezTo>
                <a:cubicBezTo>
                  <a:pt x="145143" y="226872"/>
                  <a:pt x="148581" y="237751"/>
                  <a:pt x="156754" y="244289"/>
                </a:cubicBezTo>
                <a:cubicBezTo>
                  <a:pt x="163922" y="250023"/>
                  <a:pt x="174669" y="248892"/>
                  <a:pt x="182880" y="252997"/>
                </a:cubicBezTo>
                <a:cubicBezTo>
                  <a:pt x="250416" y="286764"/>
                  <a:pt x="169457" y="257230"/>
                  <a:pt x="235132" y="279123"/>
                </a:cubicBezTo>
                <a:cubicBezTo>
                  <a:pt x="314922" y="252526"/>
                  <a:pt x="370114" y="245740"/>
                  <a:pt x="383177" y="235580"/>
                </a:cubicBezTo>
                <a:close/>
              </a:path>
            </a:pathLst>
          </a:custGeom>
          <a:solidFill>
            <a:schemeClr val="bg1">
              <a:lumMod val="95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Freeform 30">
            <a:extLst>
              <a:ext uri="{FF2B5EF4-FFF2-40B4-BE49-F238E27FC236}">
                <a16:creationId xmlns:a16="http://schemas.microsoft.com/office/drawing/2014/main" id="{26AF169E-7B05-748E-C37B-580B482895BD}"/>
              </a:ext>
            </a:extLst>
          </p:cNvPr>
          <p:cNvSpPr/>
          <p:nvPr/>
        </p:nvSpPr>
        <p:spPr>
          <a:xfrm>
            <a:off x="4031186" y="2168066"/>
            <a:ext cx="122803" cy="87454"/>
          </a:xfrm>
          <a:custGeom>
            <a:avLst/>
            <a:gdLst>
              <a:gd name="connsiteX0" fmla="*/ 61843 w 122803"/>
              <a:gd name="connsiteY0" fmla="*/ 368 h 87454"/>
              <a:gd name="connsiteX1" fmla="*/ 18300 w 122803"/>
              <a:gd name="connsiteY1" fmla="*/ 9077 h 87454"/>
              <a:gd name="connsiteX2" fmla="*/ 9591 w 122803"/>
              <a:gd name="connsiteY2" fmla="*/ 78745 h 87454"/>
              <a:gd name="connsiteX3" fmla="*/ 35717 w 122803"/>
              <a:gd name="connsiteY3" fmla="*/ 87454 h 87454"/>
              <a:gd name="connsiteX4" fmla="*/ 70551 w 122803"/>
              <a:gd name="connsiteY4" fmla="*/ 78745 h 87454"/>
              <a:gd name="connsiteX5" fmla="*/ 122803 w 122803"/>
              <a:gd name="connsiteY5" fmla="*/ 61328 h 87454"/>
              <a:gd name="connsiteX6" fmla="*/ 105385 w 122803"/>
              <a:gd name="connsiteY6" fmla="*/ 43911 h 87454"/>
              <a:gd name="connsiteX7" fmla="*/ 87968 w 122803"/>
              <a:gd name="connsiteY7" fmla="*/ 17785 h 87454"/>
              <a:gd name="connsiteX8" fmla="*/ 61843 w 122803"/>
              <a:gd name="connsiteY8" fmla="*/ 368 h 87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803" h="87454">
                <a:moveTo>
                  <a:pt x="61843" y="368"/>
                </a:moveTo>
                <a:cubicBezTo>
                  <a:pt x="50232" y="-1083"/>
                  <a:pt x="31151" y="1733"/>
                  <a:pt x="18300" y="9077"/>
                </a:cubicBezTo>
                <a:cubicBezTo>
                  <a:pt x="-5958" y="22939"/>
                  <a:pt x="-3106" y="59700"/>
                  <a:pt x="9591" y="78745"/>
                </a:cubicBezTo>
                <a:cubicBezTo>
                  <a:pt x="14683" y="86383"/>
                  <a:pt x="27008" y="84551"/>
                  <a:pt x="35717" y="87454"/>
                </a:cubicBezTo>
                <a:cubicBezTo>
                  <a:pt x="47328" y="84551"/>
                  <a:pt x="59087" y="82184"/>
                  <a:pt x="70551" y="78745"/>
                </a:cubicBezTo>
                <a:cubicBezTo>
                  <a:pt x="88136" y="73469"/>
                  <a:pt x="122803" y="61328"/>
                  <a:pt x="122803" y="61328"/>
                </a:cubicBezTo>
                <a:cubicBezTo>
                  <a:pt x="116997" y="55522"/>
                  <a:pt x="110514" y="50322"/>
                  <a:pt x="105385" y="43911"/>
                </a:cubicBezTo>
                <a:cubicBezTo>
                  <a:pt x="98847" y="35738"/>
                  <a:pt x="95369" y="25186"/>
                  <a:pt x="87968" y="17785"/>
                </a:cubicBezTo>
                <a:cubicBezTo>
                  <a:pt x="83378" y="13195"/>
                  <a:pt x="73454" y="1819"/>
                  <a:pt x="61843" y="368"/>
                </a:cubicBezTo>
                <a:close/>
              </a:path>
            </a:pathLst>
          </a:cu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4" name="Freeform 33">
            <a:extLst>
              <a:ext uri="{FF2B5EF4-FFF2-40B4-BE49-F238E27FC236}">
                <a16:creationId xmlns:a16="http://schemas.microsoft.com/office/drawing/2014/main" id="{D10564DA-57D8-ECB7-969F-2042076757C3}"/>
              </a:ext>
            </a:extLst>
          </p:cNvPr>
          <p:cNvSpPr/>
          <p:nvPr/>
        </p:nvSpPr>
        <p:spPr>
          <a:xfrm>
            <a:off x="4275909" y="1923828"/>
            <a:ext cx="252548" cy="148812"/>
          </a:xfrm>
          <a:custGeom>
            <a:avLst/>
            <a:gdLst>
              <a:gd name="connsiteX0" fmla="*/ 0 w 252548"/>
              <a:gd name="connsiteY0" fmla="*/ 148812 h 148812"/>
              <a:gd name="connsiteX1" fmla="*/ 26125 w 252548"/>
              <a:gd name="connsiteY1" fmla="*/ 105269 h 148812"/>
              <a:gd name="connsiteX2" fmla="*/ 52251 w 252548"/>
              <a:gd name="connsiteY2" fmla="*/ 79143 h 148812"/>
              <a:gd name="connsiteX3" fmla="*/ 78377 w 252548"/>
              <a:gd name="connsiteY3" fmla="*/ 26892 h 148812"/>
              <a:gd name="connsiteX4" fmla="*/ 104502 w 252548"/>
              <a:gd name="connsiteY4" fmla="*/ 18183 h 148812"/>
              <a:gd name="connsiteX5" fmla="*/ 252548 w 252548"/>
              <a:gd name="connsiteY5" fmla="*/ 766 h 148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2548" h="148812">
                <a:moveTo>
                  <a:pt x="0" y="148812"/>
                </a:moveTo>
                <a:cubicBezTo>
                  <a:pt x="8708" y="134298"/>
                  <a:pt x="15969" y="118810"/>
                  <a:pt x="26125" y="105269"/>
                </a:cubicBezTo>
                <a:cubicBezTo>
                  <a:pt x="33514" y="95416"/>
                  <a:pt x="45419" y="89390"/>
                  <a:pt x="52251" y="79143"/>
                </a:cubicBezTo>
                <a:cubicBezTo>
                  <a:pt x="70282" y="52098"/>
                  <a:pt x="49014" y="50383"/>
                  <a:pt x="78377" y="26892"/>
                </a:cubicBezTo>
                <a:cubicBezTo>
                  <a:pt x="85545" y="21157"/>
                  <a:pt x="95646" y="20598"/>
                  <a:pt x="104502" y="18183"/>
                </a:cubicBezTo>
                <a:cubicBezTo>
                  <a:pt x="191596" y="-5570"/>
                  <a:pt x="158878" y="766"/>
                  <a:pt x="252548" y="76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Freeform 43">
            <a:extLst>
              <a:ext uri="{FF2B5EF4-FFF2-40B4-BE49-F238E27FC236}">
                <a16:creationId xmlns:a16="http://schemas.microsoft.com/office/drawing/2014/main" id="{6E340634-598D-C588-CF5A-D3194C47E7F5}"/>
              </a:ext>
            </a:extLst>
          </p:cNvPr>
          <p:cNvSpPr/>
          <p:nvPr/>
        </p:nvSpPr>
        <p:spPr>
          <a:xfrm>
            <a:off x="4271989" y="1811383"/>
            <a:ext cx="93160" cy="192054"/>
          </a:xfrm>
          <a:custGeom>
            <a:avLst/>
            <a:gdLst>
              <a:gd name="connsiteX0" fmla="*/ 64880 w 93160"/>
              <a:gd name="connsiteY0" fmla="*/ 191588 h 192054"/>
              <a:gd name="connsiteX1" fmla="*/ 21337 w 93160"/>
              <a:gd name="connsiteY1" fmla="*/ 174171 h 192054"/>
              <a:gd name="connsiteX2" fmla="*/ 3920 w 93160"/>
              <a:gd name="connsiteY2" fmla="*/ 148046 h 192054"/>
              <a:gd name="connsiteX3" fmla="*/ 30045 w 93160"/>
              <a:gd name="connsiteY3" fmla="*/ 8708 h 192054"/>
              <a:gd name="connsiteX4" fmla="*/ 64880 w 93160"/>
              <a:gd name="connsiteY4" fmla="*/ 0 h 192054"/>
              <a:gd name="connsiteX5" fmla="*/ 82297 w 93160"/>
              <a:gd name="connsiteY5" fmla="*/ 26126 h 192054"/>
              <a:gd name="connsiteX6" fmla="*/ 82297 w 93160"/>
              <a:gd name="connsiteY6" fmla="*/ 156754 h 192054"/>
              <a:gd name="connsiteX7" fmla="*/ 64880 w 93160"/>
              <a:gd name="connsiteY7" fmla="*/ 191588 h 192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160" h="192054">
                <a:moveTo>
                  <a:pt x="64880" y="191588"/>
                </a:moveTo>
                <a:cubicBezTo>
                  <a:pt x="54720" y="194491"/>
                  <a:pt x="34058" y="183257"/>
                  <a:pt x="21337" y="174171"/>
                </a:cubicBezTo>
                <a:cubicBezTo>
                  <a:pt x="12820" y="168088"/>
                  <a:pt x="4535" y="158494"/>
                  <a:pt x="3920" y="148046"/>
                </a:cubicBezTo>
                <a:cubicBezTo>
                  <a:pt x="3305" y="137596"/>
                  <a:pt x="-14185" y="30823"/>
                  <a:pt x="30045" y="8708"/>
                </a:cubicBezTo>
                <a:cubicBezTo>
                  <a:pt x="40750" y="3355"/>
                  <a:pt x="53268" y="2903"/>
                  <a:pt x="64880" y="0"/>
                </a:cubicBezTo>
                <a:cubicBezTo>
                  <a:pt x="70686" y="8709"/>
                  <a:pt x="77616" y="16764"/>
                  <a:pt x="82297" y="26126"/>
                </a:cubicBezTo>
                <a:cubicBezTo>
                  <a:pt x="102663" y="66859"/>
                  <a:pt x="89464" y="113753"/>
                  <a:pt x="82297" y="156754"/>
                </a:cubicBezTo>
                <a:cubicBezTo>
                  <a:pt x="81820" y="159618"/>
                  <a:pt x="75040" y="188685"/>
                  <a:pt x="64880" y="191588"/>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Freeform 48">
            <a:extLst>
              <a:ext uri="{FF2B5EF4-FFF2-40B4-BE49-F238E27FC236}">
                <a16:creationId xmlns:a16="http://schemas.microsoft.com/office/drawing/2014/main" id="{92069DDA-07F0-9C93-C01A-E918FCB88A63}"/>
              </a:ext>
            </a:extLst>
          </p:cNvPr>
          <p:cNvSpPr/>
          <p:nvPr/>
        </p:nvSpPr>
        <p:spPr>
          <a:xfrm>
            <a:off x="4288909" y="1898046"/>
            <a:ext cx="40854" cy="80873"/>
          </a:xfrm>
          <a:custGeom>
            <a:avLst/>
            <a:gdLst>
              <a:gd name="connsiteX0" fmla="*/ 4417 w 40854"/>
              <a:gd name="connsiteY0" fmla="*/ 423 h 80873"/>
              <a:gd name="connsiteX1" fmla="*/ 39251 w 40854"/>
              <a:gd name="connsiteY1" fmla="*/ 43965 h 80873"/>
              <a:gd name="connsiteX2" fmla="*/ 30542 w 40854"/>
              <a:gd name="connsiteY2" fmla="*/ 78800 h 80873"/>
              <a:gd name="connsiteX3" fmla="*/ 4417 w 40854"/>
              <a:gd name="connsiteY3" fmla="*/ 70091 h 80873"/>
              <a:gd name="connsiteX4" fmla="*/ 4417 w 40854"/>
              <a:gd name="connsiteY4" fmla="*/ 423 h 80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4" h="80873">
                <a:moveTo>
                  <a:pt x="4417" y="423"/>
                </a:moveTo>
                <a:cubicBezTo>
                  <a:pt x="10223" y="-3931"/>
                  <a:pt x="33373" y="26332"/>
                  <a:pt x="39251" y="43965"/>
                </a:cubicBezTo>
                <a:cubicBezTo>
                  <a:pt x="43036" y="55320"/>
                  <a:pt x="40117" y="71618"/>
                  <a:pt x="30542" y="78800"/>
                </a:cubicBezTo>
                <a:cubicBezTo>
                  <a:pt x="23198" y="84308"/>
                  <a:pt x="9140" y="77962"/>
                  <a:pt x="4417" y="70091"/>
                </a:cubicBezTo>
                <a:cubicBezTo>
                  <a:pt x="-1557" y="60134"/>
                  <a:pt x="-1389" y="4777"/>
                  <a:pt x="4417" y="423"/>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7" name="Freeform 56">
            <a:extLst>
              <a:ext uri="{FF2B5EF4-FFF2-40B4-BE49-F238E27FC236}">
                <a16:creationId xmlns:a16="http://schemas.microsoft.com/office/drawing/2014/main" id="{C2A7032A-DD95-5A5D-4F87-1C22E3D004C1}"/>
              </a:ext>
            </a:extLst>
          </p:cNvPr>
          <p:cNvSpPr/>
          <p:nvPr/>
        </p:nvSpPr>
        <p:spPr>
          <a:xfrm>
            <a:off x="4537166" y="1933303"/>
            <a:ext cx="191588" cy="235131"/>
          </a:xfrm>
          <a:custGeom>
            <a:avLst/>
            <a:gdLst>
              <a:gd name="connsiteX0" fmla="*/ 0 w 191588"/>
              <a:gd name="connsiteY0" fmla="*/ 235131 h 235131"/>
              <a:gd name="connsiteX1" fmla="*/ 69668 w 191588"/>
              <a:gd name="connsiteY1" fmla="*/ 217714 h 235131"/>
              <a:gd name="connsiteX2" fmla="*/ 95794 w 191588"/>
              <a:gd name="connsiteY2" fmla="*/ 200297 h 235131"/>
              <a:gd name="connsiteX3" fmla="*/ 130628 w 191588"/>
              <a:gd name="connsiteY3" fmla="*/ 148046 h 235131"/>
              <a:gd name="connsiteX4" fmla="*/ 148045 w 191588"/>
              <a:gd name="connsiteY4" fmla="*/ 121920 h 235131"/>
              <a:gd name="connsiteX5" fmla="*/ 182880 w 191588"/>
              <a:gd name="connsiteY5" fmla="*/ 78377 h 235131"/>
              <a:gd name="connsiteX6" fmla="*/ 191588 w 191588"/>
              <a:gd name="connsiteY6" fmla="*/ 52251 h 235131"/>
              <a:gd name="connsiteX7" fmla="*/ 182880 w 191588"/>
              <a:gd name="connsiteY7" fmla="*/ 0 h 235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1588" h="235131">
                <a:moveTo>
                  <a:pt x="0" y="235131"/>
                </a:moveTo>
                <a:cubicBezTo>
                  <a:pt x="16568" y="231818"/>
                  <a:pt x="51812" y="226642"/>
                  <a:pt x="69668" y="217714"/>
                </a:cubicBezTo>
                <a:cubicBezTo>
                  <a:pt x="79029" y="213033"/>
                  <a:pt x="87085" y="206103"/>
                  <a:pt x="95794" y="200297"/>
                </a:cubicBezTo>
                <a:lnTo>
                  <a:pt x="130628" y="148046"/>
                </a:lnTo>
                <a:cubicBezTo>
                  <a:pt x="136434" y="139337"/>
                  <a:pt x="140644" y="129321"/>
                  <a:pt x="148045" y="121920"/>
                </a:cubicBezTo>
                <a:cubicBezTo>
                  <a:pt x="172864" y="97102"/>
                  <a:pt x="160909" y="111335"/>
                  <a:pt x="182880" y="78377"/>
                </a:cubicBezTo>
                <a:cubicBezTo>
                  <a:pt x="185783" y="69668"/>
                  <a:pt x="191588" y="61431"/>
                  <a:pt x="191588" y="52251"/>
                </a:cubicBezTo>
                <a:cubicBezTo>
                  <a:pt x="191588" y="34594"/>
                  <a:pt x="182880" y="0"/>
                  <a:pt x="182880"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Freeform 74">
            <a:extLst>
              <a:ext uri="{FF2B5EF4-FFF2-40B4-BE49-F238E27FC236}">
                <a16:creationId xmlns:a16="http://schemas.microsoft.com/office/drawing/2014/main" id="{5101E6E8-65E2-7BFE-44AD-08FD97759734}"/>
              </a:ext>
            </a:extLst>
          </p:cNvPr>
          <p:cNvSpPr/>
          <p:nvPr/>
        </p:nvSpPr>
        <p:spPr>
          <a:xfrm>
            <a:off x="4937760" y="1811383"/>
            <a:ext cx="113211" cy="304800"/>
          </a:xfrm>
          <a:custGeom>
            <a:avLst/>
            <a:gdLst>
              <a:gd name="connsiteX0" fmla="*/ 0 w 113211"/>
              <a:gd name="connsiteY0" fmla="*/ 304800 h 304800"/>
              <a:gd name="connsiteX1" fmla="*/ 78377 w 113211"/>
              <a:gd name="connsiteY1" fmla="*/ 209006 h 304800"/>
              <a:gd name="connsiteX2" fmla="*/ 95794 w 113211"/>
              <a:gd name="connsiteY2" fmla="*/ 182880 h 304800"/>
              <a:gd name="connsiteX3" fmla="*/ 113211 w 113211"/>
              <a:gd name="connsiteY3" fmla="*/ 156754 h 304800"/>
              <a:gd name="connsiteX4" fmla="*/ 95794 w 113211"/>
              <a:gd name="connsiteY4" fmla="*/ 8708 h 304800"/>
              <a:gd name="connsiteX5" fmla="*/ 87086 w 113211"/>
              <a:gd name="connsiteY5"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211" h="304800">
                <a:moveTo>
                  <a:pt x="0" y="304800"/>
                </a:moveTo>
                <a:cubicBezTo>
                  <a:pt x="58344" y="246456"/>
                  <a:pt x="32158" y="278335"/>
                  <a:pt x="78377" y="209006"/>
                </a:cubicBezTo>
                <a:lnTo>
                  <a:pt x="95794" y="182880"/>
                </a:lnTo>
                <a:lnTo>
                  <a:pt x="113211" y="156754"/>
                </a:lnTo>
                <a:cubicBezTo>
                  <a:pt x="111834" y="137478"/>
                  <a:pt x="115589" y="48297"/>
                  <a:pt x="95794" y="8708"/>
                </a:cubicBezTo>
                <a:cubicBezTo>
                  <a:pt x="93958" y="5036"/>
                  <a:pt x="89989" y="2903"/>
                  <a:pt x="87086" y="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Freeform 75">
            <a:extLst>
              <a:ext uri="{FF2B5EF4-FFF2-40B4-BE49-F238E27FC236}">
                <a16:creationId xmlns:a16="http://schemas.microsoft.com/office/drawing/2014/main" id="{84E391A8-78F2-3713-481D-21F75E0FFDA8}"/>
              </a:ext>
            </a:extLst>
          </p:cNvPr>
          <p:cNvSpPr/>
          <p:nvPr/>
        </p:nvSpPr>
        <p:spPr>
          <a:xfrm>
            <a:off x="5064916" y="1813456"/>
            <a:ext cx="113211" cy="304800"/>
          </a:xfrm>
          <a:custGeom>
            <a:avLst/>
            <a:gdLst>
              <a:gd name="connsiteX0" fmla="*/ 0 w 113211"/>
              <a:gd name="connsiteY0" fmla="*/ 304800 h 304800"/>
              <a:gd name="connsiteX1" fmla="*/ 78377 w 113211"/>
              <a:gd name="connsiteY1" fmla="*/ 209006 h 304800"/>
              <a:gd name="connsiteX2" fmla="*/ 95794 w 113211"/>
              <a:gd name="connsiteY2" fmla="*/ 182880 h 304800"/>
              <a:gd name="connsiteX3" fmla="*/ 113211 w 113211"/>
              <a:gd name="connsiteY3" fmla="*/ 156754 h 304800"/>
              <a:gd name="connsiteX4" fmla="*/ 95794 w 113211"/>
              <a:gd name="connsiteY4" fmla="*/ 8708 h 304800"/>
              <a:gd name="connsiteX5" fmla="*/ 87086 w 113211"/>
              <a:gd name="connsiteY5"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211" h="304800">
                <a:moveTo>
                  <a:pt x="0" y="304800"/>
                </a:moveTo>
                <a:cubicBezTo>
                  <a:pt x="58344" y="246456"/>
                  <a:pt x="32158" y="278335"/>
                  <a:pt x="78377" y="209006"/>
                </a:cubicBezTo>
                <a:lnTo>
                  <a:pt x="95794" y="182880"/>
                </a:lnTo>
                <a:lnTo>
                  <a:pt x="113211" y="156754"/>
                </a:lnTo>
                <a:cubicBezTo>
                  <a:pt x="111834" y="137478"/>
                  <a:pt x="115589" y="48297"/>
                  <a:pt x="95794" y="8708"/>
                </a:cubicBezTo>
                <a:cubicBezTo>
                  <a:pt x="93958" y="5036"/>
                  <a:pt x="89989" y="2903"/>
                  <a:pt x="87086" y="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Freeform 76">
            <a:extLst>
              <a:ext uri="{FF2B5EF4-FFF2-40B4-BE49-F238E27FC236}">
                <a16:creationId xmlns:a16="http://schemas.microsoft.com/office/drawing/2014/main" id="{2A0BAF8B-F148-8EBA-2613-A71F383ACB5B}"/>
              </a:ext>
            </a:extLst>
          </p:cNvPr>
          <p:cNvSpPr/>
          <p:nvPr/>
        </p:nvSpPr>
        <p:spPr>
          <a:xfrm>
            <a:off x="5192072" y="1826519"/>
            <a:ext cx="113211" cy="304800"/>
          </a:xfrm>
          <a:custGeom>
            <a:avLst/>
            <a:gdLst>
              <a:gd name="connsiteX0" fmla="*/ 0 w 113211"/>
              <a:gd name="connsiteY0" fmla="*/ 304800 h 304800"/>
              <a:gd name="connsiteX1" fmla="*/ 78377 w 113211"/>
              <a:gd name="connsiteY1" fmla="*/ 209006 h 304800"/>
              <a:gd name="connsiteX2" fmla="*/ 95794 w 113211"/>
              <a:gd name="connsiteY2" fmla="*/ 182880 h 304800"/>
              <a:gd name="connsiteX3" fmla="*/ 113211 w 113211"/>
              <a:gd name="connsiteY3" fmla="*/ 156754 h 304800"/>
              <a:gd name="connsiteX4" fmla="*/ 95794 w 113211"/>
              <a:gd name="connsiteY4" fmla="*/ 8708 h 304800"/>
              <a:gd name="connsiteX5" fmla="*/ 87086 w 113211"/>
              <a:gd name="connsiteY5"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211" h="304800">
                <a:moveTo>
                  <a:pt x="0" y="304800"/>
                </a:moveTo>
                <a:cubicBezTo>
                  <a:pt x="58344" y="246456"/>
                  <a:pt x="32158" y="278335"/>
                  <a:pt x="78377" y="209006"/>
                </a:cubicBezTo>
                <a:lnTo>
                  <a:pt x="95794" y="182880"/>
                </a:lnTo>
                <a:lnTo>
                  <a:pt x="113211" y="156754"/>
                </a:lnTo>
                <a:cubicBezTo>
                  <a:pt x="111834" y="137478"/>
                  <a:pt x="115589" y="48297"/>
                  <a:pt x="95794" y="8708"/>
                </a:cubicBezTo>
                <a:cubicBezTo>
                  <a:pt x="93958" y="5036"/>
                  <a:pt x="89989" y="2903"/>
                  <a:pt x="87086" y="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8" name="Freeform 77">
            <a:extLst>
              <a:ext uri="{FF2B5EF4-FFF2-40B4-BE49-F238E27FC236}">
                <a16:creationId xmlns:a16="http://schemas.microsoft.com/office/drawing/2014/main" id="{4BFA7346-AB54-0D53-4FC7-6DB2FCB3DBBC}"/>
              </a:ext>
            </a:extLst>
          </p:cNvPr>
          <p:cNvSpPr/>
          <p:nvPr/>
        </p:nvSpPr>
        <p:spPr>
          <a:xfrm rot="234300">
            <a:off x="4955177" y="1881051"/>
            <a:ext cx="304800" cy="245225"/>
          </a:xfrm>
          <a:custGeom>
            <a:avLst/>
            <a:gdLst>
              <a:gd name="connsiteX0" fmla="*/ 0 w 304800"/>
              <a:gd name="connsiteY0" fmla="*/ 0 h 245225"/>
              <a:gd name="connsiteX1" fmla="*/ 43543 w 304800"/>
              <a:gd name="connsiteY1" fmla="*/ 8709 h 245225"/>
              <a:gd name="connsiteX2" fmla="*/ 69669 w 304800"/>
              <a:gd name="connsiteY2" fmla="*/ 26126 h 245225"/>
              <a:gd name="connsiteX3" fmla="*/ 104503 w 304800"/>
              <a:gd name="connsiteY3" fmla="*/ 34835 h 245225"/>
              <a:gd name="connsiteX4" fmla="*/ 156754 w 304800"/>
              <a:gd name="connsiteY4" fmla="*/ 52252 h 245225"/>
              <a:gd name="connsiteX5" fmla="*/ 174172 w 304800"/>
              <a:gd name="connsiteY5" fmla="*/ 69669 h 245225"/>
              <a:gd name="connsiteX6" fmla="*/ 200297 w 304800"/>
              <a:gd name="connsiteY6" fmla="*/ 78378 h 245225"/>
              <a:gd name="connsiteX7" fmla="*/ 226423 w 304800"/>
              <a:gd name="connsiteY7" fmla="*/ 95795 h 245225"/>
              <a:gd name="connsiteX8" fmla="*/ 243840 w 304800"/>
              <a:gd name="connsiteY8" fmla="*/ 121920 h 245225"/>
              <a:gd name="connsiteX9" fmla="*/ 269966 w 304800"/>
              <a:gd name="connsiteY9" fmla="*/ 174172 h 245225"/>
              <a:gd name="connsiteX10" fmla="*/ 296092 w 304800"/>
              <a:gd name="connsiteY10" fmla="*/ 217715 h 245225"/>
              <a:gd name="connsiteX11" fmla="*/ 304800 w 304800"/>
              <a:gd name="connsiteY11" fmla="*/ 243840 h 245225"/>
              <a:gd name="connsiteX12" fmla="*/ 296092 w 304800"/>
              <a:gd name="connsiteY12" fmla="*/ 226423 h 24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800" h="245225">
                <a:moveTo>
                  <a:pt x="0" y="0"/>
                </a:moveTo>
                <a:cubicBezTo>
                  <a:pt x="14514" y="2903"/>
                  <a:pt x="29684" y="3512"/>
                  <a:pt x="43543" y="8709"/>
                </a:cubicBezTo>
                <a:cubicBezTo>
                  <a:pt x="53343" y="12384"/>
                  <a:pt x="60049" y="22003"/>
                  <a:pt x="69669" y="26126"/>
                </a:cubicBezTo>
                <a:cubicBezTo>
                  <a:pt x="80670" y="30841"/>
                  <a:pt x="93039" y="31396"/>
                  <a:pt x="104503" y="34835"/>
                </a:cubicBezTo>
                <a:cubicBezTo>
                  <a:pt x="122088" y="40111"/>
                  <a:pt x="156754" y="52252"/>
                  <a:pt x="156754" y="52252"/>
                </a:cubicBezTo>
                <a:cubicBezTo>
                  <a:pt x="162560" y="58058"/>
                  <a:pt x="167131" y="65445"/>
                  <a:pt x="174172" y="69669"/>
                </a:cubicBezTo>
                <a:cubicBezTo>
                  <a:pt x="182043" y="74392"/>
                  <a:pt x="192087" y="74273"/>
                  <a:pt x="200297" y="78378"/>
                </a:cubicBezTo>
                <a:cubicBezTo>
                  <a:pt x="209658" y="83059"/>
                  <a:pt x="217714" y="89989"/>
                  <a:pt x="226423" y="95795"/>
                </a:cubicBezTo>
                <a:cubicBezTo>
                  <a:pt x="232229" y="104503"/>
                  <a:pt x="239159" y="112559"/>
                  <a:pt x="243840" y="121920"/>
                </a:cubicBezTo>
                <a:cubicBezTo>
                  <a:pt x="279898" y="194035"/>
                  <a:pt x="220048" y="99294"/>
                  <a:pt x="269966" y="174172"/>
                </a:cubicBezTo>
                <a:cubicBezTo>
                  <a:pt x="294633" y="248179"/>
                  <a:pt x="260231" y="157948"/>
                  <a:pt x="296092" y="217715"/>
                </a:cubicBezTo>
                <a:cubicBezTo>
                  <a:pt x="300815" y="225586"/>
                  <a:pt x="304800" y="234661"/>
                  <a:pt x="304800" y="243840"/>
                </a:cubicBezTo>
                <a:cubicBezTo>
                  <a:pt x="304800" y="250331"/>
                  <a:pt x="298995" y="232229"/>
                  <a:pt x="296092" y="226423"/>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9" name="Freeform 78">
            <a:extLst>
              <a:ext uri="{FF2B5EF4-FFF2-40B4-BE49-F238E27FC236}">
                <a16:creationId xmlns:a16="http://schemas.microsoft.com/office/drawing/2014/main" id="{F22DE6BA-A3AF-228B-0673-675F19CE3CA8}"/>
              </a:ext>
            </a:extLst>
          </p:cNvPr>
          <p:cNvSpPr/>
          <p:nvPr/>
        </p:nvSpPr>
        <p:spPr>
          <a:xfrm rot="769043">
            <a:off x="5073139" y="1852220"/>
            <a:ext cx="304800" cy="245225"/>
          </a:xfrm>
          <a:custGeom>
            <a:avLst/>
            <a:gdLst>
              <a:gd name="connsiteX0" fmla="*/ 0 w 304800"/>
              <a:gd name="connsiteY0" fmla="*/ 0 h 245225"/>
              <a:gd name="connsiteX1" fmla="*/ 43543 w 304800"/>
              <a:gd name="connsiteY1" fmla="*/ 8709 h 245225"/>
              <a:gd name="connsiteX2" fmla="*/ 69669 w 304800"/>
              <a:gd name="connsiteY2" fmla="*/ 26126 h 245225"/>
              <a:gd name="connsiteX3" fmla="*/ 104503 w 304800"/>
              <a:gd name="connsiteY3" fmla="*/ 34835 h 245225"/>
              <a:gd name="connsiteX4" fmla="*/ 156754 w 304800"/>
              <a:gd name="connsiteY4" fmla="*/ 52252 h 245225"/>
              <a:gd name="connsiteX5" fmla="*/ 174172 w 304800"/>
              <a:gd name="connsiteY5" fmla="*/ 69669 h 245225"/>
              <a:gd name="connsiteX6" fmla="*/ 200297 w 304800"/>
              <a:gd name="connsiteY6" fmla="*/ 78378 h 245225"/>
              <a:gd name="connsiteX7" fmla="*/ 226423 w 304800"/>
              <a:gd name="connsiteY7" fmla="*/ 95795 h 245225"/>
              <a:gd name="connsiteX8" fmla="*/ 243840 w 304800"/>
              <a:gd name="connsiteY8" fmla="*/ 121920 h 245225"/>
              <a:gd name="connsiteX9" fmla="*/ 269966 w 304800"/>
              <a:gd name="connsiteY9" fmla="*/ 174172 h 245225"/>
              <a:gd name="connsiteX10" fmla="*/ 296092 w 304800"/>
              <a:gd name="connsiteY10" fmla="*/ 217715 h 245225"/>
              <a:gd name="connsiteX11" fmla="*/ 304800 w 304800"/>
              <a:gd name="connsiteY11" fmla="*/ 243840 h 245225"/>
              <a:gd name="connsiteX12" fmla="*/ 296092 w 304800"/>
              <a:gd name="connsiteY12" fmla="*/ 226423 h 24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800" h="245225">
                <a:moveTo>
                  <a:pt x="0" y="0"/>
                </a:moveTo>
                <a:cubicBezTo>
                  <a:pt x="14514" y="2903"/>
                  <a:pt x="29684" y="3512"/>
                  <a:pt x="43543" y="8709"/>
                </a:cubicBezTo>
                <a:cubicBezTo>
                  <a:pt x="53343" y="12384"/>
                  <a:pt x="60049" y="22003"/>
                  <a:pt x="69669" y="26126"/>
                </a:cubicBezTo>
                <a:cubicBezTo>
                  <a:pt x="80670" y="30841"/>
                  <a:pt x="93039" y="31396"/>
                  <a:pt x="104503" y="34835"/>
                </a:cubicBezTo>
                <a:cubicBezTo>
                  <a:pt x="122088" y="40111"/>
                  <a:pt x="156754" y="52252"/>
                  <a:pt x="156754" y="52252"/>
                </a:cubicBezTo>
                <a:cubicBezTo>
                  <a:pt x="162560" y="58058"/>
                  <a:pt x="167131" y="65445"/>
                  <a:pt x="174172" y="69669"/>
                </a:cubicBezTo>
                <a:cubicBezTo>
                  <a:pt x="182043" y="74392"/>
                  <a:pt x="192087" y="74273"/>
                  <a:pt x="200297" y="78378"/>
                </a:cubicBezTo>
                <a:cubicBezTo>
                  <a:pt x="209658" y="83059"/>
                  <a:pt x="217714" y="89989"/>
                  <a:pt x="226423" y="95795"/>
                </a:cubicBezTo>
                <a:cubicBezTo>
                  <a:pt x="232229" y="104503"/>
                  <a:pt x="239159" y="112559"/>
                  <a:pt x="243840" y="121920"/>
                </a:cubicBezTo>
                <a:cubicBezTo>
                  <a:pt x="279898" y="194035"/>
                  <a:pt x="220048" y="99294"/>
                  <a:pt x="269966" y="174172"/>
                </a:cubicBezTo>
                <a:cubicBezTo>
                  <a:pt x="294633" y="248179"/>
                  <a:pt x="260231" y="157948"/>
                  <a:pt x="296092" y="217715"/>
                </a:cubicBezTo>
                <a:cubicBezTo>
                  <a:pt x="300815" y="225586"/>
                  <a:pt x="304800" y="234661"/>
                  <a:pt x="304800" y="243840"/>
                </a:cubicBezTo>
                <a:cubicBezTo>
                  <a:pt x="304800" y="250331"/>
                  <a:pt x="298995" y="232229"/>
                  <a:pt x="296092" y="226423"/>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Freeform 79">
            <a:extLst>
              <a:ext uri="{FF2B5EF4-FFF2-40B4-BE49-F238E27FC236}">
                <a16:creationId xmlns:a16="http://schemas.microsoft.com/office/drawing/2014/main" id="{1C89391A-AA26-49FB-DA66-363EF02C214F}"/>
              </a:ext>
            </a:extLst>
          </p:cNvPr>
          <p:cNvSpPr/>
          <p:nvPr/>
        </p:nvSpPr>
        <p:spPr>
          <a:xfrm>
            <a:off x="4878299" y="1934270"/>
            <a:ext cx="304800" cy="245225"/>
          </a:xfrm>
          <a:custGeom>
            <a:avLst/>
            <a:gdLst>
              <a:gd name="connsiteX0" fmla="*/ 0 w 304800"/>
              <a:gd name="connsiteY0" fmla="*/ 0 h 245225"/>
              <a:gd name="connsiteX1" fmla="*/ 43543 w 304800"/>
              <a:gd name="connsiteY1" fmla="*/ 8709 h 245225"/>
              <a:gd name="connsiteX2" fmla="*/ 69669 w 304800"/>
              <a:gd name="connsiteY2" fmla="*/ 26126 h 245225"/>
              <a:gd name="connsiteX3" fmla="*/ 104503 w 304800"/>
              <a:gd name="connsiteY3" fmla="*/ 34835 h 245225"/>
              <a:gd name="connsiteX4" fmla="*/ 156754 w 304800"/>
              <a:gd name="connsiteY4" fmla="*/ 52252 h 245225"/>
              <a:gd name="connsiteX5" fmla="*/ 174172 w 304800"/>
              <a:gd name="connsiteY5" fmla="*/ 69669 h 245225"/>
              <a:gd name="connsiteX6" fmla="*/ 200297 w 304800"/>
              <a:gd name="connsiteY6" fmla="*/ 78378 h 245225"/>
              <a:gd name="connsiteX7" fmla="*/ 226423 w 304800"/>
              <a:gd name="connsiteY7" fmla="*/ 95795 h 245225"/>
              <a:gd name="connsiteX8" fmla="*/ 243840 w 304800"/>
              <a:gd name="connsiteY8" fmla="*/ 121920 h 245225"/>
              <a:gd name="connsiteX9" fmla="*/ 269966 w 304800"/>
              <a:gd name="connsiteY9" fmla="*/ 174172 h 245225"/>
              <a:gd name="connsiteX10" fmla="*/ 296092 w 304800"/>
              <a:gd name="connsiteY10" fmla="*/ 217715 h 245225"/>
              <a:gd name="connsiteX11" fmla="*/ 304800 w 304800"/>
              <a:gd name="connsiteY11" fmla="*/ 243840 h 245225"/>
              <a:gd name="connsiteX12" fmla="*/ 296092 w 304800"/>
              <a:gd name="connsiteY12" fmla="*/ 226423 h 24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800" h="245225">
                <a:moveTo>
                  <a:pt x="0" y="0"/>
                </a:moveTo>
                <a:cubicBezTo>
                  <a:pt x="14514" y="2903"/>
                  <a:pt x="29684" y="3512"/>
                  <a:pt x="43543" y="8709"/>
                </a:cubicBezTo>
                <a:cubicBezTo>
                  <a:pt x="53343" y="12384"/>
                  <a:pt x="60049" y="22003"/>
                  <a:pt x="69669" y="26126"/>
                </a:cubicBezTo>
                <a:cubicBezTo>
                  <a:pt x="80670" y="30841"/>
                  <a:pt x="93039" y="31396"/>
                  <a:pt x="104503" y="34835"/>
                </a:cubicBezTo>
                <a:cubicBezTo>
                  <a:pt x="122088" y="40111"/>
                  <a:pt x="156754" y="52252"/>
                  <a:pt x="156754" y="52252"/>
                </a:cubicBezTo>
                <a:cubicBezTo>
                  <a:pt x="162560" y="58058"/>
                  <a:pt x="167131" y="65445"/>
                  <a:pt x="174172" y="69669"/>
                </a:cubicBezTo>
                <a:cubicBezTo>
                  <a:pt x="182043" y="74392"/>
                  <a:pt x="192087" y="74273"/>
                  <a:pt x="200297" y="78378"/>
                </a:cubicBezTo>
                <a:cubicBezTo>
                  <a:pt x="209658" y="83059"/>
                  <a:pt x="217714" y="89989"/>
                  <a:pt x="226423" y="95795"/>
                </a:cubicBezTo>
                <a:cubicBezTo>
                  <a:pt x="232229" y="104503"/>
                  <a:pt x="239159" y="112559"/>
                  <a:pt x="243840" y="121920"/>
                </a:cubicBezTo>
                <a:cubicBezTo>
                  <a:pt x="279898" y="194035"/>
                  <a:pt x="220048" y="99294"/>
                  <a:pt x="269966" y="174172"/>
                </a:cubicBezTo>
                <a:cubicBezTo>
                  <a:pt x="294633" y="248179"/>
                  <a:pt x="260231" y="157948"/>
                  <a:pt x="296092" y="217715"/>
                </a:cubicBezTo>
                <a:cubicBezTo>
                  <a:pt x="300815" y="225586"/>
                  <a:pt x="304800" y="234661"/>
                  <a:pt x="304800" y="243840"/>
                </a:cubicBezTo>
                <a:cubicBezTo>
                  <a:pt x="304800" y="250331"/>
                  <a:pt x="298995" y="232229"/>
                  <a:pt x="296092" y="226423"/>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Freeform 80">
            <a:extLst>
              <a:ext uri="{FF2B5EF4-FFF2-40B4-BE49-F238E27FC236}">
                <a16:creationId xmlns:a16="http://schemas.microsoft.com/office/drawing/2014/main" id="{6AA8F6B2-BF5B-A962-5844-981ECDCC1951}"/>
              </a:ext>
            </a:extLst>
          </p:cNvPr>
          <p:cNvSpPr/>
          <p:nvPr/>
        </p:nvSpPr>
        <p:spPr>
          <a:xfrm>
            <a:off x="4653069" y="1480457"/>
            <a:ext cx="702702" cy="209189"/>
          </a:xfrm>
          <a:custGeom>
            <a:avLst/>
            <a:gdLst>
              <a:gd name="connsiteX0" fmla="*/ 6017 w 702702"/>
              <a:gd name="connsiteY0" fmla="*/ 121920 h 209189"/>
              <a:gd name="connsiteX1" fmla="*/ 49560 w 702702"/>
              <a:gd name="connsiteY1" fmla="*/ 78377 h 209189"/>
              <a:gd name="connsiteX2" fmla="*/ 75685 w 702702"/>
              <a:gd name="connsiteY2" fmla="*/ 69669 h 209189"/>
              <a:gd name="connsiteX3" fmla="*/ 84394 w 702702"/>
              <a:gd name="connsiteY3" fmla="*/ 43543 h 209189"/>
              <a:gd name="connsiteX4" fmla="*/ 110520 w 702702"/>
              <a:gd name="connsiteY4" fmla="*/ 34834 h 209189"/>
              <a:gd name="connsiteX5" fmla="*/ 162771 w 702702"/>
              <a:gd name="connsiteY5" fmla="*/ 0 h 209189"/>
              <a:gd name="connsiteX6" fmla="*/ 267274 w 702702"/>
              <a:gd name="connsiteY6" fmla="*/ 8709 h 209189"/>
              <a:gd name="connsiteX7" fmla="*/ 293400 w 702702"/>
              <a:gd name="connsiteY7" fmla="*/ 17417 h 209189"/>
              <a:gd name="connsiteX8" fmla="*/ 345651 w 702702"/>
              <a:gd name="connsiteY8" fmla="*/ 26126 h 209189"/>
              <a:gd name="connsiteX9" fmla="*/ 484988 w 702702"/>
              <a:gd name="connsiteY9" fmla="*/ 34834 h 209189"/>
              <a:gd name="connsiteX10" fmla="*/ 537240 w 702702"/>
              <a:gd name="connsiteY10" fmla="*/ 52252 h 209189"/>
              <a:gd name="connsiteX11" fmla="*/ 563365 w 702702"/>
              <a:gd name="connsiteY11" fmla="*/ 60960 h 209189"/>
              <a:gd name="connsiteX12" fmla="*/ 624325 w 702702"/>
              <a:gd name="connsiteY12" fmla="*/ 78377 h 209189"/>
              <a:gd name="connsiteX13" fmla="*/ 650451 w 702702"/>
              <a:gd name="connsiteY13" fmla="*/ 95794 h 209189"/>
              <a:gd name="connsiteX14" fmla="*/ 702702 w 702702"/>
              <a:gd name="connsiteY14" fmla="*/ 113212 h 209189"/>
              <a:gd name="connsiteX15" fmla="*/ 676577 w 702702"/>
              <a:gd name="connsiteY15" fmla="*/ 174172 h 209189"/>
              <a:gd name="connsiteX16" fmla="*/ 650451 w 702702"/>
              <a:gd name="connsiteY16" fmla="*/ 182880 h 209189"/>
              <a:gd name="connsiteX17" fmla="*/ 633034 w 702702"/>
              <a:gd name="connsiteY17" fmla="*/ 209006 h 209189"/>
              <a:gd name="connsiteX18" fmla="*/ 580782 w 702702"/>
              <a:gd name="connsiteY18" fmla="*/ 191589 h 209189"/>
              <a:gd name="connsiteX19" fmla="*/ 493697 w 702702"/>
              <a:gd name="connsiteY19" fmla="*/ 200297 h 209189"/>
              <a:gd name="connsiteX20" fmla="*/ 397902 w 702702"/>
              <a:gd name="connsiteY20" fmla="*/ 174172 h 209189"/>
              <a:gd name="connsiteX21" fmla="*/ 241148 w 702702"/>
              <a:gd name="connsiteY21" fmla="*/ 156754 h 209189"/>
              <a:gd name="connsiteX22" fmla="*/ 188897 w 702702"/>
              <a:gd name="connsiteY22" fmla="*/ 156754 h 209189"/>
              <a:gd name="connsiteX23" fmla="*/ 6017 w 702702"/>
              <a:gd name="connsiteY23" fmla="*/ 121920 h 20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02702" h="209189">
                <a:moveTo>
                  <a:pt x="6017" y="121920"/>
                </a:moveTo>
                <a:cubicBezTo>
                  <a:pt x="-17206" y="108857"/>
                  <a:pt x="33139" y="90693"/>
                  <a:pt x="49560" y="78377"/>
                </a:cubicBezTo>
                <a:cubicBezTo>
                  <a:pt x="56903" y="72869"/>
                  <a:pt x="69194" y="76160"/>
                  <a:pt x="75685" y="69669"/>
                </a:cubicBezTo>
                <a:cubicBezTo>
                  <a:pt x="82176" y="63178"/>
                  <a:pt x="77903" y="50034"/>
                  <a:pt x="84394" y="43543"/>
                </a:cubicBezTo>
                <a:cubicBezTo>
                  <a:pt x="90885" y="37052"/>
                  <a:pt x="102495" y="39292"/>
                  <a:pt x="110520" y="34834"/>
                </a:cubicBezTo>
                <a:cubicBezTo>
                  <a:pt x="128818" y="24668"/>
                  <a:pt x="162771" y="0"/>
                  <a:pt x="162771" y="0"/>
                </a:cubicBezTo>
                <a:cubicBezTo>
                  <a:pt x="197605" y="2903"/>
                  <a:pt x="232626" y="4089"/>
                  <a:pt x="267274" y="8709"/>
                </a:cubicBezTo>
                <a:cubicBezTo>
                  <a:pt x="276373" y="9922"/>
                  <a:pt x="284439" y="15426"/>
                  <a:pt x="293400" y="17417"/>
                </a:cubicBezTo>
                <a:cubicBezTo>
                  <a:pt x="310637" y="21247"/>
                  <a:pt x="328066" y="24527"/>
                  <a:pt x="345651" y="26126"/>
                </a:cubicBezTo>
                <a:cubicBezTo>
                  <a:pt x="391996" y="30339"/>
                  <a:pt x="438542" y="31931"/>
                  <a:pt x="484988" y="34834"/>
                </a:cubicBezTo>
                <a:lnTo>
                  <a:pt x="537240" y="52252"/>
                </a:lnTo>
                <a:cubicBezTo>
                  <a:pt x="545948" y="55155"/>
                  <a:pt x="554460" y="58734"/>
                  <a:pt x="563365" y="60960"/>
                </a:cubicBezTo>
                <a:cubicBezTo>
                  <a:pt x="607105" y="71895"/>
                  <a:pt x="586845" y="65884"/>
                  <a:pt x="624325" y="78377"/>
                </a:cubicBezTo>
                <a:cubicBezTo>
                  <a:pt x="633034" y="84183"/>
                  <a:pt x="640887" y="91543"/>
                  <a:pt x="650451" y="95794"/>
                </a:cubicBezTo>
                <a:cubicBezTo>
                  <a:pt x="667228" y="103251"/>
                  <a:pt x="702702" y="113212"/>
                  <a:pt x="702702" y="113212"/>
                </a:cubicBezTo>
                <a:cubicBezTo>
                  <a:pt x="696954" y="141955"/>
                  <a:pt x="701925" y="158963"/>
                  <a:pt x="676577" y="174172"/>
                </a:cubicBezTo>
                <a:cubicBezTo>
                  <a:pt x="668706" y="178895"/>
                  <a:pt x="659160" y="179977"/>
                  <a:pt x="650451" y="182880"/>
                </a:cubicBezTo>
                <a:cubicBezTo>
                  <a:pt x="644645" y="191589"/>
                  <a:pt x="643420" y="207708"/>
                  <a:pt x="633034" y="209006"/>
                </a:cubicBezTo>
                <a:cubicBezTo>
                  <a:pt x="614816" y="211283"/>
                  <a:pt x="580782" y="191589"/>
                  <a:pt x="580782" y="191589"/>
                </a:cubicBezTo>
                <a:cubicBezTo>
                  <a:pt x="551754" y="194492"/>
                  <a:pt x="522870" y="200297"/>
                  <a:pt x="493697" y="200297"/>
                </a:cubicBezTo>
                <a:cubicBezTo>
                  <a:pt x="361027" y="200297"/>
                  <a:pt x="467031" y="200096"/>
                  <a:pt x="397902" y="174172"/>
                </a:cubicBezTo>
                <a:cubicBezTo>
                  <a:pt x="364597" y="161682"/>
                  <a:pt x="248038" y="157284"/>
                  <a:pt x="241148" y="156754"/>
                </a:cubicBezTo>
                <a:cubicBezTo>
                  <a:pt x="180186" y="136435"/>
                  <a:pt x="249857" y="153851"/>
                  <a:pt x="188897" y="156754"/>
                </a:cubicBezTo>
                <a:cubicBezTo>
                  <a:pt x="136704" y="159239"/>
                  <a:pt x="29240" y="134983"/>
                  <a:pt x="6017" y="121920"/>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2" name="Flowchart: Direct Access Storage 41">
            <a:extLst>
              <a:ext uri="{FF2B5EF4-FFF2-40B4-BE49-F238E27FC236}">
                <a16:creationId xmlns:a16="http://schemas.microsoft.com/office/drawing/2014/main" id="{B6B01820-9250-59BB-1398-11CE4B062F03}"/>
              </a:ext>
            </a:extLst>
          </p:cNvPr>
          <p:cNvSpPr/>
          <p:nvPr/>
        </p:nvSpPr>
        <p:spPr>
          <a:xfrm>
            <a:off x="4425337" y="1234340"/>
            <a:ext cx="1158166" cy="344992"/>
          </a:xfrm>
          <a:prstGeom prst="flowChartMagneticDrum">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3" name="Rectangle 82">
            <a:extLst>
              <a:ext uri="{FF2B5EF4-FFF2-40B4-BE49-F238E27FC236}">
                <a16:creationId xmlns:a16="http://schemas.microsoft.com/office/drawing/2014/main" id="{F1B84EE5-F508-1A85-36D1-B597599BFD0F}"/>
              </a:ext>
            </a:extLst>
          </p:cNvPr>
          <p:cNvSpPr/>
          <p:nvPr/>
        </p:nvSpPr>
        <p:spPr>
          <a:xfrm>
            <a:off x="4281924" y="1363633"/>
            <a:ext cx="171683" cy="4571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4" name="Freeform 83">
            <a:extLst>
              <a:ext uri="{FF2B5EF4-FFF2-40B4-BE49-F238E27FC236}">
                <a16:creationId xmlns:a16="http://schemas.microsoft.com/office/drawing/2014/main" id="{F0E86E95-17CA-0303-BA39-5A0B5ABEEEA8}"/>
              </a:ext>
            </a:extLst>
          </p:cNvPr>
          <p:cNvSpPr/>
          <p:nvPr/>
        </p:nvSpPr>
        <p:spPr>
          <a:xfrm>
            <a:off x="4924171" y="1645920"/>
            <a:ext cx="257429" cy="600891"/>
          </a:xfrm>
          <a:custGeom>
            <a:avLst/>
            <a:gdLst>
              <a:gd name="connsiteX0" fmla="*/ 13589 w 257429"/>
              <a:gd name="connsiteY0" fmla="*/ 8709 h 600891"/>
              <a:gd name="connsiteX1" fmla="*/ 65840 w 257429"/>
              <a:gd name="connsiteY1" fmla="*/ 0 h 600891"/>
              <a:gd name="connsiteX2" fmla="*/ 118092 w 257429"/>
              <a:gd name="connsiteY2" fmla="*/ 8709 h 600891"/>
              <a:gd name="connsiteX3" fmla="*/ 205178 w 257429"/>
              <a:gd name="connsiteY3" fmla="*/ 17417 h 600891"/>
              <a:gd name="connsiteX4" fmla="*/ 222595 w 257429"/>
              <a:gd name="connsiteY4" fmla="*/ 87086 h 600891"/>
              <a:gd name="connsiteX5" fmla="*/ 240012 w 257429"/>
              <a:gd name="connsiteY5" fmla="*/ 148046 h 600891"/>
              <a:gd name="connsiteX6" fmla="*/ 257429 w 257429"/>
              <a:gd name="connsiteY6" fmla="*/ 174171 h 600891"/>
              <a:gd name="connsiteX7" fmla="*/ 240012 w 257429"/>
              <a:gd name="connsiteY7" fmla="*/ 383177 h 600891"/>
              <a:gd name="connsiteX8" fmla="*/ 222595 w 257429"/>
              <a:gd name="connsiteY8" fmla="*/ 470263 h 600891"/>
              <a:gd name="connsiteX9" fmla="*/ 213886 w 257429"/>
              <a:gd name="connsiteY9" fmla="*/ 496389 h 600891"/>
              <a:gd name="connsiteX10" fmla="*/ 196469 w 257429"/>
              <a:gd name="connsiteY10" fmla="*/ 522514 h 600891"/>
              <a:gd name="connsiteX11" fmla="*/ 170343 w 257429"/>
              <a:gd name="connsiteY11" fmla="*/ 539931 h 600891"/>
              <a:gd name="connsiteX12" fmla="*/ 135509 w 257429"/>
              <a:gd name="connsiteY12" fmla="*/ 583474 h 600891"/>
              <a:gd name="connsiteX13" fmla="*/ 83258 w 257429"/>
              <a:gd name="connsiteY13" fmla="*/ 600891 h 600891"/>
              <a:gd name="connsiteX14" fmla="*/ 22298 w 257429"/>
              <a:gd name="connsiteY14" fmla="*/ 574766 h 600891"/>
              <a:gd name="connsiteX15" fmla="*/ 39715 w 257429"/>
              <a:gd name="connsiteY15" fmla="*/ 548640 h 600891"/>
              <a:gd name="connsiteX16" fmla="*/ 57132 w 257429"/>
              <a:gd name="connsiteY16" fmla="*/ 496389 h 600891"/>
              <a:gd name="connsiteX17" fmla="*/ 65840 w 257429"/>
              <a:gd name="connsiteY17" fmla="*/ 470263 h 600891"/>
              <a:gd name="connsiteX18" fmla="*/ 83258 w 257429"/>
              <a:gd name="connsiteY18" fmla="*/ 452846 h 600891"/>
              <a:gd name="connsiteX19" fmla="*/ 91966 w 257429"/>
              <a:gd name="connsiteY19" fmla="*/ 418011 h 600891"/>
              <a:gd name="connsiteX20" fmla="*/ 100675 w 257429"/>
              <a:gd name="connsiteY20" fmla="*/ 374469 h 600891"/>
              <a:gd name="connsiteX21" fmla="*/ 118092 w 257429"/>
              <a:gd name="connsiteY21" fmla="*/ 322217 h 600891"/>
              <a:gd name="connsiteX22" fmla="*/ 126800 w 257429"/>
              <a:gd name="connsiteY22" fmla="*/ 217714 h 600891"/>
              <a:gd name="connsiteX23" fmla="*/ 135509 w 257429"/>
              <a:gd name="connsiteY23" fmla="*/ 191589 h 600891"/>
              <a:gd name="connsiteX24" fmla="*/ 126800 w 257429"/>
              <a:gd name="connsiteY24" fmla="*/ 148046 h 600891"/>
              <a:gd name="connsiteX25" fmla="*/ 91966 w 257429"/>
              <a:gd name="connsiteY25" fmla="*/ 95794 h 600891"/>
              <a:gd name="connsiteX26" fmla="*/ 57132 w 257429"/>
              <a:gd name="connsiteY26" fmla="*/ 17417 h 600891"/>
              <a:gd name="connsiteX27" fmla="*/ 13589 w 257429"/>
              <a:gd name="connsiteY27" fmla="*/ 8709 h 600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57429" h="600891">
                <a:moveTo>
                  <a:pt x="13589" y="8709"/>
                </a:moveTo>
                <a:cubicBezTo>
                  <a:pt x="15040" y="5806"/>
                  <a:pt x="48183" y="0"/>
                  <a:pt x="65840" y="0"/>
                </a:cubicBezTo>
                <a:cubicBezTo>
                  <a:pt x="83498" y="0"/>
                  <a:pt x="100571" y="6519"/>
                  <a:pt x="118092" y="8709"/>
                </a:cubicBezTo>
                <a:cubicBezTo>
                  <a:pt x="147040" y="12327"/>
                  <a:pt x="176149" y="14514"/>
                  <a:pt x="205178" y="17417"/>
                </a:cubicBezTo>
                <a:cubicBezTo>
                  <a:pt x="222883" y="105950"/>
                  <a:pt x="204741" y="24598"/>
                  <a:pt x="222595" y="87086"/>
                </a:cubicBezTo>
                <a:cubicBezTo>
                  <a:pt x="226317" y="100113"/>
                  <a:pt x="233050" y="134122"/>
                  <a:pt x="240012" y="148046"/>
                </a:cubicBezTo>
                <a:cubicBezTo>
                  <a:pt x="244693" y="157407"/>
                  <a:pt x="251623" y="165463"/>
                  <a:pt x="257429" y="174171"/>
                </a:cubicBezTo>
                <a:cubicBezTo>
                  <a:pt x="251623" y="243840"/>
                  <a:pt x="253722" y="314624"/>
                  <a:pt x="240012" y="383177"/>
                </a:cubicBezTo>
                <a:cubicBezTo>
                  <a:pt x="234206" y="412206"/>
                  <a:pt x="231957" y="442179"/>
                  <a:pt x="222595" y="470263"/>
                </a:cubicBezTo>
                <a:cubicBezTo>
                  <a:pt x="219692" y="478972"/>
                  <a:pt x="217991" y="488178"/>
                  <a:pt x="213886" y="496389"/>
                </a:cubicBezTo>
                <a:cubicBezTo>
                  <a:pt x="209205" y="505750"/>
                  <a:pt x="203870" y="515113"/>
                  <a:pt x="196469" y="522514"/>
                </a:cubicBezTo>
                <a:cubicBezTo>
                  <a:pt x="189068" y="529915"/>
                  <a:pt x="179052" y="534125"/>
                  <a:pt x="170343" y="539931"/>
                </a:cubicBezTo>
                <a:cubicBezTo>
                  <a:pt x="160900" y="568262"/>
                  <a:pt x="166337" y="569773"/>
                  <a:pt x="135509" y="583474"/>
                </a:cubicBezTo>
                <a:cubicBezTo>
                  <a:pt x="118732" y="590930"/>
                  <a:pt x="83258" y="600891"/>
                  <a:pt x="83258" y="600891"/>
                </a:cubicBezTo>
                <a:cubicBezTo>
                  <a:pt x="-24457" y="588924"/>
                  <a:pt x="-7094" y="611505"/>
                  <a:pt x="22298" y="574766"/>
                </a:cubicBezTo>
                <a:cubicBezTo>
                  <a:pt x="28836" y="566593"/>
                  <a:pt x="33909" y="557349"/>
                  <a:pt x="39715" y="548640"/>
                </a:cubicBezTo>
                <a:lnTo>
                  <a:pt x="57132" y="496389"/>
                </a:lnTo>
                <a:cubicBezTo>
                  <a:pt x="60035" y="487680"/>
                  <a:pt x="59349" y="476754"/>
                  <a:pt x="65840" y="470263"/>
                </a:cubicBezTo>
                <a:lnTo>
                  <a:pt x="83258" y="452846"/>
                </a:lnTo>
                <a:cubicBezTo>
                  <a:pt x="86161" y="441234"/>
                  <a:pt x="89370" y="429695"/>
                  <a:pt x="91966" y="418011"/>
                </a:cubicBezTo>
                <a:cubicBezTo>
                  <a:pt x="95177" y="403562"/>
                  <a:pt x="96780" y="388749"/>
                  <a:pt x="100675" y="374469"/>
                </a:cubicBezTo>
                <a:cubicBezTo>
                  <a:pt x="105506" y="356756"/>
                  <a:pt x="118092" y="322217"/>
                  <a:pt x="118092" y="322217"/>
                </a:cubicBezTo>
                <a:cubicBezTo>
                  <a:pt x="120995" y="287383"/>
                  <a:pt x="122180" y="252362"/>
                  <a:pt x="126800" y="217714"/>
                </a:cubicBezTo>
                <a:cubicBezTo>
                  <a:pt x="128013" y="208615"/>
                  <a:pt x="135509" y="200768"/>
                  <a:pt x="135509" y="191589"/>
                </a:cubicBezTo>
                <a:cubicBezTo>
                  <a:pt x="135509" y="176787"/>
                  <a:pt x="132925" y="161521"/>
                  <a:pt x="126800" y="148046"/>
                </a:cubicBezTo>
                <a:cubicBezTo>
                  <a:pt x="118138" y="128989"/>
                  <a:pt x="91966" y="95794"/>
                  <a:pt x="91966" y="95794"/>
                </a:cubicBezTo>
                <a:cubicBezTo>
                  <a:pt x="83343" y="69926"/>
                  <a:pt x="77832" y="38117"/>
                  <a:pt x="57132" y="17417"/>
                </a:cubicBezTo>
                <a:cubicBezTo>
                  <a:pt x="38105" y="-1610"/>
                  <a:pt x="12138" y="11612"/>
                  <a:pt x="13589" y="8709"/>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5" name="Freeform 84">
            <a:extLst>
              <a:ext uri="{FF2B5EF4-FFF2-40B4-BE49-F238E27FC236}">
                <a16:creationId xmlns:a16="http://schemas.microsoft.com/office/drawing/2014/main" id="{46B8CBF6-E2CC-7F80-5DB8-AEC25EE4C022}"/>
              </a:ext>
            </a:extLst>
          </p:cNvPr>
          <p:cNvSpPr/>
          <p:nvPr/>
        </p:nvSpPr>
        <p:spPr>
          <a:xfrm>
            <a:off x="3884023" y="1406248"/>
            <a:ext cx="609600" cy="1084403"/>
          </a:xfrm>
          <a:custGeom>
            <a:avLst/>
            <a:gdLst>
              <a:gd name="connsiteX0" fmla="*/ 452846 w 609600"/>
              <a:gd name="connsiteY0" fmla="*/ 4541 h 1084403"/>
              <a:gd name="connsiteX1" fmla="*/ 487680 w 609600"/>
              <a:gd name="connsiteY1" fmla="*/ 48083 h 1084403"/>
              <a:gd name="connsiteX2" fmla="*/ 513806 w 609600"/>
              <a:gd name="connsiteY2" fmla="*/ 135169 h 1084403"/>
              <a:gd name="connsiteX3" fmla="*/ 522514 w 609600"/>
              <a:gd name="connsiteY3" fmla="*/ 204838 h 1084403"/>
              <a:gd name="connsiteX4" fmla="*/ 539931 w 609600"/>
              <a:gd name="connsiteY4" fmla="*/ 257089 h 1084403"/>
              <a:gd name="connsiteX5" fmla="*/ 557348 w 609600"/>
              <a:gd name="connsiteY5" fmla="*/ 318049 h 1084403"/>
              <a:gd name="connsiteX6" fmla="*/ 566057 w 609600"/>
              <a:gd name="connsiteY6" fmla="*/ 448678 h 1084403"/>
              <a:gd name="connsiteX7" fmla="*/ 574766 w 609600"/>
              <a:gd name="connsiteY7" fmla="*/ 492221 h 1084403"/>
              <a:gd name="connsiteX8" fmla="*/ 566057 w 609600"/>
              <a:gd name="connsiteY8" fmla="*/ 675101 h 1084403"/>
              <a:gd name="connsiteX9" fmla="*/ 548640 w 609600"/>
              <a:gd name="connsiteY9" fmla="*/ 727352 h 1084403"/>
              <a:gd name="connsiteX10" fmla="*/ 531223 w 609600"/>
              <a:gd name="connsiteY10" fmla="*/ 840563 h 1084403"/>
              <a:gd name="connsiteX11" fmla="*/ 513806 w 609600"/>
              <a:gd name="connsiteY11" fmla="*/ 892815 h 1084403"/>
              <a:gd name="connsiteX12" fmla="*/ 487680 w 609600"/>
              <a:gd name="connsiteY12" fmla="*/ 901523 h 1084403"/>
              <a:gd name="connsiteX13" fmla="*/ 452846 w 609600"/>
              <a:gd name="connsiteY13" fmla="*/ 979901 h 1084403"/>
              <a:gd name="connsiteX14" fmla="*/ 426720 w 609600"/>
              <a:gd name="connsiteY14" fmla="*/ 988609 h 1084403"/>
              <a:gd name="connsiteX15" fmla="*/ 409303 w 609600"/>
              <a:gd name="connsiteY15" fmla="*/ 1014735 h 1084403"/>
              <a:gd name="connsiteX16" fmla="*/ 348343 w 609600"/>
              <a:gd name="connsiteY16" fmla="*/ 1040861 h 1084403"/>
              <a:gd name="connsiteX17" fmla="*/ 322217 w 609600"/>
              <a:gd name="connsiteY17" fmla="*/ 1049569 h 1084403"/>
              <a:gd name="connsiteX18" fmla="*/ 78377 w 609600"/>
              <a:gd name="connsiteY18" fmla="*/ 1023443 h 1084403"/>
              <a:gd name="connsiteX19" fmla="*/ 52251 w 609600"/>
              <a:gd name="connsiteY19" fmla="*/ 1006026 h 1084403"/>
              <a:gd name="connsiteX20" fmla="*/ 43543 w 609600"/>
              <a:gd name="connsiteY20" fmla="*/ 849272 h 1084403"/>
              <a:gd name="connsiteX21" fmla="*/ 69668 w 609600"/>
              <a:gd name="connsiteY21" fmla="*/ 831855 h 1084403"/>
              <a:gd name="connsiteX22" fmla="*/ 104503 w 609600"/>
              <a:gd name="connsiteY22" fmla="*/ 788312 h 1084403"/>
              <a:gd name="connsiteX23" fmla="*/ 130628 w 609600"/>
              <a:gd name="connsiteY23" fmla="*/ 770895 h 1084403"/>
              <a:gd name="connsiteX24" fmla="*/ 174171 w 609600"/>
              <a:gd name="connsiteY24" fmla="*/ 744769 h 1084403"/>
              <a:gd name="connsiteX25" fmla="*/ 156754 w 609600"/>
              <a:gd name="connsiteY25" fmla="*/ 683809 h 1084403"/>
              <a:gd name="connsiteX26" fmla="*/ 130628 w 609600"/>
              <a:gd name="connsiteY26" fmla="*/ 675101 h 1084403"/>
              <a:gd name="connsiteX27" fmla="*/ 87086 w 609600"/>
              <a:gd name="connsiteY27" fmla="*/ 648975 h 1084403"/>
              <a:gd name="connsiteX28" fmla="*/ 78377 w 609600"/>
              <a:gd name="connsiteY28" fmla="*/ 675101 h 1084403"/>
              <a:gd name="connsiteX29" fmla="*/ 60960 w 609600"/>
              <a:gd name="connsiteY29" fmla="*/ 762186 h 1084403"/>
              <a:gd name="connsiteX30" fmla="*/ 43543 w 609600"/>
              <a:gd name="connsiteY30" fmla="*/ 788312 h 1084403"/>
              <a:gd name="connsiteX31" fmla="*/ 34834 w 609600"/>
              <a:gd name="connsiteY31" fmla="*/ 814438 h 1084403"/>
              <a:gd name="connsiteX32" fmla="*/ 8708 w 609600"/>
              <a:gd name="connsiteY32" fmla="*/ 840563 h 1084403"/>
              <a:gd name="connsiteX33" fmla="*/ 0 w 609600"/>
              <a:gd name="connsiteY33" fmla="*/ 866689 h 1084403"/>
              <a:gd name="connsiteX34" fmla="*/ 8708 w 609600"/>
              <a:gd name="connsiteY34" fmla="*/ 979901 h 1084403"/>
              <a:gd name="connsiteX35" fmla="*/ 26126 w 609600"/>
              <a:gd name="connsiteY35" fmla="*/ 1032152 h 1084403"/>
              <a:gd name="connsiteX36" fmla="*/ 78377 w 609600"/>
              <a:gd name="connsiteY36" fmla="*/ 1058278 h 1084403"/>
              <a:gd name="connsiteX37" fmla="*/ 182880 w 609600"/>
              <a:gd name="connsiteY37" fmla="*/ 1084403 h 1084403"/>
              <a:gd name="connsiteX38" fmla="*/ 296091 w 609600"/>
              <a:gd name="connsiteY38" fmla="*/ 1066986 h 1084403"/>
              <a:gd name="connsiteX39" fmla="*/ 330926 w 609600"/>
              <a:gd name="connsiteY39" fmla="*/ 1058278 h 1084403"/>
              <a:gd name="connsiteX40" fmla="*/ 383177 w 609600"/>
              <a:gd name="connsiteY40" fmla="*/ 1040861 h 1084403"/>
              <a:gd name="connsiteX41" fmla="*/ 426720 w 609600"/>
              <a:gd name="connsiteY41" fmla="*/ 1032152 h 1084403"/>
              <a:gd name="connsiteX42" fmla="*/ 452846 w 609600"/>
              <a:gd name="connsiteY42" fmla="*/ 1006026 h 1084403"/>
              <a:gd name="connsiteX43" fmla="*/ 478971 w 609600"/>
              <a:gd name="connsiteY43" fmla="*/ 988609 h 1084403"/>
              <a:gd name="connsiteX44" fmla="*/ 522514 w 609600"/>
              <a:gd name="connsiteY44" fmla="*/ 927649 h 1084403"/>
              <a:gd name="connsiteX45" fmla="*/ 548640 w 609600"/>
              <a:gd name="connsiteY45" fmla="*/ 875398 h 1084403"/>
              <a:gd name="connsiteX46" fmla="*/ 566057 w 609600"/>
              <a:gd name="connsiteY46" fmla="*/ 823146 h 1084403"/>
              <a:gd name="connsiteX47" fmla="*/ 583474 w 609600"/>
              <a:gd name="connsiteY47" fmla="*/ 709935 h 1084403"/>
              <a:gd name="connsiteX48" fmla="*/ 600891 w 609600"/>
              <a:gd name="connsiteY48" fmla="*/ 657683 h 1084403"/>
              <a:gd name="connsiteX49" fmla="*/ 609600 w 609600"/>
              <a:gd name="connsiteY49" fmla="*/ 622849 h 1084403"/>
              <a:gd name="connsiteX50" fmla="*/ 592183 w 609600"/>
              <a:gd name="connsiteY50" fmla="*/ 387718 h 1084403"/>
              <a:gd name="connsiteX51" fmla="*/ 583474 w 609600"/>
              <a:gd name="connsiteY51" fmla="*/ 318049 h 1084403"/>
              <a:gd name="connsiteX52" fmla="*/ 566057 w 609600"/>
              <a:gd name="connsiteY52" fmla="*/ 265798 h 1084403"/>
              <a:gd name="connsiteX53" fmla="*/ 548640 w 609600"/>
              <a:gd name="connsiteY53" fmla="*/ 100335 h 1084403"/>
              <a:gd name="connsiteX54" fmla="*/ 531223 w 609600"/>
              <a:gd name="connsiteY54" fmla="*/ 74209 h 1084403"/>
              <a:gd name="connsiteX55" fmla="*/ 513806 w 609600"/>
              <a:gd name="connsiteY55" fmla="*/ 21958 h 1084403"/>
              <a:gd name="connsiteX56" fmla="*/ 496388 w 609600"/>
              <a:gd name="connsiteY56" fmla="*/ 4541 h 1084403"/>
              <a:gd name="connsiteX57" fmla="*/ 452846 w 609600"/>
              <a:gd name="connsiteY57" fmla="*/ 4541 h 1084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9600" h="1084403">
                <a:moveTo>
                  <a:pt x="452846" y="4541"/>
                </a:moveTo>
                <a:cubicBezTo>
                  <a:pt x="451395" y="11798"/>
                  <a:pt x="478780" y="31765"/>
                  <a:pt x="487680" y="48083"/>
                </a:cubicBezTo>
                <a:cubicBezTo>
                  <a:pt x="497464" y="66020"/>
                  <a:pt x="508088" y="112296"/>
                  <a:pt x="513806" y="135169"/>
                </a:cubicBezTo>
                <a:cubicBezTo>
                  <a:pt x="516709" y="158392"/>
                  <a:pt x="517610" y="181954"/>
                  <a:pt x="522514" y="204838"/>
                </a:cubicBezTo>
                <a:cubicBezTo>
                  <a:pt x="526361" y="222790"/>
                  <a:pt x="534125" y="239672"/>
                  <a:pt x="539931" y="257089"/>
                </a:cubicBezTo>
                <a:cubicBezTo>
                  <a:pt x="552426" y="294573"/>
                  <a:pt x="546412" y="274304"/>
                  <a:pt x="557348" y="318049"/>
                </a:cubicBezTo>
                <a:cubicBezTo>
                  <a:pt x="560251" y="361592"/>
                  <a:pt x="561714" y="405255"/>
                  <a:pt x="566057" y="448678"/>
                </a:cubicBezTo>
                <a:cubicBezTo>
                  <a:pt x="567530" y="463406"/>
                  <a:pt x="574766" y="477419"/>
                  <a:pt x="574766" y="492221"/>
                </a:cubicBezTo>
                <a:cubicBezTo>
                  <a:pt x="574766" y="553250"/>
                  <a:pt x="572797" y="614445"/>
                  <a:pt x="566057" y="675101"/>
                </a:cubicBezTo>
                <a:cubicBezTo>
                  <a:pt x="564030" y="693348"/>
                  <a:pt x="548640" y="727352"/>
                  <a:pt x="548640" y="727352"/>
                </a:cubicBezTo>
                <a:cubicBezTo>
                  <a:pt x="542508" y="782541"/>
                  <a:pt x="544531" y="796201"/>
                  <a:pt x="531223" y="840563"/>
                </a:cubicBezTo>
                <a:cubicBezTo>
                  <a:pt x="525948" y="858148"/>
                  <a:pt x="531223" y="887010"/>
                  <a:pt x="513806" y="892815"/>
                </a:cubicBezTo>
                <a:lnTo>
                  <a:pt x="487680" y="901523"/>
                </a:lnTo>
                <a:cubicBezTo>
                  <a:pt x="482359" y="917488"/>
                  <a:pt x="471665" y="964846"/>
                  <a:pt x="452846" y="979901"/>
                </a:cubicBezTo>
                <a:cubicBezTo>
                  <a:pt x="445678" y="985635"/>
                  <a:pt x="435429" y="985706"/>
                  <a:pt x="426720" y="988609"/>
                </a:cubicBezTo>
                <a:cubicBezTo>
                  <a:pt x="420914" y="997318"/>
                  <a:pt x="416704" y="1007334"/>
                  <a:pt x="409303" y="1014735"/>
                </a:cubicBezTo>
                <a:cubicBezTo>
                  <a:pt x="388092" y="1035946"/>
                  <a:pt x="376322" y="1032867"/>
                  <a:pt x="348343" y="1040861"/>
                </a:cubicBezTo>
                <a:cubicBezTo>
                  <a:pt x="339517" y="1043383"/>
                  <a:pt x="330926" y="1046666"/>
                  <a:pt x="322217" y="1049569"/>
                </a:cubicBezTo>
                <a:cubicBezTo>
                  <a:pt x="205168" y="1044480"/>
                  <a:pt x="160842" y="1064676"/>
                  <a:pt x="78377" y="1023443"/>
                </a:cubicBezTo>
                <a:cubicBezTo>
                  <a:pt x="69016" y="1018762"/>
                  <a:pt x="60960" y="1011832"/>
                  <a:pt x="52251" y="1006026"/>
                </a:cubicBezTo>
                <a:cubicBezTo>
                  <a:pt x="14844" y="949916"/>
                  <a:pt x="16555" y="963971"/>
                  <a:pt x="43543" y="849272"/>
                </a:cubicBezTo>
                <a:cubicBezTo>
                  <a:pt x="45940" y="839084"/>
                  <a:pt x="61495" y="838393"/>
                  <a:pt x="69668" y="831855"/>
                </a:cubicBezTo>
                <a:cubicBezTo>
                  <a:pt x="112762" y="797380"/>
                  <a:pt x="59236" y="833580"/>
                  <a:pt x="104503" y="788312"/>
                </a:cubicBezTo>
                <a:cubicBezTo>
                  <a:pt x="111904" y="780911"/>
                  <a:pt x="122455" y="777433"/>
                  <a:pt x="130628" y="770895"/>
                </a:cubicBezTo>
                <a:cubicBezTo>
                  <a:pt x="164782" y="743572"/>
                  <a:pt x="128803" y="759893"/>
                  <a:pt x="174171" y="744769"/>
                </a:cubicBezTo>
                <a:cubicBezTo>
                  <a:pt x="174095" y="744465"/>
                  <a:pt x="160920" y="687975"/>
                  <a:pt x="156754" y="683809"/>
                </a:cubicBezTo>
                <a:cubicBezTo>
                  <a:pt x="150263" y="677318"/>
                  <a:pt x="139337" y="678004"/>
                  <a:pt x="130628" y="675101"/>
                </a:cubicBezTo>
                <a:cubicBezTo>
                  <a:pt x="123573" y="668045"/>
                  <a:pt x="102160" y="641438"/>
                  <a:pt x="87086" y="648975"/>
                </a:cubicBezTo>
                <a:cubicBezTo>
                  <a:pt x="78875" y="653081"/>
                  <a:pt x="81280" y="666392"/>
                  <a:pt x="78377" y="675101"/>
                </a:cubicBezTo>
                <a:cubicBezTo>
                  <a:pt x="75168" y="697562"/>
                  <a:pt x="73119" y="737868"/>
                  <a:pt x="60960" y="762186"/>
                </a:cubicBezTo>
                <a:cubicBezTo>
                  <a:pt x="56279" y="771548"/>
                  <a:pt x="48224" y="778951"/>
                  <a:pt x="43543" y="788312"/>
                </a:cubicBezTo>
                <a:cubicBezTo>
                  <a:pt x="39438" y="796523"/>
                  <a:pt x="39926" y="806800"/>
                  <a:pt x="34834" y="814438"/>
                </a:cubicBezTo>
                <a:cubicBezTo>
                  <a:pt x="28002" y="824685"/>
                  <a:pt x="17417" y="831855"/>
                  <a:pt x="8708" y="840563"/>
                </a:cubicBezTo>
                <a:cubicBezTo>
                  <a:pt x="5805" y="849272"/>
                  <a:pt x="0" y="857509"/>
                  <a:pt x="0" y="866689"/>
                </a:cubicBezTo>
                <a:cubicBezTo>
                  <a:pt x="0" y="904538"/>
                  <a:pt x="2805" y="942515"/>
                  <a:pt x="8708" y="979901"/>
                </a:cubicBezTo>
                <a:cubicBezTo>
                  <a:pt x="11571" y="998036"/>
                  <a:pt x="8709" y="1026346"/>
                  <a:pt x="26126" y="1032152"/>
                </a:cubicBezTo>
                <a:cubicBezTo>
                  <a:pt x="121417" y="1063918"/>
                  <a:pt x="-22929" y="1013254"/>
                  <a:pt x="78377" y="1058278"/>
                </a:cubicBezTo>
                <a:cubicBezTo>
                  <a:pt x="119780" y="1076679"/>
                  <a:pt x="139063" y="1077101"/>
                  <a:pt x="182880" y="1084403"/>
                </a:cubicBezTo>
                <a:cubicBezTo>
                  <a:pt x="243221" y="1076861"/>
                  <a:pt x="244788" y="1078387"/>
                  <a:pt x="296091" y="1066986"/>
                </a:cubicBezTo>
                <a:cubicBezTo>
                  <a:pt x="307775" y="1064390"/>
                  <a:pt x="319462" y="1061717"/>
                  <a:pt x="330926" y="1058278"/>
                </a:cubicBezTo>
                <a:cubicBezTo>
                  <a:pt x="348511" y="1053003"/>
                  <a:pt x="365174" y="1044462"/>
                  <a:pt x="383177" y="1040861"/>
                </a:cubicBezTo>
                <a:lnTo>
                  <a:pt x="426720" y="1032152"/>
                </a:lnTo>
                <a:cubicBezTo>
                  <a:pt x="435429" y="1023443"/>
                  <a:pt x="443385" y="1013911"/>
                  <a:pt x="452846" y="1006026"/>
                </a:cubicBezTo>
                <a:cubicBezTo>
                  <a:pt x="460886" y="999326"/>
                  <a:pt x="471570" y="996010"/>
                  <a:pt x="478971" y="988609"/>
                </a:cubicBezTo>
                <a:cubicBezTo>
                  <a:pt x="482918" y="984662"/>
                  <a:pt x="517568" y="937541"/>
                  <a:pt x="522514" y="927649"/>
                </a:cubicBezTo>
                <a:cubicBezTo>
                  <a:pt x="558566" y="855544"/>
                  <a:pt x="498730" y="950262"/>
                  <a:pt x="548640" y="875398"/>
                </a:cubicBezTo>
                <a:cubicBezTo>
                  <a:pt x="554446" y="857981"/>
                  <a:pt x="563780" y="841364"/>
                  <a:pt x="566057" y="823146"/>
                </a:cubicBezTo>
                <a:cubicBezTo>
                  <a:pt x="570131" y="790557"/>
                  <a:pt x="574269" y="743687"/>
                  <a:pt x="583474" y="709935"/>
                </a:cubicBezTo>
                <a:cubicBezTo>
                  <a:pt x="588305" y="692222"/>
                  <a:pt x="596438" y="675494"/>
                  <a:pt x="600891" y="657683"/>
                </a:cubicBezTo>
                <a:lnTo>
                  <a:pt x="609600" y="622849"/>
                </a:lnTo>
                <a:cubicBezTo>
                  <a:pt x="603221" y="520789"/>
                  <a:pt x="602121" y="482126"/>
                  <a:pt x="592183" y="387718"/>
                </a:cubicBezTo>
                <a:cubicBezTo>
                  <a:pt x="589733" y="364443"/>
                  <a:pt x="588378" y="340933"/>
                  <a:pt x="583474" y="318049"/>
                </a:cubicBezTo>
                <a:cubicBezTo>
                  <a:pt x="579627" y="300097"/>
                  <a:pt x="566057" y="265798"/>
                  <a:pt x="566057" y="265798"/>
                </a:cubicBezTo>
                <a:cubicBezTo>
                  <a:pt x="565259" y="253028"/>
                  <a:pt x="570390" y="143836"/>
                  <a:pt x="548640" y="100335"/>
                </a:cubicBezTo>
                <a:cubicBezTo>
                  <a:pt x="543959" y="90973"/>
                  <a:pt x="535474" y="83773"/>
                  <a:pt x="531223" y="74209"/>
                </a:cubicBezTo>
                <a:cubicBezTo>
                  <a:pt x="523767" y="57432"/>
                  <a:pt x="526788" y="34939"/>
                  <a:pt x="513806" y="21958"/>
                </a:cubicBezTo>
                <a:cubicBezTo>
                  <a:pt x="508000" y="16152"/>
                  <a:pt x="503429" y="8765"/>
                  <a:pt x="496388" y="4541"/>
                </a:cubicBezTo>
                <a:cubicBezTo>
                  <a:pt x="488517" y="-182"/>
                  <a:pt x="454297" y="-2716"/>
                  <a:pt x="452846" y="4541"/>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6" name="Oval 85">
            <a:extLst>
              <a:ext uri="{FF2B5EF4-FFF2-40B4-BE49-F238E27FC236}">
                <a16:creationId xmlns:a16="http://schemas.microsoft.com/office/drawing/2014/main" id="{9BDC2834-9AEA-7AD6-A035-2A3848DC98E7}"/>
              </a:ext>
            </a:extLst>
          </p:cNvPr>
          <p:cNvSpPr/>
          <p:nvPr/>
        </p:nvSpPr>
        <p:spPr>
          <a:xfrm>
            <a:off x="3771794" y="1689646"/>
            <a:ext cx="112230" cy="121737"/>
          </a:xfrm>
          <a:prstGeom prst="ellipse">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7" name="Oval 86">
            <a:extLst>
              <a:ext uri="{FF2B5EF4-FFF2-40B4-BE49-F238E27FC236}">
                <a16:creationId xmlns:a16="http://schemas.microsoft.com/office/drawing/2014/main" id="{F3F61F86-0D2E-AFD4-9506-F0B36A10E357}"/>
              </a:ext>
            </a:extLst>
          </p:cNvPr>
          <p:cNvSpPr/>
          <p:nvPr/>
        </p:nvSpPr>
        <p:spPr>
          <a:xfrm>
            <a:off x="3679700" y="1156394"/>
            <a:ext cx="351486" cy="215193"/>
          </a:xfrm>
          <a:prstGeom prst="ellipse">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88" name="Freeform 87">
            <a:extLst>
              <a:ext uri="{FF2B5EF4-FFF2-40B4-BE49-F238E27FC236}">
                <a16:creationId xmlns:a16="http://schemas.microsoft.com/office/drawing/2014/main" id="{D024B73A-D7A4-28EA-0F86-67B058882332}"/>
              </a:ext>
            </a:extLst>
          </p:cNvPr>
          <p:cNvSpPr/>
          <p:nvPr/>
        </p:nvSpPr>
        <p:spPr>
          <a:xfrm>
            <a:off x="5730240" y="1774558"/>
            <a:ext cx="113211" cy="158745"/>
          </a:xfrm>
          <a:custGeom>
            <a:avLst/>
            <a:gdLst>
              <a:gd name="connsiteX0" fmla="*/ 0 w 113211"/>
              <a:gd name="connsiteY0" fmla="*/ 158745 h 158745"/>
              <a:gd name="connsiteX1" fmla="*/ 8709 w 113211"/>
              <a:gd name="connsiteY1" fmla="*/ 89076 h 158745"/>
              <a:gd name="connsiteX2" fmla="*/ 34834 w 113211"/>
              <a:gd name="connsiteY2" fmla="*/ 71659 h 158745"/>
              <a:gd name="connsiteX3" fmla="*/ 52251 w 113211"/>
              <a:gd name="connsiteY3" fmla="*/ 45533 h 158745"/>
              <a:gd name="connsiteX4" fmla="*/ 69669 w 113211"/>
              <a:gd name="connsiteY4" fmla="*/ 28116 h 158745"/>
              <a:gd name="connsiteX5" fmla="*/ 87086 w 113211"/>
              <a:gd name="connsiteY5" fmla="*/ 1991 h 158745"/>
              <a:gd name="connsiteX6" fmla="*/ 113211 w 113211"/>
              <a:gd name="connsiteY6" fmla="*/ 1991 h 158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3211" h="158745">
                <a:moveTo>
                  <a:pt x="0" y="158745"/>
                </a:moveTo>
                <a:cubicBezTo>
                  <a:pt x="2903" y="135522"/>
                  <a:pt x="17" y="110806"/>
                  <a:pt x="8709" y="89076"/>
                </a:cubicBezTo>
                <a:cubicBezTo>
                  <a:pt x="12596" y="79358"/>
                  <a:pt x="27433" y="79060"/>
                  <a:pt x="34834" y="71659"/>
                </a:cubicBezTo>
                <a:cubicBezTo>
                  <a:pt x="42235" y="64258"/>
                  <a:pt x="45713" y="53706"/>
                  <a:pt x="52251" y="45533"/>
                </a:cubicBezTo>
                <a:cubicBezTo>
                  <a:pt x="57380" y="39122"/>
                  <a:pt x="64540" y="34527"/>
                  <a:pt x="69669" y="28116"/>
                </a:cubicBezTo>
                <a:cubicBezTo>
                  <a:pt x="76207" y="19943"/>
                  <a:pt x="78111" y="7376"/>
                  <a:pt x="87086" y="1991"/>
                </a:cubicBezTo>
                <a:cubicBezTo>
                  <a:pt x="94553" y="-2489"/>
                  <a:pt x="104503" y="1991"/>
                  <a:pt x="113211" y="1991"/>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9" name="Freeform 88">
            <a:extLst>
              <a:ext uri="{FF2B5EF4-FFF2-40B4-BE49-F238E27FC236}">
                <a16:creationId xmlns:a16="http://schemas.microsoft.com/office/drawing/2014/main" id="{E575B195-C793-3A31-5210-455CBDB768A6}"/>
              </a:ext>
            </a:extLst>
          </p:cNvPr>
          <p:cNvSpPr/>
          <p:nvPr/>
        </p:nvSpPr>
        <p:spPr>
          <a:xfrm>
            <a:off x="5738949" y="1909882"/>
            <a:ext cx="121920" cy="75672"/>
          </a:xfrm>
          <a:custGeom>
            <a:avLst/>
            <a:gdLst>
              <a:gd name="connsiteX0" fmla="*/ 0 w 121920"/>
              <a:gd name="connsiteY0" fmla="*/ 75672 h 75672"/>
              <a:gd name="connsiteX1" fmla="*/ 43542 w 121920"/>
              <a:gd name="connsiteY1" fmla="*/ 40838 h 75672"/>
              <a:gd name="connsiteX2" fmla="*/ 113211 w 121920"/>
              <a:gd name="connsiteY2" fmla="*/ 6004 h 75672"/>
              <a:gd name="connsiteX3" fmla="*/ 121920 w 121920"/>
              <a:gd name="connsiteY3" fmla="*/ 14712 h 75672"/>
            </a:gdLst>
            <a:ahLst/>
            <a:cxnLst>
              <a:cxn ang="0">
                <a:pos x="connsiteX0" y="connsiteY0"/>
              </a:cxn>
              <a:cxn ang="0">
                <a:pos x="connsiteX1" y="connsiteY1"/>
              </a:cxn>
              <a:cxn ang="0">
                <a:pos x="connsiteX2" y="connsiteY2"/>
              </a:cxn>
              <a:cxn ang="0">
                <a:pos x="connsiteX3" y="connsiteY3"/>
              </a:cxn>
            </a:cxnLst>
            <a:rect l="l" t="t" r="r" b="b"/>
            <a:pathLst>
              <a:path w="121920" h="75672">
                <a:moveTo>
                  <a:pt x="0" y="75672"/>
                </a:moveTo>
                <a:cubicBezTo>
                  <a:pt x="14514" y="64061"/>
                  <a:pt x="29430" y="52934"/>
                  <a:pt x="43542" y="40838"/>
                </a:cubicBezTo>
                <a:cubicBezTo>
                  <a:pt x="57002" y="29301"/>
                  <a:pt x="91048" y="-16156"/>
                  <a:pt x="113211" y="6004"/>
                </a:cubicBezTo>
                <a:lnTo>
                  <a:pt x="121920" y="14712"/>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0" name="Freeform 89">
            <a:extLst>
              <a:ext uri="{FF2B5EF4-FFF2-40B4-BE49-F238E27FC236}">
                <a16:creationId xmlns:a16="http://schemas.microsoft.com/office/drawing/2014/main" id="{EDCD1B70-E4C3-7F28-8560-72A06FECF2DF}"/>
              </a:ext>
            </a:extLst>
          </p:cNvPr>
          <p:cNvSpPr/>
          <p:nvPr/>
        </p:nvSpPr>
        <p:spPr>
          <a:xfrm>
            <a:off x="5747657" y="2046514"/>
            <a:ext cx="113212" cy="43543"/>
          </a:xfrm>
          <a:custGeom>
            <a:avLst/>
            <a:gdLst>
              <a:gd name="connsiteX0" fmla="*/ 0 w 113212"/>
              <a:gd name="connsiteY0" fmla="*/ 0 h 43543"/>
              <a:gd name="connsiteX1" fmla="*/ 43543 w 113212"/>
              <a:gd name="connsiteY1" fmla="*/ 8709 h 43543"/>
              <a:gd name="connsiteX2" fmla="*/ 69669 w 113212"/>
              <a:gd name="connsiteY2" fmla="*/ 26126 h 43543"/>
              <a:gd name="connsiteX3" fmla="*/ 95794 w 113212"/>
              <a:gd name="connsiteY3" fmla="*/ 34835 h 43543"/>
              <a:gd name="connsiteX4" fmla="*/ 113212 w 113212"/>
              <a:gd name="connsiteY4" fmla="*/ 43543 h 43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2" h="43543">
                <a:moveTo>
                  <a:pt x="0" y="0"/>
                </a:moveTo>
                <a:cubicBezTo>
                  <a:pt x="14514" y="2903"/>
                  <a:pt x="29684" y="3512"/>
                  <a:pt x="43543" y="8709"/>
                </a:cubicBezTo>
                <a:cubicBezTo>
                  <a:pt x="53343" y="12384"/>
                  <a:pt x="60308" y="21445"/>
                  <a:pt x="69669" y="26126"/>
                </a:cubicBezTo>
                <a:cubicBezTo>
                  <a:pt x="77879" y="30231"/>
                  <a:pt x="87271" y="31426"/>
                  <a:pt x="95794" y="34835"/>
                </a:cubicBezTo>
                <a:cubicBezTo>
                  <a:pt x="101821" y="37246"/>
                  <a:pt x="107406" y="40640"/>
                  <a:pt x="113212" y="43543"/>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1" name="Freeform 90">
            <a:extLst>
              <a:ext uri="{FF2B5EF4-FFF2-40B4-BE49-F238E27FC236}">
                <a16:creationId xmlns:a16="http://schemas.microsoft.com/office/drawing/2014/main" id="{DD06DEC7-00B5-3540-CCB8-A3C41EDFC162}"/>
              </a:ext>
            </a:extLst>
          </p:cNvPr>
          <p:cNvSpPr/>
          <p:nvPr/>
        </p:nvSpPr>
        <p:spPr>
          <a:xfrm>
            <a:off x="5773783" y="2124891"/>
            <a:ext cx="95794" cy="95795"/>
          </a:xfrm>
          <a:custGeom>
            <a:avLst/>
            <a:gdLst>
              <a:gd name="connsiteX0" fmla="*/ 0 w 95794"/>
              <a:gd name="connsiteY0" fmla="*/ 0 h 95795"/>
              <a:gd name="connsiteX1" fmla="*/ 43543 w 95794"/>
              <a:gd name="connsiteY1" fmla="*/ 26126 h 95795"/>
              <a:gd name="connsiteX2" fmla="*/ 60960 w 95794"/>
              <a:gd name="connsiteY2" fmla="*/ 52252 h 95795"/>
              <a:gd name="connsiteX3" fmla="*/ 95794 w 95794"/>
              <a:gd name="connsiteY3" fmla="*/ 95795 h 95795"/>
            </a:gdLst>
            <a:ahLst/>
            <a:cxnLst>
              <a:cxn ang="0">
                <a:pos x="connsiteX0" y="connsiteY0"/>
              </a:cxn>
              <a:cxn ang="0">
                <a:pos x="connsiteX1" y="connsiteY1"/>
              </a:cxn>
              <a:cxn ang="0">
                <a:pos x="connsiteX2" y="connsiteY2"/>
              </a:cxn>
              <a:cxn ang="0">
                <a:pos x="connsiteX3" y="connsiteY3"/>
              </a:cxn>
            </a:cxnLst>
            <a:rect l="l" t="t" r="r" b="b"/>
            <a:pathLst>
              <a:path w="95794" h="95795">
                <a:moveTo>
                  <a:pt x="0" y="0"/>
                </a:moveTo>
                <a:cubicBezTo>
                  <a:pt x="14514" y="8709"/>
                  <a:pt x="30691" y="15110"/>
                  <a:pt x="43543" y="26126"/>
                </a:cubicBezTo>
                <a:cubicBezTo>
                  <a:pt x="51490" y="32938"/>
                  <a:pt x="54260" y="44211"/>
                  <a:pt x="60960" y="52252"/>
                </a:cubicBezTo>
                <a:cubicBezTo>
                  <a:pt x="99354" y="98325"/>
                  <a:pt x="77532" y="59268"/>
                  <a:pt x="95794" y="95795"/>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2" name="Oval 91">
            <a:extLst>
              <a:ext uri="{FF2B5EF4-FFF2-40B4-BE49-F238E27FC236}">
                <a16:creationId xmlns:a16="http://schemas.microsoft.com/office/drawing/2014/main" id="{ED75544A-3CC8-2CE1-FD8E-5981B8374531}"/>
              </a:ext>
            </a:extLst>
          </p:cNvPr>
          <p:cNvSpPr/>
          <p:nvPr/>
        </p:nvSpPr>
        <p:spPr>
          <a:xfrm>
            <a:off x="3736528" y="1422202"/>
            <a:ext cx="243289" cy="215193"/>
          </a:xfrm>
          <a:prstGeom prst="ellipse">
            <a:avLst/>
          </a:prstGeom>
          <a:solidFill>
            <a:schemeClr val="bg1"/>
          </a:solidFill>
          <a:ln>
            <a:solidFill>
              <a:schemeClr val="bg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93" name="Freeform 92">
            <a:extLst>
              <a:ext uri="{FF2B5EF4-FFF2-40B4-BE49-F238E27FC236}">
                <a16:creationId xmlns:a16="http://schemas.microsoft.com/office/drawing/2014/main" id="{27286D1F-36F5-3671-7341-412468C22A31}"/>
              </a:ext>
            </a:extLst>
          </p:cNvPr>
          <p:cNvSpPr/>
          <p:nvPr/>
        </p:nvSpPr>
        <p:spPr>
          <a:xfrm rot="1566333">
            <a:off x="5322987" y="1889052"/>
            <a:ext cx="131997" cy="144207"/>
          </a:xfrm>
          <a:custGeom>
            <a:avLst/>
            <a:gdLst>
              <a:gd name="connsiteX0" fmla="*/ 0 w 304800"/>
              <a:gd name="connsiteY0" fmla="*/ 0 h 245225"/>
              <a:gd name="connsiteX1" fmla="*/ 43543 w 304800"/>
              <a:gd name="connsiteY1" fmla="*/ 8709 h 245225"/>
              <a:gd name="connsiteX2" fmla="*/ 69669 w 304800"/>
              <a:gd name="connsiteY2" fmla="*/ 26126 h 245225"/>
              <a:gd name="connsiteX3" fmla="*/ 104503 w 304800"/>
              <a:gd name="connsiteY3" fmla="*/ 34835 h 245225"/>
              <a:gd name="connsiteX4" fmla="*/ 156754 w 304800"/>
              <a:gd name="connsiteY4" fmla="*/ 52252 h 245225"/>
              <a:gd name="connsiteX5" fmla="*/ 174172 w 304800"/>
              <a:gd name="connsiteY5" fmla="*/ 69669 h 245225"/>
              <a:gd name="connsiteX6" fmla="*/ 200297 w 304800"/>
              <a:gd name="connsiteY6" fmla="*/ 78378 h 245225"/>
              <a:gd name="connsiteX7" fmla="*/ 226423 w 304800"/>
              <a:gd name="connsiteY7" fmla="*/ 95795 h 245225"/>
              <a:gd name="connsiteX8" fmla="*/ 243840 w 304800"/>
              <a:gd name="connsiteY8" fmla="*/ 121920 h 245225"/>
              <a:gd name="connsiteX9" fmla="*/ 269966 w 304800"/>
              <a:gd name="connsiteY9" fmla="*/ 174172 h 245225"/>
              <a:gd name="connsiteX10" fmla="*/ 296092 w 304800"/>
              <a:gd name="connsiteY10" fmla="*/ 217715 h 245225"/>
              <a:gd name="connsiteX11" fmla="*/ 304800 w 304800"/>
              <a:gd name="connsiteY11" fmla="*/ 243840 h 245225"/>
              <a:gd name="connsiteX12" fmla="*/ 296092 w 304800"/>
              <a:gd name="connsiteY12" fmla="*/ 226423 h 24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04800" h="245225">
                <a:moveTo>
                  <a:pt x="0" y="0"/>
                </a:moveTo>
                <a:cubicBezTo>
                  <a:pt x="14514" y="2903"/>
                  <a:pt x="29684" y="3512"/>
                  <a:pt x="43543" y="8709"/>
                </a:cubicBezTo>
                <a:cubicBezTo>
                  <a:pt x="53343" y="12384"/>
                  <a:pt x="60049" y="22003"/>
                  <a:pt x="69669" y="26126"/>
                </a:cubicBezTo>
                <a:cubicBezTo>
                  <a:pt x="80670" y="30841"/>
                  <a:pt x="93039" y="31396"/>
                  <a:pt x="104503" y="34835"/>
                </a:cubicBezTo>
                <a:cubicBezTo>
                  <a:pt x="122088" y="40111"/>
                  <a:pt x="156754" y="52252"/>
                  <a:pt x="156754" y="52252"/>
                </a:cubicBezTo>
                <a:cubicBezTo>
                  <a:pt x="162560" y="58058"/>
                  <a:pt x="167131" y="65445"/>
                  <a:pt x="174172" y="69669"/>
                </a:cubicBezTo>
                <a:cubicBezTo>
                  <a:pt x="182043" y="74392"/>
                  <a:pt x="192087" y="74273"/>
                  <a:pt x="200297" y="78378"/>
                </a:cubicBezTo>
                <a:cubicBezTo>
                  <a:pt x="209658" y="83059"/>
                  <a:pt x="217714" y="89989"/>
                  <a:pt x="226423" y="95795"/>
                </a:cubicBezTo>
                <a:cubicBezTo>
                  <a:pt x="232229" y="104503"/>
                  <a:pt x="239159" y="112559"/>
                  <a:pt x="243840" y="121920"/>
                </a:cubicBezTo>
                <a:cubicBezTo>
                  <a:pt x="279898" y="194035"/>
                  <a:pt x="220048" y="99294"/>
                  <a:pt x="269966" y="174172"/>
                </a:cubicBezTo>
                <a:cubicBezTo>
                  <a:pt x="294633" y="248179"/>
                  <a:pt x="260231" y="157948"/>
                  <a:pt x="296092" y="217715"/>
                </a:cubicBezTo>
                <a:cubicBezTo>
                  <a:pt x="300815" y="225586"/>
                  <a:pt x="304800" y="234661"/>
                  <a:pt x="304800" y="243840"/>
                </a:cubicBezTo>
                <a:cubicBezTo>
                  <a:pt x="304800" y="250331"/>
                  <a:pt x="298995" y="232229"/>
                  <a:pt x="296092" y="226423"/>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94" name="Straight Connector 93">
            <a:extLst>
              <a:ext uri="{FF2B5EF4-FFF2-40B4-BE49-F238E27FC236}">
                <a16:creationId xmlns:a16="http://schemas.microsoft.com/office/drawing/2014/main" id="{BD7CF1BE-B542-3567-4374-D3771862C4EC}"/>
              </a:ext>
            </a:extLst>
          </p:cNvPr>
          <p:cNvCxnSpPr>
            <a:cxnSpLocks/>
          </p:cNvCxnSpPr>
          <p:nvPr/>
        </p:nvCxnSpPr>
        <p:spPr>
          <a:xfrm flipH="1">
            <a:off x="481438" y="971600"/>
            <a:ext cx="5816466"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B8BF805-F334-DA3E-7A98-BBFBDB3B7086}"/>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96" name="TextBox 36">
            <a:extLst>
              <a:ext uri="{FF2B5EF4-FFF2-40B4-BE49-F238E27FC236}">
                <a16:creationId xmlns:a16="http://schemas.microsoft.com/office/drawing/2014/main" id="{4C0019E2-B4FB-3E1D-7157-AE930A64E2E0}"/>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97" name="TextBox 36">
            <a:extLst>
              <a:ext uri="{FF2B5EF4-FFF2-40B4-BE49-F238E27FC236}">
                <a16:creationId xmlns:a16="http://schemas.microsoft.com/office/drawing/2014/main" id="{33376699-8DC9-E28A-2BE7-4E2DB740E2A6}"/>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98" name="TextBox 97">
            <a:extLst>
              <a:ext uri="{FF2B5EF4-FFF2-40B4-BE49-F238E27FC236}">
                <a16:creationId xmlns:a16="http://schemas.microsoft.com/office/drawing/2014/main" id="{B598A542-89B5-CA0F-4782-E68A8ED2A84F}"/>
              </a:ext>
            </a:extLst>
          </p:cNvPr>
          <p:cNvSpPr txBox="1"/>
          <p:nvPr/>
        </p:nvSpPr>
        <p:spPr>
          <a:xfrm>
            <a:off x="6021288" y="8820472"/>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33</a:t>
            </a:r>
          </a:p>
        </p:txBody>
      </p:sp>
    </p:spTree>
    <p:extLst>
      <p:ext uri="{BB962C8B-B14F-4D97-AF65-F5344CB8AC3E}">
        <p14:creationId xmlns:p14="http://schemas.microsoft.com/office/powerpoint/2010/main" val="41312405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9" name="TextBox 36">
            <a:extLst>
              <a:ext uri="{FF2B5EF4-FFF2-40B4-BE49-F238E27FC236}">
                <a16:creationId xmlns:a16="http://schemas.microsoft.com/office/drawing/2014/main" id="{F3EF7FDC-5AA1-C1EE-EDBC-C4DBBF28A7E5}"/>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11" name="TextBox 36">
            <a:extLst>
              <a:ext uri="{FF2B5EF4-FFF2-40B4-BE49-F238E27FC236}">
                <a16:creationId xmlns:a16="http://schemas.microsoft.com/office/drawing/2014/main" id="{04DD5D1C-E768-4D52-E135-7E5842F7DD5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6DC703DE-BEFB-ED92-D872-A4161025D689}"/>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34</a:t>
            </a:r>
          </a:p>
        </p:txBody>
      </p:sp>
      <p:sp>
        <p:nvSpPr>
          <p:cNvPr id="4" name="TextBox 3">
            <a:extLst>
              <a:ext uri="{FF2B5EF4-FFF2-40B4-BE49-F238E27FC236}">
                <a16:creationId xmlns:a16="http://schemas.microsoft.com/office/drawing/2014/main" id="{F3545F8A-8A20-07C1-94AC-C7EAB1FEFBE6}"/>
              </a:ext>
            </a:extLst>
          </p:cNvPr>
          <p:cNvSpPr txBox="1"/>
          <p:nvPr/>
        </p:nvSpPr>
        <p:spPr>
          <a:xfrm>
            <a:off x="1410718" y="107504"/>
            <a:ext cx="4319522" cy="954107"/>
          </a:xfrm>
          <a:prstGeom prst="rect">
            <a:avLst/>
          </a:prstGeom>
          <a:noFill/>
        </p:spPr>
        <p:txBody>
          <a:bodyPr wrap="square" rtlCol="0">
            <a:spAutoFit/>
          </a:bodyPr>
          <a:lstStyle/>
          <a:p>
            <a:r>
              <a:rPr lang="en-US" b="1" dirty="0">
                <a:latin typeface="Arial Narrow" pitchFamily="34" charset="0"/>
              </a:rPr>
              <a:t>Describe </a:t>
            </a:r>
            <a:r>
              <a:rPr lang="en-US" sz="1200" dirty="0">
                <a:latin typeface="Arial Narrow" pitchFamily="34" charset="0"/>
              </a:rPr>
              <a:t>how biochemical oxygen demand (BOD) is used to indirectly assess water pollution levels </a:t>
            </a:r>
          </a:p>
          <a:p>
            <a:r>
              <a:rPr lang="en-AU" sz="800" i="1" dirty="0">
                <a:latin typeface="Arial Narrow" pitchFamily="34" charset="0"/>
              </a:rPr>
              <a:t>“a measure of the amount of dissolved oxygen required to decompose the organic material in a given volume of water through aerobic biological activity; used as an index of the degree of organic pollution in water”</a:t>
            </a:r>
            <a:r>
              <a:rPr lang="en-AU" sz="800" dirty="0">
                <a:latin typeface="Arial Narrow" pitchFamily="34" charset="0"/>
              </a:rPr>
              <a:t> </a:t>
            </a:r>
            <a:r>
              <a:rPr lang="en-AU" sz="800" baseline="30000" dirty="0">
                <a:latin typeface="Arial Narrow" pitchFamily="34" charset="0"/>
              </a:rPr>
              <a:t>[1]</a:t>
            </a:r>
            <a:endParaRPr lang="en-US" sz="800" dirty="0">
              <a:latin typeface="Arial Narrow" pitchFamily="34" charset="0"/>
            </a:endParaRPr>
          </a:p>
          <a:p>
            <a:endParaRPr lang="en-US" sz="1000" i="1" dirty="0">
              <a:latin typeface="Arial Narrow" pitchFamily="34" charset="0"/>
            </a:endParaRPr>
          </a:p>
        </p:txBody>
      </p:sp>
      <p:sp>
        <p:nvSpPr>
          <p:cNvPr id="5" name="TextBox 17">
            <a:extLst>
              <a:ext uri="{FF2B5EF4-FFF2-40B4-BE49-F238E27FC236}">
                <a16:creationId xmlns:a16="http://schemas.microsoft.com/office/drawing/2014/main" id="{ADB7C87A-DC6A-9291-6954-1926796FAC49}"/>
              </a:ext>
            </a:extLst>
          </p:cNvPr>
          <p:cNvSpPr txBox="1"/>
          <p:nvPr/>
        </p:nvSpPr>
        <p:spPr>
          <a:xfrm>
            <a:off x="564252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25547328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410540" y="975445"/>
            <a:ext cx="5921941" cy="1446550"/>
          </a:xfrm>
          <a:prstGeom prst="rect">
            <a:avLst/>
          </a:prstGeom>
        </p:spPr>
        <p:txBody>
          <a:bodyPr wrap="square">
            <a:spAutoFit/>
          </a:bodyPr>
          <a:lstStyle/>
          <a:p>
            <a:r>
              <a:rPr lang="en-AU" sz="1600" b="1" dirty="0">
                <a:solidFill>
                  <a:srgbClr val="000000"/>
                </a:solidFill>
                <a:latin typeface="Arial Narrow" panose="020B0606020202030204" pitchFamily="34" charset="0"/>
              </a:rPr>
              <a:t>Is that water polluted? </a:t>
            </a:r>
          </a:p>
          <a:p>
            <a:r>
              <a:rPr lang="en-AU" sz="1200" dirty="0">
                <a:solidFill>
                  <a:srgbClr val="000000"/>
                </a:solidFill>
                <a:latin typeface="Arial Narrow" panose="020B0606020202030204" pitchFamily="34" charset="0"/>
              </a:rPr>
              <a:t>Let’s say you’ve been measuring the dissolved oxygen (DO) levels in a waterway every week for a year. You’ve been happy that all results indicate healthy, oxygenated water. Until now. Just recently, you noticed a significant drop in DO. You suspect organic waste as the cause. It is now time to conduct a BOD (biochemical oxygen demand) test. A BOD test measures the amount of DO required by bacteria to decompose organic waste over a period of time (e.g. 5 days). If organic waste is the cause, the BOD will be high. Below is a table that describes how BOD is used to indirectly assess water pollution levels. </a:t>
            </a:r>
          </a:p>
        </p:txBody>
      </p:sp>
      <p:sp>
        <p:nvSpPr>
          <p:cNvPr id="2" name="Rectangle 1"/>
          <p:cNvSpPr/>
          <p:nvPr/>
        </p:nvSpPr>
        <p:spPr>
          <a:xfrm>
            <a:off x="4597014" y="2429807"/>
            <a:ext cx="1645064" cy="136378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a:t>
            </a:r>
            <a:r>
              <a:rPr lang="en-AU" sz="1200" dirty="0">
                <a:solidFill>
                  <a:schemeClr val="tx1"/>
                </a:solidFill>
                <a:latin typeface="Arial Narrow" panose="020B0606020202030204" pitchFamily="34" charset="0"/>
              </a:rPr>
              <a:t>What does a BOD reading of </a:t>
            </a:r>
            <a:r>
              <a:rPr lang="en-AU" sz="1200" b="1" dirty="0">
                <a:solidFill>
                  <a:schemeClr val="tx1"/>
                </a:solidFill>
                <a:latin typeface="Arial Narrow" panose="020B0606020202030204" pitchFamily="34" charset="0"/>
              </a:rPr>
              <a:t>8</a:t>
            </a:r>
            <a:r>
              <a:rPr lang="en-AU" sz="1200" dirty="0">
                <a:solidFill>
                  <a:schemeClr val="tx1"/>
                </a:solidFill>
                <a:latin typeface="Arial Narrow" panose="020B0606020202030204" pitchFamily="34" charset="0"/>
              </a:rPr>
              <a:t> indicate about water quality? </a:t>
            </a:r>
            <a:r>
              <a:rPr lang="en-AU" sz="1200" b="1" dirty="0">
                <a:solidFill>
                  <a:schemeClr val="tx1"/>
                </a:solidFill>
                <a:latin typeface="Arial Narrow" panose="020B0606020202030204" pitchFamily="34" charset="0"/>
              </a:rPr>
              <a:t>Ans.</a:t>
            </a:r>
            <a:endParaRPr lang="en-AU" sz="1200" b="1" dirty="0">
              <a:solidFill>
                <a:schemeClr val="tx1"/>
              </a:solidFill>
            </a:endParaRPr>
          </a:p>
        </p:txBody>
      </p:sp>
      <p:sp>
        <p:nvSpPr>
          <p:cNvPr id="7" name="TextBox 6"/>
          <p:cNvSpPr txBox="1"/>
          <p:nvPr/>
        </p:nvSpPr>
        <p:spPr>
          <a:xfrm>
            <a:off x="4700720" y="3054891"/>
            <a:ext cx="1440160" cy="64633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AU" sz="1200" dirty="0">
                <a:solidFill>
                  <a:schemeClr val="bg1">
                    <a:lumMod val="50000"/>
                  </a:schemeClr>
                </a:solidFill>
                <a:latin typeface="Comic Sans MS" panose="030F0702030302020204" pitchFamily="66" charset="0"/>
              </a:rPr>
              <a:t>Poor: somewhat polluted water</a:t>
            </a:r>
          </a:p>
          <a:p>
            <a:endParaRPr lang="en-AU" sz="1200" dirty="0">
              <a:solidFill>
                <a:schemeClr val="bg1">
                  <a:lumMod val="50000"/>
                </a:schemeClr>
              </a:solidFill>
              <a:latin typeface="Comic Sans MS" panose="030F0702030302020204" pitchFamily="66" charset="0"/>
            </a:endParaRPr>
          </a:p>
        </p:txBody>
      </p:sp>
      <p:graphicFrame>
        <p:nvGraphicFramePr>
          <p:cNvPr id="21" name="Table 20"/>
          <p:cNvGraphicFramePr>
            <a:graphicFrameLocks noGrp="1"/>
          </p:cNvGraphicFramePr>
          <p:nvPr/>
        </p:nvGraphicFramePr>
        <p:xfrm>
          <a:off x="523210" y="2421995"/>
          <a:ext cx="3985910" cy="1371600"/>
        </p:xfrm>
        <a:graphic>
          <a:graphicData uri="http://schemas.openxmlformats.org/drawingml/2006/table">
            <a:tbl>
              <a:tblPr firstRow="1" bandRow="1">
                <a:tableStyleId>{5940675A-B579-460E-94D1-54222C63F5DA}</a:tableStyleId>
              </a:tblPr>
              <a:tblGrid>
                <a:gridCol w="1988068">
                  <a:extLst>
                    <a:ext uri="{9D8B030D-6E8A-4147-A177-3AD203B41FA5}">
                      <a16:colId xmlns:a16="http://schemas.microsoft.com/office/drawing/2014/main" val="20000"/>
                    </a:ext>
                  </a:extLst>
                </a:gridCol>
                <a:gridCol w="1997842">
                  <a:extLst>
                    <a:ext uri="{9D8B030D-6E8A-4147-A177-3AD203B41FA5}">
                      <a16:colId xmlns:a16="http://schemas.microsoft.com/office/drawing/2014/main" val="20001"/>
                    </a:ext>
                  </a:extLst>
                </a:gridCol>
              </a:tblGrid>
              <a:tr h="219471">
                <a:tc>
                  <a:txBody>
                    <a:bodyPr/>
                    <a:lstStyle/>
                    <a:p>
                      <a:r>
                        <a:rPr lang="en-AU" sz="1200" b="1" dirty="0">
                          <a:latin typeface="Arial Narrow" panose="020B0606020202030204" pitchFamily="34" charset="0"/>
                        </a:rPr>
                        <a:t>BOD Level (ppm</a:t>
                      </a:r>
                      <a:r>
                        <a:rPr lang="en-AU" sz="1200" b="1" baseline="0" dirty="0">
                          <a:latin typeface="Arial Narrow" panose="020B0606020202030204" pitchFamily="34" charset="0"/>
                        </a:rPr>
                        <a:t> or mg/L</a:t>
                      </a:r>
                      <a:r>
                        <a:rPr lang="en-AU" sz="1200" b="1" dirty="0">
                          <a:latin typeface="Arial Narrow" panose="020B0606020202030204" pitchFamily="34" charset="0"/>
                        </a:rPr>
                        <a:t>)</a:t>
                      </a:r>
                    </a:p>
                  </a:txBody>
                  <a:tcPr>
                    <a:solidFill>
                      <a:schemeClr val="bg1">
                        <a:lumMod val="85000"/>
                      </a:schemeClr>
                    </a:solidFill>
                  </a:tcPr>
                </a:tc>
                <a:tc>
                  <a:txBody>
                    <a:bodyPr/>
                    <a:lstStyle/>
                    <a:p>
                      <a:r>
                        <a:rPr lang="en-AU" sz="1200" b="1" dirty="0">
                          <a:latin typeface="Arial Narrow" panose="020B0606020202030204" pitchFamily="34" charset="0"/>
                        </a:rPr>
                        <a:t>Water Quality</a:t>
                      </a:r>
                    </a:p>
                  </a:txBody>
                  <a:tcPr>
                    <a:solidFill>
                      <a:schemeClr val="bg1">
                        <a:lumMod val="85000"/>
                      </a:schemeClr>
                    </a:solidFill>
                  </a:tcPr>
                </a:tc>
                <a:extLst>
                  <a:ext uri="{0D108BD9-81ED-4DB2-BD59-A6C34878D82A}">
                    <a16:rowId xmlns:a16="http://schemas.microsoft.com/office/drawing/2014/main" val="10000"/>
                  </a:ext>
                </a:extLst>
              </a:tr>
              <a:tr h="261492">
                <a:tc>
                  <a:txBody>
                    <a:bodyPr/>
                    <a:lstStyle/>
                    <a:p>
                      <a:r>
                        <a:rPr lang="en-AU" sz="1200" dirty="0">
                          <a:latin typeface="Arial Narrow" panose="020B0606020202030204" pitchFamily="34" charset="0"/>
                        </a:rPr>
                        <a:t>1-2 </a:t>
                      </a:r>
                      <a:r>
                        <a:rPr lang="en-AU" sz="800" dirty="0">
                          <a:latin typeface="Arial Narrow" panose="020B0606020202030204" pitchFamily="34" charset="0"/>
                        </a:rPr>
                        <a:t>(small</a:t>
                      </a:r>
                      <a:r>
                        <a:rPr lang="en-AU" sz="800" baseline="0" dirty="0">
                          <a:latin typeface="Arial Narrow" panose="020B0606020202030204" pitchFamily="34" charset="0"/>
                        </a:rPr>
                        <a:t> amount of DO required by bacteria)</a:t>
                      </a:r>
                      <a:endParaRPr lang="en-AU" sz="800" dirty="0">
                        <a:latin typeface="Arial Narrow" panose="020B0606020202030204" pitchFamily="34" charset="0"/>
                      </a:endParaRPr>
                    </a:p>
                  </a:txBody>
                  <a:tcPr/>
                </a:tc>
                <a:tc>
                  <a:txBody>
                    <a:bodyPr/>
                    <a:lstStyle/>
                    <a:p>
                      <a:r>
                        <a:rPr lang="en-AU" sz="1200" dirty="0">
                          <a:latin typeface="Arial Narrow" panose="020B0606020202030204" pitchFamily="34" charset="0"/>
                        </a:rPr>
                        <a:t>Very Good: </a:t>
                      </a:r>
                      <a:r>
                        <a:rPr lang="en-AU" sz="1200" baseline="0" dirty="0">
                          <a:latin typeface="Arial Narrow" panose="020B0606020202030204" pitchFamily="34" charset="0"/>
                        </a:rPr>
                        <a:t>clean water</a:t>
                      </a:r>
                      <a:endParaRPr lang="en-AU" sz="1200" dirty="0">
                        <a:latin typeface="Arial Narrow" panose="020B0606020202030204" pitchFamily="34" charset="0"/>
                      </a:endParaRPr>
                    </a:p>
                  </a:txBody>
                  <a:tcPr/>
                </a:tc>
                <a:extLst>
                  <a:ext uri="{0D108BD9-81ED-4DB2-BD59-A6C34878D82A}">
                    <a16:rowId xmlns:a16="http://schemas.microsoft.com/office/drawing/2014/main" val="10001"/>
                  </a:ext>
                </a:extLst>
              </a:tr>
              <a:tr h="261492">
                <a:tc>
                  <a:txBody>
                    <a:bodyPr/>
                    <a:lstStyle/>
                    <a:p>
                      <a:r>
                        <a:rPr lang="en-AU" sz="1200" dirty="0">
                          <a:latin typeface="Arial Narrow" panose="020B0606020202030204" pitchFamily="34" charset="0"/>
                        </a:rPr>
                        <a:t>3-5</a:t>
                      </a:r>
                    </a:p>
                  </a:txBody>
                  <a:tcPr/>
                </a:tc>
                <a:tc>
                  <a:txBody>
                    <a:bodyPr/>
                    <a:lstStyle/>
                    <a:p>
                      <a:r>
                        <a:rPr lang="en-AU" sz="1200" dirty="0">
                          <a:latin typeface="Arial Narrow" panose="020B0606020202030204" pitchFamily="34" charset="0"/>
                        </a:rPr>
                        <a:t>Fair: Moderately clean water </a:t>
                      </a:r>
                    </a:p>
                  </a:txBody>
                  <a:tcPr/>
                </a:tc>
                <a:extLst>
                  <a:ext uri="{0D108BD9-81ED-4DB2-BD59-A6C34878D82A}">
                    <a16:rowId xmlns:a16="http://schemas.microsoft.com/office/drawing/2014/main" val="10002"/>
                  </a:ext>
                </a:extLst>
              </a:tr>
              <a:tr h="224473">
                <a:tc>
                  <a:txBody>
                    <a:bodyPr/>
                    <a:lstStyle/>
                    <a:p>
                      <a:r>
                        <a:rPr lang="en-AU" sz="1200" dirty="0">
                          <a:latin typeface="Arial Narrow" panose="020B0606020202030204" pitchFamily="34" charset="0"/>
                        </a:rPr>
                        <a:t>6-9</a:t>
                      </a:r>
                    </a:p>
                  </a:txBody>
                  <a:tcPr/>
                </a:tc>
                <a:tc>
                  <a:txBody>
                    <a:bodyPr/>
                    <a:lstStyle/>
                    <a:p>
                      <a:r>
                        <a:rPr lang="en-AU" sz="1200" dirty="0">
                          <a:latin typeface="Arial Narrow" panose="020B0606020202030204" pitchFamily="34" charset="0"/>
                        </a:rPr>
                        <a:t>Poor: Somewhat polluted water </a:t>
                      </a:r>
                      <a:endParaRPr lang="en-AU" sz="1000" dirty="0">
                        <a:latin typeface="Arial Narrow" panose="020B0606020202030204" pitchFamily="34" charset="0"/>
                      </a:endParaRPr>
                    </a:p>
                  </a:txBody>
                  <a:tcPr/>
                </a:tc>
                <a:extLst>
                  <a:ext uri="{0D108BD9-81ED-4DB2-BD59-A6C34878D82A}">
                    <a16:rowId xmlns:a16="http://schemas.microsoft.com/office/drawing/2014/main" val="10003"/>
                  </a:ext>
                </a:extLst>
              </a:tr>
              <a:tr h="238185">
                <a:tc>
                  <a:txBody>
                    <a:bodyPr/>
                    <a:lstStyle/>
                    <a:p>
                      <a:r>
                        <a:rPr lang="en-AU" sz="1200" dirty="0">
                          <a:latin typeface="Arial Narrow" panose="020B0606020202030204" pitchFamily="34" charset="0"/>
                        </a:rPr>
                        <a:t>10+</a:t>
                      </a:r>
                      <a:r>
                        <a:rPr lang="en-AU" sz="800" dirty="0">
                          <a:latin typeface="Arial Narrow" panose="020B0606020202030204" pitchFamily="34" charset="0"/>
                        </a:rPr>
                        <a:t> (large</a:t>
                      </a:r>
                      <a:r>
                        <a:rPr lang="en-AU" sz="800" baseline="0" dirty="0">
                          <a:latin typeface="Arial Narrow" panose="020B0606020202030204" pitchFamily="34" charset="0"/>
                        </a:rPr>
                        <a:t> amount of DO required by bacteria)</a:t>
                      </a:r>
                      <a:endParaRPr lang="en-AU" sz="800" dirty="0">
                        <a:latin typeface="Arial Narrow" panose="020B0606020202030204" pitchFamily="34" charset="0"/>
                      </a:endParaRPr>
                    </a:p>
                  </a:txBody>
                  <a:tcPr/>
                </a:tc>
                <a:tc>
                  <a:txBody>
                    <a:bodyPr/>
                    <a:lstStyle/>
                    <a:p>
                      <a:r>
                        <a:rPr lang="en-AU" sz="1200" dirty="0">
                          <a:latin typeface="Arial Narrow" panose="020B0606020202030204" pitchFamily="34" charset="0"/>
                        </a:rPr>
                        <a:t>Very Poor: Very polluted</a:t>
                      </a:r>
                      <a:r>
                        <a:rPr lang="en-AU" sz="1200" baseline="0" dirty="0">
                          <a:latin typeface="Arial Narrow" panose="020B0606020202030204" pitchFamily="34" charset="0"/>
                        </a:rPr>
                        <a:t> water </a:t>
                      </a:r>
                      <a:endParaRPr lang="en-AU" sz="1200" dirty="0">
                        <a:latin typeface="Arial Narrow" panose="020B0606020202030204" pitchFamily="34" charset="0"/>
                      </a:endParaRPr>
                    </a:p>
                  </a:txBody>
                  <a:tcPr/>
                </a:tc>
                <a:extLst>
                  <a:ext uri="{0D108BD9-81ED-4DB2-BD59-A6C34878D82A}">
                    <a16:rowId xmlns:a16="http://schemas.microsoft.com/office/drawing/2014/main" val="10004"/>
                  </a:ext>
                </a:extLst>
              </a:tr>
            </a:tbl>
          </a:graphicData>
        </a:graphic>
      </p:graphicFrame>
      <p:sp>
        <p:nvSpPr>
          <p:cNvPr id="22" name="Rectangle 21"/>
          <p:cNvSpPr/>
          <p:nvPr/>
        </p:nvSpPr>
        <p:spPr>
          <a:xfrm>
            <a:off x="481438" y="6920543"/>
            <a:ext cx="5785787" cy="1846659"/>
          </a:xfrm>
          <a:prstGeom prst="rect">
            <a:avLst/>
          </a:prstGeom>
          <a:solidFill>
            <a:schemeClr val="bg1">
              <a:lumMod val="85000"/>
            </a:schemeClr>
          </a:solidFill>
          <a:ln w="28575">
            <a:solidFill>
              <a:schemeClr val="tx1"/>
            </a:solidFill>
          </a:ln>
          <a:effectLst>
            <a:outerShdw blurRad="50800" dist="38100" dir="2700000" algn="tl" rotWithShape="0">
              <a:prstClr val="black">
                <a:alpha val="40000"/>
              </a:prstClr>
            </a:outerShdw>
          </a:effectLst>
        </p:spPr>
        <p:txBody>
          <a:bodyPr wrap="square">
            <a:spAutoFit/>
          </a:bodyPr>
          <a:lstStyle/>
          <a:p>
            <a:r>
              <a:rPr lang="en-AU" sz="1200" b="1" dirty="0">
                <a:solidFill>
                  <a:srgbClr val="000000"/>
                </a:solidFill>
                <a:latin typeface="Arial Narrow" panose="020B0606020202030204" pitchFamily="34" charset="0"/>
              </a:rPr>
              <a:t>Activity: Below, describe how BOD is</a:t>
            </a:r>
            <a:r>
              <a:rPr lang="en-US" sz="1200" b="1" dirty="0">
                <a:latin typeface="Arial Narrow" pitchFamily="34" charset="0"/>
              </a:rPr>
              <a:t> used to indirectly assess water pollution levels </a:t>
            </a:r>
          </a:p>
          <a:p>
            <a:r>
              <a:rPr lang="en-AU" sz="1200" b="1" dirty="0">
                <a:solidFill>
                  <a:srgbClr val="000000"/>
                </a:solidFill>
                <a:latin typeface="Arial Narrow" panose="020B0606020202030204" pitchFamily="34" charset="0"/>
              </a:rPr>
              <a:t> </a:t>
            </a:r>
          </a:p>
          <a:p>
            <a:endParaRPr lang="en-AU" sz="1200" b="1" dirty="0">
              <a:solidFill>
                <a:srgbClr val="000000"/>
              </a:solidFill>
              <a:latin typeface="Arial Narrow" panose="020B0606020202030204" pitchFamily="34" charset="0"/>
            </a:endParaRPr>
          </a:p>
          <a:p>
            <a:endParaRPr lang="en-AU" sz="1200" b="1" dirty="0">
              <a:solidFill>
                <a:srgbClr val="000000"/>
              </a:solidFill>
              <a:latin typeface="Arial Narrow" panose="020B0606020202030204" pitchFamily="34" charset="0"/>
            </a:endParaRPr>
          </a:p>
          <a:p>
            <a:endParaRPr lang="en-AU" sz="1200" b="1" dirty="0">
              <a:solidFill>
                <a:srgbClr val="000000"/>
              </a:solidFill>
              <a:latin typeface="Arial Narrow" panose="020B0606020202030204" pitchFamily="34" charset="0"/>
            </a:endParaRPr>
          </a:p>
          <a:p>
            <a:endParaRPr lang="en-AU" sz="1200" b="1" dirty="0">
              <a:solidFill>
                <a:srgbClr val="000000"/>
              </a:solidFill>
              <a:latin typeface="Arial Narrow" panose="020B0606020202030204" pitchFamily="34" charset="0"/>
            </a:endParaRPr>
          </a:p>
          <a:p>
            <a:endParaRPr lang="en-AU" sz="1200" b="1" dirty="0">
              <a:solidFill>
                <a:srgbClr val="000000"/>
              </a:solidFill>
              <a:latin typeface="Arial Narrow" panose="020B0606020202030204" pitchFamily="34" charset="0"/>
            </a:endParaRPr>
          </a:p>
          <a:p>
            <a:endParaRPr lang="en-AU" sz="1200" b="1" dirty="0">
              <a:solidFill>
                <a:srgbClr val="000000"/>
              </a:solidFill>
              <a:latin typeface="Arial Narrow" panose="020B0606020202030204" pitchFamily="34" charset="0"/>
            </a:endParaRPr>
          </a:p>
          <a:p>
            <a:endParaRPr lang="en-AU" b="1" dirty="0">
              <a:solidFill>
                <a:srgbClr val="000000"/>
              </a:solidFill>
              <a:latin typeface="Arial Narrow" panose="020B0606020202030204" pitchFamily="34" charset="0"/>
            </a:endParaRPr>
          </a:p>
        </p:txBody>
      </p:sp>
      <p:sp>
        <p:nvSpPr>
          <p:cNvPr id="54" name="Rectangle 53"/>
          <p:cNvSpPr/>
          <p:nvPr/>
        </p:nvSpPr>
        <p:spPr>
          <a:xfrm>
            <a:off x="579570" y="7215797"/>
            <a:ext cx="5583880" cy="1408246"/>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bg1">
                    <a:lumMod val="50000"/>
                  </a:schemeClr>
                </a:solidFill>
                <a:latin typeface="Comic Sans MS" panose="030F0702030302020204" pitchFamily="66" charset="0"/>
              </a:rPr>
              <a:t>BOD indirectly assesses water pollution by measuring the amount of dissolved oxygen (DO) required by aerobic bacteria to decompose organic matter in a water sample in the absence of light at a constant temperature over 5 days. If the amount of DO in the sample bottle on the fifth day is substantially less than the amount of DO in the sample bottle on the first day (thus, the BOD reading is high), the sample water contained high amounts of organic waste resulting from organic waste pollution. </a:t>
            </a:r>
          </a:p>
        </p:txBody>
      </p:sp>
      <p:sp>
        <p:nvSpPr>
          <p:cNvPr id="45" name="Rectangle 44"/>
          <p:cNvSpPr/>
          <p:nvPr/>
        </p:nvSpPr>
        <p:spPr>
          <a:xfrm>
            <a:off x="498660" y="3871550"/>
            <a:ext cx="5771066" cy="2846933"/>
          </a:xfrm>
          <a:prstGeom prst="rect">
            <a:avLst/>
          </a:prstGeom>
          <a:solidFill>
            <a:schemeClr val="bg1">
              <a:lumMod val="85000"/>
            </a:schemeClr>
          </a:solidFill>
          <a:ln w="38100">
            <a:solidFill>
              <a:schemeClr val="tx1"/>
            </a:solidFill>
          </a:ln>
          <a:effectLst>
            <a:outerShdw blurRad="50800" dist="38100" dir="2700000" algn="tl" rotWithShape="0">
              <a:prstClr val="black">
                <a:alpha val="40000"/>
              </a:prstClr>
            </a:outerShdw>
          </a:effectLst>
        </p:spPr>
        <p:txBody>
          <a:bodyPr wrap="square">
            <a:spAutoFit/>
          </a:bodyPr>
          <a:lstStyle/>
          <a:p>
            <a:pPr algn="ctr"/>
            <a:endParaRPr lang="en-AU" sz="300" b="1" dirty="0">
              <a:solidFill>
                <a:srgbClr val="000000"/>
              </a:solidFill>
              <a:latin typeface="Arial Narrow" panose="020B0606020202030204" pitchFamily="34" charset="0"/>
            </a:endParaRPr>
          </a:p>
          <a:p>
            <a:pPr algn="ctr"/>
            <a:r>
              <a:rPr lang="en-AU" sz="1600" b="1" dirty="0">
                <a:solidFill>
                  <a:srgbClr val="000000"/>
                </a:solidFill>
                <a:latin typeface="Arial Narrow" panose="020B0606020202030204" pitchFamily="34" charset="0"/>
              </a:rPr>
              <a:t>How to conduct a BOD test</a:t>
            </a:r>
          </a:p>
          <a:p>
            <a:pPr algn="ctr"/>
            <a:endParaRPr lang="en-AU" sz="400" b="1" dirty="0">
              <a:solidFill>
                <a:srgbClr val="000000"/>
              </a:solidFill>
              <a:latin typeface="Arial Narrow" panose="020B0606020202030204" pitchFamily="34" charset="0"/>
            </a:endParaRPr>
          </a:p>
          <a:p>
            <a:pPr algn="ctr"/>
            <a:r>
              <a:rPr lang="en-AU" sz="1000" dirty="0">
                <a:solidFill>
                  <a:srgbClr val="000000"/>
                </a:solidFill>
                <a:latin typeface="Arial Narrow" panose="020B0606020202030204" pitchFamily="34" charset="0"/>
              </a:rPr>
              <a:t> BOD = Average DO on Day 1   </a:t>
            </a:r>
            <a:r>
              <a:rPr lang="en-AU" sz="1000" i="1" dirty="0">
                <a:solidFill>
                  <a:srgbClr val="000000"/>
                </a:solidFill>
                <a:latin typeface="Arial Narrow" panose="020B0606020202030204" pitchFamily="34" charset="0"/>
              </a:rPr>
              <a:t>minus (–)   </a:t>
            </a:r>
            <a:r>
              <a:rPr lang="en-AU" sz="1000" dirty="0">
                <a:solidFill>
                  <a:srgbClr val="000000"/>
                </a:solidFill>
                <a:latin typeface="Arial Narrow" panose="020B0606020202030204" pitchFamily="34" charset="0"/>
              </a:rPr>
              <a:t>Average DO on Day 5 </a:t>
            </a:r>
            <a:endParaRPr lang="en-AU" sz="1200" dirty="0">
              <a:solidFill>
                <a:srgbClr val="000000"/>
              </a:solidFill>
              <a:latin typeface="Arial Narrow" panose="020B0606020202030204" pitchFamily="34" charset="0"/>
            </a:endParaRPr>
          </a:p>
          <a:p>
            <a:endParaRPr lang="en-AU" sz="1200" dirty="0">
              <a:solidFill>
                <a:srgbClr val="000000"/>
              </a:solidFill>
              <a:latin typeface="Arial Narrow" panose="020B0606020202030204" pitchFamily="34" charset="0"/>
            </a:endParaRPr>
          </a:p>
          <a:p>
            <a:endParaRPr lang="en-AU" sz="1200" dirty="0">
              <a:solidFill>
                <a:srgbClr val="000000"/>
              </a:solidFill>
              <a:latin typeface="Arial Narrow" panose="020B0606020202030204" pitchFamily="34" charset="0"/>
            </a:endParaRPr>
          </a:p>
          <a:p>
            <a:endParaRPr lang="en-AU" sz="1200" dirty="0">
              <a:solidFill>
                <a:srgbClr val="000000"/>
              </a:solidFill>
              <a:latin typeface="Arial Narrow" panose="020B0606020202030204" pitchFamily="34" charset="0"/>
            </a:endParaRPr>
          </a:p>
          <a:p>
            <a:endParaRPr lang="en-AU" sz="1200" dirty="0">
              <a:solidFill>
                <a:srgbClr val="000000"/>
              </a:solidFill>
              <a:latin typeface="Arial Narrow" panose="020B0606020202030204" pitchFamily="34" charset="0"/>
            </a:endParaRPr>
          </a:p>
          <a:p>
            <a:endParaRPr lang="en-AU" sz="1200" dirty="0">
              <a:solidFill>
                <a:srgbClr val="000000"/>
              </a:solidFill>
              <a:latin typeface="Arial Narrow" panose="020B0606020202030204" pitchFamily="34" charset="0"/>
            </a:endParaRPr>
          </a:p>
          <a:p>
            <a:endParaRPr lang="en-AU" sz="1200" dirty="0">
              <a:solidFill>
                <a:srgbClr val="000000"/>
              </a:solidFill>
              <a:latin typeface="Arial Narrow" panose="020B0606020202030204" pitchFamily="34" charset="0"/>
            </a:endParaRPr>
          </a:p>
          <a:p>
            <a:endParaRPr lang="en-AU" sz="1200" dirty="0">
              <a:solidFill>
                <a:srgbClr val="000000"/>
              </a:solidFill>
              <a:latin typeface="Arial Narrow" panose="020B0606020202030204" pitchFamily="34" charset="0"/>
            </a:endParaRPr>
          </a:p>
          <a:p>
            <a:endParaRPr lang="en-AU" sz="1200" dirty="0">
              <a:solidFill>
                <a:srgbClr val="000000"/>
              </a:solidFill>
              <a:latin typeface="Arial Narrow" panose="020B0606020202030204" pitchFamily="34" charset="0"/>
            </a:endParaRPr>
          </a:p>
          <a:p>
            <a:endParaRPr lang="en-AU" sz="1200" dirty="0">
              <a:solidFill>
                <a:srgbClr val="000000"/>
              </a:solidFill>
              <a:latin typeface="Arial Narrow" panose="020B0606020202030204" pitchFamily="34" charset="0"/>
            </a:endParaRPr>
          </a:p>
          <a:p>
            <a:endParaRPr lang="en-AU" sz="1200" dirty="0">
              <a:solidFill>
                <a:srgbClr val="000000"/>
              </a:solidFill>
              <a:latin typeface="Arial Narrow" panose="020B0606020202030204" pitchFamily="34" charset="0"/>
            </a:endParaRPr>
          </a:p>
          <a:p>
            <a:endParaRPr lang="en-AU" sz="1400" dirty="0">
              <a:solidFill>
                <a:srgbClr val="000000"/>
              </a:solidFill>
              <a:latin typeface="Arial Narrow" panose="020B0606020202030204" pitchFamily="34" charset="0"/>
            </a:endParaRPr>
          </a:p>
          <a:p>
            <a:endParaRPr lang="en-AU" sz="1200" dirty="0">
              <a:solidFill>
                <a:srgbClr val="000000"/>
              </a:solidFill>
              <a:latin typeface="Arial Narrow" panose="020B0606020202030204" pitchFamily="34" charset="0"/>
            </a:endParaRPr>
          </a:p>
        </p:txBody>
      </p:sp>
      <p:sp>
        <p:nvSpPr>
          <p:cNvPr id="47" name="Rectangle 46"/>
          <p:cNvSpPr/>
          <p:nvPr/>
        </p:nvSpPr>
        <p:spPr>
          <a:xfrm>
            <a:off x="516814" y="4580727"/>
            <a:ext cx="1110669" cy="2239105"/>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Step 1 </a:t>
            </a:r>
          </a:p>
          <a:p>
            <a:pPr algn="ctr"/>
            <a:r>
              <a:rPr lang="en-AU" sz="800" dirty="0">
                <a:solidFill>
                  <a:schemeClr val="tx1"/>
                </a:solidFill>
                <a:latin typeface="Arial Narrow" panose="020B0606020202030204" pitchFamily="34" charset="0"/>
              </a:rPr>
              <a:t>Collect Samples</a:t>
            </a:r>
          </a:p>
        </p:txBody>
      </p:sp>
      <p:sp>
        <p:nvSpPr>
          <p:cNvPr id="48" name="Rectangle 47"/>
          <p:cNvSpPr/>
          <p:nvPr/>
        </p:nvSpPr>
        <p:spPr>
          <a:xfrm>
            <a:off x="1607915" y="4578534"/>
            <a:ext cx="2074567" cy="224129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Step 2   </a:t>
            </a:r>
          </a:p>
          <a:p>
            <a:pPr algn="ctr"/>
            <a:r>
              <a:rPr lang="en-AU" sz="800" dirty="0">
                <a:solidFill>
                  <a:schemeClr val="tx1"/>
                </a:solidFill>
                <a:latin typeface="Arial Narrow" panose="020B0606020202030204" pitchFamily="34" charset="0"/>
              </a:rPr>
              <a:t>Measure DO. Cover. Store at constant temperature</a:t>
            </a:r>
          </a:p>
        </p:txBody>
      </p:sp>
      <p:sp>
        <p:nvSpPr>
          <p:cNvPr id="50" name="Rectangle 49"/>
          <p:cNvSpPr/>
          <p:nvPr/>
        </p:nvSpPr>
        <p:spPr>
          <a:xfrm>
            <a:off x="3659551" y="4579042"/>
            <a:ext cx="1429428" cy="2240790"/>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Step 3 </a:t>
            </a:r>
          </a:p>
          <a:p>
            <a:pPr algn="ctr"/>
            <a:r>
              <a:rPr lang="en-AU" sz="800" dirty="0">
                <a:solidFill>
                  <a:schemeClr val="tx1"/>
                </a:solidFill>
                <a:latin typeface="Arial Narrow" panose="020B0606020202030204" pitchFamily="34" charset="0"/>
              </a:rPr>
              <a:t>5 days later, measure DO again.</a:t>
            </a:r>
            <a:br>
              <a:rPr lang="en-AU" sz="800" dirty="0">
                <a:solidFill>
                  <a:schemeClr val="tx1"/>
                </a:solidFill>
                <a:latin typeface="Arial Narrow" panose="020B0606020202030204" pitchFamily="34" charset="0"/>
              </a:rPr>
            </a:br>
            <a:endParaRPr lang="en-AU" sz="800" dirty="0">
              <a:solidFill>
                <a:schemeClr val="tx1"/>
              </a:solidFill>
              <a:latin typeface="Arial Narrow" panose="020B0606020202030204" pitchFamily="34" charset="0"/>
            </a:endParaRPr>
          </a:p>
        </p:txBody>
      </p:sp>
      <p:sp>
        <p:nvSpPr>
          <p:cNvPr id="52" name="Rectangle 51"/>
          <p:cNvSpPr/>
          <p:nvPr/>
        </p:nvSpPr>
        <p:spPr>
          <a:xfrm>
            <a:off x="5049765" y="4578534"/>
            <a:ext cx="1217690" cy="2241298"/>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tx1"/>
                </a:solidFill>
                <a:latin typeface="Arial Narrow" panose="020B0606020202030204" pitchFamily="34" charset="0"/>
              </a:rPr>
              <a:t>Step 4 </a:t>
            </a:r>
          </a:p>
          <a:p>
            <a:pPr algn="ctr"/>
            <a:r>
              <a:rPr lang="en-AU" sz="800" dirty="0">
                <a:solidFill>
                  <a:schemeClr val="tx1"/>
                </a:solidFill>
                <a:latin typeface="Arial Narrow" panose="020B0606020202030204" pitchFamily="34" charset="0"/>
              </a:rPr>
              <a:t>Average DO on Day 1 minus (–) </a:t>
            </a:r>
            <a:br>
              <a:rPr lang="en-AU" sz="800" dirty="0">
                <a:solidFill>
                  <a:schemeClr val="tx1"/>
                </a:solidFill>
                <a:latin typeface="Arial Narrow" panose="020B0606020202030204" pitchFamily="34" charset="0"/>
              </a:rPr>
            </a:br>
            <a:r>
              <a:rPr lang="en-AU" sz="800" dirty="0">
                <a:solidFill>
                  <a:schemeClr val="tx1"/>
                </a:solidFill>
                <a:latin typeface="Arial Narrow" panose="020B0606020202030204" pitchFamily="34" charset="0"/>
              </a:rPr>
              <a:t>Average DO on Day 5 </a:t>
            </a:r>
            <a:br>
              <a:rPr lang="en-AU" sz="800" dirty="0">
                <a:solidFill>
                  <a:schemeClr val="tx1"/>
                </a:solidFill>
                <a:latin typeface="Arial Narrow" panose="020B0606020202030204" pitchFamily="34" charset="0"/>
              </a:rPr>
            </a:br>
            <a:endParaRPr lang="en-AU" sz="800" dirty="0">
              <a:solidFill>
                <a:schemeClr val="tx1"/>
              </a:solidFill>
              <a:latin typeface="Arial Narrow" panose="020B0606020202030204" pitchFamily="34" charset="0"/>
            </a:endParaRPr>
          </a:p>
        </p:txBody>
      </p:sp>
      <p:sp>
        <p:nvSpPr>
          <p:cNvPr id="57" name="Freeform 56"/>
          <p:cNvSpPr/>
          <p:nvPr/>
        </p:nvSpPr>
        <p:spPr>
          <a:xfrm>
            <a:off x="496034" y="5082384"/>
            <a:ext cx="1090224" cy="45719"/>
          </a:xfrm>
          <a:custGeom>
            <a:avLst/>
            <a:gdLst>
              <a:gd name="connsiteX0" fmla="*/ 0 w 1112293"/>
              <a:gd name="connsiteY0" fmla="*/ 36153 h 77096"/>
              <a:gd name="connsiteX1" fmla="*/ 34120 w 1112293"/>
              <a:gd name="connsiteY1" fmla="*/ 29329 h 77096"/>
              <a:gd name="connsiteX2" fmla="*/ 54591 w 1112293"/>
              <a:gd name="connsiteY2" fmla="*/ 22505 h 77096"/>
              <a:gd name="connsiteX3" fmla="*/ 143302 w 1112293"/>
              <a:gd name="connsiteY3" fmla="*/ 29329 h 77096"/>
              <a:gd name="connsiteX4" fmla="*/ 163773 w 1112293"/>
              <a:gd name="connsiteY4" fmla="*/ 42977 h 77096"/>
              <a:gd name="connsiteX5" fmla="*/ 170597 w 1112293"/>
              <a:gd name="connsiteY5" fmla="*/ 63448 h 77096"/>
              <a:gd name="connsiteX6" fmla="*/ 211540 w 1112293"/>
              <a:gd name="connsiteY6" fmla="*/ 77096 h 77096"/>
              <a:gd name="connsiteX7" fmla="*/ 272955 w 1112293"/>
              <a:gd name="connsiteY7" fmla="*/ 49801 h 77096"/>
              <a:gd name="connsiteX8" fmla="*/ 293427 w 1112293"/>
              <a:gd name="connsiteY8" fmla="*/ 29329 h 77096"/>
              <a:gd name="connsiteX9" fmla="*/ 307075 w 1112293"/>
              <a:gd name="connsiteY9" fmla="*/ 8857 h 77096"/>
              <a:gd name="connsiteX10" fmla="*/ 327546 w 1112293"/>
              <a:gd name="connsiteY10" fmla="*/ 2033 h 77096"/>
              <a:gd name="connsiteX11" fmla="*/ 395785 w 1112293"/>
              <a:gd name="connsiteY11" fmla="*/ 22505 h 77096"/>
              <a:gd name="connsiteX12" fmla="*/ 409433 w 1112293"/>
              <a:gd name="connsiteY12" fmla="*/ 42977 h 77096"/>
              <a:gd name="connsiteX13" fmla="*/ 429905 w 1112293"/>
              <a:gd name="connsiteY13" fmla="*/ 49801 h 77096"/>
              <a:gd name="connsiteX14" fmla="*/ 477672 w 1112293"/>
              <a:gd name="connsiteY14" fmla="*/ 63448 h 77096"/>
              <a:gd name="connsiteX15" fmla="*/ 504967 w 1112293"/>
              <a:gd name="connsiteY15" fmla="*/ 56624 h 77096"/>
              <a:gd name="connsiteX16" fmla="*/ 518615 w 1112293"/>
              <a:gd name="connsiteY16" fmla="*/ 36153 h 77096"/>
              <a:gd name="connsiteX17" fmla="*/ 539087 w 1112293"/>
              <a:gd name="connsiteY17" fmla="*/ 15681 h 77096"/>
              <a:gd name="connsiteX18" fmla="*/ 580030 w 1112293"/>
              <a:gd name="connsiteY18" fmla="*/ 2033 h 77096"/>
              <a:gd name="connsiteX19" fmla="*/ 648269 w 1112293"/>
              <a:gd name="connsiteY19" fmla="*/ 8857 h 77096"/>
              <a:gd name="connsiteX20" fmla="*/ 675564 w 1112293"/>
              <a:gd name="connsiteY20" fmla="*/ 49801 h 77096"/>
              <a:gd name="connsiteX21" fmla="*/ 689212 w 1112293"/>
              <a:gd name="connsiteY21" fmla="*/ 70272 h 77096"/>
              <a:gd name="connsiteX22" fmla="*/ 709684 w 1112293"/>
              <a:gd name="connsiteY22" fmla="*/ 77096 h 77096"/>
              <a:gd name="connsiteX23" fmla="*/ 764275 w 1112293"/>
              <a:gd name="connsiteY23" fmla="*/ 63448 h 77096"/>
              <a:gd name="connsiteX24" fmla="*/ 777923 w 1112293"/>
              <a:gd name="connsiteY24" fmla="*/ 42977 h 77096"/>
              <a:gd name="connsiteX25" fmla="*/ 839337 w 1112293"/>
              <a:gd name="connsiteY25" fmla="*/ 8857 h 77096"/>
              <a:gd name="connsiteX26" fmla="*/ 873457 w 1112293"/>
              <a:gd name="connsiteY26" fmla="*/ 22505 h 77096"/>
              <a:gd name="connsiteX27" fmla="*/ 887105 w 1112293"/>
              <a:gd name="connsiteY27" fmla="*/ 42977 h 77096"/>
              <a:gd name="connsiteX28" fmla="*/ 907576 w 1112293"/>
              <a:gd name="connsiteY28" fmla="*/ 49801 h 77096"/>
              <a:gd name="connsiteX29" fmla="*/ 948520 w 1112293"/>
              <a:gd name="connsiteY29" fmla="*/ 70272 h 77096"/>
              <a:gd name="connsiteX30" fmla="*/ 1009934 w 1112293"/>
              <a:gd name="connsiteY30" fmla="*/ 56624 h 77096"/>
              <a:gd name="connsiteX31" fmla="*/ 1030406 w 1112293"/>
              <a:gd name="connsiteY31" fmla="*/ 42977 h 77096"/>
              <a:gd name="connsiteX32" fmla="*/ 1064526 w 1112293"/>
              <a:gd name="connsiteY32" fmla="*/ 2033 h 77096"/>
              <a:gd name="connsiteX33" fmla="*/ 1112293 w 1112293"/>
              <a:gd name="connsiteY33" fmla="*/ 2033 h 7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12293" h="77096">
                <a:moveTo>
                  <a:pt x="0" y="36153"/>
                </a:moveTo>
                <a:cubicBezTo>
                  <a:pt x="11373" y="33878"/>
                  <a:pt x="22868" y="32142"/>
                  <a:pt x="34120" y="29329"/>
                </a:cubicBezTo>
                <a:cubicBezTo>
                  <a:pt x="41098" y="27584"/>
                  <a:pt x="47398" y="22505"/>
                  <a:pt x="54591" y="22505"/>
                </a:cubicBezTo>
                <a:cubicBezTo>
                  <a:pt x="84249" y="22505"/>
                  <a:pt x="113732" y="27054"/>
                  <a:pt x="143302" y="29329"/>
                </a:cubicBezTo>
                <a:cubicBezTo>
                  <a:pt x="150126" y="33878"/>
                  <a:pt x="158650" y="36573"/>
                  <a:pt x="163773" y="42977"/>
                </a:cubicBezTo>
                <a:cubicBezTo>
                  <a:pt x="168266" y="48594"/>
                  <a:pt x="164744" y="59267"/>
                  <a:pt x="170597" y="63448"/>
                </a:cubicBezTo>
                <a:cubicBezTo>
                  <a:pt x="182303" y="71810"/>
                  <a:pt x="211540" y="77096"/>
                  <a:pt x="211540" y="77096"/>
                </a:cubicBezTo>
                <a:cubicBezTo>
                  <a:pt x="241293" y="67178"/>
                  <a:pt x="251328" y="67823"/>
                  <a:pt x="272955" y="49801"/>
                </a:cubicBezTo>
                <a:cubicBezTo>
                  <a:pt x="280369" y="43623"/>
                  <a:pt x="287249" y="36743"/>
                  <a:pt x="293427" y="29329"/>
                </a:cubicBezTo>
                <a:cubicBezTo>
                  <a:pt x="298677" y="23028"/>
                  <a:pt x="300671" y="13980"/>
                  <a:pt x="307075" y="8857"/>
                </a:cubicBezTo>
                <a:cubicBezTo>
                  <a:pt x="312692" y="4364"/>
                  <a:pt x="320722" y="4308"/>
                  <a:pt x="327546" y="2033"/>
                </a:cubicBezTo>
                <a:cubicBezTo>
                  <a:pt x="357614" y="6328"/>
                  <a:pt x="375096" y="1815"/>
                  <a:pt x="395785" y="22505"/>
                </a:cubicBezTo>
                <a:cubicBezTo>
                  <a:pt x="401584" y="28304"/>
                  <a:pt x="403029" y="37854"/>
                  <a:pt x="409433" y="42977"/>
                </a:cubicBezTo>
                <a:cubicBezTo>
                  <a:pt x="415050" y="47471"/>
                  <a:pt x="422989" y="47825"/>
                  <a:pt x="429905" y="49801"/>
                </a:cubicBezTo>
                <a:cubicBezTo>
                  <a:pt x="489884" y="66937"/>
                  <a:pt x="428587" y="47086"/>
                  <a:pt x="477672" y="63448"/>
                </a:cubicBezTo>
                <a:cubicBezTo>
                  <a:pt x="486770" y="61173"/>
                  <a:pt x="497164" y="61826"/>
                  <a:pt x="504967" y="56624"/>
                </a:cubicBezTo>
                <a:cubicBezTo>
                  <a:pt x="511791" y="52075"/>
                  <a:pt x="513365" y="42453"/>
                  <a:pt x="518615" y="36153"/>
                </a:cubicBezTo>
                <a:cubicBezTo>
                  <a:pt x="524793" y="28739"/>
                  <a:pt x="530651" y="20368"/>
                  <a:pt x="539087" y="15681"/>
                </a:cubicBezTo>
                <a:cubicBezTo>
                  <a:pt x="551663" y="8694"/>
                  <a:pt x="580030" y="2033"/>
                  <a:pt x="580030" y="2033"/>
                </a:cubicBezTo>
                <a:cubicBezTo>
                  <a:pt x="602776" y="4308"/>
                  <a:pt x="627823" y="-1366"/>
                  <a:pt x="648269" y="8857"/>
                </a:cubicBezTo>
                <a:cubicBezTo>
                  <a:pt x="662940" y="16193"/>
                  <a:pt x="666465" y="36153"/>
                  <a:pt x="675564" y="49801"/>
                </a:cubicBezTo>
                <a:cubicBezTo>
                  <a:pt x="680113" y="56625"/>
                  <a:pt x="681432" y="67679"/>
                  <a:pt x="689212" y="70272"/>
                </a:cubicBezTo>
                <a:lnTo>
                  <a:pt x="709684" y="77096"/>
                </a:lnTo>
                <a:cubicBezTo>
                  <a:pt x="711384" y="76756"/>
                  <a:pt x="757280" y="69043"/>
                  <a:pt x="764275" y="63448"/>
                </a:cubicBezTo>
                <a:cubicBezTo>
                  <a:pt x="770679" y="58325"/>
                  <a:pt x="771751" y="48377"/>
                  <a:pt x="777923" y="42977"/>
                </a:cubicBezTo>
                <a:cubicBezTo>
                  <a:pt x="806803" y="17707"/>
                  <a:pt x="811220" y="18230"/>
                  <a:pt x="839337" y="8857"/>
                </a:cubicBezTo>
                <a:cubicBezTo>
                  <a:pt x="850710" y="13406"/>
                  <a:pt x="863489" y="15385"/>
                  <a:pt x="873457" y="22505"/>
                </a:cubicBezTo>
                <a:cubicBezTo>
                  <a:pt x="880131" y="27272"/>
                  <a:pt x="880701" y="37854"/>
                  <a:pt x="887105" y="42977"/>
                </a:cubicBezTo>
                <a:cubicBezTo>
                  <a:pt x="892722" y="47470"/>
                  <a:pt x="901143" y="46584"/>
                  <a:pt x="907576" y="49801"/>
                </a:cubicBezTo>
                <a:cubicBezTo>
                  <a:pt x="960486" y="76256"/>
                  <a:pt x="897066" y="53121"/>
                  <a:pt x="948520" y="70272"/>
                </a:cubicBezTo>
                <a:cubicBezTo>
                  <a:pt x="964249" y="67650"/>
                  <a:pt x="993134" y="65024"/>
                  <a:pt x="1009934" y="56624"/>
                </a:cubicBezTo>
                <a:cubicBezTo>
                  <a:pt x="1017269" y="52956"/>
                  <a:pt x="1023582" y="47526"/>
                  <a:pt x="1030406" y="42977"/>
                </a:cubicBezTo>
                <a:cubicBezTo>
                  <a:pt x="1036384" y="34011"/>
                  <a:pt x="1053580" y="5317"/>
                  <a:pt x="1064526" y="2033"/>
                </a:cubicBezTo>
                <a:cubicBezTo>
                  <a:pt x="1079777" y="-2542"/>
                  <a:pt x="1096371" y="2033"/>
                  <a:pt x="1112293" y="2033"/>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Can 57"/>
          <p:cNvSpPr/>
          <p:nvPr/>
        </p:nvSpPr>
        <p:spPr>
          <a:xfrm>
            <a:off x="785618" y="5762756"/>
            <a:ext cx="519634" cy="53082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Flowchart: Magnetic Disk 61"/>
          <p:cNvSpPr/>
          <p:nvPr/>
        </p:nvSpPr>
        <p:spPr>
          <a:xfrm>
            <a:off x="758655" y="5732125"/>
            <a:ext cx="574005" cy="212391"/>
          </a:xfrm>
          <a:prstGeom prst="flowChartMagneticDisk">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4" name="TextBox 63"/>
          <p:cNvSpPr txBox="1"/>
          <p:nvPr/>
        </p:nvSpPr>
        <p:spPr>
          <a:xfrm>
            <a:off x="516860" y="5168670"/>
            <a:ext cx="1087421" cy="461665"/>
          </a:xfrm>
          <a:prstGeom prst="rect">
            <a:avLst/>
          </a:prstGeom>
          <a:noFill/>
        </p:spPr>
        <p:txBody>
          <a:bodyPr wrap="square" rtlCol="0">
            <a:spAutoFit/>
          </a:bodyPr>
          <a:lstStyle/>
          <a:p>
            <a:pPr algn="ctr"/>
            <a:r>
              <a:rPr lang="en-AU" sz="800" dirty="0">
                <a:latin typeface="Arial Narrow" panose="020B0606020202030204" pitchFamily="34" charset="0"/>
              </a:rPr>
              <a:t>Fill to the top and screw on the lid before removing from the water</a:t>
            </a:r>
          </a:p>
        </p:txBody>
      </p:sp>
      <p:sp>
        <p:nvSpPr>
          <p:cNvPr id="65" name="Can 64"/>
          <p:cNvSpPr/>
          <p:nvPr/>
        </p:nvSpPr>
        <p:spPr>
          <a:xfrm>
            <a:off x="1929602" y="5157526"/>
            <a:ext cx="519634" cy="530820"/>
          </a:xfrm>
          <a:prstGeom prst="can">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6" name="Flowchart: Magnetic Disk 65"/>
          <p:cNvSpPr/>
          <p:nvPr/>
        </p:nvSpPr>
        <p:spPr>
          <a:xfrm>
            <a:off x="1898232" y="5062474"/>
            <a:ext cx="574005" cy="212391"/>
          </a:xfrm>
          <a:prstGeom prst="flowChartMagneticDisk">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7" name="TextBox 66"/>
          <p:cNvSpPr txBox="1"/>
          <p:nvPr/>
        </p:nvSpPr>
        <p:spPr>
          <a:xfrm>
            <a:off x="1833655" y="5296031"/>
            <a:ext cx="695578" cy="523220"/>
          </a:xfrm>
          <a:prstGeom prst="rect">
            <a:avLst/>
          </a:prstGeom>
          <a:noFill/>
        </p:spPr>
        <p:txBody>
          <a:bodyPr wrap="square" rtlCol="0">
            <a:spAutoFit/>
          </a:bodyPr>
          <a:lstStyle/>
          <a:p>
            <a:pPr algn="ctr"/>
            <a:r>
              <a:rPr lang="en-AU" sz="1000" dirty="0">
                <a:solidFill>
                  <a:schemeClr val="bg1"/>
                </a:solidFill>
                <a:latin typeface="Arial Narrow" panose="020B0606020202030204" pitchFamily="34" charset="0"/>
              </a:rPr>
              <a:t>Cover with alfoil</a:t>
            </a:r>
          </a:p>
          <a:p>
            <a:pPr algn="ctr"/>
            <a:endParaRPr lang="en-AU" sz="800" dirty="0">
              <a:solidFill>
                <a:schemeClr val="bg1"/>
              </a:solidFill>
              <a:latin typeface="Arial Narrow" panose="020B0606020202030204" pitchFamily="34" charset="0"/>
            </a:endParaRPr>
          </a:p>
        </p:txBody>
      </p:sp>
      <p:sp>
        <p:nvSpPr>
          <p:cNvPr id="68" name="TextBox 67"/>
          <p:cNvSpPr txBox="1"/>
          <p:nvPr/>
        </p:nvSpPr>
        <p:spPr>
          <a:xfrm>
            <a:off x="5454709" y="5722942"/>
            <a:ext cx="631681" cy="246221"/>
          </a:xfrm>
          <a:prstGeom prst="rect">
            <a:avLst/>
          </a:prstGeom>
          <a:noFill/>
        </p:spPr>
        <p:txBody>
          <a:bodyPr wrap="square" rtlCol="0">
            <a:spAutoFit/>
          </a:bodyPr>
          <a:lstStyle/>
          <a:p>
            <a:r>
              <a:rPr lang="en-AU" sz="1000" dirty="0">
                <a:latin typeface="Arial Narrow" panose="020B0606020202030204" pitchFamily="34" charset="0"/>
              </a:rPr>
              <a:t>minus</a:t>
            </a:r>
          </a:p>
        </p:txBody>
      </p:sp>
      <p:sp>
        <p:nvSpPr>
          <p:cNvPr id="69" name="TextBox 68"/>
          <p:cNvSpPr txBox="1"/>
          <p:nvPr/>
        </p:nvSpPr>
        <p:spPr>
          <a:xfrm>
            <a:off x="5454709" y="6212756"/>
            <a:ext cx="631681" cy="492443"/>
          </a:xfrm>
          <a:prstGeom prst="rect">
            <a:avLst/>
          </a:prstGeom>
          <a:noFill/>
        </p:spPr>
        <p:txBody>
          <a:bodyPr wrap="square" rtlCol="0">
            <a:spAutoFit/>
          </a:bodyPr>
          <a:lstStyle/>
          <a:p>
            <a:r>
              <a:rPr lang="en-AU" sz="1000" dirty="0">
                <a:latin typeface="Arial Narrow" panose="020B0606020202030204" pitchFamily="34" charset="0"/>
              </a:rPr>
              <a:t>equals…</a:t>
            </a:r>
          </a:p>
          <a:p>
            <a:pPr algn="ctr"/>
            <a:endParaRPr lang="en-AU" sz="600" dirty="0">
              <a:latin typeface="Arial Narrow" panose="020B0606020202030204" pitchFamily="34" charset="0"/>
            </a:endParaRPr>
          </a:p>
          <a:p>
            <a:r>
              <a:rPr lang="en-AU" sz="1000" dirty="0">
                <a:latin typeface="Arial Narrow" panose="020B0606020202030204" pitchFamily="34" charset="0"/>
              </a:rPr>
              <a:t> BOD!</a:t>
            </a:r>
          </a:p>
        </p:txBody>
      </p:sp>
      <p:sp>
        <p:nvSpPr>
          <p:cNvPr id="70" name="Rectangle 69"/>
          <p:cNvSpPr/>
          <p:nvPr/>
        </p:nvSpPr>
        <p:spPr>
          <a:xfrm>
            <a:off x="2362666" y="6249925"/>
            <a:ext cx="712522" cy="233255"/>
          </a:xfrm>
          <a:prstGeom prst="rect">
            <a:avLst/>
          </a:prstGeom>
          <a:solidFill>
            <a:schemeClr val="bg1"/>
          </a:solidFill>
          <a:ln>
            <a:solidFill>
              <a:schemeClr val="tx1"/>
            </a:solid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Arial Narrow" panose="020B0606020202030204" pitchFamily="34" charset="0"/>
              </a:rPr>
              <a:t>20°C</a:t>
            </a:r>
          </a:p>
        </p:txBody>
      </p:sp>
      <p:graphicFrame>
        <p:nvGraphicFramePr>
          <p:cNvPr id="71" name="Table 70"/>
          <p:cNvGraphicFramePr>
            <a:graphicFrameLocks noGrp="1"/>
          </p:cNvGraphicFramePr>
          <p:nvPr/>
        </p:nvGraphicFramePr>
        <p:xfrm>
          <a:off x="3849389" y="4983613"/>
          <a:ext cx="1031199" cy="1767840"/>
        </p:xfrm>
        <a:graphic>
          <a:graphicData uri="http://schemas.openxmlformats.org/drawingml/2006/table">
            <a:tbl>
              <a:tblPr firstRow="1" bandRow="1">
                <a:tableStyleId>{5940675A-B579-460E-94D1-54222C63F5DA}</a:tableStyleId>
              </a:tblPr>
              <a:tblGrid>
                <a:gridCol w="330911">
                  <a:extLst>
                    <a:ext uri="{9D8B030D-6E8A-4147-A177-3AD203B41FA5}">
                      <a16:colId xmlns:a16="http://schemas.microsoft.com/office/drawing/2014/main" val="20000"/>
                    </a:ext>
                  </a:extLst>
                </a:gridCol>
                <a:gridCol w="350144">
                  <a:extLst>
                    <a:ext uri="{9D8B030D-6E8A-4147-A177-3AD203B41FA5}">
                      <a16:colId xmlns:a16="http://schemas.microsoft.com/office/drawing/2014/main" val="20001"/>
                    </a:ext>
                  </a:extLst>
                </a:gridCol>
                <a:gridCol w="350144">
                  <a:extLst>
                    <a:ext uri="{9D8B030D-6E8A-4147-A177-3AD203B41FA5}">
                      <a16:colId xmlns:a16="http://schemas.microsoft.com/office/drawing/2014/main" val="20002"/>
                    </a:ext>
                  </a:extLst>
                </a:gridCol>
              </a:tblGrid>
              <a:tr h="213895">
                <a:tc>
                  <a:txBody>
                    <a:bodyPr/>
                    <a:lstStyle/>
                    <a:p>
                      <a:r>
                        <a:rPr lang="en-AU" sz="800" dirty="0">
                          <a:latin typeface="Arial Narrow" panose="020B0606020202030204" pitchFamily="34" charset="0"/>
                        </a:rPr>
                        <a:t>#</a:t>
                      </a:r>
                    </a:p>
                  </a:txBody>
                  <a:tcPr>
                    <a:solidFill>
                      <a:schemeClr val="bg1">
                        <a:lumMod val="95000"/>
                      </a:schemeClr>
                    </a:solidFill>
                  </a:tcPr>
                </a:tc>
                <a:tc>
                  <a:txBody>
                    <a:bodyPr/>
                    <a:lstStyle/>
                    <a:p>
                      <a:r>
                        <a:rPr lang="en-AU" sz="600" b="1" dirty="0">
                          <a:latin typeface="Arial Narrow" panose="020B0606020202030204" pitchFamily="34" charset="0"/>
                        </a:rPr>
                        <a:t>DO</a:t>
                      </a:r>
                    </a:p>
                    <a:p>
                      <a:r>
                        <a:rPr lang="en-AU" sz="600" b="1" dirty="0">
                          <a:latin typeface="Arial Narrow" panose="020B0606020202030204" pitchFamily="34" charset="0"/>
                        </a:rPr>
                        <a:t>Day 1</a:t>
                      </a:r>
                    </a:p>
                  </a:txBody>
                  <a:tcPr>
                    <a:solidFill>
                      <a:schemeClr val="bg1">
                        <a:lumMod val="95000"/>
                      </a:schemeClr>
                    </a:solidFill>
                  </a:tcPr>
                </a:tc>
                <a:tc>
                  <a:txBody>
                    <a:bodyPr/>
                    <a:lstStyle/>
                    <a:p>
                      <a:r>
                        <a:rPr lang="en-AU" sz="600" b="1" dirty="0">
                          <a:latin typeface="Arial Narrow" panose="020B0606020202030204" pitchFamily="34" charset="0"/>
                        </a:rPr>
                        <a:t>DO</a:t>
                      </a:r>
                    </a:p>
                    <a:p>
                      <a:r>
                        <a:rPr lang="en-AU" sz="600" b="1" dirty="0">
                          <a:latin typeface="Arial Narrow" panose="020B0606020202030204" pitchFamily="34" charset="0"/>
                        </a:rPr>
                        <a:t>Day 5</a:t>
                      </a:r>
                    </a:p>
                  </a:txBody>
                  <a:tcPr>
                    <a:solidFill>
                      <a:schemeClr val="bg1">
                        <a:lumMod val="95000"/>
                      </a:schemeClr>
                    </a:solidFill>
                  </a:tcPr>
                </a:tc>
                <a:extLst>
                  <a:ext uri="{0D108BD9-81ED-4DB2-BD59-A6C34878D82A}">
                    <a16:rowId xmlns:a16="http://schemas.microsoft.com/office/drawing/2014/main" val="10000"/>
                  </a:ext>
                </a:extLst>
              </a:tr>
              <a:tr h="166363">
                <a:tc>
                  <a:txBody>
                    <a:bodyPr/>
                    <a:lstStyle/>
                    <a:p>
                      <a:r>
                        <a:rPr lang="en-AU" sz="800" dirty="0">
                          <a:latin typeface="Arial Narrow" panose="020B0606020202030204" pitchFamily="34" charset="0"/>
                        </a:rPr>
                        <a:t>1</a:t>
                      </a:r>
                    </a:p>
                  </a:txBody>
                  <a:tcPr>
                    <a:solidFill>
                      <a:schemeClr val="bg1">
                        <a:lumMod val="95000"/>
                      </a:schemeClr>
                    </a:solidFill>
                  </a:tcPr>
                </a:tc>
                <a:tc>
                  <a:txBody>
                    <a:bodyPr/>
                    <a:lstStyle/>
                    <a:p>
                      <a:pPr algn="ctr"/>
                      <a:endParaRPr lang="en-AU" sz="800" dirty="0">
                        <a:latin typeface="Arial Narrow" panose="020B0606020202030204" pitchFamily="34" charset="0"/>
                      </a:endParaRPr>
                    </a:p>
                  </a:txBody>
                  <a:tcPr>
                    <a:solidFill>
                      <a:schemeClr val="bg1">
                        <a:lumMod val="95000"/>
                      </a:schemeClr>
                    </a:solidFill>
                  </a:tcPr>
                </a:tc>
                <a:tc>
                  <a:txBody>
                    <a:bodyPr/>
                    <a:lstStyle/>
                    <a:p>
                      <a:endParaRPr lang="en-AU" sz="800"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1"/>
                  </a:ext>
                </a:extLst>
              </a:tr>
              <a:tr h="166363">
                <a:tc>
                  <a:txBody>
                    <a:bodyPr/>
                    <a:lstStyle/>
                    <a:p>
                      <a:r>
                        <a:rPr lang="en-AU" sz="800" dirty="0">
                          <a:latin typeface="Arial Narrow" panose="020B0606020202030204" pitchFamily="34" charset="0"/>
                        </a:rPr>
                        <a:t>2</a:t>
                      </a:r>
                    </a:p>
                  </a:txBody>
                  <a:tcPr>
                    <a:solidFill>
                      <a:schemeClr val="bg1">
                        <a:lumMod val="95000"/>
                      </a:schemeClr>
                    </a:solidFill>
                  </a:tcPr>
                </a:tc>
                <a:tc>
                  <a:txBody>
                    <a:bodyPr/>
                    <a:lstStyle/>
                    <a:p>
                      <a:pPr algn="ctr"/>
                      <a:endParaRPr lang="en-AU" sz="800" dirty="0">
                        <a:latin typeface="Arial Narrow" panose="020B0606020202030204" pitchFamily="34" charset="0"/>
                      </a:endParaRPr>
                    </a:p>
                  </a:txBody>
                  <a:tcPr>
                    <a:solidFill>
                      <a:schemeClr val="bg1">
                        <a:lumMod val="95000"/>
                      </a:schemeClr>
                    </a:solidFill>
                  </a:tcPr>
                </a:tc>
                <a:tc>
                  <a:txBody>
                    <a:bodyPr/>
                    <a:lstStyle/>
                    <a:p>
                      <a:endParaRPr lang="en-AU" sz="800"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2"/>
                  </a:ext>
                </a:extLst>
              </a:tr>
              <a:tr h="166363">
                <a:tc>
                  <a:txBody>
                    <a:bodyPr/>
                    <a:lstStyle/>
                    <a:p>
                      <a:r>
                        <a:rPr lang="en-AU" sz="800" dirty="0">
                          <a:latin typeface="Arial Narrow" panose="020B0606020202030204" pitchFamily="34" charset="0"/>
                        </a:rPr>
                        <a:t>3</a:t>
                      </a:r>
                    </a:p>
                  </a:txBody>
                  <a:tcPr>
                    <a:solidFill>
                      <a:schemeClr val="bg1">
                        <a:lumMod val="95000"/>
                      </a:schemeClr>
                    </a:solidFill>
                  </a:tcPr>
                </a:tc>
                <a:tc>
                  <a:txBody>
                    <a:bodyPr/>
                    <a:lstStyle/>
                    <a:p>
                      <a:pPr algn="ctr"/>
                      <a:endParaRPr lang="en-AU" sz="800" dirty="0">
                        <a:latin typeface="Arial Narrow" panose="020B0606020202030204" pitchFamily="34" charset="0"/>
                      </a:endParaRPr>
                    </a:p>
                  </a:txBody>
                  <a:tcPr>
                    <a:solidFill>
                      <a:schemeClr val="bg1">
                        <a:lumMod val="95000"/>
                      </a:schemeClr>
                    </a:solidFill>
                  </a:tcPr>
                </a:tc>
                <a:tc>
                  <a:txBody>
                    <a:bodyPr/>
                    <a:lstStyle/>
                    <a:p>
                      <a:endParaRPr lang="en-AU" sz="800"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3"/>
                  </a:ext>
                </a:extLst>
              </a:tr>
              <a:tr h="166363">
                <a:tc>
                  <a:txBody>
                    <a:bodyPr/>
                    <a:lstStyle/>
                    <a:p>
                      <a:r>
                        <a:rPr lang="en-AU" sz="800" dirty="0">
                          <a:latin typeface="Arial Narrow" panose="020B0606020202030204" pitchFamily="34" charset="0"/>
                        </a:rPr>
                        <a:t>4</a:t>
                      </a:r>
                    </a:p>
                  </a:txBody>
                  <a:tcPr>
                    <a:solidFill>
                      <a:schemeClr val="bg1">
                        <a:lumMod val="95000"/>
                      </a:schemeClr>
                    </a:solidFill>
                  </a:tcPr>
                </a:tc>
                <a:tc>
                  <a:txBody>
                    <a:bodyPr/>
                    <a:lstStyle/>
                    <a:p>
                      <a:pPr algn="ctr"/>
                      <a:endParaRPr lang="en-AU" sz="800" dirty="0">
                        <a:latin typeface="Arial Narrow" panose="020B0606020202030204" pitchFamily="34" charset="0"/>
                      </a:endParaRPr>
                    </a:p>
                  </a:txBody>
                  <a:tcPr>
                    <a:solidFill>
                      <a:schemeClr val="bg1">
                        <a:lumMod val="95000"/>
                      </a:schemeClr>
                    </a:solidFill>
                  </a:tcPr>
                </a:tc>
                <a:tc>
                  <a:txBody>
                    <a:bodyPr/>
                    <a:lstStyle/>
                    <a:p>
                      <a:pPr algn="ctr"/>
                      <a:endParaRPr lang="en-AU" sz="600" dirty="0">
                        <a:solidFill>
                          <a:schemeClr val="tx1"/>
                        </a:solidFill>
                        <a:latin typeface="Arial Narrow" panose="020B0606020202030204" pitchFamily="34" charset="0"/>
                      </a:endParaRPr>
                    </a:p>
                  </a:txBody>
                  <a:tcPr vert="vert270">
                    <a:solidFill>
                      <a:schemeClr val="bg1"/>
                    </a:solidFill>
                  </a:tcPr>
                </a:tc>
                <a:extLst>
                  <a:ext uri="{0D108BD9-81ED-4DB2-BD59-A6C34878D82A}">
                    <a16:rowId xmlns:a16="http://schemas.microsoft.com/office/drawing/2014/main" val="10004"/>
                  </a:ext>
                </a:extLst>
              </a:tr>
              <a:tr h="166363">
                <a:tc>
                  <a:txBody>
                    <a:bodyPr/>
                    <a:lstStyle/>
                    <a:p>
                      <a:r>
                        <a:rPr lang="en-AU" sz="800" dirty="0">
                          <a:latin typeface="Arial Narrow" panose="020B0606020202030204" pitchFamily="34" charset="0"/>
                        </a:rPr>
                        <a:t>5</a:t>
                      </a:r>
                    </a:p>
                  </a:txBody>
                  <a:tcPr>
                    <a:solidFill>
                      <a:schemeClr val="bg1">
                        <a:lumMod val="95000"/>
                      </a:schemeClr>
                    </a:solidFill>
                  </a:tcPr>
                </a:tc>
                <a:tc>
                  <a:txBody>
                    <a:bodyPr/>
                    <a:lstStyle/>
                    <a:p>
                      <a:pPr algn="ctr"/>
                      <a:endParaRPr lang="en-AU" sz="800" dirty="0">
                        <a:latin typeface="Arial Narrow" panose="020B0606020202030204" pitchFamily="34" charset="0"/>
                      </a:endParaRPr>
                    </a:p>
                  </a:txBody>
                  <a:tcPr>
                    <a:solidFill>
                      <a:schemeClr val="bg1">
                        <a:lumMod val="95000"/>
                      </a:schemeClr>
                    </a:solidFill>
                  </a:tcPr>
                </a:tc>
                <a:tc>
                  <a:txBody>
                    <a:bodyPr/>
                    <a:lstStyle/>
                    <a:p>
                      <a:pPr algn="ctr"/>
                      <a:endParaRPr lang="en-AU" sz="600" dirty="0">
                        <a:solidFill>
                          <a:schemeClr val="tx1"/>
                        </a:solidFill>
                        <a:latin typeface="Arial Narrow" panose="020B0606020202030204" pitchFamily="34" charset="0"/>
                      </a:endParaRPr>
                    </a:p>
                  </a:txBody>
                  <a:tcPr vert="vert270">
                    <a:solidFill>
                      <a:schemeClr val="bg1"/>
                    </a:solidFill>
                  </a:tcPr>
                </a:tc>
                <a:extLst>
                  <a:ext uri="{0D108BD9-81ED-4DB2-BD59-A6C34878D82A}">
                    <a16:rowId xmlns:a16="http://schemas.microsoft.com/office/drawing/2014/main" val="10005"/>
                  </a:ext>
                </a:extLst>
              </a:tr>
              <a:tr h="166363">
                <a:tc>
                  <a:txBody>
                    <a:bodyPr/>
                    <a:lstStyle/>
                    <a:p>
                      <a:r>
                        <a:rPr lang="en-AU" sz="800" dirty="0">
                          <a:latin typeface="Arial Narrow" panose="020B0606020202030204" pitchFamily="34" charset="0"/>
                        </a:rPr>
                        <a:t>6</a:t>
                      </a:r>
                    </a:p>
                  </a:txBody>
                  <a:tcPr>
                    <a:solidFill>
                      <a:schemeClr val="bg1">
                        <a:lumMod val="95000"/>
                      </a:schemeClr>
                    </a:solidFill>
                  </a:tcPr>
                </a:tc>
                <a:tc>
                  <a:txBody>
                    <a:bodyPr/>
                    <a:lstStyle/>
                    <a:p>
                      <a:pPr algn="ctr"/>
                      <a:endParaRPr lang="en-AU" sz="800" dirty="0">
                        <a:latin typeface="Arial Narrow" panose="020B0606020202030204" pitchFamily="34" charset="0"/>
                      </a:endParaRPr>
                    </a:p>
                  </a:txBody>
                  <a:tcPr>
                    <a:solidFill>
                      <a:schemeClr val="bg1">
                        <a:lumMod val="95000"/>
                      </a:schemeClr>
                    </a:solidFill>
                  </a:tcPr>
                </a:tc>
                <a:tc>
                  <a:txBody>
                    <a:bodyPr/>
                    <a:lstStyle/>
                    <a:p>
                      <a:pPr algn="ctr"/>
                      <a:endParaRPr lang="en-AU" sz="600" dirty="0">
                        <a:solidFill>
                          <a:schemeClr val="tx1"/>
                        </a:solidFill>
                        <a:latin typeface="Arial Narrow" panose="020B0606020202030204" pitchFamily="34" charset="0"/>
                      </a:endParaRPr>
                    </a:p>
                  </a:txBody>
                  <a:tcPr vert="vert270">
                    <a:solidFill>
                      <a:schemeClr val="bg1"/>
                    </a:solidFill>
                  </a:tcPr>
                </a:tc>
                <a:extLst>
                  <a:ext uri="{0D108BD9-81ED-4DB2-BD59-A6C34878D82A}">
                    <a16:rowId xmlns:a16="http://schemas.microsoft.com/office/drawing/2014/main" val="10006"/>
                  </a:ext>
                </a:extLst>
              </a:tr>
              <a:tr h="166363">
                <a:tc>
                  <a:txBody>
                    <a:bodyPr/>
                    <a:lstStyle/>
                    <a:p>
                      <a:r>
                        <a:rPr lang="en-AU" sz="800" dirty="0">
                          <a:latin typeface="Arial Narrow" panose="020B0606020202030204" pitchFamily="34" charset="0"/>
                        </a:rPr>
                        <a:t>Av</a:t>
                      </a:r>
                    </a:p>
                  </a:txBody>
                  <a:tcPr>
                    <a:solidFill>
                      <a:schemeClr val="bg1">
                        <a:lumMod val="95000"/>
                      </a:schemeClr>
                    </a:solidFill>
                  </a:tcPr>
                </a:tc>
                <a:tc>
                  <a:txBody>
                    <a:bodyPr/>
                    <a:lstStyle/>
                    <a:p>
                      <a:pPr algn="ctr"/>
                      <a:endParaRPr lang="en-AU" sz="800" dirty="0">
                        <a:latin typeface="Arial Narrow" panose="020B0606020202030204" pitchFamily="34" charset="0"/>
                      </a:endParaRPr>
                    </a:p>
                  </a:txBody>
                  <a:tcPr>
                    <a:solidFill>
                      <a:schemeClr val="bg1">
                        <a:lumMod val="95000"/>
                      </a:schemeClr>
                    </a:solidFill>
                  </a:tcPr>
                </a:tc>
                <a:tc>
                  <a:txBody>
                    <a:bodyPr/>
                    <a:lstStyle/>
                    <a:p>
                      <a:endParaRPr lang="en-AU" sz="800" dirty="0">
                        <a:latin typeface="Arial Narrow" panose="020B0606020202030204" pitchFamily="34" charset="0"/>
                      </a:endParaRPr>
                    </a:p>
                  </a:txBody>
                  <a:tcPr>
                    <a:solidFill>
                      <a:schemeClr val="bg1"/>
                    </a:solidFill>
                  </a:tcPr>
                </a:tc>
                <a:extLst>
                  <a:ext uri="{0D108BD9-81ED-4DB2-BD59-A6C34878D82A}">
                    <a16:rowId xmlns:a16="http://schemas.microsoft.com/office/drawing/2014/main" val="10007"/>
                  </a:ext>
                </a:extLst>
              </a:tr>
            </a:tbl>
          </a:graphicData>
        </a:graphic>
      </p:graphicFrame>
      <p:sp>
        <p:nvSpPr>
          <p:cNvPr id="72" name="TextBox 71"/>
          <p:cNvSpPr txBox="1"/>
          <p:nvPr/>
        </p:nvSpPr>
        <p:spPr>
          <a:xfrm>
            <a:off x="452322" y="6343797"/>
            <a:ext cx="1239652" cy="461665"/>
          </a:xfrm>
          <a:prstGeom prst="rect">
            <a:avLst/>
          </a:prstGeom>
          <a:noFill/>
        </p:spPr>
        <p:txBody>
          <a:bodyPr wrap="square" rtlCol="0">
            <a:spAutoFit/>
          </a:bodyPr>
          <a:lstStyle/>
          <a:p>
            <a:pPr algn="ctr"/>
            <a:r>
              <a:rPr lang="en-AU" sz="800" dirty="0">
                <a:latin typeface="Arial Narrow" panose="020B0606020202030204" pitchFamily="34" charset="0"/>
              </a:rPr>
              <a:t>To improve accuracy, increase the number of repeats &amp; controls </a:t>
            </a:r>
          </a:p>
        </p:txBody>
      </p:sp>
      <p:pic>
        <p:nvPicPr>
          <p:cNvPr id="73" name="Picture 72"/>
          <p:cNvPicPr>
            <a:picLocks noChangeAspect="1"/>
          </p:cNvPicPr>
          <p:nvPr/>
        </p:nvPicPr>
        <p:blipFill>
          <a:blip r:embed="rId3"/>
          <a:stretch>
            <a:fillRect/>
          </a:stretch>
        </p:blipFill>
        <p:spPr>
          <a:xfrm>
            <a:off x="5304548" y="5955944"/>
            <a:ext cx="873131" cy="249466"/>
          </a:xfrm>
          <a:prstGeom prst="rect">
            <a:avLst/>
          </a:prstGeom>
        </p:spPr>
      </p:pic>
      <p:sp>
        <p:nvSpPr>
          <p:cNvPr id="74" name="Oval 73"/>
          <p:cNvSpPr/>
          <p:nvPr/>
        </p:nvSpPr>
        <p:spPr>
          <a:xfrm>
            <a:off x="5775648" y="5949619"/>
            <a:ext cx="427960" cy="255791"/>
          </a:xfrm>
          <a:prstGeom prst="ellipse">
            <a:avLst/>
          </a:prstGeom>
          <a:noFill/>
          <a:ln w="12700">
            <a:solidFill>
              <a:schemeClr val="tx1"/>
            </a:solidFill>
          </a:ln>
          <a:effectLst>
            <a:glow rad="63500">
              <a:schemeClr val="bg1">
                <a:lumMod val="6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Can 74"/>
          <p:cNvSpPr/>
          <p:nvPr/>
        </p:nvSpPr>
        <p:spPr>
          <a:xfrm>
            <a:off x="2909284" y="5124967"/>
            <a:ext cx="519634" cy="530820"/>
          </a:xfrm>
          <a:prstGeom prst="can">
            <a:avLst/>
          </a:prstGeom>
          <a:solidFill>
            <a:schemeClr val="bg1">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Flowchart: Magnetic Disk 75"/>
          <p:cNvSpPr/>
          <p:nvPr/>
        </p:nvSpPr>
        <p:spPr>
          <a:xfrm>
            <a:off x="2882099" y="5083640"/>
            <a:ext cx="574005" cy="212391"/>
          </a:xfrm>
          <a:prstGeom prst="flowChartMagneticDisk">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7" name="TextBox 76"/>
          <p:cNvSpPr txBox="1"/>
          <p:nvPr/>
        </p:nvSpPr>
        <p:spPr>
          <a:xfrm>
            <a:off x="2844759" y="5319014"/>
            <a:ext cx="695578" cy="369332"/>
          </a:xfrm>
          <a:prstGeom prst="rect">
            <a:avLst/>
          </a:prstGeom>
          <a:noFill/>
        </p:spPr>
        <p:txBody>
          <a:bodyPr wrap="square" rtlCol="0">
            <a:spAutoFit/>
          </a:bodyPr>
          <a:lstStyle/>
          <a:p>
            <a:pPr algn="ctr"/>
            <a:r>
              <a:rPr lang="en-AU" sz="1000" dirty="0">
                <a:latin typeface="Arial Narrow" panose="020B0606020202030204" pitchFamily="34" charset="0"/>
              </a:rPr>
              <a:t>Control</a:t>
            </a:r>
          </a:p>
          <a:p>
            <a:pPr algn="ctr"/>
            <a:endParaRPr lang="en-AU" sz="800" dirty="0">
              <a:latin typeface="Arial Narrow" panose="020B0606020202030204" pitchFamily="34" charset="0"/>
            </a:endParaRPr>
          </a:p>
        </p:txBody>
      </p:sp>
      <p:pic>
        <p:nvPicPr>
          <p:cNvPr id="78" name="Picture 77"/>
          <p:cNvPicPr>
            <a:picLocks noChangeAspect="1"/>
          </p:cNvPicPr>
          <p:nvPr/>
        </p:nvPicPr>
        <p:blipFill>
          <a:blip r:embed="rId4"/>
          <a:stretch>
            <a:fillRect/>
          </a:stretch>
        </p:blipFill>
        <p:spPr>
          <a:xfrm>
            <a:off x="5292550" y="5489473"/>
            <a:ext cx="761906" cy="286588"/>
          </a:xfrm>
          <a:prstGeom prst="rect">
            <a:avLst/>
          </a:prstGeom>
        </p:spPr>
      </p:pic>
      <p:sp>
        <p:nvSpPr>
          <p:cNvPr id="79" name="Oval 78"/>
          <p:cNvSpPr/>
          <p:nvPr/>
        </p:nvSpPr>
        <p:spPr>
          <a:xfrm>
            <a:off x="5572584" y="5489473"/>
            <a:ext cx="427960" cy="255791"/>
          </a:xfrm>
          <a:prstGeom prst="ellipse">
            <a:avLst/>
          </a:prstGeom>
          <a:noFill/>
          <a:ln w="12700">
            <a:solidFill>
              <a:schemeClr val="tx1"/>
            </a:solidFill>
          </a:ln>
          <a:effectLst>
            <a:glow rad="63500">
              <a:schemeClr val="bg1">
                <a:lumMod val="6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0" name="Rectangle 79"/>
          <p:cNvSpPr/>
          <p:nvPr/>
        </p:nvSpPr>
        <p:spPr>
          <a:xfrm>
            <a:off x="493763" y="4593972"/>
            <a:ext cx="1111881" cy="222745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1" name="Rectangle 80"/>
          <p:cNvSpPr/>
          <p:nvPr/>
        </p:nvSpPr>
        <p:spPr>
          <a:xfrm>
            <a:off x="1611348" y="4590383"/>
            <a:ext cx="2048202" cy="222745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2" name="Rectangle 81"/>
          <p:cNvSpPr/>
          <p:nvPr/>
        </p:nvSpPr>
        <p:spPr>
          <a:xfrm>
            <a:off x="3676619" y="4593174"/>
            <a:ext cx="1370875" cy="2224663"/>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3" name="Rectangle 82"/>
          <p:cNvSpPr/>
          <p:nvPr/>
        </p:nvSpPr>
        <p:spPr>
          <a:xfrm>
            <a:off x="5056894" y="4590383"/>
            <a:ext cx="1210331" cy="2227454"/>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4" name="TextBox 83"/>
          <p:cNvSpPr txBox="1"/>
          <p:nvPr/>
        </p:nvSpPr>
        <p:spPr>
          <a:xfrm>
            <a:off x="1797575" y="6502266"/>
            <a:ext cx="1840137" cy="338554"/>
          </a:xfrm>
          <a:prstGeom prst="rect">
            <a:avLst/>
          </a:prstGeom>
          <a:noFill/>
        </p:spPr>
        <p:txBody>
          <a:bodyPr wrap="square" rtlCol="0">
            <a:spAutoFit/>
          </a:bodyPr>
          <a:lstStyle/>
          <a:p>
            <a:pPr algn="ctr"/>
            <a:r>
              <a:rPr lang="en-AU" sz="800" dirty="0">
                <a:latin typeface="Arial Narrow" panose="020B0606020202030204" pitchFamily="34" charset="0"/>
              </a:rPr>
              <a:t>(temperature changes DO therefore keep temperature the same throughout)</a:t>
            </a:r>
          </a:p>
        </p:txBody>
      </p:sp>
      <p:sp>
        <p:nvSpPr>
          <p:cNvPr id="85" name="TextBox 84"/>
          <p:cNvSpPr txBox="1"/>
          <p:nvPr/>
        </p:nvSpPr>
        <p:spPr>
          <a:xfrm>
            <a:off x="1563419" y="5718602"/>
            <a:ext cx="1473725" cy="338554"/>
          </a:xfrm>
          <a:prstGeom prst="rect">
            <a:avLst/>
          </a:prstGeom>
          <a:noFill/>
        </p:spPr>
        <p:txBody>
          <a:bodyPr wrap="square" rtlCol="0">
            <a:spAutoFit/>
          </a:bodyPr>
          <a:lstStyle/>
          <a:p>
            <a:pPr algn="ctr"/>
            <a:r>
              <a:rPr lang="en-AU" sz="800" dirty="0">
                <a:latin typeface="Arial Narrow" panose="020B0606020202030204" pitchFamily="34" charset="0"/>
              </a:rPr>
              <a:t>Cover to eliminate photosynthesis (and any addition of oxygen)</a:t>
            </a:r>
          </a:p>
        </p:txBody>
      </p:sp>
      <p:cxnSp>
        <p:nvCxnSpPr>
          <p:cNvPr id="49" name="Straight Connector 48">
            <a:extLst>
              <a:ext uri="{FF2B5EF4-FFF2-40B4-BE49-F238E27FC236}">
                <a16:creationId xmlns:a16="http://schemas.microsoft.com/office/drawing/2014/main" id="{0662A33D-5736-41A2-A2BD-835DE95AC6CD}"/>
              </a:ext>
            </a:extLst>
          </p:cNvPr>
          <p:cNvCxnSpPr/>
          <p:nvPr/>
        </p:nvCxnSpPr>
        <p:spPr>
          <a:xfrm flipH="1">
            <a:off x="481438" y="975445"/>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5" name="TextBox 54">
            <a:extLst>
              <a:ext uri="{FF2B5EF4-FFF2-40B4-BE49-F238E27FC236}">
                <a16:creationId xmlns:a16="http://schemas.microsoft.com/office/drawing/2014/main" id="{ED5D8A3D-A259-4A41-B805-A2B4AAF8F7C0}"/>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6" name="TextBox 55">
            <a:extLst>
              <a:ext uri="{FF2B5EF4-FFF2-40B4-BE49-F238E27FC236}">
                <a16:creationId xmlns:a16="http://schemas.microsoft.com/office/drawing/2014/main" id="{D640C2BC-2364-40F1-A3D6-CDE8ABFA1739}"/>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TextBox 2">
            <a:extLst>
              <a:ext uri="{FF2B5EF4-FFF2-40B4-BE49-F238E27FC236}">
                <a16:creationId xmlns:a16="http://schemas.microsoft.com/office/drawing/2014/main" id="{734451AD-8BC0-EC52-B566-3DA5A4612997}"/>
              </a:ext>
            </a:extLst>
          </p:cNvPr>
          <p:cNvSpPr txBox="1"/>
          <p:nvPr/>
        </p:nvSpPr>
        <p:spPr>
          <a:xfrm>
            <a:off x="1476142" y="147244"/>
            <a:ext cx="4010288" cy="861774"/>
          </a:xfrm>
          <a:prstGeom prst="rect">
            <a:avLst/>
          </a:prstGeom>
          <a:noFill/>
        </p:spPr>
        <p:txBody>
          <a:bodyPr wrap="square" rtlCol="0">
            <a:spAutoFit/>
          </a:bodyPr>
          <a:lstStyle/>
          <a:p>
            <a:r>
              <a:rPr lang="en-US" b="1" dirty="0">
                <a:latin typeface="Arial Narrow" pitchFamily="34" charset="0"/>
              </a:rPr>
              <a:t>18. Cracking the case – </a:t>
            </a:r>
            <a:r>
              <a:rPr lang="en-US" sz="1200" dirty="0">
                <a:latin typeface="Arial Narrow" pitchFamily="34" charset="0"/>
              </a:rPr>
              <a:t>Describe how biochemical oxygen demand (BOD) is used to indirectly assess water pollution levels (#2)</a:t>
            </a:r>
            <a:endParaRPr lang="en-US" sz="1200" i="1" dirty="0">
              <a:latin typeface="Arial Narrow" pitchFamily="34" charset="0"/>
            </a:endParaRPr>
          </a:p>
          <a:p>
            <a:endParaRPr lang="en-US" sz="800" i="1" dirty="0">
              <a:latin typeface="Arial Narrow" pitchFamily="34" charset="0"/>
            </a:endParaRPr>
          </a:p>
        </p:txBody>
      </p:sp>
      <p:sp>
        <p:nvSpPr>
          <p:cNvPr id="4" name="TextBox 17">
            <a:extLst>
              <a:ext uri="{FF2B5EF4-FFF2-40B4-BE49-F238E27FC236}">
                <a16:creationId xmlns:a16="http://schemas.microsoft.com/office/drawing/2014/main" id="{F8472F53-8BD4-E82E-4E1A-F3AFEA549C7B}"/>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cxnSp>
        <p:nvCxnSpPr>
          <p:cNvPr id="5" name="Straight Connector 4">
            <a:extLst>
              <a:ext uri="{FF2B5EF4-FFF2-40B4-BE49-F238E27FC236}">
                <a16:creationId xmlns:a16="http://schemas.microsoft.com/office/drawing/2014/main" id="{1ACA4655-16D1-0AF7-E436-B87CD0ECB274}"/>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36">
            <a:extLst>
              <a:ext uri="{FF2B5EF4-FFF2-40B4-BE49-F238E27FC236}">
                <a16:creationId xmlns:a16="http://schemas.microsoft.com/office/drawing/2014/main" id="{520A734D-AEDB-FA02-40F2-588D490AE178}"/>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8" name="TextBox 36">
            <a:extLst>
              <a:ext uri="{FF2B5EF4-FFF2-40B4-BE49-F238E27FC236}">
                <a16:creationId xmlns:a16="http://schemas.microsoft.com/office/drawing/2014/main" id="{FC06E7B3-348B-FF14-8283-A0289EA3219F}"/>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9" name="TextBox 8">
            <a:extLst>
              <a:ext uri="{FF2B5EF4-FFF2-40B4-BE49-F238E27FC236}">
                <a16:creationId xmlns:a16="http://schemas.microsoft.com/office/drawing/2014/main" id="{FC040A8A-074F-3D5B-6C58-208B8BF6E6B0}"/>
              </a:ext>
            </a:extLst>
          </p:cNvPr>
          <p:cNvSpPr txBox="1"/>
          <p:nvPr/>
        </p:nvSpPr>
        <p:spPr>
          <a:xfrm>
            <a:off x="6021288" y="8820472"/>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35</a:t>
            </a:r>
          </a:p>
        </p:txBody>
      </p:sp>
    </p:spTree>
    <p:extLst>
      <p:ext uri="{BB962C8B-B14F-4D97-AF65-F5344CB8AC3E}">
        <p14:creationId xmlns:p14="http://schemas.microsoft.com/office/powerpoint/2010/main" val="19020643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9" name="TextBox 36">
            <a:extLst>
              <a:ext uri="{FF2B5EF4-FFF2-40B4-BE49-F238E27FC236}">
                <a16:creationId xmlns:a16="http://schemas.microsoft.com/office/drawing/2014/main" id="{F3EF7FDC-5AA1-C1EE-EDBC-C4DBBF28A7E5}"/>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11" name="TextBox 36">
            <a:extLst>
              <a:ext uri="{FF2B5EF4-FFF2-40B4-BE49-F238E27FC236}">
                <a16:creationId xmlns:a16="http://schemas.microsoft.com/office/drawing/2014/main" id="{04DD5D1C-E768-4D52-E135-7E5842F7DD5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6DC703DE-BEFB-ED92-D872-A4161025D689}"/>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36</a:t>
            </a:r>
          </a:p>
        </p:txBody>
      </p:sp>
      <p:sp>
        <p:nvSpPr>
          <p:cNvPr id="4" name="TextBox 3">
            <a:extLst>
              <a:ext uri="{FF2B5EF4-FFF2-40B4-BE49-F238E27FC236}">
                <a16:creationId xmlns:a16="http://schemas.microsoft.com/office/drawing/2014/main" id="{F3545F8A-8A20-07C1-94AC-C7EAB1FEFBE6}"/>
              </a:ext>
            </a:extLst>
          </p:cNvPr>
          <p:cNvSpPr txBox="1"/>
          <p:nvPr/>
        </p:nvSpPr>
        <p:spPr>
          <a:xfrm>
            <a:off x="1410718" y="107504"/>
            <a:ext cx="4319522" cy="954107"/>
          </a:xfrm>
          <a:prstGeom prst="rect">
            <a:avLst/>
          </a:prstGeom>
          <a:noFill/>
        </p:spPr>
        <p:txBody>
          <a:bodyPr wrap="square" rtlCol="0">
            <a:spAutoFit/>
          </a:bodyPr>
          <a:lstStyle/>
          <a:p>
            <a:r>
              <a:rPr lang="en-US" b="1" dirty="0">
                <a:latin typeface="Arial Narrow" pitchFamily="34" charset="0"/>
              </a:rPr>
              <a:t>Describe </a:t>
            </a:r>
            <a:r>
              <a:rPr lang="en-US" sz="1200" dirty="0">
                <a:latin typeface="Arial Narrow" pitchFamily="34" charset="0"/>
              </a:rPr>
              <a:t>how biochemical oxygen demand (BOD) is used to indirectly assess water pollution levels </a:t>
            </a:r>
          </a:p>
          <a:p>
            <a:r>
              <a:rPr lang="en-AU" sz="800" i="1" dirty="0">
                <a:latin typeface="Arial Narrow" pitchFamily="34" charset="0"/>
              </a:rPr>
              <a:t>“a measure of the amount of dissolved oxygen required to decompose the organic material in a given volume of water through aerobic biological activity; used as an index of the degree of organic pollution in water”</a:t>
            </a:r>
            <a:r>
              <a:rPr lang="en-AU" sz="800" dirty="0">
                <a:latin typeface="Arial Narrow" pitchFamily="34" charset="0"/>
              </a:rPr>
              <a:t> </a:t>
            </a:r>
            <a:r>
              <a:rPr lang="en-AU" sz="800" baseline="30000" dirty="0">
                <a:latin typeface="Arial Narrow" pitchFamily="34" charset="0"/>
              </a:rPr>
              <a:t>[1]</a:t>
            </a:r>
            <a:endParaRPr lang="en-US" sz="800" dirty="0">
              <a:latin typeface="Arial Narrow" pitchFamily="34" charset="0"/>
            </a:endParaRPr>
          </a:p>
          <a:p>
            <a:endParaRPr lang="en-US" sz="1000" i="1" dirty="0">
              <a:latin typeface="Arial Narrow" pitchFamily="34" charset="0"/>
            </a:endParaRPr>
          </a:p>
        </p:txBody>
      </p:sp>
      <p:sp>
        <p:nvSpPr>
          <p:cNvPr id="5" name="TextBox 17">
            <a:extLst>
              <a:ext uri="{FF2B5EF4-FFF2-40B4-BE49-F238E27FC236}">
                <a16:creationId xmlns:a16="http://schemas.microsoft.com/office/drawing/2014/main" id="{ADB7C87A-DC6A-9291-6954-1926796FAC49}"/>
              </a:ext>
            </a:extLst>
          </p:cNvPr>
          <p:cNvSpPr txBox="1"/>
          <p:nvPr/>
        </p:nvSpPr>
        <p:spPr>
          <a:xfrm>
            <a:off x="564252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22683014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a:xfrm>
            <a:off x="511382" y="981272"/>
            <a:ext cx="5700752" cy="2185214"/>
          </a:xfrm>
          <a:prstGeom prst="rect">
            <a:avLst/>
          </a:prstGeom>
        </p:spPr>
        <p:txBody>
          <a:bodyPr wrap="square">
            <a:spAutoFit/>
          </a:bodyPr>
          <a:lstStyle/>
          <a:p>
            <a:r>
              <a:rPr lang="en-AU" sz="1600" b="1" dirty="0">
                <a:solidFill>
                  <a:srgbClr val="000000"/>
                </a:solidFill>
                <a:latin typeface="Arial Narrow" panose="020B0606020202030204" pitchFamily="34" charset="0"/>
              </a:rPr>
              <a:t>Eutrophication  </a:t>
            </a:r>
          </a:p>
          <a:p>
            <a:pPr algn="just"/>
            <a:r>
              <a:rPr lang="en-AU" sz="1200" dirty="0">
                <a:solidFill>
                  <a:srgbClr val="000000"/>
                </a:solidFill>
                <a:latin typeface="Arial Narrow" panose="020B0606020202030204" pitchFamily="34" charset="0"/>
              </a:rPr>
              <a:t>Excessive BOD (biochemical oxygen demand) creates massive fish kills from dangerously low levels of DO (dissolved oxygen). How does this happen you ask? It all starts with nutrient pollution </a:t>
            </a:r>
            <a:br>
              <a:rPr lang="en-AU" sz="1200" dirty="0">
                <a:solidFill>
                  <a:srgbClr val="000000"/>
                </a:solidFill>
                <a:latin typeface="Arial Narrow" panose="020B0606020202030204" pitchFamily="34" charset="0"/>
              </a:rPr>
            </a:br>
            <a:r>
              <a:rPr lang="en-AU" sz="1200" dirty="0">
                <a:solidFill>
                  <a:srgbClr val="000000"/>
                </a:solidFill>
                <a:latin typeface="Arial Narrow" panose="020B0606020202030204" pitchFamily="34" charset="0"/>
              </a:rPr>
              <a:t>(e.g. the dumping of raw sewage, or farmland fertilisers washing into </a:t>
            </a:r>
            <a:r>
              <a:rPr lang="en-AU" sz="1200">
                <a:solidFill>
                  <a:srgbClr val="000000"/>
                </a:solidFill>
                <a:latin typeface="Arial Narrow" panose="020B0606020202030204" pitchFamily="34" charset="0"/>
              </a:rPr>
              <a:t>rivers and </a:t>
            </a:r>
            <a:r>
              <a:rPr lang="en-AU" sz="1200" dirty="0">
                <a:solidFill>
                  <a:srgbClr val="000000"/>
                </a:solidFill>
                <a:latin typeface="Arial Narrow" panose="020B0606020202030204" pitchFamily="34" charset="0"/>
              </a:rPr>
              <a:t>lakes). Lots of nutrients stimulate lots of plant growth, and/or algae to bloom. So what? Don’t plants and algae supply oxygen and that’s a good thing? Yes, they do. But after awhile, they grow so much, they block out the sun, or deplete all the nutrients. As a result, they die and sink to become organic material for bacteria to decompose. Decomposition, if you remember, requires oxygen. Eventually, the DO levels drop so low, that fish can not breathe and die. Eutrophication is the name given to this whole process, starting with nutrient enrichment and ending in low DO and fish kills.</a:t>
            </a:r>
          </a:p>
          <a:p>
            <a:pPr algn="just"/>
            <a:r>
              <a:rPr lang="en-AU" sz="1200" b="1" dirty="0">
                <a:solidFill>
                  <a:srgbClr val="000000"/>
                </a:solidFill>
                <a:latin typeface="Arial Narrow" panose="020B0606020202030204" pitchFamily="34" charset="0"/>
              </a:rPr>
              <a:t>Activity: Describe the process of eutrophication in the space below the picture clues. </a:t>
            </a:r>
          </a:p>
        </p:txBody>
      </p:sp>
      <p:sp>
        <p:nvSpPr>
          <p:cNvPr id="11" name="Rectangle 10"/>
          <p:cNvSpPr/>
          <p:nvPr/>
        </p:nvSpPr>
        <p:spPr>
          <a:xfrm>
            <a:off x="604594" y="3202423"/>
            <a:ext cx="1058229" cy="79208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22" name="Rectangle 21"/>
          <p:cNvSpPr/>
          <p:nvPr/>
        </p:nvSpPr>
        <p:spPr>
          <a:xfrm>
            <a:off x="1663715" y="3197751"/>
            <a:ext cx="1110504" cy="79208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dirty="0">
              <a:solidFill>
                <a:schemeClr val="tx1"/>
              </a:solidFill>
            </a:endParaRPr>
          </a:p>
        </p:txBody>
      </p:sp>
      <p:sp>
        <p:nvSpPr>
          <p:cNvPr id="23" name="Rectangle 22"/>
          <p:cNvSpPr/>
          <p:nvPr/>
        </p:nvSpPr>
        <p:spPr>
          <a:xfrm>
            <a:off x="2778485" y="3199939"/>
            <a:ext cx="1110641" cy="787706"/>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solidFill>
                <a:schemeClr val="tx1"/>
              </a:solidFill>
            </a:endParaRPr>
          </a:p>
        </p:txBody>
      </p:sp>
      <p:sp>
        <p:nvSpPr>
          <p:cNvPr id="24" name="Rectangle 23"/>
          <p:cNvSpPr/>
          <p:nvPr/>
        </p:nvSpPr>
        <p:spPr>
          <a:xfrm>
            <a:off x="3902399" y="3198670"/>
            <a:ext cx="1180657" cy="79208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dirty="0">
              <a:solidFill>
                <a:schemeClr val="tx1"/>
              </a:solidFill>
            </a:endParaRPr>
          </a:p>
        </p:txBody>
      </p:sp>
      <p:sp>
        <p:nvSpPr>
          <p:cNvPr id="27" name="Rectangle 26"/>
          <p:cNvSpPr/>
          <p:nvPr/>
        </p:nvSpPr>
        <p:spPr>
          <a:xfrm>
            <a:off x="5091661" y="3197751"/>
            <a:ext cx="1082812" cy="786568"/>
          </a:xfrm>
          <a:prstGeom prst="rect">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400" dirty="0">
              <a:solidFill>
                <a:schemeClr val="tx1"/>
              </a:solidFill>
            </a:endParaRPr>
          </a:p>
        </p:txBody>
      </p:sp>
      <p:sp>
        <p:nvSpPr>
          <p:cNvPr id="45" name="Rectangle 44"/>
          <p:cNvSpPr/>
          <p:nvPr/>
        </p:nvSpPr>
        <p:spPr>
          <a:xfrm>
            <a:off x="464069" y="5840027"/>
            <a:ext cx="5748065" cy="1446550"/>
          </a:xfrm>
          <a:prstGeom prst="rect">
            <a:avLst/>
          </a:prstGeom>
        </p:spPr>
        <p:txBody>
          <a:bodyPr wrap="square">
            <a:spAutoFit/>
          </a:bodyPr>
          <a:lstStyle/>
          <a:p>
            <a:r>
              <a:rPr lang="en-AU" sz="1600" b="1" dirty="0">
                <a:solidFill>
                  <a:srgbClr val="000000"/>
                </a:solidFill>
                <a:latin typeface="Arial Narrow" panose="020B0606020202030204" pitchFamily="34" charset="0"/>
              </a:rPr>
              <a:t>Natural Eutrophication…. “lake aging”</a:t>
            </a:r>
          </a:p>
          <a:p>
            <a:pPr algn="just"/>
            <a:r>
              <a:rPr lang="en-AU" sz="1200" i="1" dirty="0">
                <a:solidFill>
                  <a:srgbClr val="000000"/>
                </a:solidFill>
                <a:latin typeface="Arial Narrow" panose="020B0606020202030204" pitchFamily="34" charset="0"/>
              </a:rPr>
              <a:t>Without</a:t>
            </a:r>
            <a:r>
              <a:rPr lang="en-AU" sz="1200" dirty="0">
                <a:solidFill>
                  <a:srgbClr val="000000"/>
                </a:solidFill>
                <a:latin typeface="Arial Narrow" panose="020B0606020202030204" pitchFamily="34" charset="0"/>
              </a:rPr>
              <a:t> the pollution, eutrophication occurs naturally in lakes and ponds over hundreds and thousands of years. An ‘aging’ lake or pond gradually builds up concentration of nutrients over time, classed initially as </a:t>
            </a:r>
            <a:r>
              <a:rPr lang="en-AU" sz="1200" b="1" dirty="0">
                <a:solidFill>
                  <a:srgbClr val="000000"/>
                </a:solidFill>
                <a:latin typeface="Arial Narrow" panose="020B0606020202030204" pitchFamily="34" charset="0"/>
              </a:rPr>
              <a:t>‘oligotrophic’ </a:t>
            </a:r>
            <a:r>
              <a:rPr lang="en-AU" sz="1200" dirty="0">
                <a:solidFill>
                  <a:srgbClr val="000000"/>
                </a:solidFill>
                <a:latin typeface="Arial Narrow" panose="020B0606020202030204" pitchFamily="34" charset="0"/>
              </a:rPr>
              <a:t>(few nutrients) changing to </a:t>
            </a:r>
            <a:r>
              <a:rPr lang="en-AU" sz="1200" b="1" dirty="0">
                <a:solidFill>
                  <a:srgbClr val="000000"/>
                </a:solidFill>
                <a:latin typeface="Arial Narrow" panose="020B0606020202030204" pitchFamily="34" charset="0"/>
              </a:rPr>
              <a:t>‘mesotrophic’ </a:t>
            </a:r>
            <a:r>
              <a:rPr lang="en-AU" sz="1200" dirty="0">
                <a:solidFill>
                  <a:srgbClr val="000000"/>
                </a:solidFill>
                <a:latin typeface="Arial Narrow" panose="020B0606020202030204" pitchFamily="34" charset="0"/>
              </a:rPr>
              <a:t>(some nutrients) and eventually becoming </a:t>
            </a:r>
            <a:r>
              <a:rPr lang="en-AU" sz="1200" b="1" dirty="0">
                <a:solidFill>
                  <a:srgbClr val="000000"/>
                </a:solidFill>
                <a:latin typeface="Arial Narrow" panose="020B0606020202030204" pitchFamily="34" charset="0"/>
              </a:rPr>
              <a:t>‘eutrophic’ </a:t>
            </a:r>
            <a:r>
              <a:rPr lang="en-AU" sz="1200" dirty="0">
                <a:solidFill>
                  <a:srgbClr val="000000"/>
                </a:solidFill>
                <a:latin typeface="Arial Narrow" panose="020B0606020202030204" pitchFamily="34" charset="0"/>
              </a:rPr>
              <a:t>(lots of nutrients). </a:t>
            </a:r>
            <a:r>
              <a:rPr lang="en-AU" sz="1200" b="1" dirty="0">
                <a:solidFill>
                  <a:srgbClr val="000000"/>
                </a:solidFill>
                <a:latin typeface="Arial Narrow" panose="020B0606020202030204" pitchFamily="34" charset="0"/>
              </a:rPr>
              <a:t>Q. What is </a:t>
            </a:r>
            <a:r>
              <a:rPr lang="en-AU" sz="1200" b="1" i="1" dirty="0">
                <a:solidFill>
                  <a:srgbClr val="000000"/>
                </a:solidFill>
                <a:latin typeface="Arial Narrow" panose="020B0606020202030204" pitchFamily="34" charset="0"/>
              </a:rPr>
              <a:t>natural </a:t>
            </a:r>
            <a:r>
              <a:rPr lang="en-AU" sz="1200" b="1" dirty="0">
                <a:solidFill>
                  <a:srgbClr val="000000"/>
                </a:solidFill>
                <a:latin typeface="Arial Narrow" panose="020B0606020202030204" pitchFamily="34" charset="0"/>
              </a:rPr>
              <a:t>eutrophication? Ans.</a:t>
            </a:r>
            <a:endParaRPr lang="en-AU" sz="800" b="1" dirty="0">
              <a:solidFill>
                <a:srgbClr val="000000"/>
              </a:solidFill>
              <a:latin typeface="Arial Narrow" panose="020B0606020202030204" pitchFamily="34" charset="0"/>
            </a:endParaRPr>
          </a:p>
          <a:p>
            <a:pPr algn="just"/>
            <a:r>
              <a:rPr lang="en-AU" sz="1200" dirty="0">
                <a:solidFill>
                  <a:schemeClr val="bg1">
                    <a:lumMod val="50000"/>
                  </a:schemeClr>
                </a:solidFill>
                <a:latin typeface="Comic Sans MS" panose="030F0702030302020204" pitchFamily="66" charset="0"/>
              </a:rPr>
              <a:t>The process described above except without the pollution (nutrient input occurs naturally) and taking over hundreds and thousands of years to occur.</a:t>
            </a:r>
          </a:p>
        </p:txBody>
      </p:sp>
      <p:cxnSp>
        <p:nvCxnSpPr>
          <p:cNvPr id="46" name="Straight Connector 45"/>
          <p:cNvCxnSpPr/>
          <p:nvPr/>
        </p:nvCxnSpPr>
        <p:spPr>
          <a:xfrm flipH="1">
            <a:off x="466786" y="7308304"/>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466786" y="7295868"/>
            <a:ext cx="5986550" cy="1538883"/>
          </a:xfrm>
          <a:prstGeom prst="rect">
            <a:avLst/>
          </a:prstGeom>
        </p:spPr>
        <p:txBody>
          <a:bodyPr wrap="square">
            <a:spAutoFit/>
          </a:bodyPr>
          <a:lstStyle/>
          <a:p>
            <a:r>
              <a:rPr lang="en-AU" sz="1600" b="1" dirty="0">
                <a:solidFill>
                  <a:srgbClr val="000000"/>
                </a:solidFill>
                <a:latin typeface="Arial Narrow" panose="020B0606020202030204" pitchFamily="34" charset="0"/>
              </a:rPr>
              <a:t>Limiting nutrients Nitrogen and Phosphorus</a:t>
            </a:r>
          </a:p>
          <a:p>
            <a:r>
              <a:rPr lang="en-AU" sz="1200" dirty="0">
                <a:solidFill>
                  <a:srgbClr val="000000"/>
                </a:solidFill>
                <a:latin typeface="Arial Narrow" panose="020B0606020202030204" pitchFamily="34" charset="0"/>
              </a:rPr>
              <a:t>Photosynthesising plants and algae require carbon, nitrogen and phosphorus in a ratio of 116:16:1 (‘</a:t>
            </a:r>
            <a:r>
              <a:rPr lang="en-AU" sz="1200" dirty="0" err="1">
                <a:solidFill>
                  <a:srgbClr val="000000"/>
                </a:solidFill>
                <a:latin typeface="Arial Narrow" panose="020B0606020202030204" pitchFamily="34" charset="0"/>
              </a:rPr>
              <a:t>redfield</a:t>
            </a:r>
            <a:r>
              <a:rPr lang="en-AU" sz="1200" dirty="0">
                <a:solidFill>
                  <a:srgbClr val="000000"/>
                </a:solidFill>
                <a:latin typeface="Arial Narrow" panose="020B0606020202030204" pitchFamily="34" charset="0"/>
              </a:rPr>
              <a:t> ratio’). Even though carbon is needed most (116), carbon is plentiful in water. Nitrogen and phosphorus, on the other hand, are </a:t>
            </a:r>
            <a:r>
              <a:rPr lang="en-AU" sz="1200" i="1" dirty="0">
                <a:solidFill>
                  <a:srgbClr val="000000"/>
                </a:solidFill>
                <a:latin typeface="Arial Narrow" panose="020B0606020202030204" pitchFamily="34" charset="0"/>
              </a:rPr>
              <a:t>not </a:t>
            </a:r>
            <a:r>
              <a:rPr lang="en-AU" sz="1200" dirty="0">
                <a:solidFill>
                  <a:srgbClr val="000000"/>
                </a:solidFill>
                <a:latin typeface="Arial Narrow" panose="020B0606020202030204" pitchFamily="34" charset="0"/>
              </a:rPr>
              <a:t>plentiful in water. Their bioavailability limits the amount of photosynthesis that can occur. Therefore, when water contains excess nitrogen and phosphorus (e.g. water is polluted, eutrophic, or an upwelling), with enough sunlight, plants and algae grow like crazy!</a:t>
            </a:r>
          </a:p>
          <a:p>
            <a:endParaRPr lang="en-AU" sz="600" dirty="0">
              <a:solidFill>
                <a:srgbClr val="000000"/>
              </a:solidFill>
              <a:latin typeface="Arial Narrow" panose="020B0606020202030204" pitchFamily="34" charset="0"/>
            </a:endParaRPr>
          </a:p>
          <a:p>
            <a:r>
              <a:rPr lang="en-AU" sz="1200" b="1" dirty="0">
                <a:solidFill>
                  <a:srgbClr val="000000"/>
                </a:solidFill>
                <a:latin typeface="Arial Narrow" panose="020B0606020202030204" pitchFamily="34" charset="0"/>
              </a:rPr>
              <a:t>Q. What are 2 limiting nutrients for primary productivity? Ans. N </a:t>
            </a:r>
            <a:r>
              <a:rPr lang="en-AU" sz="1200" b="1" u="sng" dirty="0" err="1">
                <a:solidFill>
                  <a:schemeClr val="bg1">
                    <a:lumMod val="50000"/>
                  </a:schemeClr>
                </a:solidFill>
                <a:latin typeface="Arial Narrow" panose="020B0606020202030204" pitchFamily="34" charset="0"/>
              </a:rPr>
              <a:t>i</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t</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r</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o</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g</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e</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n</a:t>
            </a:r>
            <a:r>
              <a:rPr lang="en-AU" sz="1200" b="1" dirty="0">
                <a:solidFill>
                  <a:schemeClr val="bg1">
                    <a:lumMod val="50000"/>
                  </a:schemeClr>
                </a:solidFill>
                <a:latin typeface="Arial Narrow" panose="020B0606020202030204" pitchFamily="34" charset="0"/>
              </a:rPr>
              <a:t>  </a:t>
            </a:r>
            <a:r>
              <a:rPr lang="en-AU" sz="1200" b="1" dirty="0">
                <a:solidFill>
                  <a:srgbClr val="000000"/>
                </a:solidFill>
                <a:latin typeface="Arial Narrow" panose="020B0606020202030204" pitchFamily="34" charset="0"/>
              </a:rPr>
              <a:t>&amp;  P </a:t>
            </a:r>
            <a:r>
              <a:rPr lang="en-AU" sz="1200" b="1" u="sng" dirty="0">
                <a:solidFill>
                  <a:schemeClr val="bg1">
                    <a:lumMod val="50000"/>
                  </a:schemeClr>
                </a:solidFill>
                <a:latin typeface="Arial Narrow" panose="020B0606020202030204" pitchFamily="34" charset="0"/>
              </a:rPr>
              <a:t>h</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o</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s</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p</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h</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o</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r</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u</a:t>
            </a:r>
            <a:r>
              <a:rPr lang="en-AU" sz="1200" b="1" dirty="0">
                <a:solidFill>
                  <a:schemeClr val="bg1">
                    <a:lumMod val="50000"/>
                  </a:schemeClr>
                </a:solidFill>
                <a:latin typeface="Arial Narrow" panose="020B0606020202030204" pitchFamily="34" charset="0"/>
              </a:rPr>
              <a:t> </a:t>
            </a:r>
            <a:r>
              <a:rPr lang="en-AU" sz="1200" b="1" u="sng" dirty="0">
                <a:solidFill>
                  <a:schemeClr val="bg1">
                    <a:lumMod val="50000"/>
                  </a:schemeClr>
                </a:solidFill>
                <a:latin typeface="Arial Narrow" panose="020B0606020202030204" pitchFamily="34" charset="0"/>
              </a:rPr>
              <a:t>s</a:t>
            </a:r>
          </a:p>
        </p:txBody>
      </p:sp>
      <p:sp>
        <p:nvSpPr>
          <p:cNvPr id="60" name="Rectangle 59"/>
          <p:cNvSpPr/>
          <p:nvPr/>
        </p:nvSpPr>
        <p:spPr>
          <a:xfrm>
            <a:off x="603314" y="3189942"/>
            <a:ext cx="1062917" cy="485776"/>
          </a:xfrm>
          <a:prstGeom prst="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TextBox 61"/>
          <p:cNvSpPr txBox="1"/>
          <p:nvPr/>
        </p:nvSpPr>
        <p:spPr>
          <a:xfrm>
            <a:off x="546586" y="3320931"/>
            <a:ext cx="672873"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Farm</a:t>
            </a:r>
          </a:p>
        </p:txBody>
      </p:sp>
      <p:cxnSp>
        <p:nvCxnSpPr>
          <p:cNvPr id="67" name="Straight Arrow Connector 66"/>
          <p:cNvCxnSpPr/>
          <p:nvPr/>
        </p:nvCxnSpPr>
        <p:spPr>
          <a:xfrm flipH="1">
            <a:off x="1077278" y="3354261"/>
            <a:ext cx="2" cy="18592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68" name="TextBox 67"/>
          <p:cNvSpPr txBox="1"/>
          <p:nvPr/>
        </p:nvSpPr>
        <p:spPr>
          <a:xfrm>
            <a:off x="315200" y="3735295"/>
            <a:ext cx="810157" cy="215444"/>
          </a:xfrm>
          <a:prstGeom prst="rect">
            <a:avLst/>
          </a:prstGeom>
          <a:noFill/>
        </p:spPr>
        <p:txBody>
          <a:bodyPr wrap="square" rtlCol="0">
            <a:spAutoFit/>
          </a:bodyPr>
          <a:lstStyle/>
          <a:p>
            <a:pPr algn="ctr"/>
            <a:r>
              <a:rPr lang="en-AU" sz="800" dirty="0">
                <a:solidFill>
                  <a:schemeClr val="bg1"/>
                </a:solidFill>
                <a:latin typeface="Arial Narrow" panose="020B0606020202030204" pitchFamily="34" charset="0"/>
              </a:rPr>
              <a:t>Lake</a:t>
            </a:r>
          </a:p>
        </p:txBody>
      </p:sp>
      <p:sp>
        <p:nvSpPr>
          <p:cNvPr id="76" name="TextBox 75"/>
          <p:cNvSpPr txBox="1"/>
          <p:nvPr/>
        </p:nvSpPr>
        <p:spPr>
          <a:xfrm>
            <a:off x="863180" y="3506091"/>
            <a:ext cx="553550"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fertiliser</a:t>
            </a:r>
          </a:p>
        </p:txBody>
      </p:sp>
      <p:sp>
        <p:nvSpPr>
          <p:cNvPr id="77" name="Freeform 76"/>
          <p:cNvSpPr/>
          <p:nvPr/>
        </p:nvSpPr>
        <p:spPr>
          <a:xfrm>
            <a:off x="930667" y="3262704"/>
            <a:ext cx="359528" cy="167341"/>
          </a:xfrm>
          <a:custGeom>
            <a:avLst/>
            <a:gdLst>
              <a:gd name="connsiteX0" fmla="*/ 5976 w 359528"/>
              <a:gd name="connsiteY0" fmla="*/ 47811 h 167341"/>
              <a:gd name="connsiteX1" fmla="*/ 17929 w 359528"/>
              <a:gd name="connsiteY1" fmla="*/ 17929 h 167341"/>
              <a:gd name="connsiteX2" fmla="*/ 53788 w 359528"/>
              <a:gd name="connsiteY2" fmla="*/ 0 h 167341"/>
              <a:gd name="connsiteX3" fmla="*/ 113553 w 359528"/>
              <a:gd name="connsiteY3" fmla="*/ 17929 h 167341"/>
              <a:gd name="connsiteX4" fmla="*/ 119529 w 359528"/>
              <a:gd name="connsiteY4" fmla="*/ 35858 h 167341"/>
              <a:gd name="connsiteX5" fmla="*/ 137459 w 359528"/>
              <a:gd name="connsiteY5" fmla="*/ 17929 h 167341"/>
              <a:gd name="connsiteX6" fmla="*/ 173318 w 359528"/>
              <a:gd name="connsiteY6" fmla="*/ 5976 h 167341"/>
              <a:gd name="connsiteX7" fmla="*/ 185271 w 359528"/>
              <a:gd name="connsiteY7" fmla="*/ 23906 h 167341"/>
              <a:gd name="connsiteX8" fmla="*/ 197224 w 359528"/>
              <a:gd name="connsiteY8" fmla="*/ 59764 h 167341"/>
              <a:gd name="connsiteX9" fmla="*/ 203200 w 359528"/>
              <a:gd name="connsiteY9" fmla="*/ 35858 h 167341"/>
              <a:gd name="connsiteX10" fmla="*/ 256988 w 359528"/>
              <a:gd name="connsiteY10" fmla="*/ 5976 h 167341"/>
              <a:gd name="connsiteX11" fmla="*/ 280894 w 359528"/>
              <a:gd name="connsiteY11" fmla="*/ 11953 h 167341"/>
              <a:gd name="connsiteX12" fmla="*/ 292847 w 359528"/>
              <a:gd name="connsiteY12" fmla="*/ 47811 h 167341"/>
              <a:gd name="connsiteX13" fmla="*/ 304800 w 359528"/>
              <a:gd name="connsiteY13" fmla="*/ 29882 h 167341"/>
              <a:gd name="connsiteX14" fmla="*/ 310776 w 359528"/>
              <a:gd name="connsiteY14" fmla="*/ 11953 h 167341"/>
              <a:gd name="connsiteX15" fmla="*/ 334682 w 359528"/>
              <a:gd name="connsiteY15" fmla="*/ 17929 h 167341"/>
              <a:gd name="connsiteX16" fmla="*/ 352612 w 359528"/>
              <a:gd name="connsiteY16" fmla="*/ 35858 h 167341"/>
              <a:gd name="connsiteX17" fmla="*/ 352612 w 359528"/>
              <a:gd name="connsiteY17" fmla="*/ 119529 h 167341"/>
              <a:gd name="connsiteX18" fmla="*/ 316753 w 359528"/>
              <a:gd name="connsiteY18" fmla="*/ 137458 h 167341"/>
              <a:gd name="connsiteX19" fmla="*/ 280894 w 359528"/>
              <a:gd name="connsiteY19" fmla="*/ 131482 h 167341"/>
              <a:gd name="connsiteX20" fmla="*/ 262965 w 359528"/>
              <a:gd name="connsiteY20" fmla="*/ 125506 h 167341"/>
              <a:gd name="connsiteX21" fmla="*/ 256988 w 359528"/>
              <a:gd name="connsiteY21" fmla="*/ 143435 h 167341"/>
              <a:gd name="connsiteX22" fmla="*/ 227106 w 359528"/>
              <a:gd name="connsiteY22" fmla="*/ 167341 h 167341"/>
              <a:gd name="connsiteX23" fmla="*/ 191247 w 359528"/>
              <a:gd name="connsiteY23" fmla="*/ 143435 h 167341"/>
              <a:gd name="connsiteX24" fmla="*/ 179294 w 359528"/>
              <a:gd name="connsiteY24" fmla="*/ 95623 h 167341"/>
              <a:gd name="connsiteX25" fmla="*/ 173318 w 359528"/>
              <a:gd name="connsiteY25" fmla="*/ 113553 h 167341"/>
              <a:gd name="connsiteX26" fmla="*/ 131482 w 359528"/>
              <a:gd name="connsiteY26" fmla="*/ 125506 h 167341"/>
              <a:gd name="connsiteX27" fmla="*/ 95624 w 359528"/>
              <a:gd name="connsiteY27" fmla="*/ 119529 h 167341"/>
              <a:gd name="connsiteX28" fmla="*/ 83671 w 359528"/>
              <a:gd name="connsiteY28" fmla="*/ 83670 h 167341"/>
              <a:gd name="connsiteX29" fmla="*/ 41835 w 359528"/>
              <a:gd name="connsiteY29" fmla="*/ 131482 h 167341"/>
              <a:gd name="connsiteX30" fmla="*/ 5976 w 359528"/>
              <a:gd name="connsiteY30" fmla="*/ 125506 h 167341"/>
              <a:gd name="connsiteX31" fmla="*/ 0 w 359528"/>
              <a:gd name="connsiteY31" fmla="*/ 107576 h 167341"/>
              <a:gd name="connsiteX32" fmla="*/ 5976 w 359528"/>
              <a:gd name="connsiteY32" fmla="*/ 47811 h 167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59528" h="167341">
                <a:moveTo>
                  <a:pt x="5976" y="47811"/>
                </a:moveTo>
                <a:cubicBezTo>
                  <a:pt x="8964" y="32870"/>
                  <a:pt x="11693" y="26659"/>
                  <a:pt x="17929" y="17929"/>
                </a:cubicBezTo>
                <a:cubicBezTo>
                  <a:pt x="25170" y="7792"/>
                  <a:pt x="43016" y="3591"/>
                  <a:pt x="53788" y="0"/>
                </a:cubicBezTo>
                <a:cubicBezTo>
                  <a:pt x="72097" y="2615"/>
                  <a:pt x="99525" y="393"/>
                  <a:pt x="113553" y="17929"/>
                </a:cubicBezTo>
                <a:cubicBezTo>
                  <a:pt x="117488" y="22848"/>
                  <a:pt x="117537" y="29882"/>
                  <a:pt x="119529" y="35858"/>
                </a:cubicBezTo>
                <a:cubicBezTo>
                  <a:pt x="125506" y="29882"/>
                  <a:pt x="130071" y="22034"/>
                  <a:pt x="137459" y="17929"/>
                </a:cubicBezTo>
                <a:cubicBezTo>
                  <a:pt x="148473" y="11810"/>
                  <a:pt x="173318" y="5976"/>
                  <a:pt x="173318" y="5976"/>
                </a:cubicBezTo>
                <a:cubicBezTo>
                  <a:pt x="177302" y="11953"/>
                  <a:pt x="182354" y="17342"/>
                  <a:pt x="185271" y="23906"/>
                </a:cubicBezTo>
                <a:cubicBezTo>
                  <a:pt x="190388" y="35419"/>
                  <a:pt x="197224" y="59764"/>
                  <a:pt x="197224" y="59764"/>
                </a:cubicBezTo>
                <a:cubicBezTo>
                  <a:pt x="199216" y="51795"/>
                  <a:pt x="197791" y="42040"/>
                  <a:pt x="203200" y="35858"/>
                </a:cubicBezTo>
                <a:cubicBezTo>
                  <a:pt x="220122" y="16519"/>
                  <a:pt x="236034" y="12961"/>
                  <a:pt x="256988" y="5976"/>
                </a:cubicBezTo>
                <a:cubicBezTo>
                  <a:pt x="264957" y="7968"/>
                  <a:pt x="275548" y="5717"/>
                  <a:pt x="280894" y="11953"/>
                </a:cubicBezTo>
                <a:cubicBezTo>
                  <a:pt x="289094" y="21519"/>
                  <a:pt x="292847" y="47811"/>
                  <a:pt x="292847" y="47811"/>
                </a:cubicBezTo>
                <a:cubicBezTo>
                  <a:pt x="296831" y="41835"/>
                  <a:pt x="301588" y="36306"/>
                  <a:pt x="304800" y="29882"/>
                </a:cubicBezTo>
                <a:cubicBezTo>
                  <a:pt x="307617" y="24247"/>
                  <a:pt x="304927" y="14293"/>
                  <a:pt x="310776" y="11953"/>
                </a:cubicBezTo>
                <a:cubicBezTo>
                  <a:pt x="318402" y="8902"/>
                  <a:pt x="326713" y="15937"/>
                  <a:pt x="334682" y="17929"/>
                </a:cubicBezTo>
                <a:cubicBezTo>
                  <a:pt x="340659" y="23905"/>
                  <a:pt x="347924" y="28825"/>
                  <a:pt x="352612" y="35858"/>
                </a:cubicBezTo>
                <a:cubicBezTo>
                  <a:pt x="366572" y="56799"/>
                  <a:pt x="355572" y="109910"/>
                  <a:pt x="352612" y="119529"/>
                </a:cubicBezTo>
                <a:cubicBezTo>
                  <a:pt x="349964" y="128136"/>
                  <a:pt x="323497" y="135210"/>
                  <a:pt x="316753" y="137458"/>
                </a:cubicBezTo>
                <a:cubicBezTo>
                  <a:pt x="304800" y="135466"/>
                  <a:pt x="292723" y="134111"/>
                  <a:pt x="280894" y="131482"/>
                </a:cubicBezTo>
                <a:cubicBezTo>
                  <a:pt x="274744" y="130116"/>
                  <a:pt x="268600" y="122689"/>
                  <a:pt x="262965" y="125506"/>
                </a:cubicBezTo>
                <a:cubicBezTo>
                  <a:pt x="257330" y="128323"/>
                  <a:pt x="259805" y="137800"/>
                  <a:pt x="256988" y="143435"/>
                </a:cubicBezTo>
                <a:cubicBezTo>
                  <a:pt x="246175" y="165061"/>
                  <a:pt x="247785" y="160447"/>
                  <a:pt x="227106" y="167341"/>
                </a:cubicBezTo>
                <a:cubicBezTo>
                  <a:pt x="205672" y="161982"/>
                  <a:pt x="199501" y="166134"/>
                  <a:pt x="191247" y="143435"/>
                </a:cubicBezTo>
                <a:cubicBezTo>
                  <a:pt x="185633" y="127996"/>
                  <a:pt x="179294" y="95623"/>
                  <a:pt x="179294" y="95623"/>
                </a:cubicBezTo>
                <a:cubicBezTo>
                  <a:pt x="177302" y="101600"/>
                  <a:pt x="177773" y="109098"/>
                  <a:pt x="173318" y="113553"/>
                </a:cubicBezTo>
                <a:cubicBezTo>
                  <a:pt x="170462" y="116409"/>
                  <a:pt x="131686" y="125455"/>
                  <a:pt x="131482" y="125506"/>
                </a:cubicBezTo>
                <a:cubicBezTo>
                  <a:pt x="119529" y="123514"/>
                  <a:pt x="104743" y="127509"/>
                  <a:pt x="95624" y="119529"/>
                </a:cubicBezTo>
                <a:cubicBezTo>
                  <a:pt x="86142" y="111232"/>
                  <a:pt x="83671" y="83670"/>
                  <a:pt x="83671" y="83670"/>
                </a:cubicBezTo>
                <a:cubicBezTo>
                  <a:pt x="55781" y="125506"/>
                  <a:pt x="71718" y="111560"/>
                  <a:pt x="41835" y="131482"/>
                </a:cubicBezTo>
                <a:cubicBezTo>
                  <a:pt x="29882" y="129490"/>
                  <a:pt x="16497" y="131518"/>
                  <a:pt x="5976" y="125506"/>
                </a:cubicBezTo>
                <a:cubicBezTo>
                  <a:pt x="506" y="122380"/>
                  <a:pt x="0" y="113876"/>
                  <a:pt x="0" y="107576"/>
                </a:cubicBezTo>
                <a:cubicBezTo>
                  <a:pt x="0" y="80738"/>
                  <a:pt x="2988" y="62752"/>
                  <a:pt x="5976" y="4781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8" name="Straight Arrow Connector 77"/>
          <p:cNvCxnSpPr/>
          <p:nvPr/>
        </p:nvCxnSpPr>
        <p:spPr>
          <a:xfrm flipH="1">
            <a:off x="1075456" y="3668792"/>
            <a:ext cx="2" cy="185925"/>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1211405" y="3430045"/>
            <a:ext cx="0" cy="7604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151527" y="3447087"/>
            <a:ext cx="0" cy="7604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973311" y="3409064"/>
            <a:ext cx="0" cy="7604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83" name="TextBox 82"/>
          <p:cNvSpPr txBox="1"/>
          <p:nvPr/>
        </p:nvSpPr>
        <p:spPr>
          <a:xfrm rot="467981">
            <a:off x="1992653" y="3180214"/>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84" name="TextBox 83"/>
          <p:cNvSpPr txBox="1"/>
          <p:nvPr/>
        </p:nvSpPr>
        <p:spPr>
          <a:xfrm rot="20575430">
            <a:off x="1838355" y="3437103"/>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85" name="TextBox 84"/>
          <p:cNvSpPr txBox="1"/>
          <p:nvPr/>
        </p:nvSpPr>
        <p:spPr>
          <a:xfrm rot="17631872">
            <a:off x="1476369" y="3503063"/>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86" name="TextBox 85"/>
          <p:cNvSpPr txBox="1"/>
          <p:nvPr/>
        </p:nvSpPr>
        <p:spPr>
          <a:xfrm rot="2504557">
            <a:off x="1939350" y="3613626"/>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87" name="TextBox 86"/>
          <p:cNvSpPr txBox="1"/>
          <p:nvPr/>
        </p:nvSpPr>
        <p:spPr>
          <a:xfrm rot="184093">
            <a:off x="1986411" y="3699844"/>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88" name="TextBox 87"/>
          <p:cNvSpPr txBox="1"/>
          <p:nvPr/>
        </p:nvSpPr>
        <p:spPr>
          <a:xfrm>
            <a:off x="1762340" y="3816992"/>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89" name="TextBox 88"/>
          <p:cNvSpPr txBox="1"/>
          <p:nvPr/>
        </p:nvSpPr>
        <p:spPr>
          <a:xfrm rot="4162690">
            <a:off x="2153883" y="3522968"/>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90" name="TextBox 89"/>
          <p:cNvSpPr txBox="1"/>
          <p:nvPr/>
        </p:nvSpPr>
        <p:spPr>
          <a:xfrm rot="3657493">
            <a:off x="1468173" y="3540733"/>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91" name="TextBox 90"/>
          <p:cNvSpPr txBox="1"/>
          <p:nvPr/>
        </p:nvSpPr>
        <p:spPr>
          <a:xfrm rot="21374443">
            <a:off x="1880096" y="3558204"/>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97" name="TextBox 96"/>
          <p:cNvSpPr txBox="1"/>
          <p:nvPr/>
        </p:nvSpPr>
        <p:spPr>
          <a:xfrm rot="1398798">
            <a:off x="1978424" y="3412131"/>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98" name="TextBox 97"/>
          <p:cNvSpPr txBox="1"/>
          <p:nvPr/>
        </p:nvSpPr>
        <p:spPr>
          <a:xfrm rot="19269893">
            <a:off x="1611210" y="3378315"/>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105" name="TextBox 104"/>
          <p:cNvSpPr txBox="1"/>
          <p:nvPr/>
        </p:nvSpPr>
        <p:spPr>
          <a:xfrm>
            <a:off x="2976987" y="3839091"/>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106" name="TextBox 105"/>
          <p:cNvSpPr txBox="1"/>
          <p:nvPr/>
        </p:nvSpPr>
        <p:spPr>
          <a:xfrm>
            <a:off x="2848286" y="3793881"/>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107" name="TextBox 106"/>
          <p:cNvSpPr txBox="1"/>
          <p:nvPr/>
        </p:nvSpPr>
        <p:spPr>
          <a:xfrm>
            <a:off x="3101826" y="3767289"/>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108" name="TextBox 107"/>
          <p:cNvSpPr txBox="1"/>
          <p:nvPr/>
        </p:nvSpPr>
        <p:spPr>
          <a:xfrm>
            <a:off x="2826700" y="3729947"/>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109" name="TextBox 108"/>
          <p:cNvSpPr txBox="1"/>
          <p:nvPr/>
        </p:nvSpPr>
        <p:spPr>
          <a:xfrm>
            <a:off x="2979100" y="3882347"/>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110" name="TextBox 109"/>
          <p:cNvSpPr txBox="1"/>
          <p:nvPr/>
        </p:nvSpPr>
        <p:spPr>
          <a:xfrm rot="1008239">
            <a:off x="3144088" y="3760672"/>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111" name="TextBox 110"/>
          <p:cNvSpPr txBox="1"/>
          <p:nvPr/>
        </p:nvSpPr>
        <p:spPr>
          <a:xfrm rot="20469238">
            <a:off x="2836034" y="3755214"/>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112" name="TextBox 111"/>
          <p:cNvSpPr txBox="1"/>
          <p:nvPr/>
        </p:nvSpPr>
        <p:spPr>
          <a:xfrm rot="20469238">
            <a:off x="2736574" y="3746286"/>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113" name="TextBox 112"/>
          <p:cNvSpPr txBox="1"/>
          <p:nvPr/>
        </p:nvSpPr>
        <p:spPr>
          <a:xfrm rot="788610">
            <a:off x="2776128" y="3839286"/>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114" name="TextBox 113"/>
          <p:cNvSpPr txBox="1"/>
          <p:nvPr/>
        </p:nvSpPr>
        <p:spPr>
          <a:xfrm rot="1912610">
            <a:off x="1992653" y="3308181"/>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115" name="TextBox 114"/>
          <p:cNvSpPr txBox="1"/>
          <p:nvPr/>
        </p:nvSpPr>
        <p:spPr>
          <a:xfrm rot="919254">
            <a:off x="1607926" y="3226350"/>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116" name="TextBox 115"/>
          <p:cNvSpPr txBox="1"/>
          <p:nvPr/>
        </p:nvSpPr>
        <p:spPr>
          <a:xfrm rot="3033906">
            <a:off x="1660838" y="3554723"/>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117" name="TextBox 116"/>
          <p:cNvSpPr txBox="1"/>
          <p:nvPr/>
        </p:nvSpPr>
        <p:spPr>
          <a:xfrm rot="19269893">
            <a:off x="1763610" y="3530715"/>
            <a:ext cx="837796" cy="153888"/>
          </a:xfrm>
          <a:prstGeom prst="rect">
            <a:avLst/>
          </a:prstGeom>
          <a:noFill/>
        </p:spPr>
        <p:txBody>
          <a:bodyPr wrap="square" rtlCol="0">
            <a:spAutoFit/>
          </a:bodyPr>
          <a:lstStyle/>
          <a:p>
            <a:r>
              <a:rPr lang="en-AU" sz="400" dirty="0"/>
              <a:t>6CO2+6H2O </a:t>
            </a:r>
            <a:r>
              <a:rPr lang="en-AU" sz="400" dirty="0">
                <a:sym typeface="Wingdings" panose="05000000000000000000" pitchFamily="2" charset="2"/>
              </a:rPr>
              <a:t> C6H12O6+6O2</a:t>
            </a:r>
            <a:endParaRPr lang="en-AU" sz="400" dirty="0"/>
          </a:p>
        </p:txBody>
      </p:sp>
      <p:sp>
        <p:nvSpPr>
          <p:cNvPr id="119" name="Down Arrow 118"/>
          <p:cNvSpPr/>
          <p:nvPr/>
        </p:nvSpPr>
        <p:spPr>
          <a:xfrm>
            <a:off x="4234125" y="3303294"/>
            <a:ext cx="584037" cy="624004"/>
          </a:xfrm>
          <a:prstGeom prst="down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chemeClr val="tx1"/>
                </a:solidFill>
                <a:latin typeface="Arial Narrow" panose="020B0606020202030204" pitchFamily="34" charset="0"/>
              </a:rPr>
              <a:t>DO</a:t>
            </a:r>
          </a:p>
        </p:txBody>
      </p:sp>
      <p:sp>
        <p:nvSpPr>
          <p:cNvPr id="120" name="Freeform 119"/>
          <p:cNvSpPr/>
          <p:nvPr/>
        </p:nvSpPr>
        <p:spPr>
          <a:xfrm>
            <a:off x="5294008" y="3442447"/>
            <a:ext cx="198731" cy="268941"/>
          </a:xfrm>
          <a:custGeom>
            <a:avLst/>
            <a:gdLst>
              <a:gd name="connsiteX0" fmla="*/ 1145 w 198731"/>
              <a:gd name="connsiteY0" fmla="*/ 131482 h 268941"/>
              <a:gd name="connsiteX1" fmla="*/ 13098 w 198731"/>
              <a:gd name="connsiteY1" fmla="*/ 101600 h 268941"/>
              <a:gd name="connsiteX2" fmla="*/ 31027 w 198731"/>
              <a:gd name="connsiteY2" fmla="*/ 89647 h 268941"/>
              <a:gd name="connsiteX3" fmla="*/ 48957 w 198731"/>
              <a:gd name="connsiteY3" fmla="*/ 53788 h 268941"/>
              <a:gd name="connsiteX4" fmla="*/ 66886 w 198731"/>
              <a:gd name="connsiteY4" fmla="*/ 47812 h 268941"/>
              <a:gd name="connsiteX5" fmla="*/ 84816 w 198731"/>
              <a:gd name="connsiteY5" fmla="*/ 29882 h 268941"/>
              <a:gd name="connsiteX6" fmla="*/ 96768 w 198731"/>
              <a:gd name="connsiteY6" fmla="*/ 11953 h 268941"/>
              <a:gd name="connsiteX7" fmla="*/ 132627 w 198731"/>
              <a:gd name="connsiteY7" fmla="*/ 0 h 268941"/>
              <a:gd name="connsiteX8" fmla="*/ 150557 w 198731"/>
              <a:gd name="connsiteY8" fmla="*/ 17929 h 268941"/>
              <a:gd name="connsiteX9" fmla="*/ 162510 w 198731"/>
              <a:gd name="connsiteY9" fmla="*/ 35859 h 268941"/>
              <a:gd name="connsiteX10" fmla="*/ 180439 w 198731"/>
              <a:gd name="connsiteY10" fmla="*/ 47812 h 268941"/>
              <a:gd name="connsiteX11" fmla="*/ 186416 w 198731"/>
              <a:gd name="connsiteY11" fmla="*/ 65741 h 268941"/>
              <a:gd name="connsiteX12" fmla="*/ 198368 w 198731"/>
              <a:gd name="connsiteY12" fmla="*/ 83671 h 268941"/>
              <a:gd name="connsiteX13" fmla="*/ 192392 w 198731"/>
              <a:gd name="connsiteY13" fmla="*/ 185271 h 268941"/>
              <a:gd name="connsiteX14" fmla="*/ 186416 w 198731"/>
              <a:gd name="connsiteY14" fmla="*/ 215153 h 268941"/>
              <a:gd name="connsiteX15" fmla="*/ 162510 w 198731"/>
              <a:gd name="connsiteY15" fmla="*/ 251012 h 268941"/>
              <a:gd name="connsiteX16" fmla="*/ 156533 w 198731"/>
              <a:gd name="connsiteY16" fmla="*/ 268941 h 268941"/>
              <a:gd name="connsiteX17" fmla="*/ 90792 w 198731"/>
              <a:gd name="connsiteY17" fmla="*/ 251012 h 268941"/>
              <a:gd name="connsiteX18" fmla="*/ 72863 w 198731"/>
              <a:gd name="connsiteY18" fmla="*/ 245035 h 268941"/>
              <a:gd name="connsiteX19" fmla="*/ 31027 w 198731"/>
              <a:gd name="connsiteY19" fmla="*/ 197224 h 268941"/>
              <a:gd name="connsiteX20" fmla="*/ 1145 w 198731"/>
              <a:gd name="connsiteY20" fmla="*/ 143435 h 268941"/>
              <a:gd name="connsiteX21" fmla="*/ 1145 w 198731"/>
              <a:gd name="connsiteY21" fmla="*/ 131482 h 2689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98731" h="268941">
                <a:moveTo>
                  <a:pt x="1145" y="131482"/>
                </a:moveTo>
                <a:cubicBezTo>
                  <a:pt x="3137" y="124510"/>
                  <a:pt x="6863" y="110330"/>
                  <a:pt x="13098" y="101600"/>
                </a:cubicBezTo>
                <a:cubicBezTo>
                  <a:pt x="17273" y="95755"/>
                  <a:pt x="26540" y="95256"/>
                  <a:pt x="31027" y="89647"/>
                </a:cubicBezTo>
                <a:cubicBezTo>
                  <a:pt x="50274" y="65589"/>
                  <a:pt x="20969" y="76179"/>
                  <a:pt x="48957" y="53788"/>
                </a:cubicBezTo>
                <a:cubicBezTo>
                  <a:pt x="53876" y="49853"/>
                  <a:pt x="60910" y="49804"/>
                  <a:pt x="66886" y="47812"/>
                </a:cubicBezTo>
                <a:cubicBezTo>
                  <a:pt x="72863" y="41835"/>
                  <a:pt x="79405" y="36375"/>
                  <a:pt x="84816" y="29882"/>
                </a:cubicBezTo>
                <a:cubicBezTo>
                  <a:pt x="89414" y="24364"/>
                  <a:pt x="90677" y="15760"/>
                  <a:pt x="96768" y="11953"/>
                </a:cubicBezTo>
                <a:cubicBezTo>
                  <a:pt x="107452" y="5275"/>
                  <a:pt x="132627" y="0"/>
                  <a:pt x="132627" y="0"/>
                </a:cubicBezTo>
                <a:cubicBezTo>
                  <a:pt x="138604" y="5976"/>
                  <a:pt x="145146" y="11436"/>
                  <a:pt x="150557" y="17929"/>
                </a:cubicBezTo>
                <a:cubicBezTo>
                  <a:pt x="155155" y="23447"/>
                  <a:pt x="157431" y="30780"/>
                  <a:pt x="162510" y="35859"/>
                </a:cubicBezTo>
                <a:cubicBezTo>
                  <a:pt x="167589" y="40938"/>
                  <a:pt x="174463" y="43828"/>
                  <a:pt x="180439" y="47812"/>
                </a:cubicBezTo>
                <a:cubicBezTo>
                  <a:pt x="182431" y="53788"/>
                  <a:pt x="183599" y="60106"/>
                  <a:pt x="186416" y="65741"/>
                </a:cubicBezTo>
                <a:cubicBezTo>
                  <a:pt x="189628" y="72166"/>
                  <a:pt x="198009" y="76497"/>
                  <a:pt x="198368" y="83671"/>
                </a:cubicBezTo>
                <a:cubicBezTo>
                  <a:pt x="200062" y="117554"/>
                  <a:pt x="195463" y="151485"/>
                  <a:pt x="192392" y="185271"/>
                </a:cubicBezTo>
                <a:cubicBezTo>
                  <a:pt x="191472" y="195387"/>
                  <a:pt x="190619" y="205906"/>
                  <a:pt x="186416" y="215153"/>
                </a:cubicBezTo>
                <a:cubicBezTo>
                  <a:pt x="180471" y="228231"/>
                  <a:pt x="167053" y="237384"/>
                  <a:pt x="162510" y="251012"/>
                </a:cubicBezTo>
                <a:lnTo>
                  <a:pt x="156533" y="268941"/>
                </a:lnTo>
                <a:cubicBezTo>
                  <a:pt x="114299" y="260495"/>
                  <a:pt x="136283" y="266176"/>
                  <a:pt x="90792" y="251012"/>
                </a:cubicBezTo>
                <a:lnTo>
                  <a:pt x="72863" y="245035"/>
                </a:lnTo>
                <a:cubicBezTo>
                  <a:pt x="44973" y="203200"/>
                  <a:pt x="60910" y="217145"/>
                  <a:pt x="31027" y="197224"/>
                </a:cubicBezTo>
                <a:cubicBezTo>
                  <a:pt x="19616" y="180107"/>
                  <a:pt x="4652" y="164476"/>
                  <a:pt x="1145" y="143435"/>
                </a:cubicBezTo>
                <a:cubicBezTo>
                  <a:pt x="163" y="137540"/>
                  <a:pt x="-847" y="138454"/>
                  <a:pt x="1145" y="131482"/>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1" name="Oval 120"/>
          <p:cNvSpPr/>
          <p:nvPr/>
        </p:nvSpPr>
        <p:spPr>
          <a:xfrm>
            <a:off x="5393373" y="3487225"/>
            <a:ext cx="72008" cy="74909"/>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3" name="Freeform 122"/>
          <p:cNvSpPr/>
          <p:nvPr/>
        </p:nvSpPr>
        <p:spPr>
          <a:xfrm>
            <a:off x="5903267" y="3436471"/>
            <a:ext cx="99460" cy="274135"/>
          </a:xfrm>
          <a:custGeom>
            <a:avLst/>
            <a:gdLst>
              <a:gd name="connsiteX0" fmla="*/ 12313 w 150881"/>
              <a:gd name="connsiteY0" fmla="*/ 173318 h 352803"/>
              <a:gd name="connsiteX1" fmla="*/ 24266 w 150881"/>
              <a:gd name="connsiteY1" fmla="*/ 113553 h 352803"/>
              <a:gd name="connsiteX2" fmla="*/ 30242 w 150881"/>
              <a:gd name="connsiteY2" fmla="*/ 95623 h 352803"/>
              <a:gd name="connsiteX3" fmla="*/ 42195 w 150881"/>
              <a:gd name="connsiteY3" fmla="*/ 77694 h 352803"/>
              <a:gd name="connsiteX4" fmla="*/ 48172 w 150881"/>
              <a:gd name="connsiteY4" fmla="*/ 59765 h 352803"/>
              <a:gd name="connsiteX5" fmla="*/ 72078 w 150881"/>
              <a:gd name="connsiteY5" fmla="*/ 23906 h 352803"/>
              <a:gd name="connsiteX6" fmla="*/ 125866 w 150881"/>
              <a:gd name="connsiteY6" fmla="*/ 5976 h 352803"/>
              <a:gd name="connsiteX7" fmla="*/ 143795 w 150881"/>
              <a:gd name="connsiteY7" fmla="*/ 0 h 352803"/>
              <a:gd name="connsiteX8" fmla="*/ 125866 w 150881"/>
              <a:gd name="connsiteY8" fmla="*/ 53788 h 352803"/>
              <a:gd name="connsiteX9" fmla="*/ 119889 w 150881"/>
              <a:gd name="connsiteY9" fmla="*/ 71718 h 352803"/>
              <a:gd name="connsiteX10" fmla="*/ 107937 w 150881"/>
              <a:gd name="connsiteY10" fmla="*/ 89647 h 352803"/>
              <a:gd name="connsiteX11" fmla="*/ 107937 w 150881"/>
              <a:gd name="connsiteY11" fmla="*/ 262965 h 352803"/>
              <a:gd name="connsiteX12" fmla="*/ 131842 w 150881"/>
              <a:gd name="connsiteY12" fmla="*/ 316753 h 352803"/>
              <a:gd name="connsiteX13" fmla="*/ 137819 w 150881"/>
              <a:gd name="connsiteY13" fmla="*/ 334682 h 352803"/>
              <a:gd name="connsiteX14" fmla="*/ 149772 w 150881"/>
              <a:gd name="connsiteY14" fmla="*/ 352612 h 352803"/>
              <a:gd name="connsiteX15" fmla="*/ 107937 w 150881"/>
              <a:gd name="connsiteY15" fmla="*/ 340659 h 352803"/>
              <a:gd name="connsiteX16" fmla="*/ 72078 w 150881"/>
              <a:gd name="connsiteY16" fmla="*/ 316753 h 352803"/>
              <a:gd name="connsiteX17" fmla="*/ 42195 w 150881"/>
              <a:gd name="connsiteY17" fmla="*/ 286871 h 352803"/>
              <a:gd name="connsiteX18" fmla="*/ 18289 w 150881"/>
              <a:gd name="connsiteY18" fmla="*/ 251012 h 352803"/>
              <a:gd name="connsiteX19" fmla="*/ 12313 w 150881"/>
              <a:gd name="connsiteY19" fmla="*/ 233082 h 352803"/>
              <a:gd name="connsiteX20" fmla="*/ 360 w 150881"/>
              <a:gd name="connsiteY20" fmla="*/ 215153 h 352803"/>
              <a:gd name="connsiteX21" fmla="*/ 12313 w 150881"/>
              <a:gd name="connsiteY21" fmla="*/ 173318 h 352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0881" h="352803">
                <a:moveTo>
                  <a:pt x="12313" y="173318"/>
                </a:moveTo>
                <a:cubicBezTo>
                  <a:pt x="16297" y="156385"/>
                  <a:pt x="17131" y="138525"/>
                  <a:pt x="24266" y="113553"/>
                </a:cubicBezTo>
                <a:cubicBezTo>
                  <a:pt x="25997" y="107495"/>
                  <a:pt x="27425" y="101258"/>
                  <a:pt x="30242" y="95623"/>
                </a:cubicBezTo>
                <a:cubicBezTo>
                  <a:pt x="33454" y="89199"/>
                  <a:pt x="38983" y="84118"/>
                  <a:pt x="42195" y="77694"/>
                </a:cubicBezTo>
                <a:cubicBezTo>
                  <a:pt x="45012" y="72059"/>
                  <a:pt x="45113" y="65272"/>
                  <a:pt x="48172" y="59765"/>
                </a:cubicBezTo>
                <a:cubicBezTo>
                  <a:pt x="55149" y="47207"/>
                  <a:pt x="58449" y="28449"/>
                  <a:pt x="72078" y="23906"/>
                </a:cubicBezTo>
                <a:lnTo>
                  <a:pt x="125866" y="5976"/>
                </a:lnTo>
                <a:lnTo>
                  <a:pt x="143795" y="0"/>
                </a:lnTo>
                <a:lnTo>
                  <a:pt x="125866" y="53788"/>
                </a:lnTo>
                <a:cubicBezTo>
                  <a:pt x="123874" y="59765"/>
                  <a:pt x="123383" y="66476"/>
                  <a:pt x="119889" y="71718"/>
                </a:cubicBezTo>
                <a:lnTo>
                  <a:pt x="107937" y="89647"/>
                </a:lnTo>
                <a:cubicBezTo>
                  <a:pt x="95882" y="161972"/>
                  <a:pt x="95900" y="146601"/>
                  <a:pt x="107937" y="262965"/>
                </a:cubicBezTo>
                <a:cubicBezTo>
                  <a:pt x="111959" y="301844"/>
                  <a:pt x="118716" y="290503"/>
                  <a:pt x="131842" y="316753"/>
                </a:cubicBezTo>
                <a:cubicBezTo>
                  <a:pt x="134659" y="322388"/>
                  <a:pt x="135002" y="329047"/>
                  <a:pt x="137819" y="334682"/>
                </a:cubicBezTo>
                <a:cubicBezTo>
                  <a:pt x="141031" y="341107"/>
                  <a:pt x="154851" y="347533"/>
                  <a:pt x="149772" y="352612"/>
                </a:cubicBezTo>
                <a:cubicBezTo>
                  <a:pt x="147897" y="354487"/>
                  <a:pt x="112075" y="342038"/>
                  <a:pt x="107937" y="340659"/>
                </a:cubicBezTo>
                <a:cubicBezTo>
                  <a:pt x="95984" y="332690"/>
                  <a:pt x="80047" y="328706"/>
                  <a:pt x="72078" y="316753"/>
                </a:cubicBezTo>
                <a:cubicBezTo>
                  <a:pt x="56141" y="292846"/>
                  <a:pt x="66102" y="302807"/>
                  <a:pt x="42195" y="286871"/>
                </a:cubicBezTo>
                <a:cubicBezTo>
                  <a:pt x="34226" y="274918"/>
                  <a:pt x="22831" y="264641"/>
                  <a:pt x="18289" y="251012"/>
                </a:cubicBezTo>
                <a:cubicBezTo>
                  <a:pt x="16297" y="245035"/>
                  <a:pt x="15130" y="238717"/>
                  <a:pt x="12313" y="233082"/>
                </a:cubicBezTo>
                <a:cubicBezTo>
                  <a:pt x="9101" y="226658"/>
                  <a:pt x="2102" y="222121"/>
                  <a:pt x="360" y="215153"/>
                </a:cubicBezTo>
                <a:cubicBezTo>
                  <a:pt x="-2056" y="205490"/>
                  <a:pt x="8329" y="190251"/>
                  <a:pt x="12313" y="173318"/>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4" name="Freeform 123"/>
          <p:cNvSpPr/>
          <p:nvPr/>
        </p:nvSpPr>
        <p:spPr>
          <a:xfrm>
            <a:off x="5510306" y="3436471"/>
            <a:ext cx="59855" cy="292847"/>
          </a:xfrm>
          <a:custGeom>
            <a:avLst/>
            <a:gdLst>
              <a:gd name="connsiteX0" fmla="*/ 0 w 59855"/>
              <a:gd name="connsiteY0" fmla="*/ 0 h 292847"/>
              <a:gd name="connsiteX1" fmla="*/ 29882 w 59855"/>
              <a:gd name="connsiteY1" fmla="*/ 23905 h 292847"/>
              <a:gd name="connsiteX2" fmla="*/ 41835 w 59855"/>
              <a:gd name="connsiteY2" fmla="*/ 59764 h 292847"/>
              <a:gd name="connsiteX3" fmla="*/ 53788 w 59855"/>
              <a:gd name="connsiteY3" fmla="*/ 77694 h 292847"/>
              <a:gd name="connsiteX4" fmla="*/ 53788 w 59855"/>
              <a:gd name="connsiteY4" fmla="*/ 149411 h 292847"/>
              <a:gd name="connsiteX5" fmla="*/ 47812 w 59855"/>
              <a:gd name="connsiteY5" fmla="*/ 233082 h 292847"/>
              <a:gd name="connsiteX6" fmla="*/ 41835 w 59855"/>
              <a:gd name="connsiteY6" fmla="*/ 251011 h 292847"/>
              <a:gd name="connsiteX7" fmla="*/ 11953 w 59855"/>
              <a:gd name="connsiteY7" fmla="*/ 292847 h 29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55" h="292847">
                <a:moveTo>
                  <a:pt x="0" y="0"/>
                </a:moveTo>
                <a:cubicBezTo>
                  <a:pt x="9961" y="7968"/>
                  <a:pt x="22567" y="13455"/>
                  <a:pt x="29882" y="23905"/>
                </a:cubicBezTo>
                <a:cubicBezTo>
                  <a:pt x="37107" y="34227"/>
                  <a:pt x="34846" y="49280"/>
                  <a:pt x="41835" y="59764"/>
                </a:cubicBezTo>
                <a:lnTo>
                  <a:pt x="53788" y="77694"/>
                </a:lnTo>
                <a:cubicBezTo>
                  <a:pt x="63750" y="137461"/>
                  <a:pt x="59765" y="89645"/>
                  <a:pt x="53788" y="149411"/>
                </a:cubicBezTo>
                <a:cubicBezTo>
                  <a:pt x="51006" y="177234"/>
                  <a:pt x="51079" y="205312"/>
                  <a:pt x="47812" y="233082"/>
                </a:cubicBezTo>
                <a:cubicBezTo>
                  <a:pt x="47076" y="239339"/>
                  <a:pt x="44894" y="245504"/>
                  <a:pt x="41835" y="251011"/>
                </a:cubicBezTo>
                <a:cubicBezTo>
                  <a:pt x="25918" y="279661"/>
                  <a:pt x="26213" y="278585"/>
                  <a:pt x="11953" y="29284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5" name="Freeform 124"/>
          <p:cNvSpPr/>
          <p:nvPr/>
        </p:nvSpPr>
        <p:spPr>
          <a:xfrm>
            <a:off x="5582024" y="3418541"/>
            <a:ext cx="47811" cy="334683"/>
          </a:xfrm>
          <a:custGeom>
            <a:avLst/>
            <a:gdLst>
              <a:gd name="connsiteX0" fmla="*/ 0 w 47811"/>
              <a:gd name="connsiteY0" fmla="*/ 0 h 334683"/>
              <a:gd name="connsiteX1" fmla="*/ 23905 w 47811"/>
              <a:gd name="connsiteY1" fmla="*/ 29883 h 334683"/>
              <a:gd name="connsiteX2" fmla="*/ 35858 w 47811"/>
              <a:gd name="connsiteY2" fmla="*/ 89647 h 334683"/>
              <a:gd name="connsiteX3" fmla="*/ 47811 w 47811"/>
              <a:gd name="connsiteY3" fmla="*/ 161365 h 334683"/>
              <a:gd name="connsiteX4" fmla="*/ 35858 w 47811"/>
              <a:gd name="connsiteY4" fmla="*/ 256988 h 334683"/>
              <a:gd name="connsiteX5" fmla="*/ 23905 w 47811"/>
              <a:gd name="connsiteY5" fmla="*/ 274918 h 334683"/>
              <a:gd name="connsiteX6" fmla="*/ 11952 w 47811"/>
              <a:gd name="connsiteY6" fmla="*/ 322730 h 334683"/>
              <a:gd name="connsiteX7" fmla="*/ 11952 w 47811"/>
              <a:gd name="connsiteY7" fmla="*/ 334683 h 334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11" h="334683">
                <a:moveTo>
                  <a:pt x="0" y="0"/>
                </a:moveTo>
                <a:cubicBezTo>
                  <a:pt x="7968" y="9961"/>
                  <a:pt x="17144" y="19066"/>
                  <a:pt x="23905" y="29883"/>
                </a:cubicBezTo>
                <a:cubicBezTo>
                  <a:pt x="31602" y="42199"/>
                  <a:pt x="35106" y="84009"/>
                  <a:pt x="35858" y="89647"/>
                </a:cubicBezTo>
                <a:cubicBezTo>
                  <a:pt x="43852" y="149603"/>
                  <a:pt x="37429" y="119835"/>
                  <a:pt x="47811" y="161365"/>
                </a:cubicBezTo>
                <a:cubicBezTo>
                  <a:pt x="46669" y="176207"/>
                  <a:pt x="48760" y="231185"/>
                  <a:pt x="35858" y="256988"/>
                </a:cubicBezTo>
                <a:cubicBezTo>
                  <a:pt x="32646" y="263413"/>
                  <a:pt x="27889" y="268941"/>
                  <a:pt x="23905" y="274918"/>
                </a:cubicBezTo>
                <a:cubicBezTo>
                  <a:pt x="16953" y="295774"/>
                  <a:pt x="15558" y="297490"/>
                  <a:pt x="11952" y="322730"/>
                </a:cubicBezTo>
                <a:cubicBezTo>
                  <a:pt x="11388" y="326674"/>
                  <a:pt x="11952" y="330699"/>
                  <a:pt x="11952" y="33468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6" name="Freeform 125"/>
          <p:cNvSpPr/>
          <p:nvPr/>
        </p:nvSpPr>
        <p:spPr>
          <a:xfrm>
            <a:off x="5659718" y="3400612"/>
            <a:ext cx="41835" cy="352612"/>
          </a:xfrm>
          <a:custGeom>
            <a:avLst/>
            <a:gdLst>
              <a:gd name="connsiteX0" fmla="*/ 11953 w 41835"/>
              <a:gd name="connsiteY0" fmla="*/ 0 h 352612"/>
              <a:gd name="connsiteX1" fmla="*/ 35858 w 41835"/>
              <a:gd name="connsiteY1" fmla="*/ 65741 h 352612"/>
              <a:gd name="connsiteX2" fmla="*/ 41835 w 41835"/>
              <a:gd name="connsiteY2" fmla="*/ 95623 h 352612"/>
              <a:gd name="connsiteX3" fmla="*/ 35858 w 41835"/>
              <a:gd name="connsiteY3" fmla="*/ 268941 h 352612"/>
              <a:gd name="connsiteX4" fmla="*/ 29882 w 41835"/>
              <a:gd name="connsiteY4" fmla="*/ 310776 h 352612"/>
              <a:gd name="connsiteX5" fmla="*/ 0 w 41835"/>
              <a:gd name="connsiteY5" fmla="*/ 352612 h 352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1835" h="352612">
                <a:moveTo>
                  <a:pt x="11953" y="0"/>
                </a:moveTo>
                <a:cubicBezTo>
                  <a:pt x="18135" y="15456"/>
                  <a:pt x="32787" y="50386"/>
                  <a:pt x="35858" y="65741"/>
                </a:cubicBezTo>
                <a:lnTo>
                  <a:pt x="41835" y="95623"/>
                </a:lnTo>
                <a:cubicBezTo>
                  <a:pt x="39843" y="153396"/>
                  <a:pt x="39065" y="211223"/>
                  <a:pt x="35858" y="268941"/>
                </a:cubicBezTo>
                <a:cubicBezTo>
                  <a:pt x="35077" y="283006"/>
                  <a:pt x="34939" y="297628"/>
                  <a:pt x="29882" y="310776"/>
                </a:cubicBezTo>
                <a:cubicBezTo>
                  <a:pt x="21925" y="331464"/>
                  <a:pt x="12699" y="339911"/>
                  <a:pt x="0" y="352612"/>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7" name="Freeform 126"/>
          <p:cNvSpPr/>
          <p:nvPr/>
        </p:nvSpPr>
        <p:spPr>
          <a:xfrm>
            <a:off x="5731435" y="3424518"/>
            <a:ext cx="53789" cy="316766"/>
          </a:xfrm>
          <a:custGeom>
            <a:avLst/>
            <a:gdLst>
              <a:gd name="connsiteX0" fmla="*/ 0 w 53789"/>
              <a:gd name="connsiteY0" fmla="*/ 0 h 316766"/>
              <a:gd name="connsiteX1" fmla="*/ 23906 w 53789"/>
              <a:gd name="connsiteY1" fmla="*/ 29882 h 316766"/>
              <a:gd name="connsiteX2" fmla="*/ 29883 w 53789"/>
              <a:gd name="connsiteY2" fmla="*/ 59764 h 316766"/>
              <a:gd name="connsiteX3" fmla="*/ 35859 w 53789"/>
              <a:gd name="connsiteY3" fmla="*/ 77694 h 316766"/>
              <a:gd name="connsiteX4" fmla="*/ 41836 w 53789"/>
              <a:gd name="connsiteY4" fmla="*/ 113553 h 316766"/>
              <a:gd name="connsiteX5" fmla="*/ 53789 w 53789"/>
              <a:gd name="connsiteY5" fmla="*/ 185270 h 316766"/>
              <a:gd name="connsiteX6" fmla="*/ 41836 w 53789"/>
              <a:gd name="connsiteY6" fmla="*/ 233082 h 316766"/>
              <a:gd name="connsiteX7" fmla="*/ 29883 w 53789"/>
              <a:gd name="connsiteY7" fmla="*/ 274917 h 316766"/>
              <a:gd name="connsiteX8" fmla="*/ 17930 w 53789"/>
              <a:gd name="connsiteY8" fmla="*/ 316753 h 31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789" h="316766">
                <a:moveTo>
                  <a:pt x="0" y="0"/>
                </a:moveTo>
                <a:cubicBezTo>
                  <a:pt x="7969" y="9961"/>
                  <a:pt x="18201" y="18473"/>
                  <a:pt x="23906" y="29882"/>
                </a:cubicBezTo>
                <a:cubicBezTo>
                  <a:pt x="28449" y="38968"/>
                  <a:pt x="27419" y="49909"/>
                  <a:pt x="29883" y="59764"/>
                </a:cubicBezTo>
                <a:cubicBezTo>
                  <a:pt x="31411" y="65876"/>
                  <a:pt x="34492" y="71544"/>
                  <a:pt x="35859" y="77694"/>
                </a:cubicBezTo>
                <a:cubicBezTo>
                  <a:pt x="38488" y="89523"/>
                  <a:pt x="39459" y="101670"/>
                  <a:pt x="41836" y="113553"/>
                </a:cubicBezTo>
                <a:cubicBezTo>
                  <a:pt x="54998" y="179360"/>
                  <a:pt x="40359" y="77840"/>
                  <a:pt x="53789" y="185270"/>
                </a:cubicBezTo>
                <a:cubicBezTo>
                  <a:pt x="41639" y="246017"/>
                  <a:pt x="54086" y="190207"/>
                  <a:pt x="41836" y="233082"/>
                </a:cubicBezTo>
                <a:cubicBezTo>
                  <a:pt x="26827" y="285612"/>
                  <a:pt x="44211" y="231930"/>
                  <a:pt x="29883" y="274917"/>
                </a:cubicBezTo>
                <a:cubicBezTo>
                  <a:pt x="23624" y="318725"/>
                  <a:pt x="37993" y="316753"/>
                  <a:pt x="17930" y="316753"/>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8" name="Freeform 127"/>
          <p:cNvSpPr/>
          <p:nvPr/>
        </p:nvSpPr>
        <p:spPr>
          <a:xfrm>
            <a:off x="5793918" y="3439458"/>
            <a:ext cx="59855" cy="292847"/>
          </a:xfrm>
          <a:custGeom>
            <a:avLst/>
            <a:gdLst>
              <a:gd name="connsiteX0" fmla="*/ 0 w 59855"/>
              <a:gd name="connsiteY0" fmla="*/ 0 h 292847"/>
              <a:gd name="connsiteX1" fmla="*/ 29882 w 59855"/>
              <a:gd name="connsiteY1" fmla="*/ 23905 h 292847"/>
              <a:gd name="connsiteX2" fmla="*/ 41835 w 59855"/>
              <a:gd name="connsiteY2" fmla="*/ 59764 h 292847"/>
              <a:gd name="connsiteX3" fmla="*/ 53788 w 59855"/>
              <a:gd name="connsiteY3" fmla="*/ 77694 h 292847"/>
              <a:gd name="connsiteX4" fmla="*/ 53788 w 59855"/>
              <a:gd name="connsiteY4" fmla="*/ 149411 h 292847"/>
              <a:gd name="connsiteX5" fmla="*/ 47812 w 59855"/>
              <a:gd name="connsiteY5" fmla="*/ 233082 h 292847"/>
              <a:gd name="connsiteX6" fmla="*/ 41835 w 59855"/>
              <a:gd name="connsiteY6" fmla="*/ 251011 h 292847"/>
              <a:gd name="connsiteX7" fmla="*/ 11953 w 59855"/>
              <a:gd name="connsiteY7" fmla="*/ 292847 h 29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855" h="292847">
                <a:moveTo>
                  <a:pt x="0" y="0"/>
                </a:moveTo>
                <a:cubicBezTo>
                  <a:pt x="9961" y="7968"/>
                  <a:pt x="22567" y="13455"/>
                  <a:pt x="29882" y="23905"/>
                </a:cubicBezTo>
                <a:cubicBezTo>
                  <a:pt x="37107" y="34227"/>
                  <a:pt x="34846" y="49280"/>
                  <a:pt x="41835" y="59764"/>
                </a:cubicBezTo>
                <a:lnTo>
                  <a:pt x="53788" y="77694"/>
                </a:lnTo>
                <a:cubicBezTo>
                  <a:pt x="63750" y="137461"/>
                  <a:pt x="59765" y="89645"/>
                  <a:pt x="53788" y="149411"/>
                </a:cubicBezTo>
                <a:cubicBezTo>
                  <a:pt x="51006" y="177234"/>
                  <a:pt x="51079" y="205312"/>
                  <a:pt x="47812" y="233082"/>
                </a:cubicBezTo>
                <a:cubicBezTo>
                  <a:pt x="47076" y="239339"/>
                  <a:pt x="44894" y="245504"/>
                  <a:pt x="41835" y="251011"/>
                </a:cubicBezTo>
                <a:cubicBezTo>
                  <a:pt x="25918" y="279661"/>
                  <a:pt x="26213" y="278585"/>
                  <a:pt x="11953" y="29284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9" name="Freeform 128"/>
          <p:cNvSpPr/>
          <p:nvPr/>
        </p:nvSpPr>
        <p:spPr>
          <a:xfrm>
            <a:off x="5465382" y="3544047"/>
            <a:ext cx="463278" cy="55230"/>
          </a:xfrm>
          <a:custGeom>
            <a:avLst/>
            <a:gdLst>
              <a:gd name="connsiteX0" fmla="*/ 0 w 436283"/>
              <a:gd name="connsiteY0" fmla="*/ 41835 h 47812"/>
              <a:gd name="connsiteX1" fmla="*/ 59765 w 436283"/>
              <a:gd name="connsiteY1" fmla="*/ 29882 h 47812"/>
              <a:gd name="connsiteX2" fmla="*/ 95624 w 436283"/>
              <a:gd name="connsiteY2" fmla="*/ 17929 h 47812"/>
              <a:gd name="connsiteX3" fmla="*/ 167342 w 436283"/>
              <a:gd name="connsiteY3" fmla="*/ 5977 h 47812"/>
              <a:gd name="connsiteX4" fmla="*/ 185271 w 436283"/>
              <a:gd name="connsiteY4" fmla="*/ 0 h 47812"/>
              <a:gd name="connsiteX5" fmla="*/ 274918 w 436283"/>
              <a:gd name="connsiteY5" fmla="*/ 11953 h 47812"/>
              <a:gd name="connsiteX6" fmla="*/ 328706 w 436283"/>
              <a:gd name="connsiteY6" fmla="*/ 17929 h 47812"/>
              <a:gd name="connsiteX7" fmla="*/ 346636 w 436283"/>
              <a:gd name="connsiteY7" fmla="*/ 23906 h 47812"/>
              <a:gd name="connsiteX8" fmla="*/ 424330 w 436283"/>
              <a:gd name="connsiteY8" fmla="*/ 35859 h 47812"/>
              <a:gd name="connsiteX9" fmla="*/ 436283 w 436283"/>
              <a:gd name="connsiteY9" fmla="*/ 47812 h 47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6283" h="47812">
                <a:moveTo>
                  <a:pt x="0" y="41835"/>
                </a:moveTo>
                <a:cubicBezTo>
                  <a:pt x="19922" y="37851"/>
                  <a:pt x="40491" y="36307"/>
                  <a:pt x="59765" y="29882"/>
                </a:cubicBezTo>
                <a:cubicBezTo>
                  <a:pt x="71718" y="25898"/>
                  <a:pt x="83196" y="20000"/>
                  <a:pt x="95624" y="17929"/>
                </a:cubicBezTo>
                <a:lnTo>
                  <a:pt x="167342" y="5977"/>
                </a:lnTo>
                <a:cubicBezTo>
                  <a:pt x="173318" y="3985"/>
                  <a:pt x="178971" y="0"/>
                  <a:pt x="185271" y="0"/>
                </a:cubicBezTo>
                <a:cubicBezTo>
                  <a:pt x="245263" y="0"/>
                  <a:pt x="230417" y="5596"/>
                  <a:pt x="274918" y="11953"/>
                </a:cubicBezTo>
                <a:cubicBezTo>
                  <a:pt x="292776" y="14504"/>
                  <a:pt x="310777" y="15937"/>
                  <a:pt x="328706" y="17929"/>
                </a:cubicBezTo>
                <a:cubicBezTo>
                  <a:pt x="334683" y="19921"/>
                  <a:pt x="340409" y="22948"/>
                  <a:pt x="346636" y="23906"/>
                </a:cubicBezTo>
                <a:cubicBezTo>
                  <a:pt x="350510" y="24502"/>
                  <a:pt x="406966" y="25441"/>
                  <a:pt x="424330" y="35859"/>
                </a:cubicBezTo>
                <a:cubicBezTo>
                  <a:pt x="429162" y="38758"/>
                  <a:pt x="432299" y="43828"/>
                  <a:pt x="436283" y="47812"/>
                </a:cubicBezTo>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 name="Rectangle 1"/>
          <p:cNvSpPr/>
          <p:nvPr/>
        </p:nvSpPr>
        <p:spPr>
          <a:xfrm>
            <a:off x="579190" y="3176426"/>
            <a:ext cx="5588347" cy="2536336"/>
          </a:xfrm>
          <a:prstGeom prst="rect">
            <a:avLst/>
          </a:prstGeom>
          <a:noFill/>
          <a:ln w="38100">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30" name="Right Arrow 129"/>
          <p:cNvSpPr/>
          <p:nvPr/>
        </p:nvSpPr>
        <p:spPr>
          <a:xfrm>
            <a:off x="579190" y="3915239"/>
            <a:ext cx="5662887" cy="298708"/>
          </a:xfrm>
          <a:prstGeom prst="rightArrow">
            <a:avLst/>
          </a:prstGeom>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rtlCol="0" anchor="ctr"/>
          <a:lstStyle/>
          <a:p>
            <a:r>
              <a:rPr lang="en-AU" sz="800" dirty="0">
                <a:latin typeface="Arial Narrow" panose="020B0606020202030204" pitchFamily="34" charset="0"/>
              </a:rPr>
              <a:t>   Nutrient enrichment                  Increased Biomass                   Dead Biomass                            Decomposition                            Fish Kills</a:t>
            </a:r>
          </a:p>
        </p:txBody>
      </p:sp>
      <p:sp>
        <p:nvSpPr>
          <p:cNvPr id="3" name="TextBox 2"/>
          <p:cNvSpPr txBox="1"/>
          <p:nvPr/>
        </p:nvSpPr>
        <p:spPr>
          <a:xfrm>
            <a:off x="608081" y="4221756"/>
            <a:ext cx="1047344" cy="1015663"/>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Lots of nutrients are added to a waterbody</a:t>
            </a:r>
          </a:p>
        </p:txBody>
      </p:sp>
      <p:sp>
        <p:nvSpPr>
          <p:cNvPr id="66" name="TextBox 65"/>
          <p:cNvSpPr txBox="1"/>
          <p:nvPr/>
        </p:nvSpPr>
        <p:spPr>
          <a:xfrm>
            <a:off x="1612336" y="4215898"/>
            <a:ext cx="1364651" cy="1384995"/>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Biomass (plants &amp; algae) bloom due to limiting nutrients N &amp; P  now bioavailable for photosynthesis</a:t>
            </a:r>
          </a:p>
        </p:txBody>
      </p:sp>
      <p:sp>
        <p:nvSpPr>
          <p:cNvPr id="69" name="TextBox 68"/>
          <p:cNvSpPr txBox="1"/>
          <p:nvPr/>
        </p:nvSpPr>
        <p:spPr>
          <a:xfrm>
            <a:off x="2899639" y="4225190"/>
            <a:ext cx="1169074" cy="1384995"/>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Over time, reduced sunlight &amp;/or nutrients cause biomass to die</a:t>
            </a:r>
          </a:p>
        </p:txBody>
      </p:sp>
      <p:sp>
        <p:nvSpPr>
          <p:cNvPr id="72" name="TextBox 71"/>
          <p:cNvSpPr txBox="1"/>
          <p:nvPr/>
        </p:nvSpPr>
        <p:spPr>
          <a:xfrm>
            <a:off x="3987413" y="4227468"/>
            <a:ext cx="1265066" cy="1200329"/>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The process of decomposition reduces oxygen to dangerously low levels</a:t>
            </a:r>
          </a:p>
        </p:txBody>
      </p:sp>
      <p:sp>
        <p:nvSpPr>
          <p:cNvPr id="73" name="TextBox 72"/>
          <p:cNvSpPr txBox="1"/>
          <p:nvPr/>
        </p:nvSpPr>
        <p:spPr>
          <a:xfrm>
            <a:off x="5261128" y="4225189"/>
            <a:ext cx="994401" cy="1384995"/>
          </a:xfrm>
          <a:prstGeom prst="rect">
            <a:avLst/>
          </a:prstGeom>
          <a:noFill/>
        </p:spPr>
        <p:txBody>
          <a:bodyPr wrap="square" rtlCol="0">
            <a:spAutoFit/>
          </a:bodyPr>
          <a:lstStyle/>
          <a:p>
            <a:r>
              <a:rPr lang="en-AU" sz="1200" dirty="0">
                <a:solidFill>
                  <a:schemeClr val="bg1">
                    <a:lumMod val="50000"/>
                  </a:schemeClr>
                </a:solidFill>
                <a:latin typeface="Comic Sans MS" panose="030F0702030302020204" pitchFamily="66" charset="0"/>
              </a:rPr>
              <a:t>Fish and other aquatic organisms die due to not enough oxygen</a:t>
            </a:r>
          </a:p>
        </p:txBody>
      </p:sp>
      <p:sp>
        <p:nvSpPr>
          <p:cNvPr id="93" name="Freeform 92"/>
          <p:cNvSpPr/>
          <p:nvPr/>
        </p:nvSpPr>
        <p:spPr>
          <a:xfrm>
            <a:off x="1382545" y="3746227"/>
            <a:ext cx="179397" cy="157769"/>
          </a:xfrm>
          <a:custGeom>
            <a:avLst/>
            <a:gdLst>
              <a:gd name="connsiteX0" fmla="*/ 1060 w 225173"/>
              <a:gd name="connsiteY0" fmla="*/ 79513 h 169396"/>
              <a:gd name="connsiteX1" fmla="*/ 9012 w 225173"/>
              <a:gd name="connsiteY1" fmla="*/ 39757 h 169396"/>
              <a:gd name="connsiteX2" fmla="*/ 64671 w 225173"/>
              <a:gd name="connsiteY2" fmla="*/ 15903 h 169396"/>
              <a:gd name="connsiteX3" fmla="*/ 112379 w 225173"/>
              <a:gd name="connsiteY3" fmla="*/ 0 h 169396"/>
              <a:gd name="connsiteX4" fmla="*/ 160086 w 225173"/>
              <a:gd name="connsiteY4" fmla="*/ 23854 h 169396"/>
              <a:gd name="connsiteX5" fmla="*/ 168038 w 225173"/>
              <a:gd name="connsiteY5" fmla="*/ 63611 h 169396"/>
              <a:gd name="connsiteX6" fmla="*/ 175989 w 225173"/>
              <a:gd name="connsiteY6" fmla="*/ 127221 h 169396"/>
              <a:gd name="connsiteX7" fmla="*/ 183940 w 225173"/>
              <a:gd name="connsiteY7" fmla="*/ 103367 h 169396"/>
              <a:gd name="connsiteX8" fmla="*/ 191892 w 225173"/>
              <a:gd name="connsiteY8" fmla="*/ 39757 h 169396"/>
              <a:gd name="connsiteX9" fmla="*/ 207794 w 225173"/>
              <a:gd name="connsiteY9" fmla="*/ 15903 h 169396"/>
              <a:gd name="connsiteX10" fmla="*/ 199843 w 225173"/>
              <a:gd name="connsiteY10" fmla="*/ 63611 h 169396"/>
              <a:gd name="connsiteX11" fmla="*/ 191892 w 225173"/>
              <a:gd name="connsiteY11" fmla="*/ 87465 h 169396"/>
              <a:gd name="connsiteX12" fmla="*/ 199843 w 225173"/>
              <a:gd name="connsiteY12" fmla="*/ 119270 h 169396"/>
              <a:gd name="connsiteX13" fmla="*/ 207794 w 225173"/>
              <a:gd name="connsiteY13" fmla="*/ 143124 h 169396"/>
              <a:gd name="connsiteX14" fmla="*/ 223697 w 225173"/>
              <a:gd name="connsiteY14" fmla="*/ 166978 h 169396"/>
              <a:gd name="connsiteX15" fmla="*/ 191892 w 225173"/>
              <a:gd name="connsiteY15" fmla="*/ 159026 h 169396"/>
              <a:gd name="connsiteX16" fmla="*/ 168038 w 225173"/>
              <a:gd name="connsiteY16" fmla="*/ 143124 h 169396"/>
              <a:gd name="connsiteX17" fmla="*/ 120330 w 225173"/>
              <a:gd name="connsiteY17" fmla="*/ 159026 h 169396"/>
              <a:gd name="connsiteX18" fmla="*/ 1060 w 225173"/>
              <a:gd name="connsiteY18" fmla="*/ 127221 h 169396"/>
              <a:gd name="connsiteX19" fmla="*/ 1060 w 225173"/>
              <a:gd name="connsiteY19" fmla="*/ 79513 h 1693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5173" h="169396">
                <a:moveTo>
                  <a:pt x="1060" y="79513"/>
                </a:moveTo>
                <a:cubicBezTo>
                  <a:pt x="2385" y="64936"/>
                  <a:pt x="2307" y="51491"/>
                  <a:pt x="9012" y="39757"/>
                </a:cubicBezTo>
                <a:cubicBezTo>
                  <a:pt x="18583" y="23009"/>
                  <a:pt x="50326" y="20207"/>
                  <a:pt x="64671" y="15903"/>
                </a:cubicBezTo>
                <a:cubicBezTo>
                  <a:pt x="80727" y="11086"/>
                  <a:pt x="112379" y="0"/>
                  <a:pt x="112379" y="0"/>
                </a:cubicBezTo>
                <a:cubicBezTo>
                  <a:pt x="124621" y="4081"/>
                  <a:pt x="152833" y="11162"/>
                  <a:pt x="160086" y="23854"/>
                </a:cubicBezTo>
                <a:cubicBezTo>
                  <a:pt x="166791" y="35588"/>
                  <a:pt x="165983" y="50253"/>
                  <a:pt x="168038" y="63611"/>
                </a:cubicBezTo>
                <a:cubicBezTo>
                  <a:pt x="171287" y="84731"/>
                  <a:pt x="173339" y="106018"/>
                  <a:pt x="175989" y="127221"/>
                </a:cubicBezTo>
                <a:cubicBezTo>
                  <a:pt x="178639" y="119270"/>
                  <a:pt x="182441" y="111613"/>
                  <a:pt x="183940" y="103367"/>
                </a:cubicBezTo>
                <a:cubicBezTo>
                  <a:pt x="187763" y="82343"/>
                  <a:pt x="186270" y="60372"/>
                  <a:pt x="191892" y="39757"/>
                </a:cubicBezTo>
                <a:cubicBezTo>
                  <a:pt x="194406" y="30538"/>
                  <a:pt x="202493" y="23854"/>
                  <a:pt x="207794" y="15903"/>
                </a:cubicBezTo>
                <a:cubicBezTo>
                  <a:pt x="205144" y="31806"/>
                  <a:pt x="203340" y="47873"/>
                  <a:pt x="199843" y="63611"/>
                </a:cubicBezTo>
                <a:cubicBezTo>
                  <a:pt x="198025" y="71793"/>
                  <a:pt x="191892" y="79084"/>
                  <a:pt x="191892" y="87465"/>
                </a:cubicBezTo>
                <a:cubicBezTo>
                  <a:pt x="191892" y="98393"/>
                  <a:pt x="196841" y="108763"/>
                  <a:pt x="199843" y="119270"/>
                </a:cubicBezTo>
                <a:cubicBezTo>
                  <a:pt x="202145" y="127329"/>
                  <a:pt x="204046" y="135627"/>
                  <a:pt x="207794" y="143124"/>
                </a:cubicBezTo>
                <a:cubicBezTo>
                  <a:pt x="212068" y="151671"/>
                  <a:pt x="230454" y="160221"/>
                  <a:pt x="223697" y="166978"/>
                </a:cubicBezTo>
                <a:cubicBezTo>
                  <a:pt x="215970" y="174705"/>
                  <a:pt x="202494" y="161677"/>
                  <a:pt x="191892" y="159026"/>
                </a:cubicBezTo>
                <a:cubicBezTo>
                  <a:pt x="183941" y="153725"/>
                  <a:pt x="177594" y="143124"/>
                  <a:pt x="168038" y="143124"/>
                </a:cubicBezTo>
                <a:cubicBezTo>
                  <a:pt x="151275" y="143124"/>
                  <a:pt x="120330" y="159026"/>
                  <a:pt x="120330" y="159026"/>
                </a:cubicBezTo>
                <a:cubicBezTo>
                  <a:pt x="51173" y="154086"/>
                  <a:pt x="9394" y="185553"/>
                  <a:pt x="1060" y="127221"/>
                </a:cubicBezTo>
                <a:cubicBezTo>
                  <a:pt x="-439" y="116726"/>
                  <a:pt x="-265" y="94090"/>
                  <a:pt x="1060" y="79513"/>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 </a:t>
            </a:r>
          </a:p>
        </p:txBody>
      </p:sp>
      <p:sp>
        <p:nvSpPr>
          <p:cNvPr id="94" name="Oval 93"/>
          <p:cNvSpPr/>
          <p:nvPr/>
        </p:nvSpPr>
        <p:spPr>
          <a:xfrm flipH="1">
            <a:off x="1426525" y="3789261"/>
            <a:ext cx="45719" cy="4571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4" name="Straight Connector 73"/>
          <p:cNvCxnSpPr/>
          <p:nvPr/>
        </p:nvCxnSpPr>
        <p:spPr>
          <a:xfrm flipH="1" flipV="1">
            <a:off x="494685" y="5784564"/>
            <a:ext cx="574739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85B6090D-3FE9-48A3-9A57-52CA96D8AE77}"/>
              </a:ext>
            </a:extLst>
          </p:cNvPr>
          <p:cNvCxnSpPr/>
          <p:nvPr/>
        </p:nvCxnSpPr>
        <p:spPr>
          <a:xfrm flipH="1">
            <a:off x="549027" y="981272"/>
            <a:ext cx="561851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443B44E4-3FF4-4B0A-B807-3FE717797887}"/>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01" name="TextBox 100">
            <a:extLst>
              <a:ext uri="{FF2B5EF4-FFF2-40B4-BE49-F238E27FC236}">
                <a16:creationId xmlns:a16="http://schemas.microsoft.com/office/drawing/2014/main" id="{36C7886B-107C-4942-8077-80A749996A75}"/>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4" name="TextBox 3">
            <a:extLst>
              <a:ext uri="{FF2B5EF4-FFF2-40B4-BE49-F238E27FC236}">
                <a16:creationId xmlns:a16="http://schemas.microsoft.com/office/drawing/2014/main" id="{C862230C-490A-06BA-1CDA-FF916ADB4572}"/>
              </a:ext>
            </a:extLst>
          </p:cNvPr>
          <p:cNvSpPr txBox="1"/>
          <p:nvPr/>
        </p:nvSpPr>
        <p:spPr>
          <a:xfrm>
            <a:off x="1410717" y="61659"/>
            <a:ext cx="4075713" cy="969496"/>
          </a:xfrm>
          <a:prstGeom prst="rect">
            <a:avLst/>
          </a:prstGeom>
          <a:noFill/>
        </p:spPr>
        <p:txBody>
          <a:bodyPr wrap="square" rtlCol="0">
            <a:spAutoFit/>
          </a:bodyPr>
          <a:lstStyle/>
          <a:p>
            <a:r>
              <a:rPr lang="en-US" b="1" dirty="0">
                <a:latin typeface="Arial Narrow" pitchFamily="34" charset="0"/>
              </a:rPr>
              <a:t>19. Nutrient overload – </a:t>
            </a:r>
            <a:r>
              <a:rPr lang="en-US" sz="1200" dirty="0">
                <a:latin typeface="Arial Narrow" pitchFamily="34" charset="0"/>
              </a:rPr>
              <a:t>Explain the process of </a:t>
            </a:r>
            <a:br>
              <a:rPr lang="en-US" sz="1200" dirty="0">
                <a:latin typeface="Arial Narrow" pitchFamily="34" charset="0"/>
              </a:rPr>
            </a:br>
            <a:r>
              <a:rPr lang="en-US" sz="1200" dirty="0">
                <a:latin typeface="Arial Narrow" pitchFamily="34" charset="0"/>
              </a:rPr>
              <a:t>eutrophication</a:t>
            </a:r>
            <a:r>
              <a:rPr lang="en-US" sz="1200" b="1" dirty="0">
                <a:latin typeface="Arial Narrow" pitchFamily="34" charset="0"/>
              </a:rPr>
              <a:t> </a:t>
            </a:r>
            <a:r>
              <a:rPr lang="en-US" sz="1200" dirty="0">
                <a:latin typeface="Arial Narrow" pitchFamily="34" charset="0"/>
              </a:rPr>
              <a:t> </a:t>
            </a:r>
            <a:endParaRPr lang="en-US" sz="800" dirty="0">
              <a:latin typeface="Arial Narrow" pitchFamily="34" charset="0"/>
            </a:endParaRPr>
          </a:p>
          <a:p>
            <a:endParaRPr lang="en-US" sz="400" dirty="0">
              <a:latin typeface="Arial Narrow" pitchFamily="34" charset="0"/>
            </a:endParaRPr>
          </a:p>
          <a:p>
            <a:r>
              <a:rPr lang="en-US" sz="700" dirty="0">
                <a:latin typeface="Arial Narrow" pitchFamily="34" charset="0"/>
              </a:rPr>
              <a:t>“</a:t>
            </a:r>
            <a:r>
              <a:rPr lang="en-AU" sz="700" i="1" dirty="0">
                <a:latin typeface="Arial Narrow" pitchFamily="34" charset="0"/>
              </a:rPr>
              <a:t>the natural or artificial enrichment of a body of water, particularly with respect to nitrates and phosphates, </a:t>
            </a:r>
            <a:br>
              <a:rPr lang="en-AU" sz="700" i="1" dirty="0">
                <a:latin typeface="Arial Narrow" pitchFamily="34" charset="0"/>
              </a:rPr>
            </a:br>
            <a:r>
              <a:rPr lang="en-AU" sz="700" i="1" dirty="0">
                <a:latin typeface="Arial Narrow" pitchFamily="34" charset="0"/>
              </a:rPr>
              <a:t>that results in depletion of the oxygen content of the water” </a:t>
            </a:r>
            <a:r>
              <a:rPr lang="en-AU" sz="700" dirty="0">
                <a:latin typeface="Arial Narrow" pitchFamily="34" charset="0"/>
              </a:rPr>
              <a:t>(QCAA Syllabus)</a:t>
            </a:r>
            <a:endParaRPr lang="en-US" sz="700" dirty="0">
              <a:latin typeface="Arial Narrow" pitchFamily="34" charset="0"/>
            </a:endParaRPr>
          </a:p>
          <a:p>
            <a:endParaRPr lang="en-US" sz="800" i="1" dirty="0">
              <a:latin typeface="Arial Narrow" pitchFamily="34" charset="0"/>
            </a:endParaRPr>
          </a:p>
        </p:txBody>
      </p:sp>
      <p:sp>
        <p:nvSpPr>
          <p:cNvPr id="5" name="TextBox 17">
            <a:extLst>
              <a:ext uri="{FF2B5EF4-FFF2-40B4-BE49-F238E27FC236}">
                <a16:creationId xmlns:a16="http://schemas.microsoft.com/office/drawing/2014/main" id="{EDAF392F-3A38-F459-E6E6-719B8D384CBC}"/>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cxnSp>
        <p:nvCxnSpPr>
          <p:cNvPr id="6" name="Straight Connector 5">
            <a:extLst>
              <a:ext uri="{FF2B5EF4-FFF2-40B4-BE49-F238E27FC236}">
                <a16:creationId xmlns:a16="http://schemas.microsoft.com/office/drawing/2014/main" id="{CE477C12-297E-E9DC-F3F9-5B0DE7BE23BE}"/>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36">
            <a:extLst>
              <a:ext uri="{FF2B5EF4-FFF2-40B4-BE49-F238E27FC236}">
                <a16:creationId xmlns:a16="http://schemas.microsoft.com/office/drawing/2014/main" id="{4B186BCF-2DFA-F825-DCEB-FDECD1C933A7}"/>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8" name="TextBox 36">
            <a:extLst>
              <a:ext uri="{FF2B5EF4-FFF2-40B4-BE49-F238E27FC236}">
                <a16:creationId xmlns:a16="http://schemas.microsoft.com/office/drawing/2014/main" id="{7939D1D8-FBCA-9F76-5657-C468C71D24DF}"/>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9" name="TextBox 8">
            <a:extLst>
              <a:ext uri="{FF2B5EF4-FFF2-40B4-BE49-F238E27FC236}">
                <a16:creationId xmlns:a16="http://schemas.microsoft.com/office/drawing/2014/main" id="{30B71484-557E-86F4-709C-3BBF5A900895}"/>
              </a:ext>
            </a:extLst>
          </p:cNvPr>
          <p:cNvSpPr txBox="1"/>
          <p:nvPr/>
        </p:nvSpPr>
        <p:spPr>
          <a:xfrm>
            <a:off x="6021288" y="8820472"/>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37</a:t>
            </a:r>
          </a:p>
        </p:txBody>
      </p:sp>
    </p:spTree>
    <p:extLst>
      <p:ext uri="{BB962C8B-B14F-4D97-AF65-F5344CB8AC3E}">
        <p14:creationId xmlns:p14="http://schemas.microsoft.com/office/powerpoint/2010/main" val="25885177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9" name="TextBox 36">
            <a:extLst>
              <a:ext uri="{FF2B5EF4-FFF2-40B4-BE49-F238E27FC236}">
                <a16:creationId xmlns:a16="http://schemas.microsoft.com/office/drawing/2014/main" id="{F3EF7FDC-5AA1-C1EE-EDBC-C4DBBF28A7E5}"/>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11" name="TextBox 36">
            <a:extLst>
              <a:ext uri="{FF2B5EF4-FFF2-40B4-BE49-F238E27FC236}">
                <a16:creationId xmlns:a16="http://schemas.microsoft.com/office/drawing/2014/main" id="{04DD5D1C-E768-4D52-E135-7E5842F7DD5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6DC703DE-BEFB-ED92-D872-A4161025D689}"/>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38</a:t>
            </a:r>
          </a:p>
        </p:txBody>
      </p:sp>
      <p:sp>
        <p:nvSpPr>
          <p:cNvPr id="4" name="TextBox 3">
            <a:extLst>
              <a:ext uri="{FF2B5EF4-FFF2-40B4-BE49-F238E27FC236}">
                <a16:creationId xmlns:a16="http://schemas.microsoft.com/office/drawing/2014/main" id="{1540182F-5D46-4FF3-EED2-C9E2A5D1EB4F}"/>
              </a:ext>
            </a:extLst>
          </p:cNvPr>
          <p:cNvSpPr txBox="1"/>
          <p:nvPr/>
        </p:nvSpPr>
        <p:spPr>
          <a:xfrm>
            <a:off x="1410717" y="202159"/>
            <a:ext cx="4075713" cy="769441"/>
          </a:xfrm>
          <a:prstGeom prst="rect">
            <a:avLst/>
          </a:prstGeom>
          <a:noFill/>
        </p:spPr>
        <p:txBody>
          <a:bodyPr wrap="square" rtlCol="0">
            <a:spAutoFit/>
          </a:bodyPr>
          <a:lstStyle/>
          <a:p>
            <a:r>
              <a:rPr lang="en-US" b="1" dirty="0">
                <a:latin typeface="Arial Narrow" pitchFamily="34" charset="0"/>
              </a:rPr>
              <a:t>Explain</a:t>
            </a:r>
            <a:r>
              <a:rPr lang="en-US" sz="1200" dirty="0">
                <a:latin typeface="Arial Narrow" pitchFamily="34" charset="0"/>
              </a:rPr>
              <a:t> the process of eutrophication</a:t>
            </a:r>
            <a:r>
              <a:rPr lang="en-US" sz="1200" b="1" dirty="0">
                <a:latin typeface="Arial Narrow" pitchFamily="34" charset="0"/>
              </a:rPr>
              <a:t> </a:t>
            </a:r>
            <a:r>
              <a:rPr lang="en-US" sz="1200" dirty="0">
                <a:latin typeface="Arial Narrow" pitchFamily="34" charset="0"/>
              </a:rPr>
              <a:t> </a:t>
            </a:r>
            <a:endParaRPr lang="en-US" sz="800" dirty="0">
              <a:latin typeface="Arial Narrow" pitchFamily="34" charset="0"/>
            </a:endParaRPr>
          </a:p>
          <a:p>
            <a:endParaRPr lang="en-US" sz="400" dirty="0">
              <a:latin typeface="Arial Narrow" pitchFamily="34" charset="0"/>
            </a:endParaRPr>
          </a:p>
          <a:p>
            <a:r>
              <a:rPr lang="en-US" sz="700" dirty="0">
                <a:latin typeface="Arial Narrow" pitchFamily="34" charset="0"/>
              </a:rPr>
              <a:t>“</a:t>
            </a:r>
            <a:r>
              <a:rPr lang="en-AU" sz="700" i="1" dirty="0">
                <a:latin typeface="Arial Narrow" pitchFamily="34" charset="0"/>
              </a:rPr>
              <a:t>the natural or artificial enrichment of a body of water, particularly with respect to nitrates and phosphates, </a:t>
            </a:r>
            <a:br>
              <a:rPr lang="en-AU" sz="700" i="1" dirty="0">
                <a:latin typeface="Arial Narrow" pitchFamily="34" charset="0"/>
              </a:rPr>
            </a:br>
            <a:r>
              <a:rPr lang="en-AU" sz="700" i="1" dirty="0">
                <a:latin typeface="Arial Narrow" pitchFamily="34" charset="0"/>
              </a:rPr>
              <a:t>that results in depletion of the oxygen content of the water” </a:t>
            </a:r>
            <a:r>
              <a:rPr lang="en-AU" sz="700" dirty="0">
                <a:latin typeface="Arial Narrow" pitchFamily="34" charset="0"/>
              </a:rPr>
              <a:t>(QCAA Syllabus)</a:t>
            </a:r>
            <a:endParaRPr lang="en-US" sz="700" dirty="0">
              <a:latin typeface="Arial Narrow" pitchFamily="34" charset="0"/>
            </a:endParaRPr>
          </a:p>
          <a:p>
            <a:endParaRPr lang="en-US" sz="800" i="1" dirty="0">
              <a:latin typeface="Arial Narrow" pitchFamily="34" charset="0"/>
            </a:endParaRPr>
          </a:p>
        </p:txBody>
      </p:sp>
      <p:sp>
        <p:nvSpPr>
          <p:cNvPr id="5" name="TextBox 17">
            <a:extLst>
              <a:ext uri="{FF2B5EF4-FFF2-40B4-BE49-F238E27FC236}">
                <a16:creationId xmlns:a16="http://schemas.microsoft.com/office/drawing/2014/main" id="{69E1F48D-5651-8204-0118-79AE501346F9}"/>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244903800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447712" y="986633"/>
            <a:ext cx="5933616" cy="1261884"/>
          </a:xfrm>
          <a:prstGeom prst="rect">
            <a:avLst/>
          </a:prstGeom>
        </p:spPr>
        <p:txBody>
          <a:bodyPr wrap="square">
            <a:spAutoFit/>
          </a:bodyPr>
          <a:lstStyle/>
          <a:p>
            <a:r>
              <a:rPr lang="en-AU" sz="1600" b="1" dirty="0">
                <a:solidFill>
                  <a:srgbClr val="000000"/>
                </a:solidFill>
                <a:latin typeface="Arial Narrow" panose="020B0606020202030204" pitchFamily="34" charset="0"/>
                <a:sym typeface="Wingdings" panose="05000000000000000000" pitchFamily="2" charset="2"/>
              </a:rPr>
              <a:t>Supporting our farmers</a:t>
            </a:r>
          </a:p>
          <a:p>
            <a:r>
              <a:rPr lang="en-AU" sz="1200" dirty="0">
                <a:solidFill>
                  <a:srgbClr val="000000"/>
                </a:solidFill>
                <a:latin typeface="Arial Narrow" panose="020B0606020202030204" pitchFamily="34" charset="0"/>
                <a:sym typeface="Wingdings" panose="05000000000000000000" pitchFamily="2" charset="2"/>
              </a:rPr>
              <a:t>We know that poor land management practices damage reefs. However, no farmer wants to see their </a:t>
            </a:r>
            <a:br>
              <a:rPr lang="en-AU" sz="1200" dirty="0">
                <a:solidFill>
                  <a:srgbClr val="000000"/>
                </a:solidFill>
                <a:latin typeface="Arial Narrow" panose="020B0606020202030204" pitchFamily="34" charset="0"/>
                <a:sym typeface="Wingdings" panose="05000000000000000000" pitchFamily="2" charset="2"/>
              </a:rPr>
            </a:br>
            <a:r>
              <a:rPr lang="en-AU" sz="1200" dirty="0">
                <a:solidFill>
                  <a:srgbClr val="000000"/>
                </a:solidFill>
                <a:latin typeface="Arial Narrow" panose="020B0606020202030204" pitchFamily="34" charset="0"/>
                <a:sym typeface="Wingdings" panose="05000000000000000000" pitchFamily="2" charset="2"/>
              </a:rPr>
              <a:t>hard earned money - soil, nutrients and pesticides - being washed away with the rain. Likewise, no marine management authority wants soil, nutrients or pesticides washed on to the reef. Government support and funding for </a:t>
            </a:r>
            <a:r>
              <a:rPr lang="en-AU" sz="1200" b="1" dirty="0">
                <a:solidFill>
                  <a:srgbClr val="000000"/>
                </a:solidFill>
                <a:latin typeface="Arial Narrow" panose="020B0606020202030204" pitchFamily="34" charset="0"/>
                <a:sym typeface="Wingdings" panose="05000000000000000000" pitchFamily="2" charset="2"/>
              </a:rPr>
              <a:t>best management practices (BMP) </a:t>
            </a:r>
            <a:r>
              <a:rPr lang="en-AU" sz="1200" dirty="0">
                <a:solidFill>
                  <a:srgbClr val="000000"/>
                </a:solidFill>
                <a:latin typeface="Arial Narrow" panose="020B0606020202030204" pitchFamily="34" charset="0"/>
                <a:sym typeface="Wingdings" panose="05000000000000000000" pitchFamily="2" charset="2"/>
              </a:rPr>
              <a:t>on land, not only saves farmers money, but saves the reef by keeping soil, nutrients and pesticides on farms instead of on reefs. </a:t>
            </a:r>
          </a:p>
        </p:txBody>
      </p:sp>
      <p:sp>
        <p:nvSpPr>
          <p:cNvPr id="5" name="Rectangle 4"/>
          <p:cNvSpPr/>
          <p:nvPr/>
        </p:nvSpPr>
        <p:spPr>
          <a:xfrm>
            <a:off x="3581688" y="5579391"/>
            <a:ext cx="2752188" cy="3016446"/>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130" dirty="0">
                <a:solidFill>
                  <a:schemeClr val="bg1">
                    <a:lumMod val="50000"/>
                  </a:schemeClr>
                </a:solidFill>
                <a:latin typeface="Comic Sans MS" panose="030F0702030302020204" pitchFamily="66" charset="0"/>
              </a:rPr>
              <a:t>The importance of cover is evident in Table 1 with the reduction in rainfall runoff, soil and nutrient loss associated with increased percent surface cover. Thus, farming land that is covered during a rain event limits the amount of soil and nutrients that exit the farm and enter a waterway. Investing in surface cover as a land management practice contributes to the health of marine ecosystems downstream by reducing soil erosion and siltation. It also increases farm productivity and profits by keeping valuable soil and nutrients on the farm and out of waterways. </a:t>
            </a:r>
          </a:p>
        </p:txBody>
      </p:sp>
      <p:sp>
        <p:nvSpPr>
          <p:cNvPr id="7" name="Rectangle 6"/>
          <p:cNvSpPr/>
          <p:nvPr/>
        </p:nvSpPr>
        <p:spPr>
          <a:xfrm>
            <a:off x="491041" y="2229544"/>
            <a:ext cx="5757636" cy="94216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How are farmers being supported to help the reefs? </a:t>
            </a:r>
            <a:r>
              <a:rPr lang="en-AU" sz="1200" dirty="0">
                <a:solidFill>
                  <a:schemeClr val="tx1"/>
                </a:solidFill>
                <a:latin typeface="Arial Narrow" panose="020B0606020202030204" pitchFamily="34" charset="0"/>
              </a:rPr>
              <a:t>(e.g. </a:t>
            </a:r>
            <a:r>
              <a:rPr lang="en-AU" sz="1200" dirty="0" err="1">
                <a:solidFill>
                  <a:schemeClr val="tx1"/>
                </a:solidFill>
                <a:latin typeface="Arial Narrow" panose="020B0606020202030204" pitchFamily="34" charset="0"/>
              </a:rPr>
              <a:t>Smartcane</a:t>
            </a:r>
            <a:r>
              <a:rPr lang="en-AU" sz="1200" dirty="0">
                <a:solidFill>
                  <a:schemeClr val="tx1"/>
                </a:solidFill>
                <a:latin typeface="Arial Narrow" panose="020B0606020202030204" pitchFamily="34" charset="0"/>
              </a:rPr>
              <a:t> BMP) </a:t>
            </a:r>
            <a:r>
              <a:rPr lang="en-AU" sz="1200" b="1" dirty="0">
                <a:solidFill>
                  <a:schemeClr val="tx1"/>
                </a:solidFill>
                <a:latin typeface="Arial Narrow" panose="020B0606020202030204" pitchFamily="34" charset="0"/>
              </a:rPr>
              <a:t>Ans.</a:t>
            </a:r>
          </a:p>
        </p:txBody>
      </p:sp>
      <p:sp>
        <p:nvSpPr>
          <p:cNvPr id="9" name="Rectangle 8"/>
          <p:cNvSpPr/>
          <p:nvPr/>
        </p:nvSpPr>
        <p:spPr>
          <a:xfrm>
            <a:off x="557660" y="2485140"/>
            <a:ext cx="5609428" cy="598115"/>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bg1">
                    <a:lumMod val="50000"/>
                  </a:schemeClr>
                </a:solidFill>
                <a:latin typeface="Comic Sans MS" panose="030F0702030302020204" pitchFamily="66" charset="0"/>
              </a:rPr>
              <a:t>The Queensland Government provides funding for </a:t>
            </a:r>
            <a:r>
              <a:rPr lang="en-AU" sz="1200" dirty="0" err="1">
                <a:solidFill>
                  <a:schemeClr val="bg1">
                    <a:lumMod val="50000"/>
                  </a:schemeClr>
                </a:solidFill>
                <a:latin typeface="Comic Sans MS" panose="030F0702030302020204" pitchFamily="66" charset="0"/>
              </a:rPr>
              <a:t>Smartcane</a:t>
            </a:r>
            <a:r>
              <a:rPr lang="en-AU" sz="1200" dirty="0">
                <a:solidFill>
                  <a:schemeClr val="bg1">
                    <a:lumMod val="50000"/>
                  </a:schemeClr>
                </a:solidFill>
                <a:latin typeface="Comic Sans MS" panose="030F0702030302020204" pitchFamily="66" charset="0"/>
              </a:rPr>
              <a:t> BMP. </a:t>
            </a:r>
          </a:p>
          <a:p>
            <a:r>
              <a:rPr lang="en-AU" sz="1200" dirty="0">
                <a:solidFill>
                  <a:schemeClr val="bg1">
                    <a:lumMod val="50000"/>
                  </a:schemeClr>
                </a:solidFill>
                <a:latin typeface="Comic Sans MS" panose="030F0702030302020204" pitchFamily="66" charset="0"/>
              </a:rPr>
              <a:t>For more information, Google ‘</a:t>
            </a:r>
            <a:r>
              <a:rPr lang="en-AU" sz="1200" dirty="0" err="1">
                <a:solidFill>
                  <a:schemeClr val="bg1">
                    <a:lumMod val="50000"/>
                  </a:schemeClr>
                </a:solidFill>
                <a:latin typeface="Comic Sans MS" panose="030F0702030302020204" pitchFamily="66" charset="0"/>
              </a:rPr>
              <a:t>Smartcane</a:t>
            </a:r>
            <a:r>
              <a:rPr lang="en-AU" sz="1200" dirty="0">
                <a:solidFill>
                  <a:schemeClr val="bg1">
                    <a:lumMod val="50000"/>
                  </a:schemeClr>
                </a:solidFill>
                <a:latin typeface="Comic Sans MS" panose="030F0702030302020204" pitchFamily="66" charset="0"/>
              </a:rPr>
              <a:t> BMP Case studies’ and click on ‘Irrigation and Drainage Management’. </a:t>
            </a:r>
          </a:p>
        </p:txBody>
      </p:sp>
      <p:cxnSp>
        <p:nvCxnSpPr>
          <p:cNvPr id="23" name="Straight Connector 22"/>
          <p:cNvCxnSpPr/>
          <p:nvPr/>
        </p:nvCxnSpPr>
        <p:spPr>
          <a:xfrm flipH="1" flipV="1">
            <a:off x="509564" y="3237816"/>
            <a:ext cx="5747392" cy="1"/>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E093C481-4AC9-4B84-9FAF-34406F1E758D}"/>
              </a:ext>
            </a:extLst>
          </p:cNvPr>
          <p:cNvSpPr/>
          <p:nvPr/>
        </p:nvSpPr>
        <p:spPr>
          <a:xfrm>
            <a:off x="423356" y="3242646"/>
            <a:ext cx="5933616" cy="1631216"/>
          </a:xfrm>
          <a:prstGeom prst="rect">
            <a:avLst/>
          </a:prstGeom>
        </p:spPr>
        <p:txBody>
          <a:bodyPr wrap="square">
            <a:spAutoFit/>
          </a:bodyPr>
          <a:lstStyle/>
          <a:p>
            <a:r>
              <a:rPr lang="en-AU" sz="1600" b="1" dirty="0">
                <a:solidFill>
                  <a:srgbClr val="000000"/>
                </a:solidFill>
                <a:latin typeface="Arial Narrow" panose="020B0606020202030204" pitchFamily="34" charset="0"/>
              </a:rPr>
              <a:t>Soil erosion and siltation</a:t>
            </a:r>
          </a:p>
          <a:p>
            <a:r>
              <a:rPr lang="en-AU" sz="1200" dirty="0">
                <a:solidFill>
                  <a:srgbClr val="000000"/>
                </a:solidFill>
                <a:latin typeface="Arial Narrow" panose="020B0606020202030204" pitchFamily="34" charset="0"/>
              </a:rPr>
              <a:t>When water hits soil with enough force, it breaks the soil aggregates and washes the soil (and nutrients and pesticides) away, sometimes crossing several properties and roads before entering a major drainage line. </a:t>
            </a:r>
            <a:r>
              <a:rPr lang="en-AU" sz="1200" i="1" dirty="0">
                <a:solidFill>
                  <a:srgbClr val="000000"/>
                </a:solidFill>
                <a:latin typeface="Arial Narrow" panose="020B0606020202030204" pitchFamily="34" charset="0"/>
              </a:rPr>
              <a:t>Siltation</a:t>
            </a:r>
            <a:r>
              <a:rPr lang="en-AU" sz="1200" dirty="0">
                <a:solidFill>
                  <a:srgbClr val="000000"/>
                </a:solidFill>
                <a:latin typeface="Arial Narrow" panose="020B0606020202030204" pitchFamily="34" charset="0"/>
              </a:rPr>
              <a:t> is the addition of silt (soil particles) to a waterbody. Siltation reduces water quality. It makes the water cloudy, blocking sunlight and smothering benthos. Soil erosion and siltation intensify with tree clearing, overgrazing, poor drainage, un-stabilised soils and intense rainfall events. Maintaining surface cover (i.e. grass, trees) is an effective land management practice that reduces erosion and siltation. Table 1 illustrates the importance of cover in an experiment from a 54mm storm</a:t>
            </a:r>
            <a:r>
              <a:rPr lang="en-AU" sz="1200" baseline="30000" dirty="0">
                <a:solidFill>
                  <a:srgbClr val="000000"/>
                </a:solidFill>
                <a:latin typeface="Arial Narrow" panose="020B0606020202030204" pitchFamily="34" charset="0"/>
              </a:rPr>
              <a:t>[1]</a:t>
            </a:r>
            <a:r>
              <a:rPr lang="en-AU" sz="1200" dirty="0">
                <a:solidFill>
                  <a:srgbClr val="000000"/>
                </a:solidFill>
                <a:latin typeface="Arial Narrow" panose="020B0606020202030204" pitchFamily="34" charset="0"/>
              </a:rPr>
              <a:t>.</a:t>
            </a:r>
          </a:p>
        </p:txBody>
      </p:sp>
      <p:graphicFrame>
        <p:nvGraphicFramePr>
          <p:cNvPr id="30" name="Table 29">
            <a:extLst>
              <a:ext uri="{FF2B5EF4-FFF2-40B4-BE49-F238E27FC236}">
                <a16:creationId xmlns:a16="http://schemas.microsoft.com/office/drawing/2014/main" id="{0377F5F5-15B1-40C1-9A9E-45E7EE4DB460}"/>
              </a:ext>
            </a:extLst>
          </p:cNvPr>
          <p:cNvGraphicFramePr>
            <a:graphicFrameLocks noGrp="1"/>
          </p:cNvGraphicFramePr>
          <p:nvPr/>
        </p:nvGraphicFramePr>
        <p:xfrm>
          <a:off x="486529" y="5579391"/>
          <a:ext cx="3009836" cy="3034573"/>
        </p:xfrm>
        <a:graphic>
          <a:graphicData uri="http://schemas.openxmlformats.org/drawingml/2006/table">
            <a:tbl>
              <a:tblPr firstRow="1" bandRow="1">
                <a:tableStyleId>{5940675A-B579-460E-94D1-54222C63F5DA}</a:tableStyleId>
              </a:tblPr>
              <a:tblGrid>
                <a:gridCol w="1643964">
                  <a:extLst>
                    <a:ext uri="{9D8B030D-6E8A-4147-A177-3AD203B41FA5}">
                      <a16:colId xmlns:a16="http://schemas.microsoft.com/office/drawing/2014/main" val="20000"/>
                    </a:ext>
                  </a:extLst>
                </a:gridCol>
                <a:gridCol w="504056">
                  <a:extLst>
                    <a:ext uri="{9D8B030D-6E8A-4147-A177-3AD203B41FA5}">
                      <a16:colId xmlns:a16="http://schemas.microsoft.com/office/drawing/2014/main" val="20001"/>
                    </a:ext>
                  </a:extLst>
                </a:gridCol>
                <a:gridCol w="435484">
                  <a:extLst>
                    <a:ext uri="{9D8B030D-6E8A-4147-A177-3AD203B41FA5}">
                      <a16:colId xmlns:a16="http://schemas.microsoft.com/office/drawing/2014/main" val="20002"/>
                    </a:ext>
                  </a:extLst>
                </a:gridCol>
                <a:gridCol w="426332">
                  <a:extLst>
                    <a:ext uri="{9D8B030D-6E8A-4147-A177-3AD203B41FA5}">
                      <a16:colId xmlns:a16="http://schemas.microsoft.com/office/drawing/2014/main" val="20003"/>
                    </a:ext>
                  </a:extLst>
                </a:gridCol>
              </a:tblGrid>
              <a:tr h="374125">
                <a:tc>
                  <a:txBody>
                    <a:bodyPr/>
                    <a:lstStyle/>
                    <a:p>
                      <a:pPr algn="ctr"/>
                      <a:r>
                        <a:rPr lang="en-AU" sz="1200" b="1" dirty="0">
                          <a:solidFill>
                            <a:schemeClr val="tx1"/>
                          </a:solidFill>
                          <a:latin typeface="Arial Narrow" panose="020B0606020202030204" pitchFamily="34" charset="0"/>
                        </a:rPr>
                        <a:t>Treatment</a:t>
                      </a:r>
                    </a:p>
                  </a:txBody>
                  <a:tcPr>
                    <a:solidFill>
                      <a:schemeClr val="bg1">
                        <a:lumMod val="85000"/>
                      </a:schemeClr>
                    </a:solidFill>
                  </a:tcPr>
                </a:tc>
                <a:tc>
                  <a:txBody>
                    <a:bodyPr/>
                    <a:lstStyle/>
                    <a:p>
                      <a:pPr algn="ctr"/>
                      <a:r>
                        <a:rPr lang="en-AU" sz="1200" b="1" dirty="0">
                          <a:solidFill>
                            <a:schemeClr val="tx1"/>
                          </a:solidFill>
                          <a:latin typeface="Arial Narrow" panose="020B0606020202030204" pitchFamily="34" charset="0"/>
                        </a:rPr>
                        <a:t>A</a:t>
                      </a:r>
                    </a:p>
                  </a:txBody>
                  <a:tcPr>
                    <a:solidFill>
                      <a:schemeClr val="bg1">
                        <a:lumMod val="85000"/>
                      </a:schemeClr>
                    </a:solidFill>
                  </a:tcPr>
                </a:tc>
                <a:tc>
                  <a:txBody>
                    <a:bodyPr/>
                    <a:lstStyle/>
                    <a:p>
                      <a:pPr algn="ctr"/>
                      <a:r>
                        <a:rPr lang="en-AU" sz="1200" b="1" dirty="0">
                          <a:solidFill>
                            <a:schemeClr val="tx1"/>
                          </a:solidFill>
                          <a:latin typeface="Arial Narrow" panose="020B0606020202030204" pitchFamily="34" charset="0"/>
                        </a:rPr>
                        <a:t>B</a:t>
                      </a:r>
                    </a:p>
                  </a:txBody>
                  <a:tcPr>
                    <a:solidFill>
                      <a:schemeClr val="bg1">
                        <a:lumMod val="85000"/>
                      </a:schemeClr>
                    </a:solidFill>
                  </a:tcPr>
                </a:tc>
                <a:tc>
                  <a:txBody>
                    <a:bodyPr/>
                    <a:lstStyle/>
                    <a:p>
                      <a:pPr algn="ctr"/>
                      <a:r>
                        <a:rPr lang="en-AU" sz="1200" b="1" dirty="0">
                          <a:solidFill>
                            <a:schemeClr val="tx1"/>
                          </a:solidFill>
                          <a:latin typeface="Arial Narrow" panose="020B0606020202030204" pitchFamily="34" charset="0"/>
                        </a:rPr>
                        <a:t>C</a:t>
                      </a:r>
                    </a:p>
                  </a:txBody>
                  <a:tcPr>
                    <a:solidFill>
                      <a:schemeClr val="bg1">
                        <a:lumMod val="85000"/>
                      </a:schemeClr>
                    </a:solidFill>
                  </a:tcPr>
                </a:tc>
                <a:extLst>
                  <a:ext uri="{0D108BD9-81ED-4DB2-BD59-A6C34878D82A}">
                    <a16:rowId xmlns:a16="http://schemas.microsoft.com/office/drawing/2014/main" val="10000"/>
                  </a:ext>
                </a:extLst>
              </a:tr>
              <a:tr h="332556">
                <a:tc>
                  <a:txBody>
                    <a:bodyPr/>
                    <a:lstStyle/>
                    <a:p>
                      <a:r>
                        <a:rPr lang="en-AU" sz="1000" b="1" dirty="0">
                          <a:solidFill>
                            <a:schemeClr val="tx1"/>
                          </a:solidFill>
                          <a:latin typeface="Arial Narrow" panose="020B0606020202030204" pitchFamily="34" charset="0"/>
                        </a:rPr>
                        <a:t>Percent Surface Cover</a:t>
                      </a:r>
                    </a:p>
                  </a:txBody>
                  <a:tcPr/>
                </a:tc>
                <a:tc>
                  <a:txBody>
                    <a:bodyPr/>
                    <a:lstStyle/>
                    <a:p>
                      <a:pPr algn="r"/>
                      <a:r>
                        <a:rPr lang="en-AU" sz="1000" b="1" dirty="0">
                          <a:solidFill>
                            <a:schemeClr val="tx1"/>
                          </a:solidFill>
                          <a:latin typeface="Arial Narrow" panose="020B0606020202030204" pitchFamily="34" charset="0"/>
                        </a:rPr>
                        <a:t>87</a:t>
                      </a:r>
                    </a:p>
                  </a:txBody>
                  <a:tcPr/>
                </a:tc>
                <a:tc>
                  <a:txBody>
                    <a:bodyPr/>
                    <a:lstStyle/>
                    <a:p>
                      <a:pPr algn="r"/>
                      <a:r>
                        <a:rPr lang="en-AU" sz="1000" b="1" dirty="0">
                          <a:solidFill>
                            <a:schemeClr val="tx1"/>
                          </a:solidFill>
                          <a:latin typeface="Arial Narrow" panose="020B0606020202030204" pitchFamily="34" charset="0"/>
                        </a:rPr>
                        <a:t>69</a:t>
                      </a:r>
                    </a:p>
                  </a:txBody>
                  <a:tcPr/>
                </a:tc>
                <a:tc>
                  <a:txBody>
                    <a:bodyPr/>
                    <a:lstStyle/>
                    <a:p>
                      <a:pPr algn="r"/>
                      <a:r>
                        <a:rPr lang="en-AU" sz="1000" b="1" dirty="0">
                          <a:solidFill>
                            <a:schemeClr val="tx1"/>
                          </a:solidFill>
                          <a:latin typeface="Arial Narrow" panose="020B0606020202030204" pitchFamily="34" charset="0"/>
                        </a:rPr>
                        <a:t>6</a:t>
                      </a:r>
                    </a:p>
                  </a:txBody>
                  <a:tcPr/>
                </a:tc>
                <a:extLst>
                  <a:ext uri="{0D108BD9-81ED-4DB2-BD59-A6C34878D82A}">
                    <a16:rowId xmlns:a16="http://schemas.microsoft.com/office/drawing/2014/main" val="10001"/>
                  </a:ext>
                </a:extLst>
              </a:tr>
              <a:tr h="332556">
                <a:tc>
                  <a:txBody>
                    <a:bodyPr/>
                    <a:lstStyle/>
                    <a:p>
                      <a:r>
                        <a:rPr lang="en-AU" sz="1000" b="0" dirty="0">
                          <a:solidFill>
                            <a:schemeClr val="tx1"/>
                          </a:solidFill>
                          <a:latin typeface="Arial Narrow" panose="020B0606020202030204" pitchFamily="34" charset="0"/>
                        </a:rPr>
                        <a:t>Total Runoff</a:t>
                      </a:r>
                      <a:r>
                        <a:rPr lang="en-AU" sz="1000" b="0" baseline="0" dirty="0">
                          <a:solidFill>
                            <a:schemeClr val="tx1"/>
                          </a:solidFill>
                          <a:latin typeface="Arial Narrow" panose="020B0606020202030204" pitchFamily="34" charset="0"/>
                        </a:rPr>
                        <a:t> from storm (mm)</a:t>
                      </a:r>
                      <a:endParaRPr lang="en-AU" sz="1000" b="0" dirty="0">
                        <a:solidFill>
                          <a:schemeClr val="tx1"/>
                        </a:solidFill>
                        <a:latin typeface="Arial Narrow" panose="020B0606020202030204" pitchFamily="34" charset="0"/>
                      </a:endParaRPr>
                    </a:p>
                  </a:txBody>
                  <a:tcPr/>
                </a:tc>
                <a:tc>
                  <a:txBody>
                    <a:bodyPr/>
                    <a:lstStyle/>
                    <a:p>
                      <a:pPr algn="r"/>
                      <a:r>
                        <a:rPr lang="en-AU" sz="1000" b="0" dirty="0">
                          <a:solidFill>
                            <a:schemeClr val="tx1"/>
                          </a:solidFill>
                          <a:latin typeface="Arial Narrow" panose="020B0606020202030204" pitchFamily="34" charset="0"/>
                        </a:rPr>
                        <a:t>1.5</a:t>
                      </a:r>
                    </a:p>
                  </a:txBody>
                  <a:tcPr/>
                </a:tc>
                <a:tc>
                  <a:txBody>
                    <a:bodyPr/>
                    <a:lstStyle/>
                    <a:p>
                      <a:pPr algn="r"/>
                      <a:r>
                        <a:rPr lang="en-AU" sz="1000" b="0" dirty="0">
                          <a:solidFill>
                            <a:schemeClr val="tx1"/>
                          </a:solidFill>
                          <a:latin typeface="Arial Narrow" panose="020B0606020202030204" pitchFamily="34" charset="0"/>
                        </a:rPr>
                        <a:t>14</a:t>
                      </a:r>
                    </a:p>
                  </a:txBody>
                  <a:tcPr/>
                </a:tc>
                <a:tc>
                  <a:txBody>
                    <a:bodyPr/>
                    <a:lstStyle/>
                    <a:p>
                      <a:pPr algn="r"/>
                      <a:r>
                        <a:rPr lang="en-AU" sz="1000" b="0" dirty="0">
                          <a:solidFill>
                            <a:schemeClr val="tx1"/>
                          </a:solidFill>
                          <a:latin typeface="Arial Narrow" panose="020B0606020202030204" pitchFamily="34" charset="0"/>
                        </a:rPr>
                        <a:t>38</a:t>
                      </a:r>
                    </a:p>
                  </a:txBody>
                  <a:tcPr/>
                </a:tc>
                <a:extLst>
                  <a:ext uri="{0D108BD9-81ED-4DB2-BD59-A6C34878D82A}">
                    <a16:rowId xmlns:a16="http://schemas.microsoft.com/office/drawing/2014/main" val="10002"/>
                  </a:ext>
                </a:extLst>
              </a:tr>
              <a:tr h="332556">
                <a:tc>
                  <a:txBody>
                    <a:bodyPr/>
                    <a:lstStyle/>
                    <a:p>
                      <a:r>
                        <a:rPr lang="en-AU" sz="1000" b="0" dirty="0">
                          <a:solidFill>
                            <a:schemeClr val="tx1"/>
                          </a:solidFill>
                          <a:latin typeface="Arial Narrow" panose="020B0606020202030204" pitchFamily="34" charset="0"/>
                        </a:rPr>
                        <a:t>Percent of Rainfall that ran off</a:t>
                      </a:r>
                    </a:p>
                  </a:txBody>
                  <a:tcPr/>
                </a:tc>
                <a:tc>
                  <a:txBody>
                    <a:bodyPr/>
                    <a:lstStyle/>
                    <a:p>
                      <a:pPr algn="r"/>
                      <a:r>
                        <a:rPr lang="en-AU" sz="1000" b="0" dirty="0">
                          <a:solidFill>
                            <a:schemeClr val="tx1"/>
                          </a:solidFill>
                          <a:latin typeface="Arial Narrow" panose="020B0606020202030204" pitchFamily="34" charset="0"/>
                        </a:rPr>
                        <a:t>3</a:t>
                      </a:r>
                    </a:p>
                  </a:txBody>
                  <a:tcPr/>
                </a:tc>
                <a:tc>
                  <a:txBody>
                    <a:bodyPr/>
                    <a:lstStyle/>
                    <a:p>
                      <a:pPr algn="r"/>
                      <a:r>
                        <a:rPr lang="en-AU" sz="1000" b="0" dirty="0">
                          <a:solidFill>
                            <a:schemeClr val="tx1"/>
                          </a:solidFill>
                          <a:latin typeface="Arial Narrow" panose="020B0606020202030204" pitchFamily="34" charset="0"/>
                        </a:rPr>
                        <a:t>26</a:t>
                      </a:r>
                    </a:p>
                  </a:txBody>
                  <a:tcPr/>
                </a:tc>
                <a:tc>
                  <a:txBody>
                    <a:bodyPr/>
                    <a:lstStyle/>
                    <a:p>
                      <a:pPr algn="r"/>
                      <a:r>
                        <a:rPr lang="en-AU" sz="1000" b="0" dirty="0">
                          <a:solidFill>
                            <a:schemeClr val="tx1"/>
                          </a:solidFill>
                          <a:latin typeface="Arial Narrow" panose="020B0606020202030204" pitchFamily="34" charset="0"/>
                        </a:rPr>
                        <a:t>70</a:t>
                      </a:r>
                    </a:p>
                  </a:txBody>
                  <a:tcPr/>
                </a:tc>
                <a:extLst>
                  <a:ext uri="{0D108BD9-81ED-4DB2-BD59-A6C34878D82A}">
                    <a16:rowId xmlns:a16="http://schemas.microsoft.com/office/drawing/2014/main" val="10003"/>
                  </a:ext>
                </a:extLst>
              </a:tr>
              <a:tr h="332556">
                <a:tc>
                  <a:txBody>
                    <a:bodyPr/>
                    <a:lstStyle/>
                    <a:p>
                      <a:r>
                        <a:rPr lang="en-AU" sz="1000" dirty="0">
                          <a:solidFill>
                            <a:schemeClr val="tx1"/>
                          </a:solidFill>
                          <a:latin typeface="Arial Narrow" panose="020B0606020202030204" pitchFamily="34" charset="0"/>
                        </a:rPr>
                        <a:t>Soil loss (t/ha)</a:t>
                      </a:r>
                    </a:p>
                  </a:txBody>
                  <a:tcPr/>
                </a:tc>
                <a:tc>
                  <a:txBody>
                    <a:bodyPr/>
                    <a:lstStyle/>
                    <a:p>
                      <a:pPr algn="r"/>
                      <a:r>
                        <a:rPr lang="en-AU" sz="1000" dirty="0">
                          <a:solidFill>
                            <a:schemeClr val="tx1"/>
                          </a:solidFill>
                          <a:latin typeface="Arial Narrow" panose="020B0606020202030204" pitchFamily="34" charset="0"/>
                        </a:rPr>
                        <a:t>0.03</a:t>
                      </a:r>
                    </a:p>
                  </a:txBody>
                  <a:tcPr/>
                </a:tc>
                <a:tc>
                  <a:txBody>
                    <a:bodyPr/>
                    <a:lstStyle/>
                    <a:p>
                      <a:pPr algn="r"/>
                      <a:r>
                        <a:rPr lang="en-AU" sz="1000" dirty="0">
                          <a:solidFill>
                            <a:schemeClr val="tx1"/>
                          </a:solidFill>
                          <a:latin typeface="Arial Narrow" panose="020B0606020202030204" pitchFamily="34" charset="0"/>
                        </a:rPr>
                        <a:t>0.3</a:t>
                      </a:r>
                    </a:p>
                  </a:txBody>
                  <a:tcPr/>
                </a:tc>
                <a:tc>
                  <a:txBody>
                    <a:bodyPr/>
                    <a:lstStyle/>
                    <a:p>
                      <a:pPr algn="r"/>
                      <a:r>
                        <a:rPr lang="en-AU" sz="1000" dirty="0">
                          <a:solidFill>
                            <a:schemeClr val="tx1"/>
                          </a:solidFill>
                          <a:latin typeface="Arial Narrow" panose="020B0606020202030204" pitchFamily="34" charset="0"/>
                        </a:rPr>
                        <a:t>22</a:t>
                      </a:r>
                    </a:p>
                  </a:txBody>
                  <a:tcPr/>
                </a:tc>
                <a:extLst>
                  <a:ext uri="{0D108BD9-81ED-4DB2-BD59-A6C34878D82A}">
                    <a16:rowId xmlns:a16="http://schemas.microsoft.com/office/drawing/2014/main" val="10004"/>
                  </a:ext>
                </a:extLst>
              </a:tr>
              <a:tr h="332556">
                <a:tc>
                  <a:txBody>
                    <a:bodyPr/>
                    <a:lstStyle/>
                    <a:p>
                      <a:r>
                        <a:rPr lang="en-AU" sz="1000" dirty="0">
                          <a:solidFill>
                            <a:schemeClr val="tx1"/>
                          </a:solidFill>
                          <a:latin typeface="Arial Narrow" panose="020B0606020202030204" pitchFamily="34" charset="0"/>
                        </a:rPr>
                        <a:t>Depth of soil loss (mm)</a:t>
                      </a:r>
                    </a:p>
                  </a:txBody>
                  <a:tcPr/>
                </a:tc>
                <a:tc>
                  <a:txBody>
                    <a:bodyPr/>
                    <a:lstStyle/>
                    <a:p>
                      <a:pPr algn="r"/>
                      <a:r>
                        <a:rPr lang="en-AU" sz="1000" dirty="0">
                          <a:solidFill>
                            <a:schemeClr val="tx1"/>
                          </a:solidFill>
                          <a:latin typeface="Arial Narrow" panose="020B0606020202030204" pitchFamily="34" charset="0"/>
                        </a:rPr>
                        <a:t>0.002</a:t>
                      </a:r>
                    </a:p>
                  </a:txBody>
                  <a:tcPr/>
                </a:tc>
                <a:tc>
                  <a:txBody>
                    <a:bodyPr/>
                    <a:lstStyle/>
                    <a:p>
                      <a:pPr algn="r"/>
                      <a:r>
                        <a:rPr lang="en-AU" sz="1000" dirty="0">
                          <a:solidFill>
                            <a:schemeClr val="tx1"/>
                          </a:solidFill>
                          <a:latin typeface="Arial Narrow" panose="020B0606020202030204" pitchFamily="34" charset="0"/>
                        </a:rPr>
                        <a:t>0.02</a:t>
                      </a:r>
                    </a:p>
                  </a:txBody>
                  <a:tcPr/>
                </a:tc>
                <a:tc>
                  <a:txBody>
                    <a:bodyPr/>
                    <a:lstStyle/>
                    <a:p>
                      <a:pPr algn="r"/>
                      <a:r>
                        <a:rPr lang="en-AU" sz="1000" dirty="0">
                          <a:solidFill>
                            <a:schemeClr val="tx1"/>
                          </a:solidFill>
                          <a:latin typeface="Arial Narrow" panose="020B0606020202030204" pitchFamily="34" charset="0"/>
                        </a:rPr>
                        <a:t>1.7</a:t>
                      </a:r>
                    </a:p>
                  </a:txBody>
                  <a:tcPr/>
                </a:tc>
                <a:extLst>
                  <a:ext uri="{0D108BD9-81ED-4DB2-BD59-A6C34878D82A}">
                    <a16:rowId xmlns:a16="http://schemas.microsoft.com/office/drawing/2014/main" val="10005"/>
                  </a:ext>
                </a:extLst>
              </a:tr>
              <a:tr h="332556">
                <a:tc>
                  <a:txBody>
                    <a:bodyPr/>
                    <a:lstStyle/>
                    <a:p>
                      <a:r>
                        <a:rPr lang="en-AU" sz="1000" dirty="0">
                          <a:solidFill>
                            <a:schemeClr val="tx1"/>
                          </a:solidFill>
                          <a:latin typeface="Arial Narrow" panose="020B0606020202030204" pitchFamily="34" charset="0"/>
                        </a:rPr>
                        <a:t>Sediment</a:t>
                      </a:r>
                      <a:r>
                        <a:rPr lang="en-AU" sz="1000" baseline="0" dirty="0">
                          <a:solidFill>
                            <a:schemeClr val="tx1"/>
                          </a:solidFill>
                          <a:latin typeface="Arial Narrow" panose="020B0606020202030204" pitchFamily="34" charset="0"/>
                        </a:rPr>
                        <a:t> concentration (g/L)</a:t>
                      </a:r>
                      <a:endParaRPr lang="en-AU" sz="1000" dirty="0">
                        <a:solidFill>
                          <a:schemeClr val="tx1"/>
                        </a:solidFill>
                        <a:latin typeface="Arial Narrow" panose="020B0606020202030204" pitchFamily="34" charset="0"/>
                      </a:endParaRPr>
                    </a:p>
                  </a:txBody>
                  <a:tcPr/>
                </a:tc>
                <a:tc>
                  <a:txBody>
                    <a:bodyPr/>
                    <a:lstStyle/>
                    <a:p>
                      <a:pPr algn="r"/>
                      <a:r>
                        <a:rPr lang="en-AU" sz="1000" dirty="0">
                          <a:solidFill>
                            <a:schemeClr val="tx1"/>
                          </a:solidFill>
                          <a:latin typeface="Arial Narrow" panose="020B0606020202030204" pitchFamily="34" charset="0"/>
                        </a:rPr>
                        <a:t>1.5</a:t>
                      </a:r>
                    </a:p>
                  </a:txBody>
                  <a:tcPr/>
                </a:tc>
                <a:tc>
                  <a:txBody>
                    <a:bodyPr/>
                    <a:lstStyle/>
                    <a:p>
                      <a:pPr algn="r"/>
                      <a:r>
                        <a:rPr lang="en-AU" sz="1000" dirty="0">
                          <a:solidFill>
                            <a:schemeClr val="tx1"/>
                          </a:solidFill>
                          <a:latin typeface="Arial Narrow" panose="020B0606020202030204" pitchFamily="34" charset="0"/>
                        </a:rPr>
                        <a:t>1.9</a:t>
                      </a:r>
                    </a:p>
                  </a:txBody>
                  <a:tcPr/>
                </a:tc>
                <a:tc>
                  <a:txBody>
                    <a:bodyPr/>
                    <a:lstStyle/>
                    <a:p>
                      <a:pPr algn="r"/>
                      <a:r>
                        <a:rPr lang="en-AU" sz="1000" dirty="0">
                          <a:solidFill>
                            <a:schemeClr val="tx1"/>
                          </a:solidFill>
                          <a:latin typeface="Arial Narrow" panose="020B0606020202030204" pitchFamily="34" charset="0"/>
                        </a:rPr>
                        <a:t>63</a:t>
                      </a:r>
                    </a:p>
                  </a:txBody>
                  <a:tcPr/>
                </a:tc>
                <a:extLst>
                  <a:ext uri="{0D108BD9-81ED-4DB2-BD59-A6C34878D82A}">
                    <a16:rowId xmlns:a16="http://schemas.microsoft.com/office/drawing/2014/main" val="10006"/>
                  </a:ext>
                </a:extLst>
              </a:tr>
              <a:tr h="332556">
                <a:tc>
                  <a:txBody>
                    <a:bodyPr/>
                    <a:lstStyle/>
                    <a:p>
                      <a:r>
                        <a:rPr lang="en-AU" sz="1000" dirty="0">
                          <a:solidFill>
                            <a:schemeClr val="tx1"/>
                          </a:solidFill>
                          <a:latin typeface="Arial Narrow" panose="020B0606020202030204" pitchFamily="34" charset="0"/>
                        </a:rPr>
                        <a:t>Nitrogen removed (kg/ha)</a:t>
                      </a:r>
                    </a:p>
                  </a:txBody>
                  <a:tcPr/>
                </a:tc>
                <a:tc>
                  <a:txBody>
                    <a:bodyPr/>
                    <a:lstStyle/>
                    <a:p>
                      <a:pPr algn="r"/>
                      <a:r>
                        <a:rPr lang="en-AU" sz="1000" dirty="0">
                          <a:solidFill>
                            <a:schemeClr val="tx1"/>
                          </a:solidFill>
                          <a:latin typeface="Arial Narrow" panose="020B0606020202030204" pitchFamily="34" charset="0"/>
                        </a:rPr>
                        <a:t>0.14</a:t>
                      </a:r>
                    </a:p>
                  </a:txBody>
                  <a:tcPr/>
                </a:tc>
                <a:tc>
                  <a:txBody>
                    <a:bodyPr/>
                    <a:lstStyle/>
                    <a:p>
                      <a:pPr algn="r"/>
                      <a:r>
                        <a:rPr lang="en-AU" sz="1000" dirty="0">
                          <a:solidFill>
                            <a:schemeClr val="tx1"/>
                          </a:solidFill>
                          <a:latin typeface="Arial Narrow" panose="020B0606020202030204" pitchFamily="34" charset="0"/>
                        </a:rPr>
                        <a:t>1.9</a:t>
                      </a:r>
                    </a:p>
                  </a:txBody>
                  <a:tcPr/>
                </a:tc>
                <a:tc>
                  <a:txBody>
                    <a:bodyPr/>
                    <a:lstStyle/>
                    <a:p>
                      <a:pPr algn="r"/>
                      <a:r>
                        <a:rPr lang="en-AU" sz="1000" dirty="0">
                          <a:solidFill>
                            <a:schemeClr val="tx1"/>
                          </a:solidFill>
                          <a:latin typeface="Arial Narrow" panose="020B0606020202030204" pitchFamily="34" charset="0"/>
                        </a:rPr>
                        <a:t>15.3</a:t>
                      </a:r>
                    </a:p>
                  </a:txBody>
                  <a:tcPr/>
                </a:tc>
                <a:extLst>
                  <a:ext uri="{0D108BD9-81ED-4DB2-BD59-A6C34878D82A}">
                    <a16:rowId xmlns:a16="http://schemas.microsoft.com/office/drawing/2014/main" val="10007"/>
                  </a:ext>
                </a:extLst>
              </a:tr>
              <a:tr h="332556">
                <a:tc>
                  <a:txBody>
                    <a:bodyPr/>
                    <a:lstStyle/>
                    <a:p>
                      <a:r>
                        <a:rPr lang="en-AU" sz="1000" dirty="0">
                          <a:solidFill>
                            <a:schemeClr val="tx1"/>
                          </a:solidFill>
                          <a:latin typeface="Arial Narrow" panose="020B0606020202030204" pitchFamily="34" charset="0"/>
                        </a:rPr>
                        <a:t>Phosphorus</a:t>
                      </a:r>
                      <a:r>
                        <a:rPr lang="en-AU" sz="1000" baseline="0" dirty="0">
                          <a:solidFill>
                            <a:schemeClr val="tx1"/>
                          </a:solidFill>
                          <a:latin typeface="Arial Narrow" panose="020B0606020202030204" pitchFamily="34" charset="0"/>
                        </a:rPr>
                        <a:t> removed (kg/ha)</a:t>
                      </a:r>
                      <a:endParaRPr lang="en-AU" sz="1000" dirty="0">
                        <a:solidFill>
                          <a:schemeClr val="tx1"/>
                        </a:solidFill>
                        <a:latin typeface="Arial Narrow" panose="020B0606020202030204" pitchFamily="34" charset="0"/>
                      </a:endParaRPr>
                    </a:p>
                  </a:txBody>
                  <a:tcPr/>
                </a:tc>
                <a:tc>
                  <a:txBody>
                    <a:bodyPr/>
                    <a:lstStyle/>
                    <a:p>
                      <a:pPr algn="r"/>
                      <a:r>
                        <a:rPr lang="en-AU" sz="1000" dirty="0">
                          <a:solidFill>
                            <a:schemeClr val="tx1"/>
                          </a:solidFill>
                          <a:latin typeface="Arial Narrow" panose="020B0606020202030204" pitchFamily="34" charset="0"/>
                        </a:rPr>
                        <a:t>0.02</a:t>
                      </a:r>
                    </a:p>
                  </a:txBody>
                  <a:tcPr/>
                </a:tc>
                <a:tc>
                  <a:txBody>
                    <a:bodyPr/>
                    <a:lstStyle/>
                    <a:p>
                      <a:pPr algn="r"/>
                      <a:r>
                        <a:rPr lang="en-AU" sz="1000" dirty="0">
                          <a:solidFill>
                            <a:schemeClr val="tx1"/>
                          </a:solidFill>
                          <a:latin typeface="Arial Narrow" panose="020B0606020202030204" pitchFamily="34" charset="0"/>
                        </a:rPr>
                        <a:t>0.26</a:t>
                      </a:r>
                    </a:p>
                  </a:txBody>
                  <a:tcPr/>
                </a:tc>
                <a:tc>
                  <a:txBody>
                    <a:bodyPr/>
                    <a:lstStyle/>
                    <a:p>
                      <a:pPr algn="r"/>
                      <a:r>
                        <a:rPr lang="en-AU" sz="1000" dirty="0">
                          <a:solidFill>
                            <a:schemeClr val="tx1"/>
                          </a:solidFill>
                          <a:latin typeface="Arial Narrow" panose="020B0606020202030204" pitchFamily="34" charset="0"/>
                        </a:rPr>
                        <a:t>4.3</a:t>
                      </a:r>
                    </a:p>
                  </a:txBody>
                  <a:tcPr/>
                </a:tc>
                <a:extLst>
                  <a:ext uri="{0D108BD9-81ED-4DB2-BD59-A6C34878D82A}">
                    <a16:rowId xmlns:a16="http://schemas.microsoft.com/office/drawing/2014/main" val="10008"/>
                  </a:ext>
                </a:extLst>
              </a:tr>
            </a:tbl>
          </a:graphicData>
        </a:graphic>
      </p:graphicFrame>
      <p:sp>
        <p:nvSpPr>
          <p:cNvPr id="32" name="TextBox 31">
            <a:extLst>
              <a:ext uri="{FF2B5EF4-FFF2-40B4-BE49-F238E27FC236}">
                <a16:creationId xmlns:a16="http://schemas.microsoft.com/office/drawing/2014/main" id="{63074E15-C94D-4104-A2EE-BCF001AD97FE}"/>
              </a:ext>
            </a:extLst>
          </p:cNvPr>
          <p:cNvSpPr txBox="1"/>
          <p:nvPr/>
        </p:nvSpPr>
        <p:spPr>
          <a:xfrm>
            <a:off x="398865" y="8604547"/>
            <a:ext cx="5768223" cy="215444"/>
          </a:xfrm>
          <a:prstGeom prst="rect">
            <a:avLst/>
          </a:prstGeom>
          <a:noFill/>
        </p:spPr>
        <p:txBody>
          <a:bodyPr wrap="square" rtlCol="0">
            <a:spAutoFit/>
          </a:bodyPr>
          <a:lstStyle/>
          <a:p>
            <a:r>
              <a:rPr lang="en-AU" sz="800" baseline="30000" dirty="0">
                <a:latin typeface="Arial Narrow" panose="020B0606020202030204" pitchFamily="34" charset="0"/>
              </a:rPr>
              <a:t>[1] </a:t>
            </a:r>
            <a:r>
              <a:rPr lang="en-AU" sz="800" dirty="0">
                <a:latin typeface="Arial Narrow" panose="020B0606020202030204" pitchFamily="34" charset="0"/>
              </a:rPr>
              <a:t>Queensland Government (2018). </a:t>
            </a:r>
            <a:r>
              <a:rPr lang="en-AU" sz="800" i="1" dirty="0">
                <a:latin typeface="Arial Narrow" panose="020B0606020202030204" pitchFamily="34" charset="0"/>
              </a:rPr>
              <a:t>Preventing and managing erosion. </a:t>
            </a:r>
            <a:r>
              <a:rPr lang="en-AU" sz="800" dirty="0">
                <a:latin typeface="Arial Narrow" panose="020B0606020202030204" pitchFamily="34" charset="0"/>
              </a:rPr>
              <a:t>Accessed 2018 from: www.qld.gov.au/environment/land/soil/erosion/managment </a:t>
            </a:r>
          </a:p>
        </p:txBody>
      </p:sp>
      <p:sp>
        <p:nvSpPr>
          <p:cNvPr id="36" name="TextBox 35">
            <a:extLst>
              <a:ext uri="{FF2B5EF4-FFF2-40B4-BE49-F238E27FC236}">
                <a16:creationId xmlns:a16="http://schemas.microsoft.com/office/drawing/2014/main" id="{B2BA58BC-FD55-449C-A05A-E3B7BA1DC92E}"/>
              </a:ext>
            </a:extLst>
          </p:cNvPr>
          <p:cNvSpPr txBox="1"/>
          <p:nvPr/>
        </p:nvSpPr>
        <p:spPr>
          <a:xfrm>
            <a:off x="447712" y="5325015"/>
            <a:ext cx="3588662" cy="276999"/>
          </a:xfrm>
          <a:prstGeom prst="rect">
            <a:avLst/>
          </a:prstGeom>
          <a:noFill/>
        </p:spPr>
        <p:txBody>
          <a:bodyPr wrap="square" rtlCol="0">
            <a:spAutoFit/>
          </a:bodyPr>
          <a:lstStyle/>
          <a:p>
            <a:r>
              <a:rPr lang="en-AU" sz="1200" b="1" dirty="0">
                <a:latin typeface="Arial Narrow" panose="020B0606020202030204" pitchFamily="34" charset="0"/>
              </a:rPr>
              <a:t>Table 1: Results from a 54mm storm at Mt Mort</a:t>
            </a:r>
            <a:r>
              <a:rPr lang="en-AU" sz="1200" b="1" baseline="30000" dirty="0">
                <a:latin typeface="Arial Narrow" panose="020B0606020202030204" pitchFamily="34" charset="0"/>
              </a:rPr>
              <a:t>[1]</a:t>
            </a:r>
            <a:endParaRPr lang="en-AU" sz="800" dirty="0">
              <a:latin typeface="Arial Narrow" panose="020B0606020202030204" pitchFamily="34" charset="0"/>
            </a:endParaRPr>
          </a:p>
        </p:txBody>
      </p:sp>
      <p:sp>
        <p:nvSpPr>
          <p:cNvPr id="37" name="TextBox 36">
            <a:extLst>
              <a:ext uri="{FF2B5EF4-FFF2-40B4-BE49-F238E27FC236}">
                <a16:creationId xmlns:a16="http://schemas.microsoft.com/office/drawing/2014/main" id="{0839C916-2FF3-48C9-8278-3C78A4F1EDDA}"/>
              </a:ext>
            </a:extLst>
          </p:cNvPr>
          <p:cNvSpPr txBox="1"/>
          <p:nvPr/>
        </p:nvSpPr>
        <p:spPr>
          <a:xfrm>
            <a:off x="3621911" y="5321538"/>
            <a:ext cx="2671741" cy="276999"/>
          </a:xfrm>
          <a:prstGeom prst="rect">
            <a:avLst/>
          </a:prstGeom>
          <a:noFill/>
        </p:spPr>
        <p:txBody>
          <a:bodyPr wrap="square" rtlCol="0">
            <a:spAutoFit/>
          </a:bodyPr>
          <a:lstStyle/>
          <a:p>
            <a:pPr algn="ctr"/>
            <a:r>
              <a:rPr lang="en-AU" sz="1200" b="1" dirty="0">
                <a:latin typeface="Arial Narrow" panose="020B0606020202030204" pitchFamily="34" charset="0"/>
              </a:rPr>
              <a:t>Conclusion</a:t>
            </a:r>
          </a:p>
        </p:txBody>
      </p:sp>
      <p:sp>
        <p:nvSpPr>
          <p:cNvPr id="38" name="Rectangle 37">
            <a:extLst>
              <a:ext uri="{FF2B5EF4-FFF2-40B4-BE49-F238E27FC236}">
                <a16:creationId xmlns:a16="http://schemas.microsoft.com/office/drawing/2014/main" id="{A2F61F7B-6D5B-4E58-A3C9-4BFC507CE079}"/>
              </a:ext>
            </a:extLst>
          </p:cNvPr>
          <p:cNvSpPr/>
          <p:nvPr/>
        </p:nvSpPr>
        <p:spPr>
          <a:xfrm>
            <a:off x="481438" y="4875568"/>
            <a:ext cx="5848151" cy="441615"/>
          </a:xfrm>
          <a:prstGeom prst="rect">
            <a:avLst/>
          </a:prstGeom>
          <a:solidFill>
            <a:schemeClr val="tx1"/>
          </a:solidFill>
          <a:ln w="28575">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rPr>
              <a:t>Activity:</a:t>
            </a:r>
            <a:r>
              <a:rPr lang="en-AU" sz="1200" dirty="0">
                <a:solidFill>
                  <a:schemeClr val="bg1"/>
                </a:solidFill>
                <a:latin typeface="Arial Narrow" panose="020B0606020202030204" pitchFamily="34" charset="0"/>
              </a:rPr>
              <a:t> </a:t>
            </a:r>
            <a:r>
              <a:rPr lang="en-AU" sz="1200" b="1" dirty="0">
                <a:solidFill>
                  <a:schemeClr val="bg1"/>
                </a:solidFill>
                <a:latin typeface="Arial Narrow" panose="020B0606020202030204" pitchFamily="34" charset="0"/>
              </a:rPr>
              <a:t>Analyse the data in Table 1 below.  Apply your analysis and knowledge of BMP to write a conclusion about the importance of surface cover in the box below</a:t>
            </a:r>
          </a:p>
        </p:txBody>
      </p:sp>
      <p:cxnSp>
        <p:nvCxnSpPr>
          <p:cNvPr id="40" name="Straight Connector 39">
            <a:extLst>
              <a:ext uri="{FF2B5EF4-FFF2-40B4-BE49-F238E27FC236}">
                <a16:creationId xmlns:a16="http://schemas.microsoft.com/office/drawing/2014/main" id="{A14EB9CA-E9DC-4AE8-8955-B42409141F3B}"/>
              </a:ext>
            </a:extLst>
          </p:cNvPr>
          <p:cNvCxnSpPr/>
          <p:nvPr/>
        </p:nvCxnSpPr>
        <p:spPr>
          <a:xfrm flipH="1">
            <a:off x="481438" y="971600"/>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3C630F33-029E-446A-BB08-9ACB4861CEBD}"/>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44" name="TextBox 43">
            <a:extLst>
              <a:ext uri="{FF2B5EF4-FFF2-40B4-BE49-F238E27FC236}">
                <a16:creationId xmlns:a16="http://schemas.microsoft.com/office/drawing/2014/main" id="{B7B0CDD2-34E2-4A2A-B807-BA758C751501}"/>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 name="TextBox 2">
            <a:extLst>
              <a:ext uri="{FF2B5EF4-FFF2-40B4-BE49-F238E27FC236}">
                <a16:creationId xmlns:a16="http://schemas.microsoft.com/office/drawing/2014/main" id="{4A1EE29F-83C2-A541-06AC-1D6FE5923041}"/>
              </a:ext>
            </a:extLst>
          </p:cNvPr>
          <p:cNvSpPr txBox="1"/>
          <p:nvPr/>
        </p:nvSpPr>
        <p:spPr>
          <a:xfrm>
            <a:off x="1410717" y="150888"/>
            <a:ext cx="4075713" cy="738664"/>
          </a:xfrm>
          <a:prstGeom prst="rect">
            <a:avLst/>
          </a:prstGeom>
          <a:noFill/>
        </p:spPr>
        <p:txBody>
          <a:bodyPr wrap="square" rtlCol="0">
            <a:spAutoFit/>
          </a:bodyPr>
          <a:lstStyle/>
          <a:p>
            <a:r>
              <a:rPr lang="en-US" b="1" dirty="0">
                <a:latin typeface="Arial Narrow" pitchFamily="34" charset="0"/>
              </a:rPr>
              <a:t>20. Saving our soils &amp; seas – </a:t>
            </a:r>
            <a:r>
              <a:rPr lang="en-US" sz="1200" dirty="0">
                <a:latin typeface="Arial Narrow" pitchFamily="34" charset="0"/>
              </a:rPr>
              <a:t>Describe land management practices that contribute to the health of marine ecosystems, including siltation, algal blooms and agricultural practices</a:t>
            </a:r>
          </a:p>
        </p:txBody>
      </p:sp>
      <p:sp>
        <p:nvSpPr>
          <p:cNvPr id="4" name="TextBox 17">
            <a:extLst>
              <a:ext uri="{FF2B5EF4-FFF2-40B4-BE49-F238E27FC236}">
                <a16:creationId xmlns:a16="http://schemas.microsoft.com/office/drawing/2014/main" id="{80310B53-714F-342B-8CED-B95DD0AE0A17}"/>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cxnSp>
        <p:nvCxnSpPr>
          <p:cNvPr id="6" name="Straight Connector 5">
            <a:extLst>
              <a:ext uri="{FF2B5EF4-FFF2-40B4-BE49-F238E27FC236}">
                <a16:creationId xmlns:a16="http://schemas.microsoft.com/office/drawing/2014/main" id="{9419BFD1-BBC7-57A8-F44E-8FA35DF82317}"/>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36">
            <a:extLst>
              <a:ext uri="{FF2B5EF4-FFF2-40B4-BE49-F238E27FC236}">
                <a16:creationId xmlns:a16="http://schemas.microsoft.com/office/drawing/2014/main" id="{7E4EF455-D74E-1D26-92BE-2D889A1D712F}"/>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10" name="TextBox 36">
            <a:extLst>
              <a:ext uri="{FF2B5EF4-FFF2-40B4-BE49-F238E27FC236}">
                <a16:creationId xmlns:a16="http://schemas.microsoft.com/office/drawing/2014/main" id="{C0A21A9C-A435-1BB9-D82C-A53CA2170325}"/>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1" name="TextBox 10">
            <a:extLst>
              <a:ext uri="{FF2B5EF4-FFF2-40B4-BE49-F238E27FC236}">
                <a16:creationId xmlns:a16="http://schemas.microsoft.com/office/drawing/2014/main" id="{25646CA2-D5F3-6EFE-E5DD-EA761A152A03}"/>
              </a:ext>
            </a:extLst>
          </p:cNvPr>
          <p:cNvSpPr txBox="1"/>
          <p:nvPr/>
        </p:nvSpPr>
        <p:spPr>
          <a:xfrm>
            <a:off x="6021288" y="8820472"/>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39</a:t>
            </a:r>
          </a:p>
        </p:txBody>
      </p:sp>
    </p:spTree>
    <p:extLst>
      <p:ext uri="{BB962C8B-B14F-4D97-AF65-F5344CB8AC3E}">
        <p14:creationId xmlns:p14="http://schemas.microsoft.com/office/powerpoint/2010/main" val="344930857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9" name="TextBox 36">
            <a:extLst>
              <a:ext uri="{FF2B5EF4-FFF2-40B4-BE49-F238E27FC236}">
                <a16:creationId xmlns:a16="http://schemas.microsoft.com/office/drawing/2014/main" id="{F3EF7FDC-5AA1-C1EE-EDBC-C4DBBF28A7E5}"/>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11" name="TextBox 36">
            <a:extLst>
              <a:ext uri="{FF2B5EF4-FFF2-40B4-BE49-F238E27FC236}">
                <a16:creationId xmlns:a16="http://schemas.microsoft.com/office/drawing/2014/main" id="{04DD5D1C-E768-4D52-E135-7E5842F7DD51}"/>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6DC703DE-BEFB-ED92-D872-A4161025D689}"/>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40</a:t>
            </a:r>
          </a:p>
        </p:txBody>
      </p:sp>
      <p:sp>
        <p:nvSpPr>
          <p:cNvPr id="4" name="TextBox 3">
            <a:extLst>
              <a:ext uri="{FF2B5EF4-FFF2-40B4-BE49-F238E27FC236}">
                <a16:creationId xmlns:a16="http://schemas.microsoft.com/office/drawing/2014/main" id="{3EC04583-2B3C-9F4D-F13D-CB6E92D971B1}"/>
              </a:ext>
            </a:extLst>
          </p:cNvPr>
          <p:cNvSpPr txBox="1"/>
          <p:nvPr/>
        </p:nvSpPr>
        <p:spPr>
          <a:xfrm>
            <a:off x="1410717" y="150888"/>
            <a:ext cx="4075713" cy="738664"/>
          </a:xfrm>
          <a:prstGeom prst="rect">
            <a:avLst/>
          </a:prstGeom>
          <a:noFill/>
        </p:spPr>
        <p:txBody>
          <a:bodyPr wrap="square" rtlCol="0">
            <a:spAutoFit/>
          </a:bodyPr>
          <a:lstStyle/>
          <a:p>
            <a:r>
              <a:rPr lang="en-US" b="1" dirty="0">
                <a:latin typeface="Arial Narrow" pitchFamily="34" charset="0"/>
              </a:rPr>
              <a:t>Describe </a:t>
            </a:r>
            <a:r>
              <a:rPr lang="en-US" sz="1200" dirty="0">
                <a:latin typeface="Arial Narrow" pitchFamily="34" charset="0"/>
              </a:rPr>
              <a:t>land management practices that contribute to the health of marine ecosystems, including siltation, algal blooms and agricultural practices</a:t>
            </a:r>
          </a:p>
        </p:txBody>
      </p:sp>
      <p:sp>
        <p:nvSpPr>
          <p:cNvPr id="5" name="TextBox 17">
            <a:extLst>
              <a:ext uri="{FF2B5EF4-FFF2-40B4-BE49-F238E27FC236}">
                <a16:creationId xmlns:a16="http://schemas.microsoft.com/office/drawing/2014/main" id="{2D7AAC6A-D683-0CF3-1B25-4FEB32D41297}"/>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34429575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380803" y="322670"/>
            <a:ext cx="4191130" cy="400110"/>
          </a:xfrm>
          <a:prstGeom prst="rect">
            <a:avLst/>
          </a:prstGeom>
          <a:noFill/>
        </p:spPr>
        <p:txBody>
          <a:bodyPr wrap="square" rtlCol="0">
            <a:spAutoFit/>
          </a:bodyPr>
          <a:lstStyle/>
          <a:p>
            <a:pPr algn="ctr"/>
            <a:r>
              <a:rPr lang="en-US" sz="2000" b="1" dirty="0">
                <a:latin typeface="Arial Narrow" pitchFamily="34" charset="0"/>
              </a:rPr>
              <a:t>Table of Contents</a:t>
            </a:r>
          </a:p>
        </p:txBody>
      </p: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11">
            <a:extLst>
              <a:ext uri="{FF2B5EF4-FFF2-40B4-BE49-F238E27FC236}">
                <a16:creationId xmlns:a16="http://schemas.microsoft.com/office/drawing/2014/main" id="{FE44E870-CE1A-4842-8D99-7EA6EA588F6F}"/>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10" name="Straight Connector 9">
            <a:extLst>
              <a:ext uri="{FF2B5EF4-FFF2-40B4-BE49-F238E27FC236}">
                <a16:creationId xmlns:a16="http://schemas.microsoft.com/office/drawing/2014/main" id="{B0887990-198D-4427-B70F-56ACFCD01D8A}"/>
              </a:ext>
            </a:extLst>
          </p:cNvPr>
          <p:cNvCxnSpPr>
            <a:cxnSpLocks/>
          </p:cNvCxnSpPr>
          <p:nvPr/>
        </p:nvCxnSpPr>
        <p:spPr>
          <a:xfrm flipH="1">
            <a:off x="554222" y="8820472"/>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36">
            <a:extLst>
              <a:ext uri="{FF2B5EF4-FFF2-40B4-BE49-F238E27FC236}">
                <a16:creationId xmlns:a16="http://schemas.microsoft.com/office/drawing/2014/main" id="{92C1C812-17A9-27A8-DE08-9CD542D999D0}"/>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pic>
        <p:nvPicPr>
          <p:cNvPr id="6" name="Picture 2" descr="Premium Vector | A black and white drawing of a sea turtle.">
            <a:extLst>
              <a:ext uri="{FF2B5EF4-FFF2-40B4-BE49-F238E27FC236}">
                <a16:creationId xmlns:a16="http://schemas.microsoft.com/office/drawing/2014/main" id="{008D6903-23BD-105F-C485-64E672F6C43A}"/>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55018" y="173834"/>
            <a:ext cx="1024499" cy="7270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AFF46C43-7CC8-D96D-3D34-DE98C062CDF6}"/>
              </a:ext>
            </a:extLst>
          </p:cNvPr>
          <p:cNvGraphicFramePr>
            <a:graphicFrameLocks noGrp="1"/>
          </p:cNvGraphicFramePr>
          <p:nvPr/>
        </p:nvGraphicFramePr>
        <p:xfrm>
          <a:off x="531963" y="1073625"/>
          <a:ext cx="5842707" cy="7637774"/>
        </p:xfrm>
        <a:graphic>
          <a:graphicData uri="http://schemas.openxmlformats.org/drawingml/2006/table">
            <a:tbl>
              <a:tblPr firstRow="1" bandRow="1">
                <a:tableStyleId>{5940675A-B579-460E-94D1-54222C63F5DA}</a:tableStyleId>
              </a:tblPr>
              <a:tblGrid>
                <a:gridCol w="5296403">
                  <a:extLst>
                    <a:ext uri="{9D8B030D-6E8A-4147-A177-3AD203B41FA5}">
                      <a16:colId xmlns:a16="http://schemas.microsoft.com/office/drawing/2014/main" val="20000"/>
                    </a:ext>
                  </a:extLst>
                </a:gridCol>
                <a:gridCol w="546304">
                  <a:extLst>
                    <a:ext uri="{9D8B030D-6E8A-4147-A177-3AD203B41FA5}">
                      <a16:colId xmlns:a16="http://schemas.microsoft.com/office/drawing/2014/main" val="20001"/>
                    </a:ext>
                  </a:extLst>
                </a:gridCol>
              </a:tblGrid>
              <a:tr h="43823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17. I demand Oxygen!: </a:t>
                      </a:r>
                      <a:r>
                        <a:rPr lang="en-AU" sz="1100" baseline="0" dirty="0">
                          <a:latin typeface="Arial Narrow" panose="020B0606020202030204" pitchFamily="34" charset="0"/>
                        </a:rPr>
                        <a:t>Describe how biochemical oxygen demand (BOD) is used to indirectly assess water pollution levels (worksheet #1)</a:t>
                      </a:r>
                    </a:p>
                  </a:txBody>
                  <a:tcPr/>
                </a:tc>
                <a:tc>
                  <a:txBody>
                    <a:bodyPr/>
                    <a:lstStyle/>
                    <a:p>
                      <a:pPr algn="ctr"/>
                      <a:r>
                        <a:rPr lang="en-AU" sz="1200" dirty="0">
                          <a:latin typeface="Arial Narrow" panose="020B0606020202030204" pitchFamily="34" charset="0"/>
                        </a:rPr>
                        <a:t>33</a:t>
                      </a:r>
                    </a:p>
                  </a:txBody>
                  <a:tcPr/>
                </a:tc>
                <a:extLst>
                  <a:ext uri="{0D108BD9-81ED-4DB2-BD59-A6C34878D82A}">
                    <a16:rowId xmlns:a16="http://schemas.microsoft.com/office/drawing/2014/main" val="1160517884"/>
                  </a:ext>
                </a:extLst>
              </a:tr>
              <a:tr h="43823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18. Cracking the Case: </a:t>
                      </a:r>
                      <a:r>
                        <a:rPr lang="en-AU" sz="1100" baseline="0" dirty="0">
                          <a:latin typeface="Arial Narrow" panose="020B0606020202030204" pitchFamily="34" charset="0"/>
                        </a:rPr>
                        <a:t>Describe how biochemical oxygen demand (BOD) is used to indirectly assess water pollution levels (worksheet #2)</a:t>
                      </a:r>
                    </a:p>
                  </a:txBody>
                  <a:tcPr/>
                </a:tc>
                <a:tc>
                  <a:txBody>
                    <a:bodyPr/>
                    <a:lstStyle/>
                    <a:p>
                      <a:pPr algn="ctr"/>
                      <a:r>
                        <a:rPr lang="en-AU" sz="1200" dirty="0">
                          <a:latin typeface="Arial Narrow" panose="020B0606020202030204" pitchFamily="34" charset="0"/>
                        </a:rPr>
                        <a:t>35</a:t>
                      </a:r>
                    </a:p>
                  </a:txBody>
                  <a:tcPr/>
                </a:tc>
                <a:extLst>
                  <a:ext uri="{0D108BD9-81ED-4DB2-BD59-A6C34878D82A}">
                    <a16:rowId xmlns:a16="http://schemas.microsoft.com/office/drawing/2014/main" val="1781062455"/>
                  </a:ext>
                </a:extLst>
              </a:tr>
              <a:tr h="28172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19. Nutrient overload: </a:t>
                      </a:r>
                      <a:r>
                        <a:rPr lang="en-AU" sz="1100" baseline="0" dirty="0">
                          <a:latin typeface="Arial Narrow" panose="020B0606020202030204" pitchFamily="34" charset="0"/>
                        </a:rPr>
                        <a:t>Explain the process of eutrophication.</a:t>
                      </a:r>
                    </a:p>
                  </a:txBody>
                  <a:tcPr/>
                </a:tc>
                <a:tc>
                  <a:txBody>
                    <a:bodyPr/>
                    <a:lstStyle/>
                    <a:p>
                      <a:pPr algn="ctr"/>
                      <a:r>
                        <a:rPr lang="en-AU" sz="1200" dirty="0">
                          <a:latin typeface="Arial Narrow" panose="020B0606020202030204" pitchFamily="34" charset="0"/>
                        </a:rPr>
                        <a:t>37</a:t>
                      </a:r>
                    </a:p>
                  </a:txBody>
                  <a:tcPr/>
                </a:tc>
                <a:extLst>
                  <a:ext uri="{0D108BD9-81ED-4DB2-BD59-A6C34878D82A}">
                    <a16:rowId xmlns:a16="http://schemas.microsoft.com/office/drawing/2014/main" val="1750331188"/>
                  </a:ext>
                </a:extLst>
              </a:tr>
              <a:tr h="43823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20. Saving our soils and seas: </a:t>
                      </a:r>
                      <a:r>
                        <a:rPr lang="en-AU" sz="1100" baseline="0" dirty="0">
                          <a:latin typeface="Arial Narrow" panose="020B0606020202030204" pitchFamily="34" charset="0"/>
                        </a:rPr>
                        <a:t>Describe land management practices that contribute to the health of marine ecosystems, including siltation, algal blooms and agricultural practices</a:t>
                      </a:r>
                    </a:p>
                  </a:txBody>
                  <a:tcPr/>
                </a:tc>
                <a:tc>
                  <a:txBody>
                    <a:bodyPr/>
                    <a:lstStyle/>
                    <a:p>
                      <a:pPr algn="ctr"/>
                      <a:r>
                        <a:rPr lang="en-AU" sz="1200" dirty="0">
                          <a:latin typeface="Arial Narrow" panose="020B0606020202030204" pitchFamily="34" charset="0"/>
                        </a:rPr>
                        <a:t>39</a:t>
                      </a:r>
                    </a:p>
                  </a:txBody>
                  <a:tcPr/>
                </a:tc>
                <a:extLst>
                  <a:ext uri="{0D108BD9-81ED-4DB2-BD59-A6C34878D82A}">
                    <a16:rowId xmlns:a16="http://schemas.microsoft.com/office/drawing/2014/main" val="3043002331"/>
                  </a:ext>
                </a:extLst>
              </a:tr>
              <a:tr h="28172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21. Bug life: </a:t>
                      </a:r>
                      <a:r>
                        <a:rPr lang="en-AU" sz="1100" baseline="0" dirty="0">
                          <a:latin typeface="Arial Narrow" panose="020B0606020202030204" pitchFamily="34" charset="0"/>
                        </a:rPr>
                        <a:t>Explain an indirect method of measuring pollution levels using a biotic index.</a:t>
                      </a:r>
                    </a:p>
                  </a:txBody>
                  <a:tcPr/>
                </a:tc>
                <a:tc>
                  <a:txBody>
                    <a:bodyPr/>
                    <a:lstStyle/>
                    <a:p>
                      <a:pPr algn="ctr"/>
                      <a:r>
                        <a:rPr lang="en-AU" sz="1200" dirty="0">
                          <a:latin typeface="Arial Narrow" panose="020B0606020202030204" pitchFamily="34" charset="0"/>
                        </a:rPr>
                        <a:t>41</a:t>
                      </a:r>
                    </a:p>
                  </a:txBody>
                  <a:tcPr/>
                </a:tc>
                <a:extLst>
                  <a:ext uri="{0D108BD9-81ED-4DB2-BD59-A6C34878D82A}">
                    <a16:rowId xmlns:a16="http://schemas.microsoft.com/office/drawing/2014/main" val="3499038427"/>
                  </a:ext>
                </a:extLst>
              </a:tr>
              <a:tr h="610396">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22. Biology as indicators of change: </a:t>
                      </a:r>
                      <a:r>
                        <a:rPr lang="en-AU" sz="1100" baseline="0" dirty="0">
                          <a:latin typeface="Arial Narrow" panose="020B0606020202030204" pitchFamily="34" charset="0"/>
                        </a:rPr>
                        <a:t>Describe the concept of marine bio-indicators with an example, e.g. mussels (</a:t>
                      </a:r>
                      <a:r>
                        <a:rPr lang="en-AU" sz="1100" i="1" baseline="0" dirty="0">
                          <a:latin typeface="Arial Narrow" panose="020B0606020202030204" pitchFamily="34" charset="0"/>
                        </a:rPr>
                        <a:t>Mytilus </a:t>
                      </a:r>
                      <a:r>
                        <a:rPr lang="en-AU" sz="1100" i="1" baseline="0" dirty="0" err="1">
                          <a:latin typeface="Arial Narrow" panose="020B0606020202030204" pitchFamily="34" charset="0"/>
                        </a:rPr>
                        <a:t>galloprovincialis</a:t>
                      </a:r>
                      <a:r>
                        <a:rPr lang="en-AU" sz="1100" baseline="0" dirty="0">
                          <a:latin typeface="Arial Narrow" panose="020B0606020202030204" pitchFamily="34" charset="0"/>
                        </a:rPr>
                        <a:t>), mudskippers (</a:t>
                      </a:r>
                      <a:r>
                        <a:rPr lang="en-AU" sz="1100" i="1" baseline="0" dirty="0" err="1">
                          <a:latin typeface="Arial Narrow" panose="020B0606020202030204" pitchFamily="34" charset="0"/>
                        </a:rPr>
                        <a:t>Scartelaos</a:t>
                      </a:r>
                      <a:r>
                        <a:rPr lang="en-AU" sz="1100" i="1" baseline="0" dirty="0">
                          <a:latin typeface="Arial Narrow" panose="020B0606020202030204" pitchFamily="34" charset="0"/>
                        </a:rPr>
                        <a:t> </a:t>
                      </a:r>
                      <a:r>
                        <a:rPr lang="en-AU" sz="1100" i="1" baseline="0" dirty="0" err="1">
                          <a:latin typeface="Arial Narrow" panose="020B0606020202030204" pitchFamily="34" charset="0"/>
                        </a:rPr>
                        <a:t>histophorus</a:t>
                      </a:r>
                      <a:r>
                        <a:rPr lang="en-AU" sz="1100" baseline="0" dirty="0">
                          <a:latin typeface="Arial Narrow" panose="020B0606020202030204" pitchFamily="34" charset="0"/>
                        </a:rPr>
                        <a:t>), seagrass (</a:t>
                      </a:r>
                      <a:r>
                        <a:rPr lang="en-AU" sz="1100" i="1" baseline="0" dirty="0">
                          <a:latin typeface="Arial Narrow" panose="020B0606020202030204" pitchFamily="34" charset="0"/>
                        </a:rPr>
                        <a:t>Zostera spp.) </a:t>
                      </a:r>
                      <a:r>
                        <a:rPr lang="en-AU" sz="1100" baseline="0" dirty="0">
                          <a:latin typeface="Arial Narrow" panose="020B0606020202030204" pitchFamily="34" charset="0"/>
                        </a:rPr>
                        <a:t>and changes in concentration of pigments in certain corals.</a:t>
                      </a:r>
                    </a:p>
                  </a:txBody>
                  <a:tcPr/>
                </a:tc>
                <a:tc>
                  <a:txBody>
                    <a:bodyPr/>
                    <a:lstStyle/>
                    <a:p>
                      <a:pPr algn="ctr"/>
                      <a:r>
                        <a:rPr lang="en-AU" sz="1200" dirty="0">
                          <a:latin typeface="Arial Narrow" panose="020B0606020202030204" pitchFamily="34" charset="0"/>
                        </a:rPr>
                        <a:t>43</a:t>
                      </a:r>
                    </a:p>
                  </a:txBody>
                  <a:tcPr/>
                </a:tc>
                <a:extLst>
                  <a:ext uri="{0D108BD9-81ED-4DB2-BD59-A6C34878D82A}">
                    <a16:rowId xmlns:a16="http://schemas.microsoft.com/office/drawing/2014/main" val="2352765844"/>
                  </a:ext>
                </a:extLst>
              </a:tr>
              <a:tr h="43823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23. Muddy Waters: </a:t>
                      </a:r>
                      <a:r>
                        <a:rPr lang="en-AU" sz="1100" baseline="0" dirty="0">
                          <a:latin typeface="Arial Narrow" panose="020B0606020202030204" pitchFamily="34" charset="0"/>
                        </a:rPr>
                        <a:t>Interpret data from biotic and abiotic tests on a water sample to determine water quality.</a:t>
                      </a:r>
                    </a:p>
                  </a:txBody>
                  <a:tcPr/>
                </a:tc>
                <a:tc>
                  <a:txBody>
                    <a:bodyPr/>
                    <a:lstStyle/>
                    <a:p>
                      <a:pPr algn="ctr"/>
                      <a:r>
                        <a:rPr lang="en-AU" sz="1200" dirty="0">
                          <a:latin typeface="Arial Narrow" panose="020B0606020202030204" pitchFamily="34" charset="0"/>
                        </a:rPr>
                        <a:t>45</a:t>
                      </a:r>
                    </a:p>
                  </a:txBody>
                  <a:tcPr/>
                </a:tc>
                <a:extLst>
                  <a:ext uri="{0D108BD9-81ED-4DB2-BD59-A6C34878D82A}">
                    <a16:rowId xmlns:a16="http://schemas.microsoft.com/office/drawing/2014/main" val="1237824512"/>
                  </a:ext>
                </a:extLst>
              </a:tr>
              <a:tr h="281721">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a:solidFill>
                            <a:schemeClr val="bg1"/>
                          </a:solidFill>
                          <a:latin typeface="Arial Narrow" panose="020B0606020202030204" pitchFamily="34" charset="0"/>
                        </a:rPr>
                        <a:t>Strand: SCIENCE AS A HUMAN ENDEAVOUR</a:t>
                      </a:r>
                    </a:p>
                  </a:txBody>
                  <a:tcPr>
                    <a:solidFill>
                      <a:schemeClr val="bg1">
                        <a:lumMod val="50000"/>
                      </a:schemeClr>
                    </a:solidFill>
                  </a:tcPr>
                </a:tc>
                <a:tc hMerge="1">
                  <a:txBody>
                    <a:bodyPr/>
                    <a:lstStyle/>
                    <a:p>
                      <a:endParaRPr lang="en-AU" sz="1200" dirty="0">
                        <a:latin typeface="Arial Narrow" panose="020B0606020202030204" pitchFamily="34" charset="0"/>
                      </a:endParaRPr>
                    </a:p>
                  </a:txBody>
                  <a:tcPr/>
                </a:tc>
                <a:extLst>
                  <a:ext uri="{0D108BD9-81ED-4DB2-BD59-A6C34878D82A}">
                    <a16:rowId xmlns:a16="http://schemas.microsoft.com/office/drawing/2014/main" val="1642706371"/>
                  </a:ext>
                </a:extLst>
              </a:tr>
              <a:tr h="43823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24. Constructing Coastlines: </a:t>
                      </a:r>
                      <a:r>
                        <a:rPr lang="en-AU" sz="1100" baseline="0" dirty="0">
                          <a:latin typeface="Arial Narrow" panose="020B0606020202030204" pitchFamily="34" charset="0"/>
                        </a:rPr>
                        <a:t>Consider how historical local planning decisions on dynamic shorelines have influenced the selection of coastal management strategies.</a:t>
                      </a:r>
                    </a:p>
                  </a:txBody>
                  <a:tcPr/>
                </a:tc>
                <a:tc>
                  <a:txBody>
                    <a:bodyPr/>
                    <a:lstStyle/>
                    <a:p>
                      <a:pPr algn="ctr"/>
                      <a:r>
                        <a:rPr lang="en-AU" sz="1200" dirty="0">
                          <a:latin typeface="Arial Narrow" panose="020B0606020202030204" pitchFamily="34" charset="0"/>
                        </a:rPr>
                        <a:t>49</a:t>
                      </a:r>
                    </a:p>
                  </a:txBody>
                  <a:tcPr/>
                </a:tc>
                <a:extLst>
                  <a:ext uri="{0D108BD9-81ED-4DB2-BD59-A6C34878D82A}">
                    <a16:rowId xmlns:a16="http://schemas.microsoft.com/office/drawing/2014/main" val="2124683795"/>
                  </a:ext>
                </a:extLst>
              </a:tr>
              <a:tr h="610396">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25. Disturbance Dynamics: </a:t>
                      </a:r>
                      <a:r>
                        <a:rPr lang="en-AU" sz="1100" baseline="0" dirty="0">
                          <a:latin typeface="Arial Narrow" panose="020B0606020202030204" pitchFamily="34" charset="0"/>
                        </a:rPr>
                        <a:t>Recognise that impact levels from pulse events alter as populations increase and landscape dynamics change. This leads to increased pressure on infrastructure designed to mitigate risk.</a:t>
                      </a:r>
                    </a:p>
                  </a:txBody>
                  <a:tcPr/>
                </a:tc>
                <a:tc>
                  <a:txBody>
                    <a:bodyPr/>
                    <a:lstStyle/>
                    <a:p>
                      <a:pPr algn="ctr"/>
                      <a:r>
                        <a:rPr lang="en-AU" sz="1200" dirty="0">
                          <a:latin typeface="Arial Narrow" panose="020B0606020202030204" pitchFamily="34" charset="0"/>
                        </a:rPr>
                        <a:t>50</a:t>
                      </a:r>
                    </a:p>
                  </a:txBody>
                  <a:tcPr/>
                </a:tc>
                <a:extLst>
                  <a:ext uri="{0D108BD9-81ED-4DB2-BD59-A6C34878D82A}">
                    <a16:rowId xmlns:a16="http://schemas.microsoft.com/office/drawing/2014/main" val="3449983591"/>
                  </a:ext>
                </a:extLst>
              </a:tr>
              <a:tr h="610396">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26. Eyes under the water: </a:t>
                      </a:r>
                      <a:r>
                        <a:rPr lang="en-AU" sz="1100" baseline="0" dirty="0">
                          <a:latin typeface="Arial Narrow" panose="020B0606020202030204" pitchFamily="34" charset="0"/>
                        </a:rPr>
                        <a:t>Appreciate that diver-propelled vehicles with customised high-definition cameras and automated image-annotation methods have dramatically increased the size, accuracy, and geographic and temporal scope of the datasets that marine scientists work with.</a:t>
                      </a:r>
                    </a:p>
                  </a:txBody>
                  <a:tcPr/>
                </a:tc>
                <a:tc>
                  <a:txBody>
                    <a:bodyPr/>
                    <a:lstStyle/>
                    <a:p>
                      <a:pPr algn="ctr"/>
                      <a:r>
                        <a:rPr lang="en-AU" sz="1200" dirty="0">
                          <a:latin typeface="Arial Narrow" panose="020B0606020202030204" pitchFamily="34" charset="0"/>
                        </a:rPr>
                        <a:t>51</a:t>
                      </a:r>
                    </a:p>
                  </a:txBody>
                  <a:tcPr/>
                </a:tc>
                <a:extLst>
                  <a:ext uri="{0D108BD9-81ED-4DB2-BD59-A6C34878D82A}">
                    <a16:rowId xmlns:a16="http://schemas.microsoft.com/office/drawing/2014/main" val="2086997776"/>
                  </a:ext>
                </a:extLst>
              </a:tr>
              <a:tr h="610396">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27. Roads to Reefs: </a:t>
                      </a:r>
                      <a:r>
                        <a:rPr lang="en-AU" sz="1100" baseline="0" dirty="0">
                          <a:latin typeface="Arial Narrow" panose="020B0606020202030204" pitchFamily="34" charset="0"/>
                        </a:rPr>
                        <a:t>Recognise that the effectiveness of land-based management practices has a direct impact on the health of marine ecosystems. Scientific monitoring of these practices can be used to develop and evaluate projected impacts on marine conservation strategies</a:t>
                      </a:r>
                    </a:p>
                  </a:txBody>
                  <a:tcPr/>
                </a:tc>
                <a:tc>
                  <a:txBody>
                    <a:bodyPr/>
                    <a:lstStyle/>
                    <a:p>
                      <a:pPr algn="ctr"/>
                      <a:r>
                        <a:rPr lang="en-AU" sz="1200" dirty="0">
                          <a:latin typeface="Arial Narrow" panose="020B0606020202030204" pitchFamily="34" charset="0"/>
                        </a:rPr>
                        <a:t>52</a:t>
                      </a:r>
                    </a:p>
                  </a:txBody>
                  <a:tcPr/>
                </a:tc>
                <a:extLst>
                  <a:ext uri="{0D108BD9-81ED-4DB2-BD59-A6C34878D82A}">
                    <a16:rowId xmlns:a16="http://schemas.microsoft.com/office/drawing/2014/main" val="1872928877"/>
                  </a:ext>
                </a:extLst>
              </a:tr>
              <a:tr h="43823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28. High stakes: </a:t>
                      </a:r>
                      <a:r>
                        <a:rPr lang="en-AU" sz="1100" baseline="0" dirty="0">
                          <a:latin typeface="Arial Narrow" panose="020B0606020202030204" pitchFamily="34" charset="0"/>
                        </a:rPr>
                        <a:t>Discuss that the education of stakeholders is essential to encouraging sustainable management practices.</a:t>
                      </a:r>
                    </a:p>
                  </a:txBody>
                  <a:tcPr/>
                </a:tc>
                <a:tc>
                  <a:txBody>
                    <a:bodyPr/>
                    <a:lstStyle/>
                    <a:p>
                      <a:pPr algn="ctr"/>
                      <a:r>
                        <a:rPr lang="en-AU" sz="1200" dirty="0">
                          <a:latin typeface="Arial Narrow" panose="020B0606020202030204" pitchFamily="34" charset="0"/>
                        </a:rPr>
                        <a:t>53</a:t>
                      </a:r>
                    </a:p>
                  </a:txBody>
                  <a:tcPr/>
                </a:tc>
                <a:extLst>
                  <a:ext uri="{0D108BD9-81ED-4DB2-BD59-A6C34878D82A}">
                    <a16:rowId xmlns:a16="http://schemas.microsoft.com/office/drawing/2014/main" val="2074794855"/>
                  </a:ext>
                </a:extLst>
              </a:tr>
              <a:tr h="43823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29. Power in data: </a:t>
                      </a:r>
                      <a:r>
                        <a:rPr lang="en-AU" sz="1100" baseline="0" dirty="0">
                          <a:latin typeface="Arial Narrow" panose="020B0606020202030204" pitchFamily="34" charset="0"/>
                        </a:rPr>
                        <a:t>Consider that the use of data can inform the selection of coastal management strategies that may have beneficial, and/or harmful and/or unintended consequences.</a:t>
                      </a:r>
                    </a:p>
                  </a:txBody>
                  <a:tcPr/>
                </a:tc>
                <a:tc>
                  <a:txBody>
                    <a:bodyPr/>
                    <a:lstStyle/>
                    <a:p>
                      <a:pPr algn="ctr"/>
                      <a:r>
                        <a:rPr lang="en-AU" sz="1200" dirty="0">
                          <a:latin typeface="Arial Narrow" panose="020B0606020202030204" pitchFamily="34" charset="0"/>
                        </a:rPr>
                        <a:t>54</a:t>
                      </a:r>
                    </a:p>
                  </a:txBody>
                  <a:tcPr/>
                </a:tc>
                <a:extLst>
                  <a:ext uri="{0D108BD9-81ED-4DB2-BD59-A6C34878D82A}">
                    <a16:rowId xmlns:a16="http://schemas.microsoft.com/office/drawing/2014/main" val="3498843518"/>
                  </a:ext>
                </a:extLst>
              </a:tr>
              <a:tr h="281721">
                <a:tc gridSpan="2">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a:solidFill>
                            <a:schemeClr val="bg1"/>
                          </a:solidFill>
                          <a:latin typeface="Arial Narrow" panose="020B0606020202030204" pitchFamily="34" charset="0"/>
                        </a:rPr>
                        <a:t>Strand: SCIENCE INQUIRY</a:t>
                      </a:r>
                    </a:p>
                  </a:txBody>
                  <a:tcPr>
                    <a:solidFill>
                      <a:schemeClr val="bg1">
                        <a:lumMod val="50000"/>
                      </a:schemeClr>
                    </a:solidFill>
                  </a:tcPr>
                </a:tc>
                <a:tc hMerge="1">
                  <a:txBody>
                    <a:bodyPr/>
                    <a:lstStyle/>
                    <a:p>
                      <a:endParaRPr lang="en-AU" sz="1200" dirty="0">
                        <a:latin typeface="Arial Narrow" panose="020B0606020202030204" pitchFamily="34" charset="0"/>
                      </a:endParaRPr>
                    </a:p>
                  </a:txBody>
                  <a:tcPr/>
                </a:tc>
                <a:extLst>
                  <a:ext uri="{0D108BD9-81ED-4DB2-BD59-A6C34878D82A}">
                    <a16:rowId xmlns:a16="http://schemas.microsoft.com/office/drawing/2014/main" val="1272897800"/>
                  </a:ext>
                </a:extLst>
              </a:tr>
              <a:tr h="438233">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30. What’s in the water?: </a:t>
                      </a:r>
                      <a:r>
                        <a:rPr lang="en-AU" sz="1100" baseline="0" dirty="0">
                          <a:latin typeface="Arial Narrow" panose="020B0606020202030204" pitchFamily="34" charset="0"/>
                        </a:rPr>
                        <a:t>Investigate water quality by conducting biotic and abiotic tests on a water sample.</a:t>
                      </a:r>
                    </a:p>
                  </a:txBody>
                  <a:tcPr/>
                </a:tc>
                <a:tc>
                  <a:txBody>
                    <a:bodyPr/>
                    <a:lstStyle/>
                    <a:p>
                      <a:pPr algn="ctr"/>
                      <a:r>
                        <a:rPr lang="en-AU" sz="1200" dirty="0">
                          <a:latin typeface="Arial Narrow" panose="020B0606020202030204" pitchFamily="34" charset="0"/>
                        </a:rPr>
                        <a:t>55</a:t>
                      </a:r>
                    </a:p>
                  </a:txBody>
                  <a:tcPr/>
                </a:tc>
                <a:extLst>
                  <a:ext uri="{0D108BD9-81ED-4DB2-BD59-A6C34878D82A}">
                    <a16:rowId xmlns:a16="http://schemas.microsoft.com/office/drawing/2014/main" val="4124986633"/>
                  </a:ext>
                </a:extLst>
              </a:tr>
              <a:tr h="28172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31. Making waves: </a:t>
                      </a:r>
                      <a:r>
                        <a:rPr lang="en-AU" sz="1100" b="0" baseline="0" dirty="0">
                          <a:latin typeface="Arial Narrow" panose="020B0606020202030204" pitchFamily="34" charset="0"/>
                        </a:rPr>
                        <a:t>Investigate wave properties using a wave tank.</a:t>
                      </a:r>
                    </a:p>
                  </a:txBody>
                  <a:tcPr/>
                </a:tc>
                <a:tc>
                  <a:txBody>
                    <a:bodyPr/>
                    <a:lstStyle/>
                    <a:p>
                      <a:pPr algn="ctr"/>
                      <a:r>
                        <a:rPr lang="en-AU" sz="1200" dirty="0">
                          <a:latin typeface="Arial Narrow" panose="020B0606020202030204" pitchFamily="34" charset="0"/>
                        </a:rPr>
                        <a:t>56</a:t>
                      </a:r>
                    </a:p>
                  </a:txBody>
                  <a:tcPr/>
                </a:tc>
                <a:extLst>
                  <a:ext uri="{0D108BD9-81ED-4DB2-BD59-A6C34878D82A}">
                    <a16:rowId xmlns:a16="http://schemas.microsoft.com/office/drawing/2014/main" val="4294562913"/>
                  </a:ext>
                </a:extLst>
              </a:tr>
              <a:tr h="281721">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32. Beach </a:t>
                      </a:r>
                      <a:r>
                        <a:rPr lang="en-AU" sz="1100" b="1" baseline="0" dirty="0" err="1">
                          <a:latin typeface="Arial Narrow" panose="020B0606020202030204" pitchFamily="34" charset="0"/>
                        </a:rPr>
                        <a:t>prac</a:t>
                      </a:r>
                      <a:r>
                        <a:rPr lang="en-AU" sz="1100" b="1" baseline="0" dirty="0">
                          <a:latin typeface="Arial Narrow" panose="020B0606020202030204" pitchFamily="34" charset="0"/>
                        </a:rPr>
                        <a:t>: </a:t>
                      </a:r>
                      <a:r>
                        <a:rPr lang="en-AU" sz="1100" b="0" baseline="0" dirty="0">
                          <a:latin typeface="Arial Narrow" panose="020B0606020202030204" pitchFamily="34" charset="0"/>
                        </a:rPr>
                        <a:t>Investigate sandy coastlines using beach profiles, dune transects and sand sifts.</a:t>
                      </a:r>
                    </a:p>
                  </a:txBody>
                  <a:tcPr/>
                </a:tc>
                <a:tc>
                  <a:txBody>
                    <a:bodyPr/>
                    <a:lstStyle/>
                    <a:p>
                      <a:pPr algn="ctr"/>
                      <a:r>
                        <a:rPr lang="en-AU" sz="1200" dirty="0">
                          <a:latin typeface="Arial Narrow" panose="020B0606020202030204" pitchFamily="34" charset="0"/>
                        </a:rPr>
                        <a:t>57</a:t>
                      </a:r>
                    </a:p>
                  </a:txBody>
                  <a:tcPr/>
                </a:tc>
                <a:extLst>
                  <a:ext uri="{0D108BD9-81ED-4DB2-BD59-A6C34878D82A}">
                    <a16:rowId xmlns:a16="http://schemas.microsoft.com/office/drawing/2014/main" val="4051604653"/>
                  </a:ext>
                </a:extLst>
              </a:tr>
            </a:tbl>
          </a:graphicData>
        </a:graphic>
      </p:graphicFrame>
    </p:spTree>
    <p:extLst>
      <p:ext uri="{BB962C8B-B14F-4D97-AF65-F5344CB8AC3E}">
        <p14:creationId xmlns:p14="http://schemas.microsoft.com/office/powerpoint/2010/main" val="11871612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426735" y="943587"/>
            <a:ext cx="5859367" cy="1381917"/>
          </a:xfrm>
          <a:prstGeom prst="rect">
            <a:avLst/>
          </a:prstGeom>
        </p:spPr>
        <p:txBody>
          <a:bodyPr wrap="square">
            <a:spAutoFit/>
          </a:bodyPr>
          <a:lstStyle/>
          <a:p>
            <a:r>
              <a:rPr lang="en-AU" sz="1600" b="1" dirty="0">
                <a:solidFill>
                  <a:srgbClr val="000000"/>
                </a:solidFill>
                <a:latin typeface="Arial Narrow" panose="020B0606020202030204" pitchFamily="34" charset="0"/>
                <a:sym typeface="Wingdings" panose="05000000000000000000" pitchFamily="2" charset="2"/>
              </a:rPr>
              <a:t>Bug tolerance to pollution</a:t>
            </a:r>
          </a:p>
          <a:p>
            <a:r>
              <a:rPr lang="en-AU" sz="1100" dirty="0">
                <a:solidFill>
                  <a:srgbClr val="000000"/>
                </a:solidFill>
                <a:latin typeface="Arial Narrow" panose="020B0606020202030204" pitchFamily="34" charset="0"/>
                <a:sym typeface="Wingdings" panose="05000000000000000000" pitchFamily="2" charset="2"/>
              </a:rPr>
              <a:t>Tolerance levels to pollution are not the same for all organisms. Some organisms survive in polluted waters, others don’t. If a waterbody is polluted, only tolerant species will be present. A biotic index is a rapid assessment technique for stream pollution and water quality based on the tolerance levels of species present. </a:t>
            </a:r>
            <a:br>
              <a:rPr lang="en-AU" sz="1100" dirty="0">
                <a:solidFill>
                  <a:srgbClr val="000000"/>
                </a:solidFill>
                <a:latin typeface="Arial Narrow" panose="020B0606020202030204" pitchFamily="34" charset="0"/>
                <a:sym typeface="Wingdings" panose="05000000000000000000" pitchFamily="2" charset="2"/>
              </a:rPr>
            </a:br>
            <a:r>
              <a:rPr lang="en-AU" sz="1100" dirty="0">
                <a:solidFill>
                  <a:srgbClr val="000000"/>
                </a:solidFill>
                <a:latin typeface="Arial Narrow" panose="020B0606020202030204" pitchFamily="34" charset="0"/>
                <a:sym typeface="Wingdings" panose="05000000000000000000" pitchFamily="2" charset="2"/>
              </a:rPr>
              <a:t>The tolerance levels (bug values) are predetermined</a:t>
            </a:r>
            <a:r>
              <a:rPr lang="en-AU" sz="1100" baseline="30000" dirty="0">
                <a:solidFill>
                  <a:srgbClr val="000000"/>
                </a:solidFill>
                <a:latin typeface="Arial Narrow" panose="020B0606020202030204" pitchFamily="34" charset="0"/>
                <a:sym typeface="Wingdings" panose="05000000000000000000" pitchFamily="2" charset="2"/>
              </a:rPr>
              <a:t>[1]</a:t>
            </a:r>
            <a:r>
              <a:rPr lang="en-AU" sz="1100" dirty="0">
                <a:solidFill>
                  <a:srgbClr val="000000"/>
                </a:solidFill>
                <a:latin typeface="Arial Narrow" panose="020B0606020202030204" pitchFamily="34" charset="0"/>
                <a:sym typeface="Wingdings" panose="05000000000000000000" pitchFamily="2" charset="2"/>
              </a:rPr>
              <a:t>. All you have to do is sample the water by catching as many species as you can in a given time period, identify what you find and count how many there are (abundance). Table 1 below</a:t>
            </a:r>
            <a:r>
              <a:rPr lang="en-AU" sz="1100" baseline="30000" dirty="0">
                <a:solidFill>
                  <a:srgbClr val="000000"/>
                </a:solidFill>
                <a:latin typeface="Arial Narrow" panose="020B0606020202030204" pitchFamily="34" charset="0"/>
                <a:sym typeface="Wingdings" panose="05000000000000000000" pitchFamily="2" charset="2"/>
              </a:rPr>
              <a:t> </a:t>
            </a:r>
            <a:r>
              <a:rPr lang="en-AU" sz="1100" dirty="0">
                <a:solidFill>
                  <a:srgbClr val="000000"/>
                </a:solidFill>
                <a:latin typeface="Arial Narrow" panose="020B0606020202030204" pitchFamily="34" charset="0"/>
                <a:sym typeface="Wingdings" panose="05000000000000000000" pitchFamily="2" charset="2"/>
              </a:rPr>
              <a:t>includes the bug abundance data collected from a local stream. </a:t>
            </a:r>
          </a:p>
        </p:txBody>
      </p:sp>
      <p:graphicFrame>
        <p:nvGraphicFramePr>
          <p:cNvPr id="7" name="Table 6"/>
          <p:cNvGraphicFramePr>
            <a:graphicFrameLocks noGrp="1"/>
          </p:cNvGraphicFramePr>
          <p:nvPr/>
        </p:nvGraphicFramePr>
        <p:xfrm>
          <a:off x="501939" y="2604048"/>
          <a:ext cx="5784164" cy="5516880"/>
        </p:xfrm>
        <a:graphic>
          <a:graphicData uri="http://schemas.openxmlformats.org/drawingml/2006/table">
            <a:tbl>
              <a:tblPr firstRow="1" bandRow="1">
                <a:tableStyleId>{5940675A-B579-460E-94D1-54222C63F5DA}</a:tableStyleId>
              </a:tblPr>
              <a:tblGrid>
                <a:gridCol w="1166820">
                  <a:extLst>
                    <a:ext uri="{9D8B030D-6E8A-4147-A177-3AD203B41FA5}">
                      <a16:colId xmlns:a16="http://schemas.microsoft.com/office/drawing/2014/main" val="20000"/>
                    </a:ext>
                  </a:extLst>
                </a:gridCol>
                <a:gridCol w="941527">
                  <a:extLst>
                    <a:ext uri="{9D8B030D-6E8A-4147-A177-3AD203B41FA5}">
                      <a16:colId xmlns:a16="http://schemas.microsoft.com/office/drawing/2014/main" val="20001"/>
                    </a:ext>
                  </a:extLst>
                </a:gridCol>
                <a:gridCol w="579402">
                  <a:extLst>
                    <a:ext uri="{9D8B030D-6E8A-4147-A177-3AD203B41FA5}">
                      <a16:colId xmlns:a16="http://schemas.microsoft.com/office/drawing/2014/main" val="20002"/>
                    </a:ext>
                  </a:extLst>
                </a:gridCol>
                <a:gridCol w="796676">
                  <a:extLst>
                    <a:ext uri="{9D8B030D-6E8A-4147-A177-3AD203B41FA5}">
                      <a16:colId xmlns:a16="http://schemas.microsoft.com/office/drawing/2014/main" val="20003"/>
                    </a:ext>
                  </a:extLst>
                </a:gridCol>
                <a:gridCol w="724252">
                  <a:extLst>
                    <a:ext uri="{9D8B030D-6E8A-4147-A177-3AD203B41FA5}">
                      <a16:colId xmlns:a16="http://schemas.microsoft.com/office/drawing/2014/main" val="20004"/>
                    </a:ext>
                  </a:extLst>
                </a:gridCol>
                <a:gridCol w="596051">
                  <a:extLst>
                    <a:ext uri="{9D8B030D-6E8A-4147-A177-3AD203B41FA5}">
                      <a16:colId xmlns:a16="http://schemas.microsoft.com/office/drawing/2014/main" val="20005"/>
                    </a:ext>
                  </a:extLst>
                </a:gridCol>
                <a:gridCol w="979436">
                  <a:extLst>
                    <a:ext uri="{9D8B030D-6E8A-4147-A177-3AD203B41FA5}">
                      <a16:colId xmlns:a16="http://schemas.microsoft.com/office/drawing/2014/main" val="20006"/>
                    </a:ext>
                  </a:extLst>
                </a:gridCol>
              </a:tblGrid>
              <a:tr h="182880">
                <a:tc rowSpan="7">
                  <a:txBody>
                    <a:bodyPr/>
                    <a:lstStyle/>
                    <a:p>
                      <a:pPr algn="ctr"/>
                      <a:r>
                        <a:rPr lang="en-AU" sz="1000" b="1" dirty="0">
                          <a:latin typeface="Arial Narrow" panose="020B0606020202030204" pitchFamily="34" charset="0"/>
                        </a:rPr>
                        <a:t>Bug type</a:t>
                      </a:r>
                    </a:p>
                  </a:txBody>
                  <a:tcPr anchor="ctr"/>
                </a:tc>
                <a:tc rowSpan="7">
                  <a:txBody>
                    <a:bodyPr/>
                    <a:lstStyle/>
                    <a:p>
                      <a:pPr algn="ctr"/>
                      <a:r>
                        <a:rPr lang="en-AU" sz="1000" b="1" dirty="0">
                          <a:latin typeface="Arial Narrow" panose="020B0606020202030204" pitchFamily="34" charset="0"/>
                        </a:rPr>
                        <a:t>Scientific Name</a:t>
                      </a:r>
                    </a:p>
                  </a:txBody>
                  <a:tcPr anchor="ctr"/>
                </a:tc>
                <a:tc rowSpan="7">
                  <a:txBody>
                    <a:bodyPr/>
                    <a:lstStyle/>
                    <a:p>
                      <a:pPr algn="ctr"/>
                      <a:r>
                        <a:rPr lang="en-AU" sz="1000" b="1" dirty="0">
                          <a:latin typeface="Arial Narrow" panose="020B0606020202030204" pitchFamily="34" charset="0"/>
                        </a:rPr>
                        <a:t>Bug</a:t>
                      </a:r>
                      <a:r>
                        <a:rPr lang="en-AU" sz="1000" b="1" baseline="0" dirty="0">
                          <a:latin typeface="Arial Narrow" panose="020B0606020202030204" pitchFamily="34" charset="0"/>
                        </a:rPr>
                        <a:t> </a:t>
                      </a:r>
                      <a:r>
                        <a:rPr lang="en-AU" sz="1000" b="1" dirty="0">
                          <a:latin typeface="Arial Narrow" panose="020B0606020202030204" pitchFamily="34" charset="0"/>
                        </a:rPr>
                        <a:t>Value</a:t>
                      </a:r>
                    </a:p>
                  </a:txBody>
                  <a:tcPr anchor="ctr"/>
                </a:tc>
                <a:tc rowSpan="7">
                  <a:txBody>
                    <a:bodyPr/>
                    <a:lstStyle/>
                    <a:p>
                      <a:pPr algn="ctr"/>
                      <a:endParaRPr lang="en-AU" sz="1000" b="1" dirty="0">
                        <a:latin typeface="Arial Narrow" panose="020B0606020202030204" pitchFamily="34" charset="0"/>
                      </a:endParaRPr>
                    </a:p>
                    <a:p>
                      <a:pPr algn="ctr"/>
                      <a:endParaRPr lang="en-AU" sz="1000" b="1" dirty="0">
                        <a:latin typeface="Arial Narrow" panose="020B0606020202030204" pitchFamily="34" charset="0"/>
                      </a:endParaRPr>
                    </a:p>
                    <a:p>
                      <a:pPr algn="ctr"/>
                      <a:endParaRPr lang="en-AU" sz="1000" b="1" dirty="0">
                        <a:latin typeface="Arial Narrow" panose="020B0606020202030204" pitchFamily="34" charset="0"/>
                      </a:endParaRPr>
                    </a:p>
                    <a:p>
                      <a:pPr algn="ctr"/>
                      <a:endParaRPr lang="en-AU" sz="1000" b="1" dirty="0">
                        <a:latin typeface="Arial Narrow" panose="020B0606020202030204" pitchFamily="34" charset="0"/>
                      </a:endParaRPr>
                    </a:p>
                    <a:p>
                      <a:pPr algn="ctr"/>
                      <a:r>
                        <a:rPr lang="en-AU" sz="1000" b="1" dirty="0">
                          <a:latin typeface="Arial Narrow" panose="020B0606020202030204" pitchFamily="34" charset="0"/>
                        </a:rPr>
                        <a:t>Abundance</a:t>
                      </a:r>
                    </a:p>
                    <a:p>
                      <a:pPr algn="ctr"/>
                      <a:endParaRPr lang="en-AU" sz="1000" b="0" dirty="0">
                        <a:latin typeface="Arial Narrow" panose="020B0606020202030204" pitchFamily="34" charset="0"/>
                      </a:endParaRPr>
                    </a:p>
                    <a:p>
                      <a:pPr algn="ctr"/>
                      <a:r>
                        <a:rPr lang="en-AU" sz="1000" b="0" dirty="0">
                          <a:latin typeface="Arial Narrow" panose="020B0606020202030204" pitchFamily="34" charset="0"/>
                        </a:rPr>
                        <a:t>(raw data collected</a:t>
                      </a:r>
                      <a:r>
                        <a:rPr lang="en-AU" sz="1000" b="0" baseline="0" dirty="0">
                          <a:latin typeface="Arial Narrow" panose="020B0606020202030204" pitchFamily="34" charset="0"/>
                        </a:rPr>
                        <a:t> from the stream!!)</a:t>
                      </a:r>
                      <a:endParaRPr lang="en-AU" sz="1000" b="0" dirty="0">
                        <a:latin typeface="Arial Narrow" panose="020B0606020202030204" pitchFamily="34" charset="0"/>
                      </a:endParaRPr>
                    </a:p>
                  </a:txBody>
                  <a:tcPr anchor="ctr"/>
                </a:tc>
                <a:tc gridSpan="2">
                  <a:txBody>
                    <a:bodyPr/>
                    <a:lstStyle/>
                    <a:p>
                      <a:pPr algn="ctr"/>
                      <a:r>
                        <a:rPr lang="en-AU" sz="1000" b="1" dirty="0">
                          <a:latin typeface="Arial Narrow" panose="020B0606020202030204" pitchFamily="34" charset="0"/>
                        </a:rPr>
                        <a:t>Weight</a:t>
                      </a:r>
                    </a:p>
                  </a:txBody>
                  <a:tcPr anchor="b"/>
                </a:tc>
                <a:tc hMerge="1">
                  <a:txBody>
                    <a:bodyPr/>
                    <a:lstStyle/>
                    <a:p>
                      <a:endParaRPr lang="en-AU"/>
                    </a:p>
                  </a:txBody>
                  <a:tcPr/>
                </a:tc>
                <a:tc rowSpan="7">
                  <a:txBody>
                    <a:bodyPr/>
                    <a:lstStyle/>
                    <a:p>
                      <a:pPr algn="ctr"/>
                      <a:endParaRPr lang="en-AU" sz="900" b="1" baseline="0" dirty="0">
                        <a:latin typeface="Arial Narrow" panose="020B0606020202030204" pitchFamily="34" charset="0"/>
                      </a:endParaRPr>
                    </a:p>
                    <a:p>
                      <a:pPr algn="ctr"/>
                      <a:endParaRPr lang="en-AU" sz="900" b="1" baseline="0" dirty="0">
                        <a:latin typeface="Arial Narrow" panose="020B0606020202030204" pitchFamily="34" charset="0"/>
                      </a:endParaRPr>
                    </a:p>
                    <a:p>
                      <a:pPr algn="ctr"/>
                      <a:endParaRPr lang="en-AU" sz="900" b="1" baseline="0" dirty="0">
                        <a:latin typeface="Arial Narrow" panose="020B0606020202030204" pitchFamily="34" charset="0"/>
                      </a:endParaRPr>
                    </a:p>
                    <a:p>
                      <a:pPr algn="ctr"/>
                      <a:r>
                        <a:rPr lang="en-AU" sz="1000" b="1" baseline="0" dirty="0">
                          <a:latin typeface="Arial Narrow" panose="020B0606020202030204" pitchFamily="34" charset="0"/>
                        </a:rPr>
                        <a:t>Index</a:t>
                      </a:r>
                    </a:p>
                    <a:p>
                      <a:pPr algn="ctr"/>
                      <a:endParaRPr lang="en-AU" sz="1000" b="1" baseline="0" dirty="0">
                        <a:latin typeface="Arial Narrow" panose="020B0606020202030204" pitchFamily="34" charset="0"/>
                      </a:endParaRPr>
                    </a:p>
                    <a:p>
                      <a:pPr algn="ctr"/>
                      <a:r>
                        <a:rPr lang="en-AU" sz="1000" b="0" dirty="0">
                          <a:latin typeface="Arial Narrow" panose="020B0606020202030204" pitchFamily="34" charset="0"/>
                        </a:rPr>
                        <a:t>(Bug</a:t>
                      </a:r>
                      <a:r>
                        <a:rPr lang="en-AU" sz="1000" b="0" baseline="0" dirty="0">
                          <a:latin typeface="Arial Narrow" panose="020B0606020202030204" pitchFamily="34" charset="0"/>
                        </a:rPr>
                        <a:t> Value</a:t>
                      </a:r>
                    </a:p>
                    <a:p>
                      <a:pPr algn="ctr"/>
                      <a:r>
                        <a:rPr lang="en-AU" sz="1000" b="0" baseline="0" dirty="0">
                          <a:latin typeface="Arial Narrow" panose="020B0606020202030204" pitchFamily="34" charset="0"/>
                        </a:rPr>
                        <a:t> x Weight)</a:t>
                      </a:r>
                      <a:endParaRPr lang="en-AU" sz="1000" b="0" dirty="0">
                        <a:latin typeface="Arial Narrow" panose="020B0606020202030204" pitchFamily="34" charset="0"/>
                      </a:endParaRPr>
                    </a:p>
                  </a:txBody>
                  <a:tcPr anchor="ctr"/>
                </a:tc>
                <a:extLst>
                  <a:ext uri="{0D108BD9-81ED-4DB2-BD59-A6C34878D82A}">
                    <a16:rowId xmlns:a16="http://schemas.microsoft.com/office/drawing/2014/main" val="10000"/>
                  </a:ext>
                </a:extLst>
              </a:tr>
              <a:tr h="0">
                <a:tc vMerge="1">
                  <a:txBody>
                    <a:bodyPr/>
                    <a:lstStyle/>
                    <a:p>
                      <a:endParaRPr lang="en-AU"/>
                    </a:p>
                  </a:txBody>
                  <a:tcPr/>
                </a:tc>
                <a:tc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algn="ctr"/>
                      <a:r>
                        <a:rPr lang="en-AU" sz="900" b="0" dirty="0">
                          <a:latin typeface="Arial Narrow" panose="020B0606020202030204" pitchFamily="34" charset="0"/>
                        </a:rPr>
                        <a:t>Abundance</a:t>
                      </a:r>
                    </a:p>
                  </a:txBody>
                  <a:tcPr anchor="b">
                    <a:solidFill>
                      <a:schemeClr val="bg1">
                        <a:lumMod val="85000"/>
                      </a:schemeClr>
                    </a:solidFill>
                  </a:tcPr>
                </a:tc>
                <a:tc>
                  <a:txBody>
                    <a:bodyPr/>
                    <a:lstStyle/>
                    <a:p>
                      <a:pPr algn="ctr"/>
                      <a:r>
                        <a:rPr lang="en-AU" sz="900" b="0" dirty="0">
                          <a:latin typeface="Arial Narrow" panose="020B0606020202030204" pitchFamily="34" charset="0"/>
                        </a:rPr>
                        <a:t>Weight</a:t>
                      </a:r>
                    </a:p>
                  </a:txBody>
                  <a:tcPr anchor="b">
                    <a:solidFill>
                      <a:schemeClr val="bg1">
                        <a:lumMod val="85000"/>
                      </a:schemeClr>
                    </a:solidFill>
                  </a:tcPr>
                </a:tc>
                <a:tc vMerge="1">
                  <a:txBody>
                    <a:bodyPr/>
                    <a:lstStyle/>
                    <a:p>
                      <a:endParaRPr lang="en-AU"/>
                    </a:p>
                  </a:txBody>
                  <a:tcPr/>
                </a:tc>
                <a:extLst>
                  <a:ext uri="{0D108BD9-81ED-4DB2-BD59-A6C34878D82A}">
                    <a16:rowId xmlns:a16="http://schemas.microsoft.com/office/drawing/2014/main" val="10001"/>
                  </a:ext>
                </a:extLst>
              </a:tr>
              <a:tr h="137160">
                <a:tc vMerge="1">
                  <a:txBody>
                    <a:bodyPr/>
                    <a:lstStyle/>
                    <a:p>
                      <a:endParaRPr lang="en-AU"/>
                    </a:p>
                  </a:txBody>
                  <a:tcPr/>
                </a:tc>
                <a:tc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algn="ctr"/>
                      <a:r>
                        <a:rPr lang="en-AU" sz="900" b="1" dirty="0">
                          <a:latin typeface="Arial Narrow" panose="020B0606020202030204" pitchFamily="34" charset="0"/>
                        </a:rPr>
                        <a:t>1-2</a:t>
                      </a:r>
                    </a:p>
                  </a:txBody>
                  <a:tcPr anchor="b">
                    <a:solidFill>
                      <a:schemeClr val="bg1"/>
                    </a:solidFill>
                  </a:tcPr>
                </a:tc>
                <a:tc>
                  <a:txBody>
                    <a:bodyPr/>
                    <a:lstStyle/>
                    <a:p>
                      <a:pPr algn="ctr"/>
                      <a:r>
                        <a:rPr lang="en-AU" sz="900" b="1" dirty="0">
                          <a:latin typeface="Arial Narrow" panose="020B0606020202030204" pitchFamily="34" charset="0"/>
                        </a:rPr>
                        <a:t>1</a:t>
                      </a:r>
                    </a:p>
                  </a:txBody>
                  <a:tcPr anchor="b">
                    <a:solidFill>
                      <a:schemeClr val="bg1"/>
                    </a:solidFill>
                  </a:tcPr>
                </a:tc>
                <a:tc vMerge="1">
                  <a:txBody>
                    <a:bodyPr/>
                    <a:lstStyle/>
                    <a:p>
                      <a:endParaRPr lang="en-AU"/>
                    </a:p>
                  </a:txBody>
                  <a:tcPr/>
                </a:tc>
                <a:extLst>
                  <a:ext uri="{0D108BD9-81ED-4DB2-BD59-A6C34878D82A}">
                    <a16:rowId xmlns:a16="http://schemas.microsoft.com/office/drawing/2014/main" val="10002"/>
                  </a:ext>
                </a:extLst>
              </a:tr>
              <a:tr h="152400">
                <a:tc vMerge="1">
                  <a:txBody>
                    <a:bodyPr/>
                    <a:lstStyle/>
                    <a:p>
                      <a:endParaRPr lang="en-AU"/>
                    </a:p>
                  </a:txBody>
                  <a:tcPr/>
                </a:tc>
                <a:tc vMerge="1">
                  <a:txBody>
                    <a:bodyPr/>
                    <a:lstStyle/>
                    <a:p>
                      <a:pPr algn="ctr"/>
                      <a:endParaRPr lang="en-AU" sz="900" b="1" dirty="0">
                        <a:latin typeface="Arial Narrow" panose="020B0606020202030204" pitchFamily="34" charset="0"/>
                      </a:endParaRPr>
                    </a:p>
                  </a:txBody>
                  <a:tcPr anchor="ctr"/>
                </a:tc>
                <a:tc vMerge="1">
                  <a:txBody>
                    <a:bodyPr/>
                    <a:lstStyle/>
                    <a:p>
                      <a:endParaRPr lang="en-AU"/>
                    </a:p>
                  </a:txBody>
                  <a:tcPr/>
                </a:tc>
                <a:tc vMerge="1">
                  <a:txBody>
                    <a:bodyPr/>
                    <a:lstStyle/>
                    <a:p>
                      <a:endParaRPr lang="en-AU"/>
                    </a:p>
                  </a:txBody>
                  <a:tcPr/>
                </a:tc>
                <a:tc>
                  <a:txBody>
                    <a:bodyPr/>
                    <a:lstStyle/>
                    <a:p>
                      <a:pPr algn="ctr"/>
                      <a:r>
                        <a:rPr lang="en-AU" sz="900" b="1" dirty="0">
                          <a:latin typeface="Arial Narrow" panose="020B0606020202030204" pitchFamily="34" charset="0"/>
                        </a:rPr>
                        <a:t>3-5</a:t>
                      </a:r>
                    </a:p>
                  </a:txBody>
                  <a:tcPr anchor="b">
                    <a:solidFill>
                      <a:schemeClr val="bg1"/>
                    </a:solidFill>
                  </a:tcPr>
                </a:tc>
                <a:tc>
                  <a:txBody>
                    <a:bodyPr/>
                    <a:lstStyle/>
                    <a:p>
                      <a:pPr algn="ctr"/>
                      <a:r>
                        <a:rPr lang="en-AU" sz="900" b="1" dirty="0">
                          <a:latin typeface="Arial Narrow" panose="020B0606020202030204" pitchFamily="34" charset="0"/>
                        </a:rPr>
                        <a:t>2</a:t>
                      </a:r>
                    </a:p>
                  </a:txBody>
                  <a:tcPr anchor="b">
                    <a:solidFill>
                      <a:schemeClr val="bg1"/>
                    </a:solidFill>
                  </a:tcPr>
                </a:tc>
                <a:tc vMerge="1">
                  <a:txBody>
                    <a:bodyPr/>
                    <a:lstStyle/>
                    <a:p>
                      <a:endParaRPr lang="en-AU"/>
                    </a:p>
                  </a:txBody>
                  <a:tcPr/>
                </a:tc>
                <a:extLst>
                  <a:ext uri="{0D108BD9-81ED-4DB2-BD59-A6C34878D82A}">
                    <a16:rowId xmlns:a16="http://schemas.microsoft.com/office/drawing/2014/main" val="10003"/>
                  </a:ext>
                </a:extLst>
              </a:tr>
              <a:tr h="0">
                <a:tc vMerge="1">
                  <a:txBody>
                    <a:bodyPr/>
                    <a:lstStyle/>
                    <a:p>
                      <a:endParaRPr lang="en-AU"/>
                    </a:p>
                  </a:txBody>
                  <a:tcPr/>
                </a:tc>
                <a:tc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algn="ctr"/>
                      <a:r>
                        <a:rPr lang="en-AU" sz="900" b="1" dirty="0">
                          <a:latin typeface="Arial Narrow" panose="020B0606020202030204" pitchFamily="34" charset="0"/>
                        </a:rPr>
                        <a:t>6-10</a:t>
                      </a:r>
                    </a:p>
                  </a:txBody>
                  <a:tcPr anchor="b">
                    <a:solidFill>
                      <a:schemeClr val="bg1"/>
                    </a:solidFill>
                  </a:tcPr>
                </a:tc>
                <a:tc>
                  <a:txBody>
                    <a:bodyPr/>
                    <a:lstStyle/>
                    <a:p>
                      <a:pPr algn="ctr"/>
                      <a:r>
                        <a:rPr lang="en-AU" sz="900" b="1" dirty="0">
                          <a:latin typeface="Arial Narrow" panose="020B0606020202030204" pitchFamily="34" charset="0"/>
                        </a:rPr>
                        <a:t>3</a:t>
                      </a:r>
                    </a:p>
                  </a:txBody>
                  <a:tcPr anchor="b">
                    <a:solidFill>
                      <a:schemeClr val="bg1"/>
                    </a:solidFill>
                  </a:tcPr>
                </a:tc>
                <a:tc vMerge="1">
                  <a:txBody>
                    <a:bodyPr/>
                    <a:lstStyle/>
                    <a:p>
                      <a:endParaRPr lang="en-AU"/>
                    </a:p>
                  </a:txBody>
                  <a:tcPr/>
                </a:tc>
                <a:extLst>
                  <a:ext uri="{0D108BD9-81ED-4DB2-BD59-A6C34878D82A}">
                    <a16:rowId xmlns:a16="http://schemas.microsoft.com/office/drawing/2014/main" val="10004"/>
                  </a:ext>
                </a:extLst>
              </a:tr>
              <a:tr h="0">
                <a:tc vMerge="1">
                  <a:txBody>
                    <a:bodyPr/>
                    <a:lstStyle/>
                    <a:p>
                      <a:endParaRPr lang="en-AU"/>
                    </a:p>
                  </a:txBody>
                  <a:tcPr/>
                </a:tc>
                <a:tc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algn="ctr"/>
                      <a:r>
                        <a:rPr lang="en-AU" sz="900" b="1" dirty="0">
                          <a:latin typeface="Arial Narrow" panose="020B0606020202030204" pitchFamily="34" charset="0"/>
                        </a:rPr>
                        <a:t>11-20</a:t>
                      </a:r>
                    </a:p>
                  </a:txBody>
                  <a:tcPr anchor="b">
                    <a:solidFill>
                      <a:schemeClr val="bg1"/>
                    </a:solidFill>
                  </a:tcPr>
                </a:tc>
                <a:tc>
                  <a:txBody>
                    <a:bodyPr/>
                    <a:lstStyle/>
                    <a:p>
                      <a:pPr algn="ctr"/>
                      <a:r>
                        <a:rPr lang="en-AU" sz="900" b="1" dirty="0">
                          <a:latin typeface="Arial Narrow" panose="020B0606020202030204" pitchFamily="34" charset="0"/>
                        </a:rPr>
                        <a:t>4</a:t>
                      </a:r>
                    </a:p>
                  </a:txBody>
                  <a:tcPr anchor="b">
                    <a:solidFill>
                      <a:schemeClr val="bg1"/>
                    </a:solidFill>
                  </a:tcPr>
                </a:tc>
                <a:tc vMerge="1">
                  <a:txBody>
                    <a:bodyPr/>
                    <a:lstStyle/>
                    <a:p>
                      <a:endParaRPr lang="en-AU"/>
                    </a:p>
                  </a:txBody>
                  <a:tcPr/>
                </a:tc>
                <a:extLst>
                  <a:ext uri="{0D108BD9-81ED-4DB2-BD59-A6C34878D82A}">
                    <a16:rowId xmlns:a16="http://schemas.microsoft.com/office/drawing/2014/main" val="10005"/>
                  </a:ext>
                </a:extLst>
              </a:tr>
              <a:tr h="0">
                <a:tc vMerge="1">
                  <a:txBody>
                    <a:bodyPr/>
                    <a:lstStyle/>
                    <a:p>
                      <a:endParaRPr lang="en-AU"/>
                    </a:p>
                  </a:txBody>
                  <a:tcPr/>
                </a:tc>
                <a:tc vMerge="1">
                  <a:txBody>
                    <a:bodyPr/>
                    <a:lstStyle/>
                    <a:p>
                      <a:endParaRPr lang="en-AU"/>
                    </a:p>
                  </a:txBody>
                  <a:tcPr/>
                </a:tc>
                <a:tc vMerge="1">
                  <a:txBody>
                    <a:bodyPr/>
                    <a:lstStyle/>
                    <a:p>
                      <a:endParaRPr lang="en-AU"/>
                    </a:p>
                  </a:txBody>
                  <a:tcPr/>
                </a:tc>
                <a:tc vMerge="1">
                  <a:txBody>
                    <a:bodyPr/>
                    <a:lstStyle/>
                    <a:p>
                      <a:endParaRPr lang="en-AU"/>
                    </a:p>
                  </a:txBody>
                  <a:tcPr/>
                </a:tc>
                <a:tc>
                  <a:txBody>
                    <a:bodyPr/>
                    <a:lstStyle/>
                    <a:p>
                      <a:pPr algn="ctr"/>
                      <a:r>
                        <a:rPr lang="en-AU" sz="900" b="1" dirty="0">
                          <a:latin typeface="Arial Narrow" panose="020B0606020202030204" pitchFamily="34" charset="0"/>
                        </a:rPr>
                        <a:t>&gt;20</a:t>
                      </a:r>
                    </a:p>
                  </a:txBody>
                  <a:tcPr anchor="b">
                    <a:solidFill>
                      <a:schemeClr val="bg1"/>
                    </a:solidFill>
                  </a:tcPr>
                </a:tc>
                <a:tc>
                  <a:txBody>
                    <a:bodyPr/>
                    <a:lstStyle/>
                    <a:p>
                      <a:pPr algn="ctr"/>
                      <a:r>
                        <a:rPr lang="en-AU" sz="900" b="1" dirty="0">
                          <a:latin typeface="Arial Narrow" panose="020B0606020202030204" pitchFamily="34" charset="0"/>
                        </a:rPr>
                        <a:t>5</a:t>
                      </a:r>
                    </a:p>
                  </a:txBody>
                  <a:tcPr anchor="b">
                    <a:solidFill>
                      <a:schemeClr val="bg1"/>
                    </a:solidFill>
                  </a:tcPr>
                </a:tc>
                <a:tc vMerge="1">
                  <a:txBody>
                    <a:bodyPr/>
                    <a:lstStyle/>
                    <a:p>
                      <a:endParaRPr lang="en-AU"/>
                    </a:p>
                  </a:txBody>
                  <a:tcPr/>
                </a:tc>
                <a:extLst>
                  <a:ext uri="{0D108BD9-81ED-4DB2-BD59-A6C34878D82A}">
                    <a16:rowId xmlns:a16="http://schemas.microsoft.com/office/drawing/2014/main" val="10006"/>
                  </a:ext>
                </a:extLst>
              </a:tr>
              <a:tr h="201622">
                <a:tc>
                  <a:txBody>
                    <a:bodyPr/>
                    <a:lstStyle/>
                    <a:p>
                      <a:r>
                        <a:rPr lang="en-AU" sz="900" b="1" dirty="0">
                          <a:latin typeface="Arial Narrow" panose="020B0606020202030204" pitchFamily="34" charset="0"/>
                        </a:rPr>
                        <a:t>Very</a:t>
                      </a:r>
                      <a:r>
                        <a:rPr lang="en-AU" sz="900" b="1" baseline="0" dirty="0">
                          <a:latin typeface="Arial Narrow" panose="020B0606020202030204" pitchFamily="34" charset="0"/>
                        </a:rPr>
                        <a:t> sensitive</a:t>
                      </a:r>
                      <a:endParaRPr lang="en-AU" sz="900" b="1" dirty="0">
                        <a:latin typeface="Arial Narrow" panose="020B0606020202030204" pitchFamily="34" charset="0"/>
                      </a:endParaRPr>
                    </a:p>
                  </a:txBody>
                  <a:tcPr>
                    <a:solidFill>
                      <a:schemeClr val="bg1">
                        <a:lumMod val="85000"/>
                      </a:schemeClr>
                    </a:solidFill>
                  </a:tcPr>
                </a:tc>
                <a:tc>
                  <a:txBody>
                    <a:bodyPr/>
                    <a:lstStyle/>
                    <a:p>
                      <a:endParaRPr lang="en-AU" sz="800" dirty="0">
                        <a:latin typeface="Arial Narrow" panose="020B0606020202030204" pitchFamily="34" charset="0"/>
                      </a:endParaRPr>
                    </a:p>
                  </a:txBody>
                  <a:tcPr>
                    <a:solidFill>
                      <a:schemeClr val="bg1">
                        <a:lumMod val="85000"/>
                      </a:schemeClr>
                    </a:solidFill>
                  </a:tcPr>
                </a:tc>
                <a:tc>
                  <a:txBody>
                    <a:bodyPr/>
                    <a:lstStyle/>
                    <a:p>
                      <a:endParaRPr lang="en-AU" sz="800" dirty="0">
                        <a:latin typeface="Arial Narrow" panose="020B0606020202030204" pitchFamily="34" charset="0"/>
                      </a:endParaRPr>
                    </a:p>
                  </a:txBody>
                  <a:tcPr>
                    <a:solidFill>
                      <a:schemeClr val="bg1">
                        <a:lumMod val="85000"/>
                      </a:schemeClr>
                    </a:solidFill>
                  </a:tcPr>
                </a:tc>
                <a:tc>
                  <a:txBody>
                    <a:bodyPr/>
                    <a:lstStyle/>
                    <a:p>
                      <a:endParaRPr lang="en-AU" sz="800" dirty="0">
                        <a:latin typeface="Arial Narrow" panose="020B0606020202030204" pitchFamily="34" charset="0"/>
                      </a:endParaRPr>
                    </a:p>
                  </a:txBody>
                  <a:tcPr>
                    <a:solidFill>
                      <a:schemeClr val="bg1">
                        <a:lumMod val="85000"/>
                      </a:schemeClr>
                    </a:solidFill>
                  </a:tcPr>
                </a:tc>
                <a:tc gridSpan="2">
                  <a:txBody>
                    <a:bodyPr/>
                    <a:lstStyle/>
                    <a:p>
                      <a:endParaRPr lang="en-AU" sz="800" dirty="0">
                        <a:latin typeface="Arial Narrow" panose="020B0606020202030204" pitchFamily="34" charset="0"/>
                      </a:endParaRPr>
                    </a:p>
                  </a:txBody>
                  <a:tcPr>
                    <a:solidFill>
                      <a:schemeClr val="bg1">
                        <a:lumMod val="85000"/>
                      </a:schemeClr>
                    </a:solidFill>
                  </a:tcPr>
                </a:tc>
                <a:tc hMerge="1">
                  <a:txBody>
                    <a:bodyPr/>
                    <a:lstStyle/>
                    <a:p>
                      <a:endParaRPr lang="en-AU"/>
                    </a:p>
                  </a:txBody>
                  <a:tcPr/>
                </a:tc>
                <a:tc>
                  <a:txBody>
                    <a:bodyPr/>
                    <a:lstStyle/>
                    <a:p>
                      <a:endParaRPr lang="en-AU" sz="80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10007"/>
                  </a:ext>
                </a:extLst>
              </a:tr>
              <a:tr h="201622">
                <a:tc>
                  <a:txBody>
                    <a:bodyPr/>
                    <a:lstStyle/>
                    <a:p>
                      <a:r>
                        <a:rPr lang="en-AU" sz="800" dirty="0">
                          <a:latin typeface="Arial Narrow" panose="020B0606020202030204" pitchFamily="34" charset="0"/>
                        </a:rPr>
                        <a:t>Stonefly nymph</a:t>
                      </a:r>
                    </a:p>
                  </a:txBody>
                  <a:tcPr/>
                </a:tc>
                <a:tc>
                  <a:txBody>
                    <a:bodyPr/>
                    <a:lstStyle/>
                    <a:p>
                      <a:r>
                        <a:rPr lang="en-AU" sz="800" i="1" dirty="0" err="1">
                          <a:latin typeface="Arial Narrow" panose="020B0606020202030204" pitchFamily="34" charset="0"/>
                        </a:rPr>
                        <a:t>Plecoptera</a:t>
                      </a:r>
                      <a:endParaRPr lang="en-AU" sz="800" i="1" dirty="0">
                        <a:latin typeface="Arial Narrow" panose="020B0606020202030204" pitchFamily="34" charset="0"/>
                      </a:endParaRPr>
                    </a:p>
                  </a:txBody>
                  <a:tcPr/>
                </a:tc>
                <a:tc>
                  <a:txBody>
                    <a:bodyPr/>
                    <a:lstStyle/>
                    <a:p>
                      <a:pPr algn="ctr"/>
                      <a:r>
                        <a:rPr lang="en-AU" sz="800" b="1" dirty="0">
                          <a:latin typeface="Arial Narrow" panose="020B0606020202030204" pitchFamily="34" charset="0"/>
                        </a:rPr>
                        <a:t>10</a:t>
                      </a:r>
                    </a:p>
                  </a:txBody>
                  <a:tcPr>
                    <a:solidFill>
                      <a:schemeClr val="bg1">
                        <a:lumMod val="85000"/>
                      </a:schemeClr>
                    </a:solidFill>
                  </a:tcPr>
                </a:tc>
                <a:tc>
                  <a:txBody>
                    <a:bodyPr/>
                    <a:lstStyle/>
                    <a:p>
                      <a:pPr algn="ctr"/>
                      <a:r>
                        <a:rPr lang="en-AU" sz="800" b="1" dirty="0">
                          <a:latin typeface="Arial Narrow" panose="020B0606020202030204" pitchFamily="34" charset="0"/>
                        </a:rPr>
                        <a:t>2</a:t>
                      </a:r>
                    </a:p>
                  </a:txBody>
                  <a:tcPr/>
                </a:tc>
                <a:tc gridSpan="2">
                  <a:txBody>
                    <a:bodyPr/>
                    <a:lstStyle/>
                    <a:p>
                      <a:pPr algn="ctr"/>
                      <a:r>
                        <a:rPr lang="en-AU" sz="800" b="1" dirty="0">
                          <a:solidFill>
                            <a:schemeClr val="tx1"/>
                          </a:solidFill>
                          <a:latin typeface="Arial Narrow" panose="020B0606020202030204" pitchFamily="34" charset="0"/>
                        </a:rPr>
                        <a:t>1</a:t>
                      </a:r>
                    </a:p>
                  </a:txBody>
                  <a:tcPr/>
                </a:tc>
                <a:tc hMerge="1">
                  <a:txBody>
                    <a:bodyPr/>
                    <a:lstStyle/>
                    <a:p>
                      <a:endParaRPr lang="en-AU"/>
                    </a:p>
                  </a:txBody>
                  <a:tcPr/>
                </a:tc>
                <a:tc>
                  <a:txBody>
                    <a:bodyPr/>
                    <a:lstStyle/>
                    <a:p>
                      <a:pPr algn="ctr"/>
                      <a:r>
                        <a:rPr lang="en-AU" sz="800" b="1" dirty="0">
                          <a:solidFill>
                            <a:schemeClr val="tx1"/>
                          </a:solidFill>
                          <a:latin typeface="Arial Narrow" panose="020B0606020202030204" pitchFamily="34" charset="0"/>
                        </a:rPr>
                        <a:t>10</a:t>
                      </a:r>
                    </a:p>
                  </a:txBody>
                  <a:tcPr/>
                </a:tc>
                <a:extLst>
                  <a:ext uri="{0D108BD9-81ED-4DB2-BD59-A6C34878D82A}">
                    <a16:rowId xmlns:a16="http://schemas.microsoft.com/office/drawing/2014/main" val="10008"/>
                  </a:ext>
                </a:extLst>
              </a:tr>
              <a:tr h="201622">
                <a:tc>
                  <a:txBody>
                    <a:bodyPr/>
                    <a:lstStyle/>
                    <a:p>
                      <a:r>
                        <a:rPr lang="en-AU" sz="800" dirty="0">
                          <a:latin typeface="Arial Narrow" panose="020B0606020202030204" pitchFamily="34" charset="0"/>
                        </a:rPr>
                        <a:t>Mayfly nymph</a:t>
                      </a:r>
                    </a:p>
                  </a:txBody>
                  <a:tcPr/>
                </a:tc>
                <a:tc>
                  <a:txBody>
                    <a:bodyPr/>
                    <a:lstStyle/>
                    <a:p>
                      <a:r>
                        <a:rPr lang="en-AU" sz="800" i="1" dirty="0" err="1">
                          <a:latin typeface="Arial Narrow" panose="020B0606020202030204" pitchFamily="34" charset="0"/>
                        </a:rPr>
                        <a:t>Ephemeroptera</a:t>
                      </a:r>
                      <a:endParaRPr lang="en-AU" sz="800" i="1" dirty="0">
                        <a:latin typeface="Arial Narrow" panose="020B0606020202030204" pitchFamily="34" charset="0"/>
                      </a:endParaRPr>
                    </a:p>
                  </a:txBody>
                  <a:tcPr/>
                </a:tc>
                <a:tc>
                  <a:txBody>
                    <a:bodyPr/>
                    <a:lstStyle/>
                    <a:p>
                      <a:pPr algn="ctr"/>
                      <a:r>
                        <a:rPr lang="en-AU" sz="800" b="1" dirty="0">
                          <a:latin typeface="Arial Narrow" panose="020B0606020202030204" pitchFamily="34" charset="0"/>
                        </a:rPr>
                        <a:t>9</a:t>
                      </a:r>
                    </a:p>
                  </a:txBody>
                  <a:tcPr>
                    <a:solidFill>
                      <a:schemeClr val="bg1">
                        <a:lumMod val="85000"/>
                      </a:schemeClr>
                    </a:solidFill>
                  </a:tcPr>
                </a:tc>
                <a:tc>
                  <a:txBody>
                    <a:bodyPr/>
                    <a:lstStyle/>
                    <a:p>
                      <a:pPr algn="ctr"/>
                      <a:r>
                        <a:rPr lang="en-AU" sz="800" b="1" dirty="0">
                          <a:latin typeface="Arial Narrow" panose="020B0606020202030204" pitchFamily="34" charset="0"/>
                        </a:rPr>
                        <a:t>4</a:t>
                      </a:r>
                    </a:p>
                  </a:txBody>
                  <a:tcPr/>
                </a:tc>
                <a:tc gridSpan="2">
                  <a:txBody>
                    <a:bodyPr/>
                    <a:lstStyle/>
                    <a:p>
                      <a:pPr algn="ctr"/>
                      <a:r>
                        <a:rPr lang="en-AU" sz="800" dirty="0">
                          <a:solidFill>
                            <a:schemeClr val="bg1">
                              <a:lumMod val="50000"/>
                            </a:schemeClr>
                          </a:solidFill>
                          <a:latin typeface="Comic Sans MS" panose="030F0702030302020204" pitchFamily="66" charset="0"/>
                        </a:rPr>
                        <a:t>2</a:t>
                      </a:r>
                    </a:p>
                  </a:txBody>
                  <a:tcPr/>
                </a:tc>
                <a:tc hMerge="1">
                  <a:txBody>
                    <a:bodyPr/>
                    <a:lstStyle/>
                    <a:p>
                      <a:endParaRPr lang="en-AU"/>
                    </a:p>
                  </a:txBody>
                  <a:tcPr/>
                </a:tc>
                <a:tc>
                  <a:txBody>
                    <a:bodyPr/>
                    <a:lstStyle/>
                    <a:p>
                      <a:pPr algn="ctr"/>
                      <a:r>
                        <a:rPr lang="en-AU" sz="800" dirty="0">
                          <a:solidFill>
                            <a:schemeClr val="bg1">
                              <a:lumMod val="50000"/>
                            </a:schemeClr>
                          </a:solidFill>
                          <a:latin typeface="Comic Sans MS" panose="030F0702030302020204" pitchFamily="66" charset="0"/>
                        </a:rPr>
                        <a:t>18</a:t>
                      </a:r>
                    </a:p>
                  </a:txBody>
                  <a:tcPr/>
                </a:tc>
                <a:extLst>
                  <a:ext uri="{0D108BD9-81ED-4DB2-BD59-A6C34878D82A}">
                    <a16:rowId xmlns:a16="http://schemas.microsoft.com/office/drawing/2014/main" val="10009"/>
                  </a:ext>
                </a:extLst>
              </a:tr>
              <a:tr h="201622">
                <a:tc>
                  <a:txBody>
                    <a:bodyPr/>
                    <a:lstStyle/>
                    <a:p>
                      <a:r>
                        <a:rPr lang="en-AU" sz="800" dirty="0">
                          <a:latin typeface="Arial Narrow" panose="020B0606020202030204" pitchFamily="34" charset="0"/>
                        </a:rPr>
                        <a:t>Caddis fly larva</a:t>
                      </a:r>
                    </a:p>
                  </a:txBody>
                  <a:tcPr/>
                </a:tc>
                <a:tc>
                  <a:txBody>
                    <a:bodyPr/>
                    <a:lstStyle/>
                    <a:p>
                      <a:r>
                        <a:rPr lang="en-AU" sz="800" i="1" dirty="0" err="1">
                          <a:latin typeface="Arial Narrow" panose="020B0606020202030204" pitchFamily="34" charset="0"/>
                        </a:rPr>
                        <a:t>Tricoptera</a:t>
                      </a:r>
                      <a:endParaRPr lang="en-AU" sz="800" i="1" dirty="0">
                        <a:latin typeface="Arial Narrow" panose="020B0606020202030204" pitchFamily="34" charset="0"/>
                      </a:endParaRPr>
                    </a:p>
                  </a:txBody>
                  <a:tcPr/>
                </a:tc>
                <a:tc>
                  <a:txBody>
                    <a:bodyPr/>
                    <a:lstStyle/>
                    <a:p>
                      <a:pPr algn="ctr"/>
                      <a:r>
                        <a:rPr lang="en-AU" sz="800" b="1" dirty="0">
                          <a:latin typeface="Arial Narrow" panose="020B0606020202030204" pitchFamily="34" charset="0"/>
                        </a:rPr>
                        <a:t>8</a:t>
                      </a:r>
                    </a:p>
                  </a:txBody>
                  <a:tcPr>
                    <a:solidFill>
                      <a:schemeClr val="bg1">
                        <a:lumMod val="85000"/>
                      </a:schemeClr>
                    </a:solidFill>
                  </a:tcPr>
                </a:tc>
                <a:tc>
                  <a:txBody>
                    <a:bodyPr/>
                    <a:lstStyle/>
                    <a:p>
                      <a:pPr algn="ctr"/>
                      <a:r>
                        <a:rPr lang="en-AU" sz="800" b="1" dirty="0">
                          <a:latin typeface="Arial Narrow" panose="020B0606020202030204" pitchFamily="34" charset="0"/>
                        </a:rPr>
                        <a:t>1</a:t>
                      </a:r>
                    </a:p>
                  </a:txBody>
                  <a:tcPr/>
                </a:tc>
                <a:tc gridSpan="2">
                  <a:txBody>
                    <a:bodyPr/>
                    <a:lstStyle/>
                    <a:p>
                      <a:pPr algn="ctr"/>
                      <a:r>
                        <a:rPr lang="en-AU" sz="800" dirty="0">
                          <a:solidFill>
                            <a:schemeClr val="bg1">
                              <a:lumMod val="50000"/>
                            </a:schemeClr>
                          </a:solidFill>
                          <a:latin typeface="Comic Sans MS" panose="030F0702030302020204" pitchFamily="66" charset="0"/>
                        </a:rPr>
                        <a:t>1</a:t>
                      </a:r>
                    </a:p>
                  </a:txBody>
                  <a:tcPr/>
                </a:tc>
                <a:tc hMerge="1">
                  <a:txBody>
                    <a:bodyPr/>
                    <a:lstStyle/>
                    <a:p>
                      <a:endParaRPr lang="en-AU"/>
                    </a:p>
                  </a:txBody>
                  <a:tcPr/>
                </a:tc>
                <a:tc>
                  <a:txBody>
                    <a:bodyPr/>
                    <a:lstStyle/>
                    <a:p>
                      <a:pPr algn="ctr"/>
                      <a:r>
                        <a:rPr lang="en-AU" sz="800" dirty="0">
                          <a:solidFill>
                            <a:schemeClr val="bg1">
                              <a:lumMod val="50000"/>
                            </a:schemeClr>
                          </a:solidFill>
                          <a:latin typeface="Comic Sans MS" panose="030F0702030302020204" pitchFamily="66" charset="0"/>
                        </a:rPr>
                        <a:t>8</a:t>
                      </a:r>
                    </a:p>
                  </a:txBody>
                  <a:tcPr/>
                </a:tc>
                <a:extLst>
                  <a:ext uri="{0D108BD9-81ED-4DB2-BD59-A6C34878D82A}">
                    <a16:rowId xmlns:a16="http://schemas.microsoft.com/office/drawing/2014/main" val="10010"/>
                  </a:ext>
                </a:extLst>
              </a:tr>
              <a:tr h="201622">
                <a:tc>
                  <a:txBody>
                    <a:bodyPr/>
                    <a:lstStyle/>
                    <a:p>
                      <a:r>
                        <a:rPr lang="en-AU" sz="900" b="1" dirty="0">
                          <a:latin typeface="Arial Narrow" panose="020B0606020202030204" pitchFamily="34" charset="0"/>
                        </a:rPr>
                        <a:t>Sensitive</a:t>
                      </a:r>
                    </a:p>
                  </a:txBody>
                  <a:tcPr>
                    <a:solidFill>
                      <a:schemeClr val="bg1">
                        <a:lumMod val="85000"/>
                      </a:schemeClr>
                    </a:solidFill>
                  </a:tcPr>
                </a:tc>
                <a:tc>
                  <a:txBody>
                    <a:bodyPr/>
                    <a:lstStyle/>
                    <a:p>
                      <a:endParaRPr lang="en-AU" sz="800" dirty="0">
                        <a:latin typeface="Arial Narrow" panose="020B0606020202030204" pitchFamily="34" charset="0"/>
                      </a:endParaRPr>
                    </a:p>
                  </a:txBody>
                  <a:tcPr>
                    <a:solidFill>
                      <a:schemeClr val="bg1">
                        <a:lumMod val="85000"/>
                      </a:schemeClr>
                    </a:solidFill>
                  </a:tcPr>
                </a:tc>
                <a:tc>
                  <a:txBody>
                    <a:bodyPr/>
                    <a:lstStyle/>
                    <a:p>
                      <a:pPr algn="ctr"/>
                      <a:endParaRPr lang="en-AU" sz="800" b="1" dirty="0">
                        <a:latin typeface="Arial Narrow" panose="020B0606020202030204" pitchFamily="34" charset="0"/>
                      </a:endParaRPr>
                    </a:p>
                  </a:txBody>
                  <a:tcPr>
                    <a:solidFill>
                      <a:schemeClr val="bg1">
                        <a:lumMod val="85000"/>
                      </a:schemeClr>
                    </a:solidFill>
                  </a:tcPr>
                </a:tc>
                <a:tc>
                  <a:txBody>
                    <a:bodyPr/>
                    <a:lstStyle/>
                    <a:p>
                      <a:pPr algn="ctr"/>
                      <a:endParaRPr lang="en-AU" sz="800" b="1" dirty="0">
                        <a:latin typeface="Arial Narrow" panose="020B0606020202030204" pitchFamily="34" charset="0"/>
                      </a:endParaRPr>
                    </a:p>
                  </a:txBody>
                  <a:tcPr>
                    <a:solidFill>
                      <a:schemeClr val="bg1">
                        <a:lumMod val="85000"/>
                      </a:schemeClr>
                    </a:solidFill>
                  </a:tcPr>
                </a:tc>
                <a:tc gridSpan="2">
                  <a:txBody>
                    <a:bodyPr/>
                    <a:lstStyle/>
                    <a:p>
                      <a:pPr algn="ctr"/>
                      <a:endParaRPr lang="en-AU" sz="800" dirty="0">
                        <a:solidFill>
                          <a:schemeClr val="bg1">
                            <a:lumMod val="50000"/>
                          </a:schemeClr>
                        </a:solidFill>
                        <a:latin typeface="Comic Sans MS" panose="030F0702030302020204" pitchFamily="66" charset="0"/>
                      </a:endParaRPr>
                    </a:p>
                  </a:txBody>
                  <a:tcPr>
                    <a:solidFill>
                      <a:schemeClr val="bg1">
                        <a:lumMod val="85000"/>
                      </a:schemeClr>
                    </a:solidFill>
                  </a:tcPr>
                </a:tc>
                <a:tc hMerge="1">
                  <a:txBody>
                    <a:bodyPr/>
                    <a:lstStyle/>
                    <a:p>
                      <a:endParaRPr lang="en-AU"/>
                    </a:p>
                  </a:txBody>
                  <a:tcPr/>
                </a:tc>
                <a:tc>
                  <a:txBody>
                    <a:bodyPr/>
                    <a:lstStyle/>
                    <a:p>
                      <a:pPr algn="ctr"/>
                      <a:endParaRPr lang="en-AU" sz="800" dirty="0">
                        <a:solidFill>
                          <a:schemeClr val="bg1">
                            <a:lumMod val="50000"/>
                          </a:schemeClr>
                        </a:solidFill>
                        <a:latin typeface="Comic Sans MS" panose="030F0702030302020204" pitchFamily="66" charset="0"/>
                      </a:endParaRPr>
                    </a:p>
                  </a:txBody>
                  <a:tcPr>
                    <a:solidFill>
                      <a:schemeClr val="bg1">
                        <a:lumMod val="85000"/>
                      </a:schemeClr>
                    </a:solidFill>
                  </a:tcPr>
                </a:tc>
                <a:extLst>
                  <a:ext uri="{0D108BD9-81ED-4DB2-BD59-A6C34878D82A}">
                    <a16:rowId xmlns:a16="http://schemas.microsoft.com/office/drawing/2014/main" val="10011"/>
                  </a:ext>
                </a:extLst>
              </a:tr>
              <a:tr h="201622">
                <a:tc>
                  <a:txBody>
                    <a:bodyPr/>
                    <a:lstStyle/>
                    <a:p>
                      <a:r>
                        <a:rPr lang="en-AU" sz="800" dirty="0">
                          <a:latin typeface="Arial Narrow" panose="020B0606020202030204" pitchFamily="34" charset="0"/>
                        </a:rPr>
                        <a:t>Water mite</a:t>
                      </a:r>
                    </a:p>
                  </a:txBody>
                  <a:tcPr/>
                </a:tc>
                <a:tc>
                  <a:txBody>
                    <a:bodyPr/>
                    <a:lstStyle/>
                    <a:p>
                      <a:r>
                        <a:rPr lang="en-AU" sz="800" i="1" dirty="0" err="1">
                          <a:latin typeface="Arial Narrow" panose="020B0606020202030204" pitchFamily="34" charset="0"/>
                        </a:rPr>
                        <a:t>Acarina</a:t>
                      </a:r>
                      <a:endParaRPr lang="en-AU" sz="800" i="1" dirty="0">
                        <a:latin typeface="Arial Narrow" panose="020B0606020202030204" pitchFamily="34" charset="0"/>
                      </a:endParaRPr>
                    </a:p>
                  </a:txBody>
                  <a:tcPr/>
                </a:tc>
                <a:tc>
                  <a:txBody>
                    <a:bodyPr/>
                    <a:lstStyle/>
                    <a:p>
                      <a:pPr algn="ctr"/>
                      <a:r>
                        <a:rPr lang="en-AU" sz="800" b="1" dirty="0">
                          <a:latin typeface="Arial Narrow" panose="020B0606020202030204" pitchFamily="34" charset="0"/>
                        </a:rPr>
                        <a:t>6</a:t>
                      </a:r>
                    </a:p>
                  </a:txBody>
                  <a:tcPr>
                    <a:solidFill>
                      <a:schemeClr val="bg1">
                        <a:lumMod val="85000"/>
                      </a:schemeClr>
                    </a:solidFill>
                  </a:tcPr>
                </a:tc>
                <a:tc>
                  <a:txBody>
                    <a:bodyPr/>
                    <a:lstStyle/>
                    <a:p>
                      <a:pPr algn="ctr"/>
                      <a:r>
                        <a:rPr lang="en-AU" sz="800" b="1" dirty="0">
                          <a:latin typeface="Arial Narrow" panose="020B0606020202030204" pitchFamily="34" charset="0"/>
                        </a:rPr>
                        <a:t>1</a:t>
                      </a:r>
                    </a:p>
                  </a:txBody>
                  <a:tcPr/>
                </a:tc>
                <a:tc gridSpan="2">
                  <a:txBody>
                    <a:bodyPr/>
                    <a:lstStyle/>
                    <a:p>
                      <a:pPr algn="ctr"/>
                      <a:r>
                        <a:rPr lang="en-AU" sz="800" dirty="0">
                          <a:solidFill>
                            <a:schemeClr val="bg1">
                              <a:lumMod val="50000"/>
                            </a:schemeClr>
                          </a:solidFill>
                          <a:latin typeface="Comic Sans MS" panose="030F0702030302020204" pitchFamily="66" charset="0"/>
                        </a:rPr>
                        <a:t>1</a:t>
                      </a:r>
                    </a:p>
                  </a:txBody>
                  <a:tcPr/>
                </a:tc>
                <a:tc hMerge="1">
                  <a:txBody>
                    <a:bodyPr/>
                    <a:lstStyle/>
                    <a:p>
                      <a:endParaRPr lang="en-AU"/>
                    </a:p>
                  </a:txBody>
                  <a:tcPr/>
                </a:tc>
                <a:tc>
                  <a:txBody>
                    <a:bodyPr/>
                    <a:lstStyle/>
                    <a:p>
                      <a:pPr algn="ctr"/>
                      <a:r>
                        <a:rPr lang="en-AU" sz="800" dirty="0">
                          <a:solidFill>
                            <a:schemeClr val="bg1">
                              <a:lumMod val="50000"/>
                            </a:schemeClr>
                          </a:solidFill>
                          <a:latin typeface="Comic Sans MS" panose="030F0702030302020204" pitchFamily="66" charset="0"/>
                        </a:rPr>
                        <a:t>6</a:t>
                      </a:r>
                    </a:p>
                  </a:txBody>
                  <a:tcPr/>
                </a:tc>
                <a:extLst>
                  <a:ext uri="{0D108BD9-81ED-4DB2-BD59-A6C34878D82A}">
                    <a16:rowId xmlns:a16="http://schemas.microsoft.com/office/drawing/2014/main" val="10012"/>
                  </a:ext>
                </a:extLst>
              </a:tr>
              <a:tr h="201622">
                <a:tc>
                  <a:txBody>
                    <a:bodyPr/>
                    <a:lstStyle/>
                    <a:p>
                      <a:r>
                        <a:rPr lang="en-AU" sz="800" dirty="0">
                          <a:latin typeface="Arial Narrow" panose="020B0606020202030204" pitchFamily="34" charset="0"/>
                        </a:rPr>
                        <a:t>Beetles larvae</a:t>
                      </a:r>
                    </a:p>
                  </a:txBody>
                  <a:tcPr/>
                </a:tc>
                <a:tc>
                  <a:txBody>
                    <a:bodyPr/>
                    <a:lstStyle/>
                    <a:p>
                      <a:r>
                        <a:rPr lang="en-AU" sz="800" i="1" dirty="0" err="1">
                          <a:latin typeface="Arial Narrow" panose="020B0606020202030204" pitchFamily="34" charset="0"/>
                        </a:rPr>
                        <a:t>Coleoptera</a:t>
                      </a:r>
                      <a:endParaRPr lang="en-AU" sz="800" i="1" dirty="0">
                        <a:latin typeface="Arial Narrow" panose="020B0606020202030204" pitchFamily="34" charset="0"/>
                      </a:endParaRPr>
                    </a:p>
                  </a:txBody>
                  <a:tcPr/>
                </a:tc>
                <a:tc>
                  <a:txBody>
                    <a:bodyPr/>
                    <a:lstStyle/>
                    <a:p>
                      <a:pPr algn="ctr"/>
                      <a:r>
                        <a:rPr lang="en-AU" sz="800" b="1" dirty="0">
                          <a:latin typeface="Arial Narrow" panose="020B0606020202030204" pitchFamily="34" charset="0"/>
                        </a:rPr>
                        <a:t>6</a:t>
                      </a:r>
                    </a:p>
                  </a:txBody>
                  <a:tcPr>
                    <a:solidFill>
                      <a:schemeClr val="bg1">
                        <a:lumMod val="85000"/>
                      </a:schemeClr>
                    </a:solidFill>
                  </a:tcPr>
                </a:tc>
                <a:tc>
                  <a:txBody>
                    <a:bodyPr/>
                    <a:lstStyle/>
                    <a:p>
                      <a:pPr algn="ctr"/>
                      <a:r>
                        <a:rPr lang="en-AU" sz="800" b="1" dirty="0">
                          <a:latin typeface="Arial Narrow" panose="020B0606020202030204" pitchFamily="34" charset="0"/>
                        </a:rPr>
                        <a:t>25</a:t>
                      </a:r>
                    </a:p>
                  </a:txBody>
                  <a:tcPr/>
                </a:tc>
                <a:tc gridSpan="2">
                  <a:txBody>
                    <a:bodyPr/>
                    <a:lstStyle/>
                    <a:p>
                      <a:pPr algn="ctr"/>
                      <a:r>
                        <a:rPr lang="en-AU" sz="800" dirty="0">
                          <a:solidFill>
                            <a:schemeClr val="bg1">
                              <a:lumMod val="50000"/>
                            </a:schemeClr>
                          </a:solidFill>
                          <a:latin typeface="Comic Sans MS" panose="030F0702030302020204" pitchFamily="66" charset="0"/>
                        </a:rPr>
                        <a:t>5</a:t>
                      </a:r>
                    </a:p>
                  </a:txBody>
                  <a:tcPr/>
                </a:tc>
                <a:tc hMerge="1">
                  <a:txBody>
                    <a:bodyPr/>
                    <a:lstStyle/>
                    <a:p>
                      <a:endParaRPr lang="en-AU"/>
                    </a:p>
                  </a:txBody>
                  <a:tcPr/>
                </a:tc>
                <a:tc>
                  <a:txBody>
                    <a:bodyPr/>
                    <a:lstStyle/>
                    <a:p>
                      <a:pPr algn="ctr"/>
                      <a:r>
                        <a:rPr lang="en-AU" sz="800" dirty="0">
                          <a:solidFill>
                            <a:schemeClr val="bg1">
                              <a:lumMod val="50000"/>
                            </a:schemeClr>
                          </a:solidFill>
                          <a:latin typeface="Comic Sans MS" panose="030F0702030302020204" pitchFamily="66" charset="0"/>
                        </a:rPr>
                        <a:t>30</a:t>
                      </a:r>
                    </a:p>
                  </a:txBody>
                  <a:tcPr/>
                </a:tc>
                <a:extLst>
                  <a:ext uri="{0D108BD9-81ED-4DB2-BD59-A6C34878D82A}">
                    <a16:rowId xmlns:a16="http://schemas.microsoft.com/office/drawing/2014/main" val="10013"/>
                  </a:ext>
                </a:extLst>
              </a:tr>
              <a:tr h="201622">
                <a:tc>
                  <a:txBody>
                    <a:bodyPr/>
                    <a:lstStyle/>
                    <a:p>
                      <a:r>
                        <a:rPr lang="en-AU" sz="800" dirty="0">
                          <a:latin typeface="Arial Narrow" panose="020B0606020202030204" pitchFamily="34" charset="0"/>
                        </a:rPr>
                        <a:t>Beetles adult</a:t>
                      </a:r>
                    </a:p>
                  </a:txBody>
                  <a:tcPr/>
                </a:tc>
                <a:tc>
                  <a:txBody>
                    <a:bodyPr/>
                    <a:lstStyle/>
                    <a:p>
                      <a:r>
                        <a:rPr lang="en-AU" sz="800" i="1" dirty="0" err="1">
                          <a:latin typeface="Arial Narrow" panose="020B0606020202030204" pitchFamily="34" charset="0"/>
                        </a:rPr>
                        <a:t>Coleoptera</a:t>
                      </a:r>
                      <a:endParaRPr lang="en-AU" sz="800" i="1" dirty="0">
                        <a:latin typeface="Arial Narrow" panose="020B0606020202030204" pitchFamily="34" charset="0"/>
                      </a:endParaRPr>
                    </a:p>
                  </a:txBody>
                  <a:tcPr/>
                </a:tc>
                <a:tc>
                  <a:txBody>
                    <a:bodyPr/>
                    <a:lstStyle/>
                    <a:p>
                      <a:pPr algn="ctr"/>
                      <a:r>
                        <a:rPr lang="en-AU" sz="800" b="1" dirty="0">
                          <a:latin typeface="Arial Narrow" panose="020B0606020202030204" pitchFamily="34" charset="0"/>
                        </a:rPr>
                        <a:t>5</a:t>
                      </a:r>
                    </a:p>
                  </a:txBody>
                  <a:tcPr>
                    <a:solidFill>
                      <a:schemeClr val="bg1">
                        <a:lumMod val="85000"/>
                      </a:schemeClr>
                    </a:solidFill>
                  </a:tcPr>
                </a:tc>
                <a:tc>
                  <a:txBody>
                    <a:bodyPr/>
                    <a:lstStyle/>
                    <a:p>
                      <a:pPr algn="ctr"/>
                      <a:r>
                        <a:rPr lang="en-AU" sz="800" b="1" dirty="0">
                          <a:latin typeface="Arial Narrow" panose="020B0606020202030204" pitchFamily="34" charset="0"/>
                        </a:rPr>
                        <a:t>30</a:t>
                      </a:r>
                    </a:p>
                  </a:txBody>
                  <a:tcPr/>
                </a:tc>
                <a:tc gridSpan="2">
                  <a:txBody>
                    <a:bodyPr/>
                    <a:lstStyle/>
                    <a:p>
                      <a:pPr algn="ctr"/>
                      <a:r>
                        <a:rPr lang="en-AU" sz="800" dirty="0">
                          <a:solidFill>
                            <a:schemeClr val="bg1">
                              <a:lumMod val="50000"/>
                            </a:schemeClr>
                          </a:solidFill>
                          <a:latin typeface="Comic Sans MS" panose="030F0702030302020204" pitchFamily="66" charset="0"/>
                        </a:rPr>
                        <a:t>5</a:t>
                      </a:r>
                    </a:p>
                  </a:txBody>
                  <a:tcPr/>
                </a:tc>
                <a:tc hMerge="1">
                  <a:txBody>
                    <a:bodyPr/>
                    <a:lstStyle/>
                    <a:p>
                      <a:endParaRPr lang="en-AU"/>
                    </a:p>
                  </a:txBody>
                  <a:tcPr/>
                </a:tc>
                <a:tc>
                  <a:txBody>
                    <a:bodyPr/>
                    <a:lstStyle/>
                    <a:p>
                      <a:pPr algn="ctr"/>
                      <a:r>
                        <a:rPr lang="en-AU" sz="800" dirty="0">
                          <a:solidFill>
                            <a:schemeClr val="bg1">
                              <a:lumMod val="50000"/>
                            </a:schemeClr>
                          </a:solidFill>
                          <a:latin typeface="Comic Sans MS" panose="030F0702030302020204" pitchFamily="66" charset="0"/>
                        </a:rPr>
                        <a:t>25</a:t>
                      </a:r>
                    </a:p>
                  </a:txBody>
                  <a:tcPr/>
                </a:tc>
                <a:extLst>
                  <a:ext uri="{0D108BD9-81ED-4DB2-BD59-A6C34878D82A}">
                    <a16:rowId xmlns:a16="http://schemas.microsoft.com/office/drawing/2014/main" val="10014"/>
                  </a:ext>
                </a:extLst>
              </a:tr>
              <a:tr h="201622">
                <a:tc>
                  <a:txBody>
                    <a:bodyPr/>
                    <a:lstStyle/>
                    <a:p>
                      <a:r>
                        <a:rPr lang="en-AU" sz="900" b="1" dirty="0">
                          <a:latin typeface="Arial Narrow" panose="020B0606020202030204" pitchFamily="34" charset="0"/>
                        </a:rPr>
                        <a:t>Tolerant</a:t>
                      </a:r>
                    </a:p>
                  </a:txBody>
                  <a:tcPr>
                    <a:solidFill>
                      <a:schemeClr val="bg1">
                        <a:lumMod val="85000"/>
                      </a:schemeClr>
                    </a:solidFill>
                  </a:tcPr>
                </a:tc>
                <a:tc>
                  <a:txBody>
                    <a:bodyPr/>
                    <a:lstStyle/>
                    <a:p>
                      <a:endParaRPr lang="en-AU" sz="800" i="1" dirty="0">
                        <a:latin typeface="Arial Narrow" panose="020B0606020202030204" pitchFamily="34" charset="0"/>
                      </a:endParaRPr>
                    </a:p>
                  </a:txBody>
                  <a:tcPr>
                    <a:solidFill>
                      <a:schemeClr val="bg1">
                        <a:lumMod val="85000"/>
                      </a:schemeClr>
                    </a:solidFill>
                  </a:tcPr>
                </a:tc>
                <a:tc>
                  <a:txBody>
                    <a:bodyPr/>
                    <a:lstStyle/>
                    <a:p>
                      <a:pPr algn="ctr"/>
                      <a:endParaRPr lang="en-AU" sz="800" b="1" dirty="0">
                        <a:latin typeface="Arial Narrow" panose="020B0606020202030204" pitchFamily="34" charset="0"/>
                      </a:endParaRPr>
                    </a:p>
                  </a:txBody>
                  <a:tcPr>
                    <a:solidFill>
                      <a:schemeClr val="bg1">
                        <a:lumMod val="85000"/>
                      </a:schemeClr>
                    </a:solidFill>
                  </a:tcPr>
                </a:tc>
                <a:tc>
                  <a:txBody>
                    <a:bodyPr/>
                    <a:lstStyle/>
                    <a:p>
                      <a:pPr algn="ctr"/>
                      <a:endParaRPr lang="en-AU" sz="800" b="1" dirty="0">
                        <a:latin typeface="Arial Narrow" panose="020B0606020202030204" pitchFamily="34" charset="0"/>
                      </a:endParaRPr>
                    </a:p>
                  </a:txBody>
                  <a:tcPr>
                    <a:solidFill>
                      <a:schemeClr val="bg1">
                        <a:lumMod val="85000"/>
                      </a:schemeClr>
                    </a:solidFill>
                  </a:tcPr>
                </a:tc>
                <a:tc gridSpan="2">
                  <a:txBody>
                    <a:bodyPr/>
                    <a:lstStyle/>
                    <a:p>
                      <a:pPr algn="ctr"/>
                      <a:endParaRPr lang="en-AU" sz="800" dirty="0">
                        <a:solidFill>
                          <a:schemeClr val="bg1">
                            <a:lumMod val="50000"/>
                          </a:schemeClr>
                        </a:solidFill>
                        <a:latin typeface="Comic Sans MS" panose="030F0702030302020204" pitchFamily="66" charset="0"/>
                      </a:endParaRPr>
                    </a:p>
                  </a:txBody>
                  <a:tcPr>
                    <a:solidFill>
                      <a:schemeClr val="bg1">
                        <a:lumMod val="85000"/>
                      </a:schemeClr>
                    </a:solidFill>
                  </a:tcPr>
                </a:tc>
                <a:tc hMerge="1">
                  <a:txBody>
                    <a:bodyPr/>
                    <a:lstStyle/>
                    <a:p>
                      <a:endParaRPr lang="en-AU"/>
                    </a:p>
                  </a:txBody>
                  <a:tcPr/>
                </a:tc>
                <a:tc>
                  <a:txBody>
                    <a:bodyPr/>
                    <a:lstStyle/>
                    <a:p>
                      <a:pPr algn="ctr"/>
                      <a:endParaRPr lang="en-AU" sz="800" dirty="0">
                        <a:solidFill>
                          <a:schemeClr val="bg1">
                            <a:lumMod val="50000"/>
                          </a:schemeClr>
                        </a:solidFill>
                        <a:latin typeface="Comic Sans MS" panose="030F0702030302020204" pitchFamily="66" charset="0"/>
                      </a:endParaRPr>
                    </a:p>
                  </a:txBody>
                  <a:tcPr>
                    <a:solidFill>
                      <a:schemeClr val="bg1">
                        <a:lumMod val="85000"/>
                      </a:schemeClr>
                    </a:solidFill>
                  </a:tcPr>
                </a:tc>
                <a:extLst>
                  <a:ext uri="{0D108BD9-81ED-4DB2-BD59-A6C34878D82A}">
                    <a16:rowId xmlns:a16="http://schemas.microsoft.com/office/drawing/2014/main" val="10015"/>
                  </a:ext>
                </a:extLst>
              </a:tr>
              <a:tr h="201622">
                <a:tc>
                  <a:txBody>
                    <a:bodyPr/>
                    <a:lstStyle/>
                    <a:p>
                      <a:r>
                        <a:rPr lang="en-AU" sz="800" dirty="0">
                          <a:latin typeface="Arial Narrow" panose="020B0606020202030204" pitchFamily="34" charset="0"/>
                        </a:rPr>
                        <a:t>Freshwater slater</a:t>
                      </a:r>
                    </a:p>
                  </a:txBody>
                  <a:tcPr/>
                </a:tc>
                <a:tc>
                  <a:txBody>
                    <a:bodyPr/>
                    <a:lstStyle/>
                    <a:p>
                      <a:r>
                        <a:rPr lang="en-AU" sz="800" i="1" dirty="0">
                          <a:latin typeface="Arial Narrow" panose="020B0606020202030204" pitchFamily="34" charset="0"/>
                        </a:rPr>
                        <a:t>Isopoda</a:t>
                      </a:r>
                    </a:p>
                  </a:txBody>
                  <a:tcPr/>
                </a:tc>
                <a:tc>
                  <a:txBody>
                    <a:bodyPr/>
                    <a:lstStyle/>
                    <a:p>
                      <a:pPr algn="ctr"/>
                      <a:r>
                        <a:rPr lang="en-AU" sz="800" b="1" dirty="0">
                          <a:latin typeface="Arial Narrow" panose="020B0606020202030204" pitchFamily="34" charset="0"/>
                        </a:rPr>
                        <a:t>4</a:t>
                      </a:r>
                    </a:p>
                  </a:txBody>
                  <a:tcPr>
                    <a:solidFill>
                      <a:schemeClr val="bg1">
                        <a:lumMod val="85000"/>
                      </a:schemeClr>
                    </a:solidFill>
                  </a:tcPr>
                </a:tc>
                <a:tc>
                  <a:txBody>
                    <a:bodyPr/>
                    <a:lstStyle/>
                    <a:p>
                      <a:pPr algn="ctr"/>
                      <a:r>
                        <a:rPr lang="en-AU" sz="800" b="1" dirty="0">
                          <a:latin typeface="Arial Narrow" panose="020B0606020202030204" pitchFamily="34" charset="0"/>
                        </a:rPr>
                        <a:t>4</a:t>
                      </a:r>
                    </a:p>
                  </a:txBody>
                  <a:tcPr/>
                </a:tc>
                <a:tc gridSpan="2">
                  <a:txBody>
                    <a:bodyPr/>
                    <a:lstStyle/>
                    <a:p>
                      <a:pPr algn="ctr"/>
                      <a:r>
                        <a:rPr lang="en-AU" sz="800" dirty="0">
                          <a:solidFill>
                            <a:schemeClr val="bg1">
                              <a:lumMod val="50000"/>
                            </a:schemeClr>
                          </a:solidFill>
                          <a:latin typeface="Comic Sans MS" panose="030F0702030302020204" pitchFamily="66" charset="0"/>
                        </a:rPr>
                        <a:t>2</a:t>
                      </a:r>
                    </a:p>
                  </a:txBody>
                  <a:tcPr/>
                </a:tc>
                <a:tc hMerge="1">
                  <a:txBody>
                    <a:bodyPr/>
                    <a:lstStyle/>
                    <a:p>
                      <a:endParaRPr lang="en-AU"/>
                    </a:p>
                  </a:txBody>
                  <a:tcPr/>
                </a:tc>
                <a:tc>
                  <a:txBody>
                    <a:bodyPr/>
                    <a:lstStyle/>
                    <a:p>
                      <a:pPr algn="ctr"/>
                      <a:r>
                        <a:rPr lang="en-AU" sz="800" dirty="0">
                          <a:solidFill>
                            <a:schemeClr val="bg1">
                              <a:lumMod val="50000"/>
                            </a:schemeClr>
                          </a:solidFill>
                          <a:latin typeface="Comic Sans MS" panose="030F0702030302020204" pitchFamily="66" charset="0"/>
                        </a:rPr>
                        <a:t>8</a:t>
                      </a:r>
                    </a:p>
                  </a:txBody>
                  <a:tcPr/>
                </a:tc>
                <a:extLst>
                  <a:ext uri="{0D108BD9-81ED-4DB2-BD59-A6C34878D82A}">
                    <a16:rowId xmlns:a16="http://schemas.microsoft.com/office/drawing/2014/main" val="10016"/>
                  </a:ext>
                </a:extLst>
              </a:tr>
              <a:tr h="201622">
                <a:tc>
                  <a:txBody>
                    <a:bodyPr/>
                    <a:lstStyle/>
                    <a:p>
                      <a:r>
                        <a:rPr lang="en-AU" sz="800" dirty="0">
                          <a:latin typeface="Arial Narrow" panose="020B0606020202030204" pitchFamily="34" charset="0"/>
                        </a:rPr>
                        <a:t>Mussel or clam</a:t>
                      </a:r>
                    </a:p>
                  </a:txBody>
                  <a:tcPr/>
                </a:tc>
                <a:tc>
                  <a:txBody>
                    <a:bodyPr/>
                    <a:lstStyle/>
                    <a:p>
                      <a:r>
                        <a:rPr lang="en-AU" sz="800" i="1" dirty="0" err="1">
                          <a:latin typeface="Arial Narrow" panose="020B0606020202030204" pitchFamily="34" charset="0"/>
                        </a:rPr>
                        <a:t>Bivalvia</a:t>
                      </a:r>
                      <a:endParaRPr lang="en-AU" sz="800" i="1" dirty="0">
                        <a:latin typeface="Arial Narrow" panose="020B0606020202030204" pitchFamily="34" charset="0"/>
                      </a:endParaRPr>
                    </a:p>
                  </a:txBody>
                  <a:tcPr/>
                </a:tc>
                <a:tc>
                  <a:txBody>
                    <a:bodyPr/>
                    <a:lstStyle/>
                    <a:p>
                      <a:pPr algn="ctr"/>
                      <a:r>
                        <a:rPr lang="en-AU" sz="800" b="1" dirty="0">
                          <a:latin typeface="Arial Narrow" panose="020B0606020202030204" pitchFamily="34" charset="0"/>
                        </a:rPr>
                        <a:t>3</a:t>
                      </a:r>
                    </a:p>
                  </a:txBody>
                  <a:tcPr>
                    <a:solidFill>
                      <a:schemeClr val="bg1">
                        <a:lumMod val="85000"/>
                      </a:schemeClr>
                    </a:solidFill>
                  </a:tcPr>
                </a:tc>
                <a:tc>
                  <a:txBody>
                    <a:bodyPr/>
                    <a:lstStyle/>
                    <a:p>
                      <a:pPr algn="ctr"/>
                      <a:r>
                        <a:rPr lang="en-AU" sz="800" b="1" dirty="0">
                          <a:latin typeface="Arial Narrow" panose="020B0606020202030204" pitchFamily="34" charset="0"/>
                        </a:rPr>
                        <a:t>10</a:t>
                      </a:r>
                    </a:p>
                  </a:txBody>
                  <a:tcPr/>
                </a:tc>
                <a:tc gridSpan="2">
                  <a:txBody>
                    <a:bodyPr/>
                    <a:lstStyle/>
                    <a:p>
                      <a:pPr algn="ctr"/>
                      <a:r>
                        <a:rPr lang="en-AU" sz="800" dirty="0">
                          <a:solidFill>
                            <a:schemeClr val="bg1">
                              <a:lumMod val="50000"/>
                            </a:schemeClr>
                          </a:solidFill>
                          <a:latin typeface="Comic Sans MS" panose="030F0702030302020204" pitchFamily="66" charset="0"/>
                        </a:rPr>
                        <a:t>3</a:t>
                      </a:r>
                    </a:p>
                  </a:txBody>
                  <a:tcPr/>
                </a:tc>
                <a:tc hMerge="1">
                  <a:txBody>
                    <a:bodyPr/>
                    <a:lstStyle/>
                    <a:p>
                      <a:endParaRPr lang="en-AU"/>
                    </a:p>
                  </a:txBody>
                  <a:tcPr/>
                </a:tc>
                <a:tc>
                  <a:txBody>
                    <a:bodyPr/>
                    <a:lstStyle/>
                    <a:p>
                      <a:pPr algn="ctr"/>
                      <a:r>
                        <a:rPr lang="en-AU" sz="800" dirty="0">
                          <a:solidFill>
                            <a:schemeClr val="bg1">
                              <a:lumMod val="50000"/>
                            </a:schemeClr>
                          </a:solidFill>
                          <a:latin typeface="Comic Sans MS" panose="030F0702030302020204" pitchFamily="66" charset="0"/>
                        </a:rPr>
                        <a:t>30</a:t>
                      </a:r>
                    </a:p>
                  </a:txBody>
                  <a:tcPr/>
                </a:tc>
                <a:extLst>
                  <a:ext uri="{0D108BD9-81ED-4DB2-BD59-A6C34878D82A}">
                    <a16:rowId xmlns:a16="http://schemas.microsoft.com/office/drawing/2014/main" val="10017"/>
                  </a:ext>
                </a:extLst>
              </a:tr>
              <a:tr h="201622">
                <a:tc>
                  <a:txBody>
                    <a:bodyPr/>
                    <a:lstStyle/>
                    <a:p>
                      <a:r>
                        <a:rPr lang="en-AU" sz="800" dirty="0">
                          <a:latin typeface="Arial Narrow" panose="020B0606020202030204" pitchFamily="34" charset="0"/>
                        </a:rPr>
                        <a:t>Flat</a:t>
                      </a:r>
                      <a:r>
                        <a:rPr lang="en-AU" sz="800" baseline="0" dirty="0">
                          <a:latin typeface="Arial Narrow" panose="020B0606020202030204" pitchFamily="34" charset="0"/>
                        </a:rPr>
                        <a:t>w</a:t>
                      </a:r>
                      <a:r>
                        <a:rPr lang="en-AU" sz="800" dirty="0">
                          <a:latin typeface="Arial Narrow" panose="020B0606020202030204" pitchFamily="34" charset="0"/>
                        </a:rPr>
                        <a:t>orm</a:t>
                      </a:r>
                    </a:p>
                  </a:txBody>
                  <a:tcPr/>
                </a:tc>
                <a:tc>
                  <a:txBody>
                    <a:bodyPr/>
                    <a:lstStyle/>
                    <a:p>
                      <a:r>
                        <a:rPr lang="en-AU" sz="800" i="1" dirty="0" err="1">
                          <a:latin typeface="Arial Narrow" panose="020B0606020202030204" pitchFamily="34" charset="0"/>
                        </a:rPr>
                        <a:t>Turbellaria</a:t>
                      </a:r>
                      <a:endParaRPr lang="en-AU" sz="800" i="1" dirty="0">
                        <a:latin typeface="Arial Narrow" panose="020B0606020202030204" pitchFamily="34" charset="0"/>
                      </a:endParaRPr>
                    </a:p>
                  </a:txBody>
                  <a:tcPr/>
                </a:tc>
                <a:tc>
                  <a:txBody>
                    <a:bodyPr/>
                    <a:lstStyle/>
                    <a:p>
                      <a:pPr algn="ctr"/>
                      <a:r>
                        <a:rPr lang="en-AU" sz="800" b="1" dirty="0">
                          <a:latin typeface="Arial Narrow" panose="020B0606020202030204" pitchFamily="34" charset="0"/>
                        </a:rPr>
                        <a:t>3</a:t>
                      </a:r>
                    </a:p>
                  </a:txBody>
                  <a:tcPr>
                    <a:solidFill>
                      <a:schemeClr val="bg1">
                        <a:lumMod val="85000"/>
                      </a:schemeClr>
                    </a:solidFill>
                  </a:tcPr>
                </a:tc>
                <a:tc>
                  <a:txBody>
                    <a:bodyPr/>
                    <a:lstStyle/>
                    <a:p>
                      <a:pPr algn="ctr"/>
                      <a:r>
                        <a:rPr lang="en-AU" sz="800" b="1" dirty="0">
                          <a:latin typeface="Arial Narrow" panose="020B0606020202030204" pitchFamily="34" charset="0"/>
                        </a:rPr>
                        <a:t>1</a:t>
                      </a:r>
                    </a:p>
                  </a:txBody>
                  <a:tcPr/>
                </a:tc>
                <a:tc gridSpan="2">
                  <a:txBody>
                    <a:bodyPr/>
                    <a:lstStyle/>
                    <a:p>
                      <a:pPr algn="ctr"/>
                      <a:r>
                        <a:rPr lang="en-AU" sz="800" dirty="0">
                          <a:solidFill>
                            <a:schemeClr val="bg1">
                              <a:lumMod val="50000"/>
                            </a:schemeClr>
                          </a:solidFill>
                          <a:latin typeface="Comic Sans MS" panose="030F0702030302020204" pitchFamily="66" charset="0"/>
                        </a:rPr>
                        <a:t>1</a:t>
                      </a:r>
                    </a:p>
                  </a:txBody>
                  <a:tcPr/>
                </a:tc>
                <a:tc hMerge="1">
                  <a:txBody>
                    <a:bodyPr/>
                    <a:lstStyle/>
                    <a:p>
                      <a:endParaRPr lang="en-AU"/>
                    </a:p>
                  </a:txBody>
                  <a:tcPr/>
                </a:tc>
                <a:tc>
                  <a:txBody>
                    <a:bodyPr/>
                    <a:lstStyle/>
                    <a:p>
                      <a:pPr algn="ctr"/>
                      <a:r>
                        <a:rPr lang="en-AU" sz="800" dirty="0">
                          <a:solidFill>
                            <a:schemeClr val="bg1">
                              <a:lumMod val="50000"/>
                            </a:schemeClr>
                          </a:solidFill>
                          <a:latin typeface="Comic Sans MS" panose="030F0702030302020204" pitchFamily="66" charset="0"/>
                        </a:rPr>
                        <a:t>3</a:t>
                      </a:r>
                    </a:p>
                  </a:txBody>
                  <a:tcPr/>
                </a:tc>
                <a:extLst>
                  <a:ext uri="{0D108BD9-81ED-4DB2-BD59-A6C34878D82A}">
                    <a16:rowId xmlns:a16="http://schemas.microsoft.com/office/drawing/2014/main" val="10018"/>
                  </a:ext>
                </a:extLst>
              </a:tr>
              <a:tr h="201622">
                <a:tc>
                  <a:txBody>
                    <a:bodyPr/>
                    <a:lstStyle/>
                    <a:p>
                      <a:r>
                        <a:rPr lang="en-AU" sz="900" b="1" dirty="0">
                          <a:latin typeface="Arial Narrow" panose="020B0606020202030204" pitchFamily="34" charset="0"/>
                        </a:rPr>
                        <a:t>Very tolerant</a:t>
                      </a:r>
                    </a:p>
                  </a:txBody>
                  <a:tcPr>
                    <a:solidFill>
                      <a:schemeClr val="bg1">
                        <a:lumMod val="85000"/>
                      </a:schemeClr>
                    </a:solidFill>
                  </a:tcPr>
                </a:tc>
                <a:tc>
                  <a:txBody>
                    <a:bodyPr/>
                    <a:lstStyle/>
                    <a:p>
                      <a:endParaRPr lang="en-AU" sz="800" i="1" dirty="0">
                        <a:latin typeface="Arial Narrow" panose="020B0606020202030204" pitchFamily="34" charset="0"/>
                      </a:endParaRPr>
                    </a:p>
                  </a:txBody>
                  <a:tcPr>
                    <a:solidFill>
                      <a:schemeClr val="bg1">
                        <a:lumMod val="85000"/>
                      </a:schemeClr>
                    </a:solidFill>
                  </a:tcPr>
                </a:tc>
                <a:tc>
                  <a:txBody>
                    <a:bodyPr/>
                    <a:lstStyle/>
                    <a:p>
                      <a:pPr algn="ctr"/>
                      <a:endParaRPr lang="en-AU" sz="800" b="1" dirty="0">
                        <a:latin typeface="Arial Narrow" panose="020B0606020202030204" pitchFamily="34" charset="0"/>
                      </a:endParaRPr>
                    </a:p>
                  </a:txBody>
                  <a:tcPr>
                    <a:solidFill>
                      <a:schemeClr val="bg1">
                        <a:lumMod val="85000"/>
                      </a:schemeClr>
                    </a:solidFill>
                  </a:tcPr>
                </a:tc>
                <a:tc>
                  <a:txBody>
                    <a:bodyPr/>
                    <a:lstStyle/>
                    <a:p>
                      <a:pPr algn="ctr"/>
                      <a:endParaRPr lang="en-AU" sz="800" b="1" dirty="0">
                        <a:latin typeface="Arial Narrow" panose="020B0606020202030204" pitchFamily="34" charset="0"/>
                      </a:endParaRPr>
                    </a:p>
                  </a:txBody>
                  <a:tcPr>
                    <a:solidFill>
                      <a:schemeClr val="bg1">
                        <a:lumMod val="85000"/>
                      </a:schemeClr>
                    </a:solidFill>
                  </a:tcPr>
                </a:tc>
                <a:tc gridSpan="2">
                  <a:txBody>
                    <a:bodyPr/>
                    <a:lstStyle/>
                    <a:p>
                      <a:pPr algn="ctr"/>
                      <a:endParaRPr lang="en-AU" sz="800" dirty="0">
                        <a:solidFill>
                          <a:schemeClr val="bg1">
                            <a:lumMod val="50000"/>
                          </a:schemeClr>
                        </a:solidFill>
                        <a:latin typeface="Comic Sans MS" panose="030F0702030302020204" pitchFamily="66" charset="0"/>
                      </a:endParaRPr>
                    </a:p>
                  </a:txBody>
                  <a:tcPr>
                    <a:solidFill>
                      <a:schemeClr val="bg1">
                        <a:lumMod val="85000"/>
                      </a:schemeClr>
                    </a:solidFill>
                  </a:tcPr>
                </a:tc>
                <a:tc hMerge="1">
                  <a:txBody>
                    <a:bodyPr/>
                    <a:lstStyle/>
                    <a:p>
                      <a:endParaRPr lang="en-AU"/>
                    </a:p>
                  </a:txBody>
                  <a:tcPr/>
                </a:tc>
                <a:tc>
                  <a:txBody>
                    <a:bodyPr/>
                    <a:lstStyle/>
                    <a:p>
                      <a:pPr algn="ctr"/>
                      <a:endParaRPr lang="en-AU" sz="800" dirty="0">
                        <a:solidFill>
                          <a:schemeClr val="bg1">
                            <a:lumMod val="50000"/>
                          </a:schemeClr>
                        </a:solidFill>
                        <a:latin typeface="Comic Sans MS" panose="030F0702030302020204" pitchFamily="66" charset="0"/>
                      </a:endParaRPr>
                    </a:p>
                  </a:txBody>
                  <a:tcPr>
                    <a:solidFill>
                      <a:schemeClr val="bg1">
                        <a:lumMod val="85000"/>
                      </a:schemeClr>
                    </a:solidFill>
                  </a:tcPr>
                </a:tc>
                <a:extLst>
                  <a:ext uri="{0D108BD9-81ED-4DB2-BD59-A6C34878D82A}">
                    <a16:rowId xmlns:a16="http://schemas.microsoft.com/office/drawing/2014/main" val="10019"/>
                  </a:ext>
                </a:extLst>
              </a:tr>
              <a:tr h="201622">
                <a:tc>
                  <a:txBody>
                    <a:bodyPr/>
                    <a:lstStyle/>
                    <a:p>
                      <a:r>
                        <a:rPr lang="en-AU" sz="800" dirty="0">
                          <a:latin typeface="Arial Narrow" panose="020B0606020202030204" pitchFamily="34" charset="0"/>
                        </a:rPr>
                        <a:t>Fly</a:t>
                      </a:r>
                      <a:r>
                        <a:rPr lang="en-AU" sz="800" baseline="0" dirty="0">
                          <a:latin typeface="Arial Narrow" panose="020B0606020202030204" pitchFamily="34" charset="0"/>
                        </a:rPr>
                        <a:t> and mosquito larva</a:t>
                      </a:r>
                      <a:endParaRPr lang="en-AU" sz="800" dirty="0">
                        <a:latin typeface="Arial Narrow" panose="020B0606020202030204" pitchFamily="34" charset="0"/>
                      </a:endParaRPr>
                    </a:p>
                  </a:txBody>
                  <a:tcPr/>
                </a:tc>
                <a:tc>
                  <a:txBody>
                    <a:bodyPr/>
                    <a:lstStyle/>
                    <a:p>
                      <a:r>
                        <a:rPr lang="en-AU" sz="800" i="1" dirty="0" err="1">
                          <a:latin typeface="Arial Narrow" panose="020B0606020202030204" pitchFamily="34" charset="0"/>
                        </a:rPr>
                        <a:t>Diptera</a:t>
                      </a:r>
                      <a:endParaRPr lang="en-AU" sz="800" i="1" dirty="0">
                        <a:latin typeface="Arial Narrow" panose="020B0606020202030204" pitchFamily="34" charset="0"/>
                      </a:endParaRPr>
                    </a:p>
                  </a:txBody>
                  <a:tcPr/>
                </a:tc>
                <a:tc>
                  <a:txBody>
                    <a:bodyPr/>
                    <a:lstStyle/>
                    <a:p>
                      <a:pPr algn="ctr"/>
                      <a:r>
                        <a:rPr lang="en-AU" sz="800" b="1" dirty="0">
                          <a:latin typeface="Arial Narrow" panose="020B0606020202030204" pitchFamily="34" charset="0"/>
                        </a:rPr>
                        <a:t>2</a:t>
                      </a:r>
                    </a:p>
                  </a:txBody>
                  <a:tcPr>
                    <a:solidFill>
                      <a:schemeClr val="bg1">
                        <a:lumMod val="85000"/>
                      </a:schemeClr>
                    </a:solidFill>
                  </a:tcPr>
                </a:tc>
                <a:tc>
                  <a:txBody>
                    <a:bodyPr/>
                    <a:lstStyle/>
                    <a:p>
                      <a:pPr algn="ctr"/>
                      <a:r>
                        <a:rPr lang="en-AU" sz="800" b="1" dirty="0">
                          <a:latin typeface="Arial Narrow" panose="020B0606020202030204" pitchFamily="34" charset="0"/>
                        </a:rPr>
                        <a:t>8</a:t>
                      </a:r>
                    </a:p>
                  </a:txBody>
                  <a:tcPr/>
                </a:tc>
                <a:tc gridSpan="2">
                  <a:txBody>
                    <a:bodyPr/>
                    <a:lstStyle/>
                    <a:p>
                      <a:pPr algn="ctr"/>
                      <a:r>
                        <a:rPr lang="en-AU" sz="800" dirty="0">
                          <a:solidFill>
                            <a:schemeClr val="bg1">
                              <a:lumMod val="50000"/>
                            </a:schemeClr>
                          </a:solidFill>
                          <a:latin typeface="Comic Sans MS" panose="030F0702030302020204" pitchFamily="66" charset="0"/>
                        </a:rPr>
                        <a:t>3</a:t>
                      </a:r>
                    </a:p>
                  </a:txBody>
                  <a:tcPr/>
                </a:tc>
                <a:tc hMerge="1">
                  <a:txBody>
                    <a:bodyPr/>
                    <a:lstStyle/>
                    <a:p>
                      <a:endParaRPr lang="en-AU"/>
                    </a:p>
                  </a:txBody>
                  <a:tcPr/>
                </a:tc>
                <a:tc>
                  <a:txBody>
                    <a:bodyPr/>
                    <a:lstStyle/>
                    <a:p>
                      <a:pPr algn="ctr"/>
                      <a:r>
                        <a:rPr lang="en-AU" sz="800" dirty="0">
                          <a:solidFill>
                            <a:schemeClr val="bg1">
                              <a:lumMod val="50000"/>
                            </a:schemeClr>
                          </a:solidFill>
                          <a:latin typeface="Comic Sans MS" panose="030F0702030302020204" pitchFamily="66" charset="0"/>
                        </a:rPr>
                        <a:t>6</a:t>
                      </a:r>
                    </a:p>
                  </a:txBody>
                  <a:tcPr/>
                </a:tc>
                <a:extLst>
                  <a:ext uri="{0D108BD9-81ED-4DB2-BD59-A6C34878D82A}">
                    <a16:rowId xmlns:a16="http://schemas.microsoft.com/office/drawing/2014/main" val="10020"/>
                  </a:ext>
                </a:extLst>
              </a:tr>
              <a:tr h="201622">
                <a:tc>
                  <a:txBody>
                    <a:bodyPr/>
                    <a:lstStyle/>
                    <a:p>
                      <a:r>
                        <a:rPr lang="en-AU" sz="800" dirty="0">
                          <a:latin typeface="Arial Narrow" panose="020B0606020202030204" pitchFamily="34" charset="0"/>
                        </a:rPr>
                        <a:t>Leeches</a:t>
                      </a:r>
                    </a:p>
                  </a:txBody>
                  <a:tcPr/>
                </a:tc>
                <a:tc>
                  <a:txBody>
                    <a:bodyPr/>
                    <a:lstStyle/>
                    <a:p>
                      <a:r>
                        <a:rPr lang="en-AU" sz="800" i="1" dirty="0">
                          <a:latin typeface="Arial Narrow" panose="020B0606020202030204" pitchFamily="34" charset="0"/>
                        </a:rPr>
                        <a:t>Hirudinea</a:t>
                      </a:r>
                    </a:p>
                  </a:txBody>
                  <a:tcPr/>
                </a:tc>
                <a:tc>
                  <a:txBody>
                    <a:bodyPr/>
                    <a:lstStyle/>
                    <a:p>
                      <a:pPr algn="ctr"/>
                      <a:r>
                        <a:rPr lang="en-AU" sz="800" b="1" dirty="0">
                          <a:latin typeface="Arial Narrow" panose="020B0606020202030204" pitchFamily="34" charset="0"/>
                        </a:rPr>
                        <a:t>2</a:t>
                      </a:r>
                    </a:p>
                  </a:txBody>
                  <a:tcPr>
                    <a:solidFill>
                      <a:schemeClr val="bg1">
                        <a:lumMod val="85000"/>
                      </a:schemeClr>
                    </a:solidFill>
                  </a:tcPr>
                </a:tc>
                <a:tc>
                  <a:txBody>
                    <a:bodyPr/>
                    <a:lstStyle/>
                    <a:p>
                      <a:pPr algn="ctr"/>
                      <a:r>
                        <a:rPr lang="en-AU" sz="800" b="1" dirty="0">
                          <a:latin typeface="Arial Narrow" panose="020B0606020202030204" pitchFamily="34" charset="0"/>
                        </a:rPr>
                        <a:t>2</a:t>
                      </a:r>
                    </a:p>
                  </a:txBody>
                  <a:tcPr/>
                </a:tc>
                <a:tc gridSpan="2">
                  <a:txBody>
                    <a:bodyPr/>
                    <a:lstStyle/>
                    <a:p>
                      <a:pPr algn="ctr"/>
                      <a:r>
                        <a:rPr lang="en-AU" sz="800" dirty="0">
                          <a:solidFill>
                            <a:schemeClr val="bg1">
                              <a:lumMod val="50000"/>
                            </a:schemeClr>
                          </a:solidFill>
                          <a:latin typeface="Comic Sans MS" panose="030F0702030302020204" pitchFamily="66" charset="0"/>
                        </a:rPr>
                        <a:t>1</a:t>
                      </a:r>
                    </a:p>
                  </a:txBody>
                  <a:tcPr/>
                </a:tc>
                <a:tc hMerge="1">
                  <a:txBody>
                    <a:bodyPr/>
                    <a:lstStyle/>
                    <a:p>
                      <a:endParaRPr lang="en-AU"/>
                    </a:p>
                  </a:txBody>
                  <a:tcPr/>
                </a:tc>
                <a:tc>
                  <a:txBody>
                    <a:bodyPr/>
                    <a:lstStyle/>
                    <a:p>
                      <a:pPr algn="ctr"/>
                      <a:r>
                        <a:rPr lang="en-AU" sz="800" dirty="0">
                          <a:solidFill>
                            <a:schemeClr val="bg1">
                              <a:lumMod val="50000"/>
                            </a:schemeClr>
                          </a:solidFill>
                          <a:latin typeface="Comic Sans MS" panose="030F0702030302020204" pitchFamily="66" charset="0"/>
                        </a:rPr>
                        <a:t>2</a:t>
                      </a:r>
                    </a:p>
                  </a:txBody>
                  <a:tcPr/>
                </a:tc>
                <a:extLst>
                  <a:ext uri="{0D108BD9-81ED-4DB2-BD59-A6C34878D82A}">
                    <a16:rowId xmlns:a16="http://schemas.microsoft.com/office/drawing/2014/main" val="10021"/>
                  </a:ext>
                </a:extLst>
              </a:tr>
              <a:tr h="201622">
                <a:tc>
                  <a:txBody>
                    <a:bodyPr/>
                    <a:lstStyle/>
                    <a:p>
                      <a:r>
                        <a:rPr lang="en-AU" sz="800" dirty="0">
                          <a:latin typeface="Arial Narrow" panose="020B0606020202030204" pitchFamily="34" charset="0"/>
                        </a:rPr>
                        <a:t>Copepods &amp; water</a:t>
                      </a:r>
                      <a:r>
                        <a:rPr lang="en-AU" sz="800" baseline="0" dirty="0">
                          <a:latin typeface="Arial Narrow" panose="020B0606020202030204" pitchFamily="34" charset="0"/>
                        </a:rPr>
                        <a:t> fleas</a:t>
                      </a:r>
                      <a:endParaRPr lang="en-AU" sz="800" dirty="0">
                        <a:latin typeface="Arial Narrow" panose="020B0606020202030204" pitchFamily="34" charset="0"/>
                      </a:endParaRPr>
                    </a:p>
                  </a:txBody>
                  <a:tcPr/>
                </a:tc>
                <a:tc>
                  <a:txBody>
                    <a:bodyPr/>
                    <a:lstStyle/>
                    <a:p>
                      <a:r>
                        <a:rPr lang="en-AU" sz="800" i="1" dirty="0" err="1">
                          <a:latin typeface="Arial Narrow" panose="020B0606020202030204" pitchFamily="34" charset="0"/>
                        </a:rPr>
                        <a:t>Copepoda</a:t>
                      </a:r>
                      <a:endParaRPr lang="en-AU" sz="800" i="1" dirty="0">
                        <a:latin typeface="Arial Narrow" panose="020B0606020202030204" pitchFamily="34" charset="0"/>
                      </a:endParaRPr>
                    </a:p>
                  </a:txBody>
                  <a:tcPr/>
                </a:tc>
                <a:tc>
                  <a:txBody>
                    <a:bodyPr/>
                    <a:lstStyle/>
                    <a:p>
                      <a:pPr algn="ctr"/>
                      <a:r>
                        <a:rPr lang="en-AU" sz="800" b="1" dirty="0">
                          <a:latin typeface="Arial Narrow" panose="020B0606020202030204" pitchFamily="34" charset="0"/>
                        </a:rPr>
                        <a:t>1</a:t>
                      </a:r>
                    </a:p>
                  </a:txBody>
                  <a:tcPr>
                    <a:solidFill>
                      <a:schemeClr val="bg1">
                        <a:lumMod val="85000"/>
                      </a:schemeClr>
                    </a:solidFill>
                  </a:tcPr>
                </a:tc>
                <a:tc>
                  <a:txBody>
                    <a:bodyPr/>
                    <a:lstStyle/>
                    <a:p>
                      <a:pPr algn="ctr"/>
                      <a:r>
                        <a:rPr lang="en-AU" sz="800" b="1" dirty="0">
                          <a:latin typeface="Arial Narrow" panose="020B0606020202030204" pitchFamily="34" charset="0"/>
                        </a:rPr>
                        <a:t>15</a:t>
                      </a:r>
                    </a:p>
                  </a:txBody>
                  <a:tcPr/>
                </a:tc>
                <a:tc gridSpan="2">
                  <a:txBody>
                    <a:bodyPr/>
                    <a:lstStyle/>
                    <a:p>
                      <a:pPr algn="ctr"/>
                      <a:r>
                        <a:rPr lang="en-AU" sz="800" dirty="0">
                          <a:solidFill>
                            <a:schemeClr val="bg1">
                              <a:lumMod val="50000"/>
                            </a:schemeClr>
                          </a:solidFill>
                          <a:latin typeface="Comic Sans MS" panose="030F0702030302020204" pitchFamily="66" charset="0"/>
                        </a:rPr>
                        <a:t>4</a:t>
                      </a:r>
                    </a:p>
                  </a:txBody>
                  <a:tcPr/>
                </a:tc>
                <a:tc hMerge="1">
                  <a:txBody>
                    <a:bodyPr/>
                    <a:lstStyle/>
                    <a:p>
                      <a:endParaRPr lang="en-AU"/>
                    </a:p>
                  </a:txBody>
                  <a:tcPr/>
                </a:tc>
                <a:tc>
                  <a:txBody>
                    <a:bodyPr/>
                    <a:lstStyle/>
                    <a:p>
                      <a:pPr algn="ctr"/>
                      <a:r>
                        <a:rPr lang="en-AU" sz="800" dirty="0">
                          <a:solidFill>
                            <a:schemeClr val="bg1">
                              <a:lumMod val="50000"/>
                            </a:schemeClr>
                          </a:solidFill>
                          <a:latin typeface="Comic Sans MS" panose="030F0702030302020204" pitchFamily="66" charset="0"/>
                        </a:rPr>
                        <a:t>15</a:t>
                      </a:r>
                    </a:p>
                  </a:txBody>
                  <a:tcPr/>
                </a:tc>
                <a:extLst>
                  <a:ext uri="{0D108BD9-81ED-4DB2-BD59-A6C34878D82A}">
                    <a16:rowId xmlns:a16="http://schemas.microsoft.com/office/drawing/2014/main" val="10022"/>
                  </a:ext>
                </a:extLst>
              </a:tr>
              <a:tr h="201622">
                <a:tc>
                  <a:txBody>
                    <a:bodyPr/>
                    <a:lstStyle/>
                    <a:p>
                      <a:r>
                        <a:rPr lang="en-AU" sz="800" dirty="0">
                          <a:latin typeface="Arial Narrow" panose="020B0606020202030204" pitchFamily="34" charset="0"/>
                        </a:rPr>
                        <a:t>Snail</a:t>
                      </a:r>
                    </a:p>
                  </a:txBody>
                  <a:tcPr>
                    <a:lnB w="12700" cap="flat" cmpd="sng" algn="ctr">
                      <a:solidFill>
                        <a:schemeClr val="tx1"/>
                      </a:solidFill>
                      <a:prstDash val="solid"/>
                      <a:round/>
                      <a:headEnd type="none" w="med" len="med"/>
                      <a:tailEnd type="none" w="med" len="med"/>
                    </a:lnB>
                  </a:tcPr>
                </a:tc>
                <a:tc>
                  <a:txBody>
                    <a:bodyPr/>
                    <a:lstStyle/>
                    <a:p>
                      <a:r>
                        <a:rPr lang="en-AU" sz="800" i="1" dirty="0" err="1">
                          <a:latin typeface="Arial Narrow" panose="020B0606020202030204" pitchFamily="34" charset="0"/>
                        </a:rPr>
                        <a:t>Gastropoda</a:t>
                      </a:r>
                      <a:endParaRPr lang="en-AU" sz="800" i="1" dirty="0">
                        <a:latin typeface="Arial Narrow" panose="020B0606020202030204" pitchFamily="34" charset="0"/>
                      </a:endParaRPr>
                    </a:p>
                  </a:txBody>
                  <a:tcPr>
                    <a:lnB w="12700" cap="flat" cmpd="sng" algn="ctr">
                      <a:solidFill>
                        <a:schemeClr val="tx1"/>
                      </a:solidFill>
                      <a:prstDash val="solid"/>
                      <a:round/>
                      <a:headEnd type="none" w="med" len="med"/>
                      <a:tailEnd type="none" w="med" len="med"/>
                    </a:lnB>
                  </a:tcPr>
                </a:tc>
                <a:tc>
                  <a:txBody>
                    <a:bodyPr/>
                    <a:lstStyle/>
                    <a:p>
                      <a:pPr algn="ctr"/>
                      <a:r>
                        <a:rPr lang="en-AU" sz="800" b="1" dirty="0">
                          <a:latin typeface="Arial Narrow" panose="020B0606020202030204" pitchFamily="34" charset="0"/>
                        </a:rPr>
                        <a:t>1</a:t>
                      </a:r>
                    </a:p>
                  </a:txBody>
                  <a:tcPr>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AU" sz="800" b="1" dirty="0">
                          <a:latin typeface="Arial Narrow" panose="020B0606020202030204" pitchFamily="34" charset="0"/>
                        </a:rPr>
                        <a:t>2</a:t>
                      </a:r>
                    </a:p>
                  </a:txBody>
                  <a:tcPr>
                    <a:lnB w="12700" cap="flat" cmpd="sng" algn="ctr">
                      <a:solidFill>
                        <a:schemeClr val="tx1"/>
                      </a:solidFill>
                      <a:prstDash val="solid"/>
                      <a:round/>
                      <a:headEnd type="none" w="med" len="med"/>
                      <a:tailEnd type="none" w="med" len="med"/>
                    </a:lnB>
                  </a:tcPr>
                </a:tc>
                <a:tc gridSpan="2">
                  <a:txBody>
                    <a:bodyPr/>
                    <a:lstStyle/>
                    <a:p>
                      <a:pPr algn="ctr"/>
                      <a:r>
                        <a:rPr lang="en-AU" sz="800" dirty="0">
                          <a:solidFill>
                            <a:schemeClr val="bg1">
                              <a:lumMod val="50000"/>
                            </a:schemeClr>
                          </a:solidFill>
                          <a:latin typeface="Comic Sans MS" panose="030F0702030302020204" pitchFamily="66" charset="0"/>
                        </a:rPr>
                        <a:t>1</a:t>
                      </a:r>
                    </a:p>
                  </a:txBody>
                  <a:tcPr/>
                </a:tc>
                <a:tc hMerge="1">
                  <a:txBody>
                    <a:bodyPr/>
                    <a:lstStyle/>
                    <a:p>
                      <a:endParaRPr lang="en-AU"/>
                    </a:p>
                  </a:txBody>
                  <a:tcPr/>
                </a:tc>
                <a:tc>
                  <a:txBody>
                    <a:bodyPr/>
                    <a:lstStyle/>
                    <a:p>
                      <a:pPr algn="ctr"/>
                      <a:r>
                        <a:rPr lang="en-AU" sz="800" dirty="0">
                          <a:solidFill>
                            <a:schemeClr val="bg1">
                              <a:lumMod val="50000"/>
                            </a:schemeClr>
                          </a:solidFill>
                          <a:latin typeface="Comic Sans MS" panose="030F0702030302020204" pitchFamily="66" charset="0"/>
                        </a:rPr>
                        <a:t>1</a:t>
                      </a:r>
                    </a:p>
                  </a:txBody>
                  <a:tcPr/>
                </a:tc>
                <a:extLst>
                  <a:ext uri="{0D108BD9-81ED-4DB2-BD59-A6C34878D82A}">
                    <a16:rowId xmlns:a16="http://schemas.microsoft.com/office/drawing/2014/main" val="10023"/>
                  </a:ext>
                </a:extLst>
              </a:tr>
              <a:tr h="201622">
                <a:tc gridSpan="4">
                  <a:txBody>
                    <a:bodyPr/>
                    <a:lstStyle/>
                    <a:p>
                      <a:pPr algn="r"/>
                      <a:r>
                        <a:rPr lang="en-AU" sz="800" dirty="0">
                          <a:latin typeface="Arial Narrow" panose="020B0606020202030204" pitchFamily="34" charset="0"/>
                        </a:rPr>
                        <a:t>Totals</a:t>
                      </a: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en-AU" sz="800" i="1" dirty="0">
                        <a:latin typeface="Arial Narrow" panose="020B0606020202030204" pitchFamily="34" charset="0"/>
                      </a:endParaRPr>
                    </a:p>
                  </a:txBody>
                  <a:tcPr>
                    <a:lnB w="12700" cap="flat" cmpd="sng" algn="ctr">
                      <a:solidFill>
                        <a:schemeClr val="tx1"/>
                      </a:solidFill>
                      <a:prstDash val="solid"/>
                      <a:round/>
                      <a:headEnd type="none" w="med" len="med"/>
                      <a:tailEnd type="none" w="med" len="med"/>
                    </a:lnB>
                  </a:tcPr>
                </a:tc>
                <a:tc hMerge="1">
                  <a:txBody>
                    <a:bodyPr/>
                    <a:lstStyle/>
                    <a:p>
                      <a:pPr algn="ctr"/>
                      <a:endParaRPr lang="en-AU" sz="800" dirty="0">
                        <a:latin typeface="Arial Narrow" panose="020B0606020202030204" pitchFamily="34" charset="0"/>
                      </a:endParaRPr>
                    </a:p>
                  </a:txBody>
                  <a:tcPr>
                    <a:lnB w="12700" cap="flat" cmpd="sng" algn="ctr">
                      <a:solidFill>
                        <a:schemeClr val="tx1"/>
                      </a:solidFill>
                      <a:prstDash val="solid"/>
                      <a:round/>
                      <a:headEnd type="none" w="med" len="med"/>
                      <a:tailEnd type="none" w="med" len="med"/>
                    </a:lnB>
                  </a:tcPr>
                </a:tc>
                <a:tc hMerge="1">
                  <a:txBody>
                    <a:bodyPr/>
                    <a:lstStyle/>
                    <a:p>
                      <a:endParaRPr lang="en-AU" sz="800" dirty="0">
                        <a:latin typeface="Arial Narrow" panose="020B0606020202030204" pitchFamily="34" charset="0"/>
                      </a:endParaRPr>
                    </a:p>
                  </a:txBody>
                  <a:tcPr/>
                </a:tc>
                <a:tc gridSpan="2">
                  <a:txBody>
                    <a:bodyPr/>
                    <a:lstStyle/>
                    <a:p>
                      <a:pPr algn="ctr"/>
                      <a:r>
                        <a:rPr lang="en-AU" sz="800" dirty="0">
                          <a:solidFill>
                            <a:schemeClr val="bg1">
                              <a:lumMod val="50000"/>
                            </a:schemeClr>
                          </a:solidFill>
                          <a:latin typeface="Comic Sans MS" panose="030F0702030302020204" pitchFamily="66" charset="0"/>
                        </a:rPr>
                        <a:t>30</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hMerge="1">
                  <a:txBody>
                    <a:bodyPr/>
                    <a:lstStyle/>
                    <a:p>
                      <a:endParaRPr lang="en-AU"/>
                    </a:p>
                  </a:txBody>
                  <a:tcPr/>
                </a:tc>
                <a:tc>
                  <a:txBody>
                    <a:bodyPr/>
                    <a:lstStyle/>
                    <a:p>
                      <a:pPr algn="ctr"/>
                      <a:r>
                        <a:rPr lang="en-AU" sz="800" dirty="0">
                          <a:solidFill>
                            <a:schemeClr val="bg1">
                              <a:lumMod val="50000"/>
                            </a:schemeClr>
                          </a:solidFill>
                          <a:latin typeface="Comic Sans MS" panose="030F0702030302020204" pitchFamily="66" charset="0"/>
                        </a:rPr>
                        <a:t>162</a:t>
                      </a:r>
                    </a:p>
                  </a:txBody>
                  <a:tcPr/>
                </a:tc>
                <a:extLst>
                  <a:ext uri="{0D108BD9-81ED-4DB2-BD59-A6C34878D82A}">
                    <a16:rowId xmlns:a16="http://schemas.microsoft.com/office/drawing/2014/main" val="10024"/>
                  </a:ext>
                </a:extLst>
              </a:tr>
            </a:tbl>
          </a:graphicData>
        </a:graphic>
      </p:graphicFrame>
      <p:sp>
        <p:nvSpPr>
          <p:cNvPr id="23" name="TextBox 22"/>
          <p:cNvSpPr txBox="1"/>
          <p:nvPr/>
        </p:nvSpPr>
        <p:spPr>
          <a:xfrm>
            <a:off x="4822780" y="5553781"/>
            <a:ext cx="1463322" cy="276999"/>
          </a:xfrm>
          <a:prstGeom prst="rect">
            <a:avLst/>
          </a:prstGeom>
          <a:noFill/>
        </p:spPr>
        <p:txBody>
          <a:bodyPr wrap="square" rtlCol="0">
            <a:spAutoFit/>
          </a:bodyPr>
          <a:lstStyle/>
          <a:p>
            <a:endParaRPr lang="en-AU" sz="1200" dirty="0">
              <a:latin typeface="Arial Narrow" panose="020B0606020202030204" pitchFamily="34" charset="0"/>
            </a:endParaRPr>
          </a:p>
        </p:txBody>
      </p:sp>
      <p:sp>
        <p:nvSpPr>
          <p:cNvPr id="22" name="TextBox 21"/>
          <p:cNvSpPr txBox="1"/>
          <p:nvPr/>
        </p:nvSpPr>
        <p:spPr>
          <a:xfrm>
            <a:off x="350564" y="8050919"/>
            <a:ext cx="6072239" cy="338554"/>
          </a:xfrm>
          <a:prstGeom prst="rect">
            <a:avLst/>
          </a:prstGeom>
          <a:noFill/>
        </p:spPr>
        <p:txBody>
          <a:bodyPr wrap="square" rtlCol="0">
            <a:spAutoFit/>
          </a:bodyPr>
          <a:lstStyle/>
          <a:p>
            <a:pPr algn="ctr"/>
            <a:r>
              <a:rPr lang="en-AU" sz="1200" b="1" dirty="0">
                <a:latin typeface="Arial Narrow" panose="020B0606020202030204" pitchFamily="34" charset="0"/>
              </a:rPr>
              <a:t>Total Index </a:t>
            </a:r>
            <a:r>
              <a:rPr lang="en-AU" sz="1600" b="1" dirty="0">
                <a:latin typeface="Arial Narrow" panose="020B0606020202030204" pitchFamily="34" charset="0"/>
              </a:rPr>
              <a:t>/</a:t>
            </a:r>
            <a:r>
              <a:rPr lang="en-AU" sz="1200" b="1" dirty="0">
                <a:latin typeface="Arial Narrow" panose="020B0606020202030204" pitchFamily="34" charset="0"/>
              </a:rPr>
              <a:t>Total Weight = Stream Water Quality Rating (&lt;3 Poor; 3-4 Fair; 4-6 Good; &gt;6 Excellent)</a:t>
            </a:r>
          </a:p>
        </p:txBody>
      </p:sp>
      <p:sp>
        <p:nvSpPr>
          <p:cNvPr id="27" name="Right Arrow 26"/>
          <p:cNvSpPr/>
          <p:nvPr/>
        </p:nvSpPr>
        <p:spPr>
          <a:xfrm>
            <a:off x="958733" y="7968881"/>
            <a:ext cx="2601149" cy="45719"/>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0" name="Down Arrow 29"/>
          <p:cNvSpPr/>
          <p:nvPr/>
        </p:nvSpPr>
        <p:spPr>
          <a:xfrm>
            <a:off x="935873" y="7983465"/>
            <a:ext cx="45719" cy="172693"/>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7" name="Down Arrow 36"/>
          <p:cNvSpPr/>
          <p:nvPr/>
        </p:nvSpPr>
        <p:spPr>
          <a:xfrm>
            <a:off x="1687147" y="8018356"/>
            <a:ext cx="56430" cy="150796"/>
          </a:xfrm>
          <a:prstGeom prst="down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5" name="Rectangle 24"/>
          <p:cNvSpPr/>
          <p:nvPr/>
        </p:nvSpPr>
        <p:spPr>
          <a:xfrm>
            <a:off x="474090" y="8354243"/>
            <a:ext cx="5832905" cy="31030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is the stream’s water quality rating? Ans.</a:t>
            </a:r>
          </a:p>
        </p:txBody>
      </p:sp>
      <p:sp>
        <p:nvSpPr>
          <p:cNvPr id="26" name="Rectangle 25"/>
          <p:cNvSpPr/>
          <p:nvPr/>
        </p:nvSpPr>
        <p:spPr>
          <a:xfrm>
            <a:off x="3564678" y="8378253"/>
            <a:ext cx="2681421" cy="232869"/>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bg1">
                    <a:lumMod val="50000"/>
                  </a:schemeClr>
                </a:solidFill>
                <a:latin typeface="Comic Sans MS" panose="030F0702030302020204" pitchFamily="66" charset="0"/>
              </a:rPr>
              <a:t>162/30=5.4 ….’Good Quality’</a:t>
            </a:r>
          </a:p>
        </p:txBody>
      </p:sp>
      <p:sp>
        <p:nvSpPr>
          <p:cNvPr id="28" name="Rectangle 27"/>
          <p:cNvSpPr/>
          <p:nvPr/>
        </p:nvSpPr>
        <p:spPr>
          <a:xfrm>
            <a:off x="501939" y="2297986"/>
            <a:ext cx="5784164" cy="260833"/>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AU" sz="1200" b="1" dirty="0">
                <a:solidFill>
                  <a:schemeClr val="bg1"/>
                </a:solidFill>
                <a:latin typeface="Arial Narrow" panose="020B0606020202030204" pitchFamily="34" charset="0"/>
              </a:rPr>
              <a:t>Activity: Analyse the data in the table below (fill in the blanks)</a:t>
            </a:r>
            <a:r>
              <a:rPr lang="en-AU" sz="1200" b="1" baseline="30000" dirty="0">
                <a:solidFill>
                  <a:schemeClr val="bg1"/>
                </a:solidFill>
                <a:latin typeface="Arial Narrow" panose="020B0606020202030204" pitchFamily="34" charset="0"/>
              </a:rPr>
              <a:t>[1]</a:t>
            </a:r>
            <a:endParaRPr lang="en-AU" sz="800" dirty="0">
              <a:solidFill>
                <a:schemeClr val="bg1"/>
              </a:solidFill>
              <a:latin typeface="Arial Narrow" panose="020B0606020202030204" pitchFamily="34" charset="0"/>
            </a:endParaRPr>
          </a:p>
        </p:txBody>
      </p:sp>
      <p:cxnSp>
        <p:nvCxnSpPr>
          <p:cNvPr id="29" name="Straight Connector 28">
            <a:extLst>
              <a:ext uri="{FF2B5EF4-FFF2-40B4-BE49-F238E27FC236}">
                <a16:creationId xmlns:a16="http://schemas.microsoft.com/office/drawing/2014/main" id="{9F2A532D-8892-42A5-AFEB-E05B20BB8687}"/>
              </a:ext>
            </a:extLst>
          </p:cNvPr>
          <p:cNvCxnSpPr/>
          <p:nvPr/>
        </p:nvCxnSpPr>
        <p:spPr>
          <a:xfrm flipH="1">
            <a:off x="481438" y="971600"/>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70F3FB28-BE6E-4078-ADFD-26E44B2C1BA7}"/>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8" name="TextBox 37">
            <a:extLst>
              <a:ext uri="{FF2B5EF4-FFF2-40B4-BE49-F238E27FC236}">
                <a16:creationId xmlns:a16="http://schemas.microsoft.com/office/drawing/2014/main" id="{2E7F4B21-4E97-4953-8CF0-7394B572656D}"/>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2" name="TextBox 1">
            <a:extLst>
              <a:ext uri="{FF2B5EF4-FFF2-40B4-BE49-F238E27FC236}">
                <a16:creationId xmlns:a16="http://schemas.microsoft.com/office/drawing/2014/main" id="{D6ADF98F-693E-46E1-8304-B9344F1A33D6}"/>
              </a:ext>
            </a:extLst>
          </p:cNvPr>
          <p:cNvSpPr txBox="1"/>
          <p:nvPr/>
        </p:nvSpPr>
        <p:spPr>
          <a:xfrm>
            <a:off x="409605" y="8666865"/>
            <a:ext cx="6187747" cy="172355"/>
          </a:xfrm>
          <a:prstGeom prst="rect">
            <a:avLst/>
          </a:prstGeom>
          <a:noFill/>
        </p:spPr>
        <p:txBody>
          <a:bodyPr wrap="square" rtlCol="0">
            <a:spAutoFit/>
          </a:bodyPr>
          <a:lstStyle/>
          <a:p>
            <a:r>
              <a:rPr lang="en-AU" sz="520" baseline="30000" dirty="0">
                <a:latin typeface="Arial Narrow" panose="020B0606020202030204" pitchFamily="34" charset="0"/>
              </a:rPr>
              <a:t>[1] </a:t>
            </a:r>
            <a:r>
              <a:rPr lang="en-AU" sz="520" dirty="0">
                <a:latin typeface="Arial Narrow" panose="020B0606020202030204" pitchFamily="34" charset="0"/>
              </a:rPr>
              <a:t>Adapted from: Chessman, B. (2001). </a:t>
            </a:r>
            <a:r>
              <a:rPr lang="en-AU" sz="520" i="1" dirty="0">
                <a:latin typeface="Arial Narrow" panose="020B0606020202030204" pitchFamily="34" charset="0"/>
              </a:rPr>
              <a:t>Signal 2 Manual: A scoring system for macro-invertebrates (‘Water Bugs’) in Australian Rivers: User Manual, Version 2. </a:t>
            </a:r>
            <a:r>
              <a:rPr lang="en-AU" sz="520" dirty="0">
                <a:latin typeface="Arial Narrow" panose="020B0606020202030204" pitchFamily="34" charset="0"/>
              </a:rPr>
              <a:t>ACT </a:t>
            </a:r>
            <a:r>
              <a:rPr lang="en-AU" sz="520" dirty="0" err="1">
                <a:latin typeface="Arial Narrow" panose="020B0606020202030204" pitchFamily="34" charset="0"/>
              </a:rPr>
              <a:t>Waterwatch</a:t>
            </a:r>
            <a:r>
              <a:rPr lang="en-AU" sz="520" dirty="0">
                <a:latin typeface="Arial Narrow" panose="020B0606020202030204" pitchFamily="34" charset="0"/>
              </a:rPr>
              <a:t>. Accessed 2018 from: http://www.act.waterwatch.org.au/library.html</a:t>
            </a:r>
            <a:endParaRPr lang="en-US" sz="520" dirty="0">
              <a:latin typeface="Arial Narrow" panose="020B0606020202030204" pitchFamily="34" charset="0"/>
            </a:endParaRPr>
          </a:p>
        </p:txBody>
      </p:sp>
      <p:sp>
        <p:nvSpPr>
          <p:cNvPr id="3" name="TextBox 2">
            <a:extLst>
              <a:ext uri="{FF2B5EF4-FFF2-40B4-BE49-F238E27FC236}">
                <a16:creationId xmlns:a16="http://schemas.microsoft.com/office/drawing/2014/main" id="{92479C49-3EFF-7873-78F6-449EB4A15B6C}"/>
              </a:ext>
            </a:extLst>
          </p:cNvPr>
          <p:cNvSpPr txBox="1"/>
          <p:nvPr/>
        </p:nvSpPr>
        <p:spPr>
          <a:xfrm>
            <a:off x="1410717" y="214201"/>
            <a:ext cx="4075713" cy="553998"/>
          </a:xfrm>
          <a:prstGeom prst="rect">
            <a:avLst/>
          </a:prstGeom>
          <a:noFill/>
        </p:spPr>
        <p:txBody>
          <a:bodyPr wrap="square" rtlCol="0">
            <a:spAutoFit/>
          </a:bodyPr>
          <a:lstStyle/>
          <a:p>
            <a:r>
              <a:rPr lang="en-US" b="1" dirty="0">
                <a:latin typeface="Arial Narrow" pitchFamily="34" charset="0"/>
              </a:rPr>
              <a:t>21. Bug life – </a:t>
            </a:r>
            <a:r>
              <a:rPr lang="en-US" sz="1200" dirty="0">
                <a:latin typeface="Arial Narrow" pitchFamily="34" charset="0"/>
              </a:rPr>
              <a:t>Explain an indirect method of measuring pollution levels using a biotic index.</a:t>
            </a:r>
          </a:p>
        </p:txBody>
      </p:sp>
      <p:sp>
        <p:nvSpPr>
          <p:cNvPr id="4" name="TextBox 17">
            <a:extLst>
              <a:ext uri="{FF2B5EF4-FFF2-40B4-BE49-F238E27FC236}">
                <a16:creationId xmlns:a16="http://schemas.microsoft.com/office/drawing/2014/main" id="{9EF370E6-208D-2EE3-A760-CE755174C22A}"/>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cxnSp>
        <p:nvCxnSpPr>
          <p:cNvPr id="5" name="Straight Connector 4">
            <a:extLst>
              <a:ext uri="{FF2B5EF4-FFF2-40B4-BE49-F238E27FC236}">
                <a16:creationId xmlns:a16="http://schemas.microsoft.com/office/drawing/2014/main" id="{581F081F-FA9A-4A08-E501-A23BEEBA2D6D}"/>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36">
            <a:extLst>
              <a:ext uri="{FF2B5EF4-FFF2-40B4-BE49-F238E27FC236}">
                <a16:creationId xmlns:a16="http://schemas.microsoft.com/office/drawing/2014/main" id="{0B99EFC8-48CD-937B-C9BD-9E155769103B}"/>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8" name="TextBox 36">
            <a:extLst>
              <a:ext uri="{FF2B5EF4-FFF2-40B4-BE49-F238E27FC236}">
                <a16:creationId xmlns:a16="http://schemas.microsoft.com/office/drawing/2014/main" id="{2FBBD5AC-7EC1-4FB6-1F18-77A39DFC87CC}"/>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9" name="TextBox 8">
            <a:extLst>
              <a:ext uri="{FF2B5EF4-FFF2-40B4-BE49-F238E27FC236}">
                <a16:creationId xmlns:a16="http://schemas.microsoft.com/office/drawing/2014/main" id="{033A7654-2D1C-CF4A-D8EF-A2B748AEDEF6}"/>
              </a:ext>
            </a:extLst>
          </p:cNvPr>
          <p:cNvSpPr txBox="1"/>
          <p:nvPr/>
        </p:nvSpPr>
        <p:spPr>
          <a:xfrm>
            <a:off x="6021288" y="8820472"/>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41</a:t>
            </a:r>
          </a:p>
        </p:txBody>
      </p:sp>
    </p:spTree>
    <p:extLst>
      <p:ext uri="{BB962C8B-B14F-4D97-AF65-F5344CB8AC3E}">
        <p14:creationId xmlns:p14="http://schemas.microsoft.com/office/powerpoint/2010/main" val="40231648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2" name="TextBox 1">
            <a:extLst>
              <a:ext uri="{FF2B5EF4-FFF2-40B4-BE49-F238E27FC236}">
                <a16:creationId xmlns:a16="http://schemas.microsoft.com/office/drawing/2014/main" id="{D2E52FD0-12D0-06DC-7016-E062B4D30752}"/>
              </a:ext>
            </a:extLst>
          </p:cNvPr>
          <p:cNvSpPr txBox="1"/>
          <p:nvPr/>
        </p:nvSpPr>
        <p:spPr>
          <a:xfrm>
            <a:off x="1410717" y="214201"/>
            <a:ext cx="4075713" cy="553998"/>
          </a:xfrm>
          <a:prstGeom prst="rect">
            <a:avLst/>
          </a:prstGeom>
          <a:noFill/>
        </p:spPr>
        <p:txBody>
          <a:bodyPr wrap="square" rtlCol="0">
            <a:spAutoFit/>
          </a:bodyPr>
          <a:lstStyle/>
          <a:p>
            <a:r>
              <a:rPr lang="en-US" b="1" dirty="0">
                <a:latin typeface="Arial Narrow" pitchFamily="34" charset="0"/>
              </a:rPr>
              <a:t>Explain </a:t>
            </a:r>
            <a:r>
              <a:rPr lang="en-US" sz="1200" dirty="0">
                <a:latin typeface="Arial Narrow" pitchFamily="34" charset="0"/>
              </a:rPr>
              <a:t>an indirect method of measuring pollution levels using a biotic index.</a:t>
            </a:r>
          </a:p>
        </p:txBody>
      </p:sp>
      <p:sp>
        <p:nvSpPr>
          <p:cNvPr id="3" name="TextBox 17">
            <a:extLst>
              <a:ext uri="{FF2B5EF4-FFF2-40B4-BE49-F238E27FC236}">
                <a16:creationId xmlns:a16="http://schemas.microsoft.com/office/drawing/2014/main" id="{F9870961-2EBA-03C1-1DA6-EB8B02F88789}"/>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6" name="TextBox 36">
            <a:extLst>
              <a:ext uri="{FF2B5EF4-FFF2-40B4-BE49-F238E27FC236}">
                <a16:creationId xmlns:a16="http://schemas.microsoft.com/office/drawing/2014/main" id="{597F9022-7ED3-2BE2-4C79-8FF5215BC16E}"/>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7" name="TextBox 36">
            <a:extLst>
              <a:ext uri="{FF2B5EF4-FFF2-40B4-BE49-F238E27FC236}">
                <a16:creationId xmlns:a16="http://schemas.microsoft.com/office/drawing/2014/main" id="{D4E185AA-3683-387E-0B9A-3C8D8AEAD53C}"/>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8" name="TextBox 7">
            <a:extLst>
              <a:ext uri="{FF2B5EF4-FFF2-40B4-BE49-F238E27FC236}">
                <a16:creationId xmlns:a16="http://schemas.microsoft.com/office/drawing/2014/main" id="{6CB9F2A8-05D8-4C83-5AF4-DC3E34C993BD}"/>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42</a:t>
            </a:r>
          </a:p>
        </p:txBody>
      </p:sp>
    </p:spTree>
    <p:extLst>
      <p:ext uri="{BB962C8B-B14F-4D97-AF65-F5344CB8AC3E}">
        <p14:creationId xmlns:p14="http://schemas.microsoft.com/office/powerpoint/2010/main" val="207815961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p:cNvSpPr/>
          <p:nvPr/>
        </p:nvSpPr>
        <p:spPr>
          <a:xfrm>
            <a:off x="446062" y="978519"/>
            <a:ext cx="5845494" cy="1077218"/>
          </a:xfrm>
          <a:prstGeom prst="rect">
            <a:avLst/>
          </a:prstGeom>
        </p:spPr>
        <p:txBody>
          <a:bodyPr wrap="square">
            <a:spAutoFit/>
          </a:bodyPr>
          <a:lstStyle/>
          <a:p>
            <a:r>
              <a:rPr lang="en-AU" sz="1600" b="1" dirty="0">
                <a:solidFill>
                  <a:srgbClr val="000000"/>
                </a:solidFill>
                <a:latin typeface="Arial Narrow" panose="020B0606020202030204" pitchFamily="34" charset="0"/>
                <a:sym typeface="Wingdings" panose="05000000000000000000" pitchFamily="2" charset="2"/>
              </a:rPr>
              <a:t>What is a bio-indicator? </a:t>
            </a:r>
          </a:p>
          <a:p>
            <a:r>
              <a:rPr lang="en-AU" sz="1200" dirty="0">
                <a:solidFill>
                  <a:srgbClr val="000000"/>
                </a:solidFill>
                <a:latin typeface="Arial Narrow" panose="020B0606020202030204" pitchFamily="34" charset="0"/>
                <a:sym typeface="Wingdings" panose="05000000000000000000" pitchFamily="2" charset="2"/>
              </a:rPr>
              <a:t>A bio-indicator is something that is biological and indicates that a change has occurred (i.e. pollution).</a:t>
            </a:r>
          </a:p>
          <a:p>
            <a:r>
              <a:rPr lang="en-AU" sz="1200" dirty="0">
                <a:solidFill>
                  <a:srgbClr val="000000"/>
                </a:solidFill>
                <a:latin typeface="Arial Narrow" panose="020B0606020202030204" pitchFamily="34" charset="0"/>
                <a:sym typeface="Wingdings" panose="05000000000000000000" pitchFamily="2" charset="2"/>
              </a:rPr>
              <a:t>A bio-indicator can be something really obvious that we’re all familiar with observing (e.g. more mozzies in summer) or, it can be something really specific that scientists choose to measure to reveal the qualitative status of the environment.</a:t>
            </a:r>
            <a:endParaRPr lang="en-AU" sz="1200" b="1" i="1" dirty="0">
              <a:solidFill>
                <a:srgbClr val="000000"/>
              </a:solidFill>
              <a:latin typeface="Arial Narrow" panose="020B0606020202030204" pitchFamily="34" charset="0"/>
              <a:sym typeface="Wingdings" panose="05000000000000000000" pitchFamily="2" charset="2"/>
            </a:endParaRPr>
          </a:p>
        </p:txBody>
      </p:sp>
      <p:sp>
        <p:nvSpPr>
          <p:cNvPr id="23" name="TextBox 22"/>
          <p:cNvSpPr txBox="1"/>
          <p:nvPr/>
        </p:nvSpPr>
        <p:spPr>
          <a:xfrm>
            <a:off x="4829779" y="5610886"/>
            <a:ext cx="1463322" cy="276999"/>
          </a:xfrm>
          <a:prstGeom prst="rect">
            <a:avLst/>
          </a:prstGeom>
          <a:noFill/>
        </p:spPr>
        <p:txBody>
          <a:bodyPr wrap="square" rtlCol="0">
            <a:spAutoFit/>
          </a:bodyPr>
          <a:lstStyle/>
          <a:p>
            <a:endParaRPr lang="en-AU" sz="1200" dirty="0">
              <a:latin typeface="Arial Narrow" panose="020B0606020202030204" pitchFamily="34" charset="0"/>
            </a:endParaRPr>
          </a:p>
        </p:txBody>
      </p:sp>
      <p:sp>
        <p:nvSpPr>
          <p:cNvPr id="2" name="Rectangle 1"/>
          <p:cNvSpPr/>
          <p:nvPr/>
        </p:nvSpPr>
        <p:spPr>
          <a:xfrm>
            <a:off x="540707" y="2055737"/>
            <a:ext cx="5701371" cy="78807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200" dirty="0">
                <a:solidFill>
                  <a:srgbClr val="000000"/>
                </a:solidFill>
                <a:latin typeface="Arial Narrow" panose="020B0606020202030204" pitchFamily="34" charset="0"/>
                <a:sym typeface="Wingdings" panose="05000000000000000000" pitchFamily="2" charset="2"/>
              </a:rPr>
              <a:t>AIMS (2018)</a:t>
            </a:r>
            <a:r>
              <a:rPr lang="en-AU" sz="1200" baseline="30000" dirty="0">
                <a:solidFill>
                  <a:srgbClr val="000000"/>
                </a:solidFill>
                <a:latin typeface="Arial Narrow" panose="020B0606020202030204" pitchFamily="34" charset="0"/>
                <a:sym typeface="Wingdings" panose="05000000000000000000" pitchFamily="2" charset="2"/>
              </a:rPr>
              <a:t>[1]</a:t>
            </a:r>
            <a:r>
              <a:rPr lang="en-AU" sz="1200" dirty="0">
                <a:solidFill>
                  <a:srgbClr val="000000"/>
                </a:solidFill>
                <a:latin typeface="Arial Narrow" panose="020B0606020202030204" pitchFamily="34" charset="0"/>
                <a:sym typeface="Wingdings" panose="05000000000000000000" pitchFamily="2" charset="2"/>
              </a:rPr>
              <a:t> explains, </a:t>
            </a:r>
            <a:r>
              <a:rPr lang="en-AU" sz="1200" i="1" dirty="0">
                <a:solidFill>
                  <a:srgbClr val="000000"/>
                </a:solidFill>
                <a:latin typeface="Arial Narrow" panose="020B0606020202030204" pitchFamily="34" charset="0"/>
                <a:sym typeface="Wingdings" panose="05000000000000000000" pitchFamily="2" charset="2"/>
              </a:rPr>
              <a:t>it is not possible to test and monitor water quality at all places at all times. Bio-indicators are organisms, chemical markers or biological processes whose change </a:t>
            </a:r>
          </a:p>
          <a:p>
            <a:pPr algn="ctr"/>
            <a:r>
              <a:rPr lang="en-AU" sz="1200" i="1" dirty="0">
                <a:solidFill>
                  <a:srgbClr val="000000"/>
                </a:solidFill>
                <a:latin typeface="Arial Narrow" panose="020B0606020202030204" pitchFamily="34" charset="0"/>
                <a:sym typeface="Wingdings" panose="05000000000000000000" pitchFamily="2" charset="2"/>
              </a:rPr>
              <a:t>points to altered environmental conditions….Bio-indicators can also provide information on the harmful effects of contaminants, acting as an early warning system for larger-scale effects. </a:t>
            </a:r>
          </a:p>
        </p:txBody>
      </p:sp>
      <p:sp>
        <p:nvSpPr>
          <p:cNvPr id="19" name="Rectangle 18"/>
          <p:cNvSpPr/>
          <p:nvPr/>
        </p:nvSpPr>
        <p:spPr>
          <a:xfrm>
            <a:off x="540706" y="2916884"/>
            <a:ext cx="5701371" cy="1120912"/>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Q. What is a bio-indicator?  Ans.</a:t>
            </a:r>
          </a:p>
        </p:txBody>
      </p:sp>
      <p:sp>
        <p:nvSpPr>
          <p:cNvPr id="3" name="TextBox 2"/>
          <p:cNvSpPr txBox="1"/>
          <p:nvPr/>
        </p:nvSpPr>
        <p:spPr>
          <a:xfrm>
            <a:off x="619083" y="3182993"/>
            <a:ext cx="5544616" cy="769441"/>
          </a:xfrm>
          <a:prstGeom prst="rect">
            <a:avLst/>
          </a:prstGeom>
          <a:solidFill>
            <a:schemeClr val="bg1"/>
          </a:solidFill>
          <a:effectLst>
            <a:outerShdw blurRad="50800" dist="38100" dir="2700000" algn="tl" rotWithShape="0">
              <a:prstClr val="black">
                <a:alpha val="40000"/>
              </a:prstClr>
            </a:outerShdw>
          </a:effectLst>
        </p:spPr>
        <p:txBody>
          <a:bodyPr wrap="square" rtlCol="0">
            <a:spAutoFit/>
          </a:bodyPr>
          <a:lstStyle/>
          <a:p>
            <a:r>
              <a:rPr lang="en-AU" sz="1200" dirty="0">
                <a:solidFill>
                  <a:schemeClr val="bg1">
                    <a:lumMod val="50000"/>
                  </a:schemeClr>
                </a:solidFill>
                <a:latin typeface="Comic Sans MS" panose="030F0702030302020204" pitchFamily="66" charset="0"/>
              </a:rPr>
              <a:t>A biological indicator of an environmental change that can be used to reveal the qualitative status of the environment or act as an early warning system for larger-scale effects.</a:t>
            </a:r>
          </a:p>
          <a:p>
            <a:endParaRPr lang="en-AU" sz="800" b="1" dirty="0">
              <a:latin typeface="Arial Narrow" panose="020B0606020202030204" pitchFamily="34" charset="0"/>
            </a:endParaRPr>
          </a:p>
        </p:txBody>
      </p:sp>
      <p:sp>
        <p:nvSpPr>
          <p:cNvPr id="4" name="Rectangle 3"/>
          <p:cNvSpPr/>
          <p:nvPr/>
        </p:nvSpPr>
        <p:spPr>
          <a:xfrm>
            <a:off x="542585" y="4598629"/>
            <a:ext cx="1301879" cy="173199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Mussels </a:t>
            </a:r>
            <a:br>
              <a:rPr lang="en-AU" sz="1200" b="1" dirty="0">
                <a:solidFill>
                  <a:schemeClr val="tx1"/>
                </a:solidFill>
                <a:latin typeface="Arial Narrow" panose="020B0606020202030204" pitchFamily="34" charset="0"/>
              </a:rPr>
            </a:br>
            <a:r>
              <a:rPr lang="en-AU" sz="1200" i="1" dirty="0" err="1">
                <a:solidFill>
                  <a:schemeClr val="tx1"/>
                </a:solidFill>
                <a:latin typeface="Arial Narrow" panose="020B0606020202030204" pitchFamily="34" charset="0"/>
              </a:rPr>
              <a:t>Mytilus</a:t>
            </a:r>
            <a:r>
              <a:rPr lang="en-AU" sz="1200" i="1" dirty="0">
                <a:solidFill>
                  <a:schemeClr val="tx1"/>
                </a:solidFill>
                <a:latin typeface="Arial Narrow" panose="020B0606020202030204" pitchFamily="34" charset="0"/>
              </a:rPr>
              <a:t> </a:t>
            </a:r>
            <a:r>
              <a:rPr lang="en-AU" sz="1200" i="1" dirty="0" err="1">
                <a:solidFill>
                  <a:schemeClr val="tx1"/>
                </a:solidFill>
                <a:latin typeface="Arial Narrow" panose="020B0606020202030204" pitchFamily="34" charset="0"/>
              </a:rPr>
              <a:t>galloprovincialis</a:t>
            </a:r>
            <a:endParaRPr lang="en-AU" sz="1200" i="1" dirty="0">
              <a:solidFill>
                <a:schemeClr val="tx1"/>
              </a:solidFill>
              <a:latin typeface="Arial Narrow" panose="020B0606020202030204" pitchFamily="34" charset="0"/>
            </a:endParaRPr>
          </a:p>
          <a:p>
            <a:endParaRPr lang="en-AU" sz="1200" i="1" dirty="0">
              <a:solidFill>
                <a:schemeClr val="tx1"/>
              </a:solidFill>
              <a:latin typeface="Arial Narrow" panose="020B0606020202030204" pitchFamily="34" charset="0"/>
            </a:endParaRPr>
          </a:p>
          <a:p>
            <a:endParaRPr lang="en-AU" sz="1200" i="1" dirty="0">
              <a:solidFill>
                <a:schemeClr val="tx1"/>
              </a:solidFill>
              <a:latin typeface="Arial Narrow" panose="020B0606020202030204" pitchFamily="34" charset="0"/>
            </a:endParaRPr>
          </a:p>
          <a:p>
            <a:endParaRPr lang="en-AU" sz="1200" i="1" dirty="0">
              <a:solidFill>
                <a:schemeClr val="tx1"/>
              </a:solidFill>
              <a:latin typeface="Arial Narrow" panose="020B0606020202030204" pitchFamily="34" charset="0"/>
            </a:endParaRPr>
          </a:p>
        </p:txBody>
      </p:sp>
      <p:sp>
        <p:nvSpPr>
          <p:cNvPr id="32" name="Rectangle 31"/>
          <p:cNvSpPr/>
          <p:nvPr/>
        </p:nvSpPr>
        <p:spPr>
          <a:xfrm>
            <a:off x="1948807" y="4598629"/>
            <a:ext cx="1372476" cy="173199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Seagrass </a:t>
            </a:r>
          </a:p>
          <a:p>
            <a:r>
              <a:rPr lang="en-AU" sz="1200" i="1" dirty="0" err="1">
                <a:solidFill>
                  <a:schemeClr val="tx1"/>
                </a:solidFill>
                <a:latin typeface="Arial Narrow" panose="020B0606020202030204" pitchFamily="34" charset="0"/>
              </a:rPr>
              <a:t>Zostera</a:t>
            </a:r>
            <a:r>
              <a:rPr lang="en-AU" sz="1200" i="1" dirty="0">
                <a:solidFill>
                  <a:schemeClr val="tx1"/>
                </a:solidFill>
                <a:latin typeface="Arial Narrow" panose="020B0606020202030204" pitchFamily="34" charset="0"/>
              </a:rPr>
              <a:t> spp. </a:t>
            </a:r>
            <a:r>
              <a:rPr lang="en-AU" sz="900" dirty="0">
                <a:solidFill>
                  <a:schemeClr val="tx1"/>
                </a:solidFill>
                <a:latin typeface="Arial Narrow" panose="020B0606020202030204" pitchFamily="34" charset="0"/>
              </a:rPr>
              <a:t>(eelgrass)</a:t>
            </a:r>
          </a:p>
          <a:p>
            <a:endParaRPr lang="en-AU" sz="1200" i="1" dirty="0">
              <a:solidFill>
                <a:schemeClr val="tx1"/>
              </a:solidFill>
              <a:latin typeface="Arial Narrow" panose="020B0606020202030204" pitchFamily="34" charset="0"/>
            </a:endParaRPr>
          </a:p>
          <a:p>
            <a:endParaRPr lang="en-AU" sz="1200" i="1" dirty="0">
              <a:solidFill>
                <a:schemeClr val="tx1"/>
              </a:solidFill>
              <a:latin typeface="Arial Narrow" panose="020B0606020202030204" pitchFamily="34" charset="0"/>
            </a:endParaRPr>
          </a:p>
          <a:p>
            <a:endParaRPr lang="en-AU" sz="1200" i="1" dirty="0">
              <a:solidFill>
                <a:schemeClr val="tx1"/>
              </a:solidFill>
              <a:latin typeface="Arial Narrow" panose="020B0606020202030204" pitchFamily="34" charset="0"/>
            </a:endParaRPr>
          </a:p>
        </p:txBody>
      </p:sp>
      <p:sp>
        <p:nvSpPr>
          <p:cNvPr id="35" name="Rectangle 34"/>
          <p:cNvSpPr/>
          <p:nvPr/>
        </p:nvSpPr>
        <p:spPr>
          <a:xfrm>
            <a:off x="3423591" y="4598629"/>
            <a:ext cx="1349755" cy="1736246"/>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Mudskippers</a:t>
            </a:r>
            <a:endParaRPr lang="en-AU" sz="1200" i="1" dirty="0">
              <a:solidFill>
                <a:schemeClr val="tx1"/>
              </a:solidFill>
              <a:latin typeface="Arial Narrow" panose="020B0606020202030204" pitchFamily="34" charset="0"/>
            </a:endParaRPr>
          </a:p>
          <a:p>
            <a:r>
              <a:rPr lang="en-AU" sz="1200" i="1" dirty="0" err="1">
                <a:solidFill>
                  <a:schemeClr val="tx1"/>
                </a:solidFill>
                <a:latin typeface="Arial Narrow" panose="020B0606020202030204" pitchFamily="34" charset="0"/>
              </a:rPr>
              <a:t>Scartelaos</a:t>
            </a:r>
            <a:r>
              <a:rPr lang="en-AU" sz="1200" i="1" dirty="0">
                <a:solidFill>
                  <a:schemeClr val="tx1"/>
                </a:solidFill>
                <a:latin typeface="Arial Narrow" panose="020B0606020202030204" pitchFamily="34" charset="0"/>
              </a:rPr>
              <a:t> </a:t>
            </a:r>
            <a:r>
              <a:rPr lang="en-AU" sz="1200" i="1" dirty="0" err="1">
                <a:solidFill>
                  <a:schemeClr val="tx1"/>
                </a:solidFill>
                <a:latin typeface="Arial Narrow" panose="020B0606020202030204" pitchFamily="34" charset="0"/>
              </a:rPr>
              <a:t>histophorus</a:t>
            </a:r>
            <a:endParaRPr lang="en-AU" sz="1200" i="1" dirty="0">
              <a:solidFill>
                <a:schemeClr val="tx1"/>
              </a:solidFill>
              <a:latin typeface="Arial Narrow" panose="020B0606020202030204" pitchFamily="34" charset="0"/>
            </a:endParaRPr>
          </a:p>
          <a:p>
            <a:endParaRPr lang="en-AU" sz="1200" i="1" dirty="0">
              <a:solidFill>
                <a:schemeClr val="tx1"/>
              </a:solidFill>
              <a:latin typeface="Arial Narrow" panose="020B0606020202030204" pitchFamily="34" charset="0"/>
            </a:endParaRPr>
          </a:p>
          <a:p>
            <a:endParaRPr lang="en-AU" sz="1200" i="1" dirty="0">
              <a:solidFill>
                <a:schemeClr val="tx1"/>
              </a:solidFill>
              <a:latin typeface="Arial Narrow" panose="020B0606020202030204" pitchFamily="34" charset="0"/>
            </a:endParaRPr>
          </a:p>
          <a:p>
            <a:endParaRPr lang="en-AU" sz="1200" i="1" dirty="0">
              <a:solidFill>
                <a:schemeClr val="tx1"/>
              </a:solidFill>
              <a:latin typeface="Arial Narrow" panose="020B0606020202030204" pitchFamily="34" charset="0"/>
            </a:endParaRPr>
          </a:p>
        </p:txBody>
      </p:sp>
      <p:sp>
        <p:nvSpPr>
          <p:cNvPr id="36" name="Rectangle 35"/>
          <p:cNvSpPr/>
          <p:nvPr/>
        </p:nvSpPr>
        <p:spPr>
          <a:xfrm>
            <a:off x="4871102" y="4598009"/>
            <a:ext cx="1375109" cy="173199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Coral bleaching </a:t>
            </a:r>
            <a:r>
              <a:rPr lang="en-AU" sz="1200" dirty="0">
                <a:solidFill>
                  <a:schemeClr val="tx1"/>
                </a:solidFill>
                <a:latin typeface="Arial Narrow" panose="020B0606020202030204" pitchFamily="34" charset="0"/>
              </a:rPr>
              <a:t>(corals turn white)</a:t>
            </a:r>
          </a:p>
          <a:p>
            <a:endParaRPr lang="en-AU" sz="1200" dirty="0">
              <a:solidFill>
                <a:schemeClr val="tx1"/>
              </a:solidFill>
              <a:latin typeface="Arial Narrow" panose="020B0606020202030204" pitchFamily="34" charset="0"/>
            </a:endParaRPr>
          </a:p>
          <a:p>
            <a:endParaRPr lang="en-AU" sz="1200" dirty="0">
              <a:solidFill>
                <a:schemeClr val="tx1"/>
              </a:solidFill>
              <a:latin typeface="Arial Narrow" panose="020B0606020202030204" pitchFamily="34" charset="0"/>
            </a:endParaRPr>
          </a:p>
        </p:txBody>
      </p:sp>
      <p:sp>
        <p:nvSpPr>
          <p:cNvPr id="38" name="Rectangle 37"/>
          <p:cNvSpPr/>
          <p:nvPr/>
        </p:nvSpPr>
        <p:spPr>
          <a:xfrm>
            <a:off x="565803" y="6851947"/>
            <a:ext cx="1280566" cy="173199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solidFill>
                <a:latin typeface="Arial Narrow" panose="020B0606020202030204" pitchFamily="34" charset="0"/>
              </a:rPr>
              <a:t>Indicates pollution (e.g. heavy metals, radionuclides, hydrocarbons and sewage discharges) trapped by intertidal </a:t>
            </a:r>
            <a:r>
              <a:rPr lang="en-AU" sz="1200" b="1" i="1" dirty="0">
                <a:solidFill>
                  <a:schemeClr val="tx1"/>
                </a:solidFill>
                <a:latin typeface="Arial Narrow" panose="020B0606020202030204" pitchFamily="34" charset="0"/>
              </a:rPr>
              <a:t>mud</a:t>
            </a:r>
            <a:r>
              <a:rPr lang="en-AU" sz="1200" dirty="0">
                <a:solidFill>
                  <a:schemeClr val="tx1"/>
                </a:solidFill>
                <a:latin typeface="Arial Narrow" panose="020B0606020202030204" pitchFamily="34" charset="0"/>
              </a:rPr>
              <a:t>flats where they live. </a:t>
            </a:r>
          </a:p>
        </p:txBody>
      </p:sp>
      <p:sp>
        <p:nvSpPr>
          <p:cNvPr id="39" name="Rectangle 38"/>
          <p:cNvSpPr/>
          <p:nvPr/>
        </p:nvSpPr>
        <p:spPr>
          <a:xfrm>
            <a:off x="1971659" y="6851947"/>
            <a:ext cx="1364635" cy="173199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solidFill>
                <a:latin typeface="Arial Narrow" panose="020B0606020202030204" pitchFamily="34" charset="0"/>
              </a:rPr>
              <a:t>Because it’s a filter feeder and relatively immobile, it’s a great bio-indicator for the toxic effects of chemical pollutants, particularly heavy metals. </a:t>
            </a:r>
          </a:p>
        </p:txBody>
      </p:sp>
      <p:sp>
        <p:nvSpPr>
          <p:cNvPr id="40" name="Rectangle 39"/>
          <p:cNvSpPr/>
          <p:nvPr/>
        </p:nvSpPr>
        <p:spPr>
          <a:xfrm>
            <a:off x="3427029" y="6851947"/>
            <a:ext cx="1353272" cy="173199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solidFill>
                <a:latin typeface="Arial Narrow" panose="020B0606020202030204" pitchFamily="34" charset="0"/>
              </a:rPr>
              <a:t>The depth in which it grows indicates water clarity. The clearer the water, the deeper it can grow. Clarity is reduced by terrestrial inputs and sediment resuspension.</a:t>
            </a:r>
          </a:p>
        </p:txBody>
      </p:sp>
      <p:sp>
        <p:nvSpPr>
          <p:cNvPr id="41" name="Rectangle 40"/>
          <p:cNvSpPr/>
          <p:nvPr/>
        </p:nvSpPr>
        <p:spPr>
          <a:xfrm>
            <a:off x="4871036" y="6843464"/>
            <a:ext cx="1372586" cy="1731994"/>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tx1"/>
                </a:solidFill>
                <a:latin typeface="Arial Narrow" panose="020B0606020202030204" pitchFamily="34" charset="0"/>
              </a:rPr>
              <a:t>Indicates abnormally high sea surface temperatures (SST) affecting algal symbionts of corals (</a:t>
            </a:r>
            <a:r>
              <a:rPr lang="en-AU" sz="1200" i="1" dirty="0" err="1">
                <a:solidFill>
                  <a:schemeClr val="tx1"/>
                </a:solidFill>
                <a:latin typeface="Arial Narrow" panose="020B0606020202030204" pitchFamily="34" charset="0"/>
              </a:rPr>
              <a:t>Symbiodinium</a:t>
            </a:r>
            <a:r>
              <a:rPr lang="en-AU" sz="1200" dirty="0">
                <a:solidFill>
                  <a:schemeClr val="tx1"/>
                </a:solidFill>
                <a:latin typeface="Arial Narrow" panose="020B0606020202030204" pitchFamily="34" charset="0"/>
              </a:rPr>
              <a:t> </a:t>
            </a:r>
            <a:r>
              <a:rPr lang="en-AU" sz="1200" i="1" dirty="0">
                <a:solidFill>
                  <a:schemeClr val="tx1"/>
                </a:solidFill>
                <a:latin typeface="Arial Narrow" panose="020B0606020202030204" pitchFamily="34" charset="0"/>
              </a:rPr>
              <a:t>spp</a:t>
            </a:r>
            <a:r>
              <a:rPr lang="en-AU" sz="1200" dirty="0">
                <a:solidFill>
                  <a:schemeClr val="tx1"/>
                </a:solidFill>
                <a:latin typeface="Arial Narrow" panose="020B0606020202030204" pitchFamily="34" charset="0"/>
              </a:rPr>
              <a:t>. or zooxanthellae). </a:t>
            </a:r>
          </a:p>
          <a:p>
            <a:endParaRPr lang="en-AU" sz="1200" i="1" dirty="0">
              <a:solidFill>
                <a:schemeClr val="tx1"/>
              </a:solidFill>
              <a:latin typeface="Arial Narrow" panose="020B0606020202030204" pitchFamily="34" charset="0"/>
            </a:endParaRPr>
          </a:p>
        </p:txBody>
      </p:sp>
      <p:sp>
        <p:nvSpPr>
          <p:cNvPr id="42" name="Rectangle 41"/>
          <p:cNvSpPr/>
          <p:nvPr/>
        </p:nvSpPr>
        <p:spPr>
          <a:xfrm>
            <a:off x="527070" y="4116397"/>
            <a:ext cx="5720662" cy="413051"/>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sym typeface="Wingdings" panose="05000000000000000000" pitchFamily="2" charset="2"/>
              </a:rPr>
              <a:t>Activity: Draw an arrow to connect what each bio-indicator, indicates </a:t>
            </a:r>
            <a:r>
              <a:rPr lang="en-AU" sz="1200" dirty="0">
                <a:solidFill>
                  <a:schemeClr val="bg1"/>
                </a:solidFill>
                <a:latin typeface="Arial Narrow" panose="020B0606020202030204" pitchFamily="34" charset="0"/>
                <a:sym typeface="Wingdings" panose="05000000000000000000" pitchFamily="2" charset="2"/>
              </a:rPr>
              <a:t>(last one is done for you)</a:t>
            </a:r>
          </a:p>
        </p:txBody>
      </p:sp>
      <p:sp>
        <p:nvSpPr>
          <p:cNvPr id="26" name="Freeform 25"/>
          <p:cNvSpPr/>
          <p:nvPr/>
        </p:nvSpPr>
        <p:spPr>
          <a:xfrm>
            <a:off x="4930390" y="5267055"/>
            <a:ext cx="779593" cy="551193"/>
          </a:xfrm>
          <a:custGeom>
            <a:avLst/>
            <a:gdLst>
              <a:gd name="connsiteX0" fmla="*/ 553295 w 1445802"/>
              <a:gd name="connsiteY0" fmla="*/ 862780 h 937099"/>
              <a:gd name="connsiteX1" fmla="*/ 545920 w 1445802"/>
              <a:gd name="connsiteY1" fmla="*/ 818535 h 937099"/>
              <a:gd name="connsiteX2" fmla="*/ 531172 w 1445802"/>
              <a:gd name="connsiteY2" fmla="*/ 766916 h 937099"/>
              <a:gd name="connsiteX3" fmla="*/ 509049 w 1445802"/>
              <a:gd name="connsiteY3" fmla="*/ 715296 h 937099"/>
              <a:gd name="connsiteX4" fmla="*/ 479553 w 1445802"/>
              <a:gd name="connsiteY4" fmla="*/ 700548 h 937099"/>
              <a:gd name="connsiteX5" fmla="*/ 450056 w 1445802"/>
              <a:gd name="connsiteY5" fmla="*/ 656303 h 937099"/>
              <a:gd name="connsiteX6" fmla="*/ 427933 w 1445802"/>
              <a:gd name="connsiteY6" fmla="*/ 612058 h 937099"/>
              <a:gd name="connsiteX7" fmla="*/ 413185 w 1445802"/>
              <a:gd name="connsiteY7" fmla="*/ 597309 h 937099"/>
              <a:gd name="connsiteX8" fmla="*/ 391062 w 1445802"/>
              <a:gd name="connsiteY8" fmla="*/ 589935 h 937099"/>
              <a:gd name="connsiteX9" fmla="*/ 361566 w 1445802"/>
              <a:gd name="connsiteY9" fmla="*/ 575187 h 937099"/>
              <a:gd name="connsiteX10" fmla="*/ 287824 w 1445802"/>
              <a:gd name="connsiteY10" fmla="*/ 560438 h 937099"/>
              <a:gd name="connsiteX11" fmla="*/ 228830 w 1445802"/>
              <a:gd name="connsiteY11" fmla="*/ 530942 h 937099"/>
              <a:gd name="connsiteX12" fmla="*/ 184585 w 1445802"/>
              <a:gd name="connsiteY12" fmla="*/ 516193 h 937099"/>
              <a:gd name="connsiteX13" fmla="*/ 140340 w 1445802"/>
              <a:gd name="connsiteY13" fmla="*/ 494071 h 937099"/>
              <a:gd name="connsiteX14" fmla="*/ 125591 w 1445802"/>
              <a:gd name="connsiteY14" fmla="*/ 479322 h 937099"/>
              <a:gd name="connsiteX15" fmla="*/ 96095 w 1445802"/>
              <a:gd name="connsiteY15" fmla="*/ 427703 h 937099"/>
              <a:gd name="connsiteX16" fmla="*/ 81346 w 1445802"/>
              <a:gd name="connsiteY16" fmla="*/ 390832 h 937099"/>
              <a:gd name="connsiteX17" fmla="*/ 73972 w 1445802"/>
              <a:gd name="connsiteY17" fmla="*/ 368709 h 937099"/>
              <a:gd name="connsiteX18" fmla="*/ 37101 w 1445802"/>
              <a:gd name="connsiteY18" fmla="*/ 331838 h 937099"/>
              <a:gd name="connsiteX19" fmla="*/ 7604 w 1445802"/>
              <a:gd name="connsiteY19" fmla="*/ 287593 h 937099"/>
              <a:gd name="connsiteX20" fmla="*/ 230 w 1445802"/>
              <a:gd name="connsiteY20" fmla="*/ 265471 h 937099"/>
              <a:gd name="connsiteX21" fmla="*/ 51849 w 1445802"/>
              <a:gd name="connsiteY21" fmla="*/ 258096 h 937099"/>
              <a:gd name="connsiteX22" fmla="*/ 66598 w 1445802"/>
              <a:gd name="connsiteY22" fmla="*/ 272845 h 937099"/>
              <a:gd name="connsiteX23" fmla="*/ 73972 w 1445802"/>
              <a:gd name="connsiteY23" fmla="*/ 228600 h 937099"/>
              <a:gd name="connsiteX24" fmla="*/ 81346 w 1445802"/>
              <a:gd name="connsiteY24" fmla="*/ 176980 h 937099"/>
              <a:gd name="connsiteX25" fmla="*/ 132966 w 1445802"/>
              <a:gd name="connsiteY25" fmla="*/ 184355 h 937099"/>
              <a:gd name="connsiteX26" fmla="*/ 147714 w 1445802"/>
              <a:gd name="connsiteY26" fmla="*/ 206477 h 937099"/>
              <a:gd name="connsiteX27" fmla="*/ 184585 w 1445802"/>
              <a:gd name="connsiteY27" fmla="*/ 228600 h 937099"/>
              <a:gd name="connsiteX28" fmla="*/ 199333 w 1445802"/>
              <a:gd name="connsiteY28" fmla="*/ 184355 h 937099"/>
              <a:gd name="connsiteX29" fmla="*/ 214082 w 1445802"/>
              <a:gd name="connsiteY29" fmla="*/ 103238 h 937099"/>
              <a:gd name="connsiteX30" fmla="*/ 236204 w 1445802"/>
              <a:gd name="connsiteY30" fmla="*/ 110613 h 937099"/>
              <a:gd name="connsiteX31" fmla="*/ 250953 w 1445802"/>
              <a:gd name="connsiteY31" fmla="*/ 125361 h 937099"/>
              <a:gd name="connsiteX32" fmla="*/ 295198 w 1445802"/>
              <a:gd name="connsiteY32" fmla="*/ 147484 h 937099"/>
              <a:gd name="connsiteX33" fmla="*/ 317320 w 1445802"/>
              <a:gd name="connsiteY33" fmla="*/ 95864 h 937099"/>
              <a:gd name="connsiteX34" fmla="*/ 339443 w 1445802"/>
              <a:gd name="connsiteY34" fmla="*/ 81116 h 937099"/>
              <a:gd name="connsiteX35" fmla="*/ 427933 w 1445802"/>
              <a:gd name="connsiteY35" fmla="*/ 103238 h 937099"/>
              <a:gd name="connsiteX36" fmla="*/ 435307 w 1445802"/>
              <a:gd name="connsiteY36" fmla="*/ 125361 h 937099"/>
              <a:gd name="connsiteX37" fmla="*/ 457430 w 1445802"/>
              <a:gd name="connsiteY37" fmla="*/ 81116 h 937099"/>
              <a:gd name="connsiteX38" fmla="*/ 479553 w 1445802"/>
              <a:gd name="connsiteY38" fmla="*/ 36871 h 937099"/>
              <a:gd name="connsiteX39" fmla="*/ 501675 w 1445802"/>
              <a:gd name="connsiteY39" fmla="*/ 29496 h 937099"/>
              <a:gd name="connsiteX40" fmla="*/ 531172 w 1445802"/>
              <a:gd name="connsiteY40" fmla="*/ 36871 h 937099"/>
              <a:gd name="connsiteX41" fmla="*/ 560669 w 1445802"/>
              <a:gd name="connsiteY41" fmla="*/ 81116 h 937099"/>
              <a:gd name="connsiteX42" fmla="*/ 553295 w 1445802"/>
              <a:gd name="connsiteY42" fmla="*/ 103238 h 937099"/>
              <a:gd name="connsiteX43" fmla="*/ 627037 w 1445802"/>
              <a:gd name="connsiteY43" fmla="*/ 81116 h 937099"/>
              <a:gd name="connsiteX44" fmla="*/ 649159 w 1445802"/>
              <a:gd name="connsiteY44" fmla="*/ 36871 h 937099"/>
              <a:gd name="connsiteX45" fmla="*/ 656533 w 1445802"/>
              <a:gd name="connsiteY45" fmla="*/ 14748 h 937099"/>
              <a:gd name="connsiteX46" fmla="*/ 700778 w 1445802"/>
              <a:gd name="connsiteY46" fmla="*/ 0 h 937099"/>
              <a:gd name="connsiteX47" fmla="*/ 722901 w 1445802"/>
              <a:gd name="connsiteY47" fmla="*/ 36871 h 937099"/>
              <a:gd name="connsiteX48" fmla="*/ 737649 w 1445802"/>
              <a:gd name="connsiteY48" fmla="*/ 58993 h 937099"/>
              <a:gd name="connsiteX49" fmla="*/ 745024 w 1445802"/>
              <a:gd name="connsiteY49" fmla="*/ 81116 h 937099"/>
              <a:gd name="connsiteX50" fmla="*/ 767146 w 1445802"/>
              <a:gd name="connsiteY50" fmla="*/ 88490 h 937099"/>
              <a:gd name="connsiteX51" fmla="*/ 781895 w 1445802"/>
              <a:gd name="connsiteY51" fmla="*/ 73742 h 937099"/>
              <a:gd name="connsiteX52" fmla="*/ 826140 w 1445802"/>
              <a:gd name="connsiteY52" fmla="*/ 14748 h 937099"/>
              <a:gd name="connsiteX53" fmla="*/ 877759 w 1445802"/>
              <a:gd name="connsiteY53" fmla="*/ 51619 h 937099"/>
              <a:gd name="connsiteX54" fmla="*/ 885133 w 1445802"/>
              <a:gd name="connsiteY54" fmla="*/ 117987 h 937099"/>
              <a:gd name="connsiteX55" fmla="*/ 907256 w 1445802"/>
              <a:gd name="connsiteY55" fmla="*/ 110613 h 937099"/>
              <a:gd name="connsiteX56" fmla="*/ 936753 w 1445802"/>
              <a:gd name="connsiteY56" fmla="*/ 81116 h 937099"/>
              <a:gd name="connsiteX57" fmla="*/ 973624 w 1445802"/>
              <a:gd name="connsiteY57" fmla="*/ 51619 h 937099"/>
              <a:gd name="connsiteX58" fmla="*/ 1017869 w 1445802"/>
              <a:gd name="connsiteY58" fmla="*/ 22122 h 937099"/>
              <a:gd name="connsiteX59" fmla="*/ 1069488 w 1445802"/>
              <a:gd name="connsiteY59" fmla="*/ 51619 h 937099"/>
              <a:gd name="connsiteX60" fmla="*/ 1062114 w 1445802"/>
              <a:gd name="connsiteY60" fmla="*/ 73742 h 937099"/>
              <a:gd name="connsiteX61" fmla="*/ 1039991 w 1445802"/>
              <a:gd name="connsiteY61" fmla="*/ 66367 h 937099"/>
              <a:gd name="connsiteX62" fmla="*/ 1069488 w 1445802"/>
              <a:gd name="connsiteY62" fmla="*/ 117987 h 937099"/>
              <a:gd name="connsiteX63" fmla="*/ 1106359 w 1445802"/>
              <a:gd name="connsiteY63" fmla="*/ 88490 h 937099"/>
              <a:gd name="connsiteX64" fmla="*/ 1150604 w 1445802"/>
              <a:gd name="connsiteY64" fmla="*/ 44245 h 937099"/>
              <a:gd name="connsiteX65" fmla="*/ 1187475 w 1445802"/>
              <a:gd name="connsiteY65" fmla="*/ 51619 h 937099"/>
              <a:gd name="connsiteX66" fmla="*/ 1224346 w 1445802"/>
              <a:gd name="connsiteY66" fmla="*/ 110613 h 937099"/>
              <a:gd name="connsiteX67" fmla="*/ 1239095 w 1445802"/>
              <a:gd name="connsiteY67" fmla="*/ 95864 h 937099"/>
              <a:gd name="connsiteX68" fmla="*/ 1290714 w 1445802"/>
              <a:gd name="connsiteY68" fmla="*/ 95864 h 937099"/>
              <a:gd name="connsiteX69" fmla="*/ 1298088 w 1445802"/>
              <a:gd name="connsiteY69" fmla="*/ 117987 h 937099"/>
              <a:gd name="connsiteX70" fmla="*/ 1268591 w 1445802"/>
              <a:gd name="connsiteY70" fmla="*/ 154858 h 937099"/>
              <a:gd name="connsiteX71" fmla="*/ 1320211 w 1445802"/>
              <a:gd name="connsiteY71" fmla="*/ 191729 h 937099"/>
              <a:gd name="connsiteX72" fmla="*/ 1342333 w 1445802"/>
              <a:gd name="connsiteY72" fmla="*/ 199103 h 937099"/>
              <a:gd name="connsiteX73" fmla="*/ 1379204 w 1445802"/>
              <a:gd name="connsiteY73" fmla="*/ 176980 h 937099"/>
              <a:gd name="connsiteX74" fmla="*/ 1401327 w 1445802"/>
              <a:gd name="connsiteY74" fmla="*/ 191729 h 937099"/>
              <a:gd name="connsiteX75" fmla="*/ 1416075 w 1445802"/>
              <a:gd name="connsiteY75" fmla="*/ 213851 h 937099"/>
              <a:gd name="connsiteX76" fmla="*/ 1393953 w 1445802"/>
              <a:gd name="connsiteY76" fmla="*/ 265471 h 937099"/>
              <a:gd name="connsiteX77" fmla="*/ 1379204 w 1445802"/>
              <a:gd name="connsiteY77" fmla="*/ 287593 h 937099"/>
              <a:gd name="connsiteX78" fmla="*/ 1393953 w 1445802"/>
              <a:gd name="connsiteY78" fmla="*/ 331838 h 937099"/>
              <a:gd name="connsiteX79" fmla="*/ 1438198 w 1445802"/>
              <a:gd name="connsiteY79" fmla="*/ 346587 h 937099"/>
              <a:gd name="connsiteX80" fmla="*/ 1445572 w 1445802"/>
              <a:gd name="connsiteY80" fmla="*/ 368709 h 937099"/>
              <a:gd name="connsiteX81" fmla="*/ 1408701 w 1445802"/>
              <a:gd name="connsiteY81" fmla="*/ 390832 h 937099"/>
              <a:gd name="connsiteX82" fmla="*/ 1349707 w 1445802"/>
              <a:gd name="connsiteY82" fmla="*/ 383458 h 937099"/>
              <a:gd name="connsiteX83" fmla="*/ 1327585 w 1445802"/>
              <a:gd name="connsiteY83" fmla="*/ 390832 h 937099"/>
              <a:gd name="connsiteX84" fmla="*/ 1275966 w 1445802"/>
              <a:gd name="connsiteY84" fmla="*/ 398206 h 937099"/>
              <a:gd name="connsiteX85" fmla="*/ 1231720 w 1445802"/>
              <a:gd name="connsiteY85" fmla="*/ 405580 h 937099"/>
              <a:gd name="connsiteX86" fmla="*/ 1209598 w 1445802"/>
              <a:gd name="connsiteY86" fmla="*/ 412955 h 937099"/>
              <a:gd name="connsiteX87" fmla="*/ 1180101 w 1445802"/>
              <a:gd name="connsiteY87" fmla="*/ 420329 h 937099"/>
              <a:gd name="connsiteX88" fmla="*/ 1150604 w 1445802"/>
              <a:gd name="connsiteY88" fmla="*/ 435077 h 937099"/>
              <a:gd name="connsiteX89" fmla="*/ 1098985 w 1445802"/>
              <a:gd name="connsiteY89" fmla="*/ 442451 h 937099"/>
              <a:gd name="connsiteX90" fmla="*/ 1003120 w 1445802"/>
              <a:gd name="connsiteY90" fmla="*/ 457200 h 937099"/>
              <a:gd name="connsiteX91" fmla="*/ 944127 w 1445802"/>
              <a:gd name="connsiteY91" fmla="*/ 471948 h 937099"/>
              <a:gd name="connsiteX92" fmla="*/ 907256 w 1445802"/>
              <a:gd name="connsiteY92" fmla="*/ 479322 h 937099"/>
              <a:gd name="connsiteX93" fmla="*/ 885133 w 1445802"/>
              <a:gd name="connsiteY93" fmla="*/ 494071 h 937099"/>
              <a:gd name="connsiteX94" fmla="*/ 863011 w 1445802"/>
              <a:gd name="connsiteY94" fmla="*/ 501445 h 937099"/>
              <a:gd name="connsiteX95" fmla="*/ 848262 w 1445802"/>
              <a:gd name="connsiteY95" fmla="*/ 523567 h 937099"/>
              <a:gd name="connsiteX96" fmla="*/ 804017 w 1445802"/>
              <a:gd name="connsiteY96" fmla="*/ 538316 h 937099"/>
              <a:gd name="connsiteX97" fmla="*/ 759772 w 1445802"/>
              <a:gd name="connsiteY97" fmla="*/ 560438 h 937099"/>
              <a:gd name="connsiteX98" fmla="*/ 715527 w 1445802"/>
              <a:gd name="connsiteY98" fmla="*/ 612058 h 937099"/>
              <a:gd name="connsiteX99" fmla="*/ 686030 w 1445802"/>
              <a:gd name="connsiteY99" fmla="*/ 641555 h 937099"/>
              <a:gd name="connsiteX100" fmla="*/ 678656 w 1445802"/>
              <a:gd name="connsiteY100" fmla="*/ 663677 h 937099"/>
              <a:gd name="connsiteX101" fmla="*/ 663907 w 1445802"/>
              <a:gd name="connsiteY101" fmla="*/ 685800 h 937099"/>
              <a:gd name="connsiteX102" fmla="*/ 649159 w 1445802"/>
              <a:gd name="connsiteY102" fmla="*/ 811161 h 937099"/>
              <a:gd name="connsiteX103" fmla="*/ 656533 w 1445802"/>
              <a:gd name="connsiteY103" fmla="*/ 892277 h 937099"/>
              <a:gd name="connsiteX104" fmla="*/ 663907 w 1445802"/>
              <a:gd name="connsiteY104" fmla="*/ 914400 h 937099"/>
              <a:gd name="connsiteX105" fmla="*/ 708153 w 1445802"/>
              <a:gd name="connsiteY105" fmla="*/ 929148 h 937099"/>
              <a:gd name="connsiteX106" fmla="*/ 686030 w 1445802"/>
              <a:gd name="connsiteY106" fmla="*/ 929148 h 937099"/>
              <a:gd name="connsiteX107" fmla="*/ 457430 w 1445802"/>
              <a:gd name="connsiteY107" fmla="*/ 936522 h 937099"/>
              <a:gd name="connsiteX108" fmla="*/ 479553 w 1445802"/>
              <a:gd name="connsiteY108" fmla="*/ 921774 h 937099"/>
              <a:gd name="connsiteX109" fmla="*/ 501675 w 1445802"/>
              <a:gd name="connsiteY109" fmla="*/ 877529 h 937099"/>
              <a:gd name="connsiteX110" fmla="*/ 553295 w 1445802"/>
              <a:gd name="connsiteY110" fmla="*/ 862780 h 93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445802" h="937099">
                <a:moveTo>
                  <a:pt x="553295" y="862780"/>
                </a:moveTo>
                <a:cubicBezTo>
                  <a:pt x="560669" y="852948"/>
                  <a:pt x="548852" y="833196"/>
                  <a:pt x="545920" y="818535"/>
                </a:cubicBezTo>
                <a:cubicBezTo>
                  <a:pt x="538233" y="780103"/>
                  <a:pt x="540545" y="799722"/>
                  <a:pt x="531172" y="766916"/>
                </a:cubicBezTo>
                <a:cubicBezTo>
                  <a:pt x="525686" y="747714"/>
                  <a:pt x="525889" y="729330"/>
                  <a:pt x="509049" y="715296"/>
                </a:cubicBezTo>
                <a:cubicBezTo>
                  <a:pt x="500604" y="708259"/>
                  <a:pt x="489385" y="705464"/>
                  <a:pt x="479553" y="700548"/>
                </a:cubicBezTo>
                <a:cubicBezTo>
                  <a:pt x="469721" y="685800"/>
                  <a:pt x="455661" y="673119"/>
                  <a:pt x="450056" y="656303"/>
                </a:cubicBezTo>
                <a:cubicBezTo>
                  <a:pt x="442267" y="632934"/>
                  <a:pt x="444272" y="632482"/>
                  <a:pt x="427933" y="612058"/>
                </a:cubicBezTo>
                <a:cubicBezTo>
                  <a:pt x="423590" y="606629"/>
                  <a:pt x="419147" y="600886"/>
                  <a:pt x="413185" y="597309"/>
                </a:cubicBezTo>
                <a:cubicBezTo>
                  <a:pt x="406520" y="593310"/>
                  <a:pt x="398207" y="592997"/>
                  <a:pt x="391062" y="589935"/>
                </a:cubicBezTo>
                <a:cubicBezTo>
                  <a:pt x="380958" y="585605"/>
                  <a:pt x="372136" y="578207"/>
                  <a:pt x="361566" y="575187"/>
                </a:cubicBezTo>
                <a:cubicBezTo>
                  <a:pt x="337463" y="568300"/>
                  <a:pt x="312045" y="566897"/>
                  <a:pt x="287824" y="560438"/>
                </a:cubicBezTo>
                <a:cubicBezTo>
                  <a:pt x="214689" y="540935"/>
                  <a:pt x="280737" y="554012"/>
                  <a:pt x="228830" y="530942"/>
                </a:cubicBezTo>
                <a:cubicBezTo>
                  <a:pt x="214624" y="524628"/>
                  <a:pt x="197520" y="524816"/>
                  <a:pt x="184585" y="516193"/>
                </a:cubicBezTo>
                <a:cubicBezTo>
                  <a:pt x="155994" y="497134"/>
                  <a:pt x="170870" y="504248"/>
                  <a:pt x="140340" y="494071"/>
                </a:cubicBezTo>
                <a:cubicBezTo>
                  <a:pt x="135424" y="489155"/>
                  <a:pt x="129934" y="484751"/>
                  <a:pt x="125591" y="479322"/>
                </a:cubicBezTo>
                <a:cubicBezTo>
                  <a:pt x="113727" y="464492"/>
                  <a:pt x="103666" y="444737"/>
                  <a:pt x="96095" y="427703"/>
                </a:cubicBezTo>
                <a:cubicBezTo>
                  <a:pt x="90719" y="415607"/>
                  <a:pt x="85994" y="403226"/>
                  <a:pt x="81346" y="390832"/>
                </a:cubicBezTo>
                <a:cubicBezTo>
                  <a:pt x="78617" y="383554"/>
                  <a:pt x="78636" y="374928"/>
                  <a:pt x="73972" y="368709"/>
                </a:cubicBezTo>
                <a:cubicBezTo>
                  <a:pt x="63543" y="354804"/>
                  <a:pt x="46742" y="346300"/>
                  <a:pt x="37101" y="331838"/>
                </a:cubicBezTo>
                <a:lnTo>
                  <a:pt x="7604" y="287593"/>
                </a:lnTo>
                <a:cubicBezTo>
                  <a:pt x="5146" y="280219"/>
                  <a:pt x="-1294" y="273093"/>
                  <a:pt x="230" y="265471"/>
                </a:cubicBezTo>
                <a:cubicBezTo>
                  <a:pt x="5679" y="238227"/>
                  <a:pt x="40902" y="255907"/>
                  <a:pt x="51849" y="258096"/>
                </a:cubicBezTo>
                <a:cubicBezTo>
                  <a:pt x="56765" y="263012"/>
                  <a:pt x="59645" y="272845"/>
                  <a:pt x="66598" y="272845"/>
                </a:cubicBezTo>
                <a:cubicBezTo>
                  <a:pt x="93991" y="272845"/>
                  <a:pt x="75046" y="232895"/>
                  <a:pt x="73972" y="228600"/>
                </a:cubicBezTo>
                <a:cubicBezTo>
                  <a:pt x="76430" y="211393"/>
                  <a:pt x="67441" y="187409"/>
                  <a:pt x="81346" y="176980"/>
                </a:cubicBezTo>
                <a:cubicBezTo>
                  <a:pt x="95251" y="166551"/>
                  <a:pt x="117083" y="177296"/>
                  <a:pt x="132966" y="184355"/>
                </a:cubicBezTo>
                <a:cubicBezTo>
                  <a:pt x="141065" y="187954"/>
                  <a:pt x="142178" y="199557"/>
                  <a:pt x="147714" y="206477"/>
                </a:cubicBezTo>
                <a:cubicBezTo>
                  <a:pt x="162438" y="224883"/>
                  <a:pt x="162038" y="221085"/>
                  <a:pt x="184585" y="228600"/>
                </a:cubicBezTo>
                <a:cubicBezTo>
                  <a:pt x="189501" y="213852"/>
                  <a:pt x="196284" y="199599"/>
                  <a:pt x="199333" y="184355"/>
                </a:cubicBezTo>
                <a:cubicBezTo>
                  <a:pt x="209639" y="132822"/>
                  <a:pt x="204646" y="159847"/>
                  <a:pt x="214082" y="103238"/>
                </a:cubicBezTo>
                <a:cubicBezTo>
                  <a:pt x="221456" y="105696"/>
                  <a:pt x="229539" y="106614"/>
                  <a:pt x="236204" y="110613"/>
                </a:cubicBezTo>
                <a:cubicBezTo>
                  <a:pt x="242166" y="114190"/>
                  <a:pt x="245524" y="121018"/>
                  <a:pt x="250953" y="125361"/>
                </a:cubicBezTo>
                <a:cubicBezTo>
                  <a:pt x="271375" y="141698"/>
                  <a:pt x="271832" y="139695"/>
                  <a:pt x="295198" y="147484"/>
                </a:cubicBezTo>
                <a:cubicBezTo>
                  <a:pt x="339814" y="102865"/>
                  <a:pt x="270714" y="177424"/>
                  <a:pt x="317320" y="95864"/>
                </a:cubicBezTo>
                <a:cubicBezTo>
                  <a:pt x="321717" y="88169"/>
                  <a:pt x="332069" y="86032"/>
                  <a:pt x="339443" y="81116"/>
                </a:cubicBezTo>
                <a:cubicBezTo>
                  <a:pt x="362335" y="83659"/>
                  <a:pt x="408108" y="78456"/>
                  <a:pt x="427933" y="103238"/>
                </a:cubicBezTo>
                <a:cubicBezTo>
                  <a:pt x="432789" y="109308"/>
                  <a:pt x="432849" y="117987"/>
                  <a:pt x="435307" y="125361"/>
                </a:cubicBezTo>
                <a:cubicBezTo>
                  <a:pt x="453847" y="69746"/>
                  <a:pt x="428836" y="138305"/>
                  <a:pt x="457430" y="81116"/>
                </a:cubicBezTo>
                <a:cubicBezTo>
                  <a:pt x="466337" y="63301"/>
                  <a:pt x="461939" y="50962"/>
                  <a:pt x="479553" y="36871"/>
                </a:cubicBezTo>
                <a:cubicBezTo>
                  <a:pt x="485623" y="32015"/>
                  <a:pt x="494301" y="31954"/>
                  <a:pt x="501675" y="29496"/>
                </a:cubicBezTo>
                <a:cubicBezTo>
                  <a:pt x="511507" y="31954"/>
                  <a:pt x="522372" y="31843"/>
                  <a:pt x="531172" y="36871"/>
                </a:cubicBezTo>
                <a:cubicBezTo>
                  <a:pt x="553918" y="49869"/>
                  <a:pt x="553630" y="59997"/>
                  <a:pt x="560669" y="81116"/>
                </a:cubicBezTo>
                <a:cubicBezTo>
                  <a:pt x="558211" y="88490"/>
                  <a:pt x="545821" y="101103"/>
                  <a:pt x="553295" y="103238"/>
                </a:cubicBezTo>
                <a:cubicBezTo>
                  <a:pt x="598137" y="116050"/>
                  <a:pt x="605659" y="102492"/>
                  <a:pt x="627037" y="81116"/>
                </a:cubicBezTo>
                <a:cubicBezTo>
                  <a:pt x="645572" y="25508"/>
                  <a:pt x="620569" y="94052"/>
                  <a:pt x="649159" y="36871"/>
                </a:cubicBezTo>
                <a:cubicBezTo>
                  <a:pt x="652635" y="29918"/>
                  <a:pt x="650208" y="19266"/>
                  <a:pt x="656533" y="14748"/>
                </a:cubicBezTo>
                <a:cubicBezTo>
                  <a:pt x="669183" y="5712"/>
                  <a:pt x="700778" y="0"/>
                  <a:pt x="700778" y="0"/>
                </a:cubicBezTo>
                <a:cubicBezTo>
                  <a:pt x="729585" y="28805"/>
                  <a:pt x="703756" y="-1419"/>
                  <a:pt x="722901" y="36871"/>
                </a:cubicBezTo>
                <a:cubicBezTo>
                  <a:pt x="726864" y="44798"/>
                  <a:pt x="733686" y="51066"/>
                  <a:pt x="737649" y="58993"/>
                </a:cubicBezTo>
                <a:cubicBezTo>
                  <a:pt x="741125" y="65946"/>
                  <a:pt x="739527" y="75619"/>
                  <a:pt x="745024" y="81116"/>
                </a:cubicBezTo>
                <a:cubicBezTo>
                  <a:pt x="750520" y="86612"/>
                  <a:pt x="759772" y="86032"/>
                  <a:pt x="767146" y="88490"/>
                </a:cubicBezTo>
                <a:cubicBezTo>
                  <a:pt x="772062" y="83574"/>
                  <a:pt x="777724" y="79304"/>
                  <a:pt x="781895" y="73742"/>
                </a:cubicBezTo>
                <a:cubicBezTo>
                  <a:pt x="831925" y="7035"/>
                  <a:pt x="792315" y="48570"/>
                  <a:pt x="826140" y="14748"/>
                </a:cubicBezTo>
                <a:cubicBezTo>
                  <a:pt x="877759" y="31954"/>
                  <a:pt x="865469" y="14748"/>
                  <a:pt x="877759" y="51619"/>
                </a:cubicBezTo>
                <a:cubicBezTo>
                  <a:pt x="880217" y="73742"/>
                  <a:pt x="875179" y="98078"/>
                  <a:pt x="885133" y="117987"/>
                </a:cubicBezTo>
                <a:cubicBezTo>
                  <a:pt x="888609" y="124940"/>
                  <a:pt x="900931" y="115131"/>
                  <a:pt x="907256" y="110613"/>
                </a:cubicBezTo>
                <a:cubicBezTo>
                  <a:pt x="918571" y="102531"/>
                  <a:pt x="926921" y="90948"/>
                  <a:pt x="936753" y="81116"/>
                </a:cubicBezTo>
                <a:cubicBezTo>
                  <a:pt x="979668" y="38200"/>
                  <a:pt x="917798" y="98141"/>
                  <a:pt x="973624" y="51619"/>
                </a:cubicBezTo>
                <a:cubicBezTo>
                  <a:pt x="1010450" y="20930"/>
                  <a:pt x="978989" y="35081"/>
                  <a:pt x="1017869" y="22122"/>
                </a:cubicBezTo>
                <a:cubicBezTo>
                  <a:pt x="1046503" y="26894"/>
                  <a:pt x="1069488" y="17328"/>
                  <a:pt x="1069488" y="51619"/>
                </a:cubicBezTo>
                <a:cubicBezTo>
                  <a:pt x="1069488" y="59392"/>
                  <a:pt x="1064572" y="66368"/>
                  <a:pt x="1062114" y="73742"/>
                </a:cubicBezTo>
                <a:cubicBezTo>
                  <a:pt x="1054740" y="71284"/>
                  <a:pt x="1042878" y="59150"/>
                  <a:pt x="1039991" y="66367"/>
                </a:cubicBezTo>
                <a:cubicBezTo>
                  <a:pt x="1022687" y="109628"/>
                  <a:pt x="1046675" y="110383"/>
                  <a:pt x="1069488" y="117987"/>
                </a:cubicBezTo>
                <a:cubicBezTo>
                  <a:pt x="1107938" y="105171"/>
                  <a:pt x="1078270" y="120090"/>
                  <a:pt x="1106359" y="88490"/>
                </a:cubicBezTo>
                <a:cubicBezTo>
                  <a:pt x="1120216" y="72901"/>
                  <a:pt x="1150604" y="44245"/>
                  <a:pt x="1150604" y="44245"/>
                </a:cubicBezTo>
                <a:cubicBezTo>
                  <a:pt x="1162894" y="46703"/>
                  <a:pt x="1181026" y="40871"/>
                  <a:pt x="1187475" y="51619"/>
                </a:cubicBezTo>
                <a:cubicBezTo>
                  <a:pt x="1228465" y="119936"/>
                  <a:pt x="1158458" y="127084"/>
                  <a:pt x="1224346" y="110613"/>
                </a:cubicBezTo>
                <a:cubicBezTo>
                  <a:pt x="1229262" y="105697"/>
                  <a:pt x="1233133" y="99441"/>
                  <a:pt x="1239095" y="95864"/>
                </a:cubicBezTo>
                <a:cubicBezTo>
                  <a:pt x="1260875" y="82796"/>
                  <a:pt x="1266659" y="89850"/>
                  <a:pt x="1290714" y="95864"/>
                </a:cubicBezTo>
                <a:cubicBezTo>
                  <a:pt x="1293172" y="103238"/>
                  <a:pt x="1299366" y="110320"/>
                  <a:pt x="1298088" y="117987"/>
                </a:cubicBezTo>
                <a:cubicBezTo>
                  <a:pt x="1296228" y="129150"/>
                  <a:pt x="1276471" y="146978"/>
                  <a:pt x="1268591" y="154858"/>
                </a:cubicBezTo>
                <a:cubicBezTo>
                  <a:pt x="1280883" y="191728"/>
                  <a:pt x="1268592" y="174522"/>
                  <a:pt x="1320211" y="191729"/>
                </a:cubicBezTo>
                <a:lnTo>
                  <a:pt x="1342333" y="199103"/>
                </a:lnTo>
                <a:cubicBezTo>
                  <a:pt x="1351568" y="189868"/>
                  <a:pt x="1362796" y="174245"/>
                  <a:pt x="1379204" y="176980"/>
                </a:cubicBezTo>
                <a:cubicBezTo>
                  <a:pt x="1387946" y="178437"/>
                  <a:pt x="1393953" y="186813"/>
                  <a:pt x="1401327" y="191729"/>
                </a:cubicBezTo>
                <a:cubicBezTo>
                  <a:pt x="1406243" y="199103"/>
                  <a:pt x="1414976" y="205057"/>
                  <a:pt x="1416075" y="213851"/>
                </a:cubicBezTo>
                <a:cubicBezTo>
                  <a:pt x="1420767" y="251390"/>
                  <a:pt x="1410114" y="245270"/>
                  <a:pt x="1393953" y="265471"/>
                </a:cubicBezTo>
                <a:cubicBezTo>
                  <a:pt x="1388417" y="272392"/>
                  <a:pt x="1384120" y="280219"/>
                  <a:pt x="1379204" y="287593"/>
                </a:cubicBezTo>
                <a:cubicBezTo>
                  <a:pt x="1371105" y="311890"/>
                  <a:pt x="1362881" y="314576"/>
                  <a:pt x="1393953" y="331838"/>
                </a:cubicBezTo>
                <a:cubicBezTo>
                  <a:pt x="1407543" y="339388"/>
                  <a:pt x="1438198" y="346587"/>
                  <a:pt x="1438198" y="346587"/>
                </a:cubicBezTo>
                <a:cubicBezTo>
                  <a:pt x="1440656" y="353961"/>
                  <a:pt x="1447096" y="361087"/>
                  <a:pt x="1445572" y="368709"/>
                </a:cubicBezTo>
                <a:cubicBezTo>
                  <a:pt x="1442680" y="383171"/>
                  <a:pt x="1418020" y="387726"/>
                  <a:pt x="1408701" y="390832"/>
                </a:cubicBezTo>
                <a:cubicBezTo>
                  <a:pt x="1389036" y="388374"/>
                  <a:pt x="1369525" y="383458"/>
                  <a:pt x="1349707" y="383458"/>
                </a:cubicBezTo>
                <a:cubicBezTo>
                  <a:pt x="1341934" y="383458"/>
                  <a:pt x="1335207" y="389308"/>
                  <a:pt x="1327585" y="390832"/>
                </a:cubicBezTo>
                <a:cubicBezTo>
                  <a:pt x="1310542" y="394241"/>
                  <a:pt x="1293145" y="395563"/>
                  <a:pt x="1275966" y="398206"/>
                </a:cubicBezTo>
                <a:cubicBezTo>
                  <a:pt x="1261188" y="400480"/>
                  <a:pt x="1246469" y="403122"/>
                  <a:pt x="1231720" y="405580"/>
                </a:cubicBezTo>
                <a:cubicBezTo>
                  <a:pt x="1224346" y="408038"/>
                  <a:pt x="1217072" y="410820"/>
                  <a:pt x="1209598" y="412955"/>
                </a:cubicBezTo>
                <a:cubicBezTo>
                  <a:pt x="1199853" y="415739"/>
                  <a:pt x="1189591" y="416770"/>
                  <a:pt x="1180101" y="420329"/>
                </a:cubicBezTo>
                <a:cubicBezTo>
                  <a:pt x="1169808" y="424189"/>
                  <a:pt x="1161209" y="432185"/>
                  <a:pt x="1150604" y="435077"/>
                </a:cubicBezTo>
                <a:cubicBezTo>
                  <a:pt x="1133835" y="439650"/>
                  <a:pt x="1116191" y="439993"/>
                  <a:pt x="1098985" y="442451"/>
                </a:cubicBezTo>
                <a:cubicBezTo>
                  <a:pt x="1043174" y="461056"/>
                  <a:pt x="1117180" y="438190"/>
                  <a:pt x="1003120" y="457200"/>
                </a:cubicBezTo>
                <a:cubicBezTo>
                  <a:pt x="983126" y="460532"/>
                  <a:pt x="964003" y="467973"/>
                  <a:pt x="944127" y="471948"/>
                </a:cubicBezTo>
                <a:lnTo>
                  <a:pt x="907256" y="479322"/>
                </a:lnTo>
                <a:cubicBezTo>
                  <a:pt x="899882" y="484238"/>
                  <a:pt x="893060" y="490107"/>
                  <a:pt x="885133" y="494071"/>
                </a:cubicBezTo>
                <a:cubicBezTo>
                  <a:pt x="878181" y="497547"/>
                  <a:pt x="869081" y="496589"/>
                  <a:pt x="863011" y="501445"/>
                </a:cubicBezTo>
                <a:cubicBezTo>
                  <a:pt x="856090" y="506981"/>
                  <a:pt x="855778" y="518870"/>
                  <a:pt x="848262" y="523567"/>
                </a:cubicBezTo>
                <a:cubicBezTo>
                  <a:pt x="835079" y="531806"/>
                  <a:pt x="818765" y="533400"/>
                  <a:pt x="804017" y="538316"/>
                </a:cubicBezTo>
                <a:cubicBezTo>
                  <a:pt x="782606" y="545453"/>
                  <a:pt x="777965" y="544844"/>
                  <a:pt x="759772" y="560438"/>
                </a:cubicBezTo>
                <a:cubicBezTo>
                  <a:pt x="702562" y="609474"/>
                  <a:pt x="751657" y="569906"/>
                  <a:pt x="715527" y="612058"/>
                </a:cubicBezTo>
                <a:cubicBezTo>
                  <a:pt x="706478" y="622616"/>
                  <a:pt x="686030" y="641555"/>
                  <a:pt x="686030" y="641555"/>
                </a:cubicBezTo>
                <a:cubicBezTo>
                  <a:pt x="683572" y="648929"/>
                  <a:pt x="682132" y="656725"/>
                  <a:pt x="678656" y="663677"/>
                </a:cubicBezTo>
                <a:cubicBezTo>
                  <a:pt x="674692" y="671604"/>
                  <a:pt x="666710" y="677392"/>
                  <a:pt x="663907" y="685800"/>
                </a:cubicBezTo>
                <a:cubicBezTo>
                  <a:pt x="656509" y="707994"/>
                  <a:pt x="649826" y="803825"/>
                  <a:pt x="649159" y="811161"/>
                </a:cubicBezTo>
                <a:cubicBezTo>
                  <a:pt x="651617" y="838200"/>
                  <a:pt x="652693" y="865400"/>
                  <a:pt x="656533" y="892277"/>
                </a:cubicBezTo>
                <a:cubicBezTo>
                  <a:pt x="657632" y="899972"/>
                  <a:pt x="657582" y="909882"/>
                  <a:pt x="663907" y="914400"/>
                </a:cubicBezTo>
                <a:cubicBezTo>
                  <a:pt x="676558" y="923436"/>
                  <a:pt x="693404" y="924232"/>
                  <a:pt x="708153" y="929148"/>
                </a:cubicBezTo>
                <a:cubicBezTo>
                  <a:pt x="744462" y="941251"/>
                  <a:pt x="737938" y="937799"/>
                  <a:pt x="686030" y="929148"/>
                </a:cubicBezTo>
                <a:cubicBezTo>
                  <a:pt x="609830" y="931606"/>
                  <a:pt x="533621" y="939243"/>
                  <a:pt x="457430" y="936522"/>
                </a:cubicBezTo>
                <a:cubicBezTo>
                  <a:pt x="448573" y="936206"/>
                  <a:pt x="473286" y="928041"/>
                  <a:pt x="479553" y="921774"/>
                </a:cubicBezTo>
                <a:cubicBezTo>
                  <a:pt x="507524" y="893803"/>
                  <a:pt x="483683" y="907515"/>
                  <a:pt x="501675" y="877529"/>
                </a:cubicBezTo>
                <a:cubicBezTo>
                  <a:pt x="509662" y="864218"/>
                  <a:pt x="545921" y="872612"/>
                  <a:pt x="553295" y="862780"/>
                </a:cubicBezTo>
                <a:close/>
              </a:path>
            </a:pathLst>
          </a:cu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extBox 27"/>
          <p:cNvSpPr txBox="1"/>
          <p:nvPr/>
        </p:nvSpPr>
        <p:spPr>
          <a:xfrm>
            <a:off x="4972559" y="5276748"/>
            <a:ext cx="548602" cy="369332"/>
          </a:xfrm>
          <a:prstGeom prst="rect">
            <a:avLst/>
          </a:prstGeom>
          <a:noFill/>
        </p:spPr>
        <p:txBody>
          <a:bodyPr wrap="square" rtlCol="0">
            <a:spAutoFit/>
          </a:bodyPr>
          <a:lstStyle/>
          <a:p>
            <a:pPr algn="ctr"/>
            <a:r>
              <a:rPr lang="en-AU" sz="900" dirty="0">
                <a:latin typeface="Arial Narrow" panose="020B0606020202030204" pitchFamily="34" charset="0"/>
              </a:rPr>
              <a:t>Healthy</a:t>
            </a:r>
          </a:p>
          <a:p>
            <a:pPr algn="ctr"/>
            <a:r>
              <a:rPr lang="en-AU" sz="900" dirty="0">
                <a:latin typeface="Arial Narrow" panose="020B0606020202030204" pitchFamily="34" charset="0"/>
              </a:rPr>
              <a:t>coral</a:t>
            </a:r>
          </a:p>
        </p:txBody>
      </p:sp>
      <p:sp>
        <p:nvSpPr>
          <p:cNvPr id="43" name="Freeform 42"/>
          <p:cNvSpPr/>
          <p:nvPr/>
        </p:nvSpPr>
        <p:spPr>
          <a:xfrm>
            <a:off x="5355360" y="5592210"/>
            <a:ext cx="779593" cy="551193"/>
          </a:xfrm>
          <a:custGeom>
            <a:avLst/>
            <a:gdLst>
              <a:gd name="connsiteX0" fmla="*/ 553295 w 1445802"/>
              <a:gd name="connsiteY0" fmla="*/ 862780 h 937099"/>
              <a:gd name="connsiteX1" fmla="*/ 545920 w 1445802"/>
              <a:gd name="connsiteY1" fmla="*/ 818535 h 937099"/>
              <a:gd name="connsiteX2" fmla="*/ 531172 w 1445802"/>
              <a:gd name="connsiteY2" fmla="*/ 766916 h 937099"/>
              <a:gd name="connsiteX3" fmla="*/ 509049 w 1445802"/>
              <a:gd name="connsiteY3" fmla="*/ 715296 h 937099"/>
              <a:gd name="connsiteX4" fmla="*/ 479553 w 1445802"/>
              <a:gd name="connsiteY4" fmla="*/ 700548 h 937099"/>
              <a:gd name="connsiteX5" fmla="*/ 450056 w 1445802"/>
              <a:gd name="connsiteY5" fmla="*/ 656303 h 937099"/>
              <a:gd name="connsiteX6" fmla="*/ 427933 w 1445802"/>
              <a:gd name="connsiteY6" fmla="*/ 612058 h 937099"/>
              <a:gd name="connsiteX7" fmla="*/ 413185 w 1445802"/>
              <a:gd name="connsiteY7" fmla="*/ 597309 h 937099"/>
              <a:gd name="connsiteX8" fmla="*/ 391062 w 1445802"/>
              <a:gd name="connsiteY8" fmla="*/ 589935 h 937099"/>
              <a:gd name="connsiteX9" fmla="*/ 361566 w 1445802"/>
              <a:gd name="connsiteY9" fmla="*/ 575187 h 937099"/>
              <a:gd name="connsiteX10" fmla="*/ 287824 w 1445802"/>
              <a:gd name="connsiteY10" fmla="*/ 560438 h 937099"/>
              <a:gd name="connsiteX11" fmla="*/ 228830 w 1445802"/>
              <a:gd name="connsiteY11" fmla="*/ 530942 h 937099"/>
              <a:gd name="connsiteX12" fmla="*/ 184585 w 1445802"/>
              <a:gd name="connsiteY12" fmla="*/ 516193 h 937099"/>
              <a:gd name="connsiteX13" fmla="*/ 140340 w 1445802"/>
              <a:gd name="connsiteY13" fmla="*/ 494071 h 937099"/>
              <a:gd name="connsiteX14" fmla="*/ 125591 w 1445802"/>
              <a:gd name="connsiteY14" fmla="*/ 479322 h 937099"/>
              <a:gd name="connsiteX15" fmla="*/ 96095 w 1445802"/>
              <a:gd name="connsiteY15" fmla="*/ 427703 h 937099"/>
              <a:gd name="connsiteX16" fmla="*/ 81346 w 1445802"/>
              <a:gd name="connsiteY16" fmla="*/ 390832 h 937099"/>
              <a:gd name="connsiteX17" fmla="*/ 73972 w 1445802"/>
              <a:gd name="connsiteY17" fmla="*/ 368709 h 937099"/>
              <a:gd name="connsiteX18" fmla="*/ 37101 w 1445802"/>
              <a:gd name="connsiteY18" fmla="*/ 331838 h 937099"/>
              <a:gd name="connsiteX19" fmla="*/ 7604 w 1445802"/>
              <a:gd name="connsiteY19" fmla="*/ 287593 h 937099"/>
              <a:gd name="connsiteX20" fmla="*/ 230 w 1445802"/>
              <a:gd name="connsiteY20" fmla="*/ 265471 h 937099"/>
              <a:gd name="connsiteX21" fmla="*/ 51849 w 1445802"/>
              <a:gd name="connsiteY21" fmla="*/ 258096 h 937099"/>
              <a:gd name="connsiteX22" fmla="*/ 66598 w 1445802"/>
              <a:gd name="connsiteY22" fmla="*/ 272845 h 937099"/>
              <a:gd name="connsiteX23" fmla="*/ 73972 w 1445802"/>
              <a:gd name="connsiteY23" fmla="*/ 228600 h 937099"/>
              <a:gd name="connsiteX24" fmla="*/ 81346 w 1445802"/>
              <a:gd name="connsiteY24" fmla="*/ 176980 h 937099"/>
              <a:gd name="connsiteX25" fmla="*/ 132966 w 1445802"/>
              <a:gd name="connsiteY25" fmla="*/ 184355 h 937099"/>
              <a:gd name="connsiteX26" fmla="*/ 147714 w 1445802"/>
              <a:gd name="connsiteY26" fmla="*/ 206477 h 937099"/>
              <a:gd name="connsiteX27" fmla="*/ 184585 w 1445802"/>
              <a:gd name="connsiteY27" fmla="*/ 228600 h 937099"/>
              <a:gd name="connsiteX28" fmla="*/ 199333 w 1445802"/>
              <a:gd name="connsiteY28" fmla="*/ 184355 h 937099"/>
              <a:gd name="connsiteX29" fmla="*/ 214082 w 1445802"/>
              <a:gd name="connsiteY29" fmla="*/ 103238 h 937099"/>
              <a:gd name="connsiteX30" fmla="*/ 236204 w 1445802"/>
              <a:gd name="connsiteY30" fmla="*/ 110613 h 937099"/>
              <a:gd name="connsiteX31" fmla="*/ 250953 w 1445802"/>
              <a:gd name="connsiteY31" fmla="*/ 125361 h 937099"/>
              <a:gd name="connsiteX32" fmla="*/ 295198 w 1445802"/>
              <a:gd name="connsiteY32" fmla="*/ 147484 h 937099"/>
              <a:gd name="connsiteX33" fmla="*/ 317320 w 1445802"/>
              <a:gd name="connsiteY33" fmla="*/ 95864 h 937099"/>
              <a:gd name="connsiteX34" fmla="*/ 339443 w 1445802"/>
              <a:gd name="connsiteY34" fmla="*/ 81116 h 937099"/>
              <a:gd name="connsiteX35" fmla="*/ 427933 w 1445802"/>
              <a:gd name="connsiteY35" fmla="*/ 103238 h 937099"/>
              <a:gd name="connsiteX36" fmla="*/ 435307 w 1445802"/>
              <a:gd name="connsiteY36" fmla="*/ 125361 h 937099"/>
              <a:gd name="connsiteX37" fmla="*/ 457430 w 1445802"/>
              <a:gd name="connsiteY37" fmla="*/ 81116 h 937099"/>
              <a:gd name="connsiteX38" fmla="*/ 479553 w 1445802"/>
              <a:gd name="connsiteY38" fmla="*/ 36871 h 937099"/>
              <a:gd name="connsiteX39" fmla="*/ 501675 w 1445802"/>
              <a:gd name="connsiteY39" fmla="*/ 29496 h 937099"/>
              <a:gd name="connsiteX40" fmla="*/ 531172 w 1445802"/>
              <a:gd name="connsiteY40" fmla="*/ 36871 h 937099"/>
              <a:gd name="connsiteX41" fmla="*/ 560669 w 1445802"/>
              <a:gd name="connsiteY41" fmla="*/ 81116 h 937099"/>
              <a:gd name="connsiteX42" fmla="*/ 553295 w 1445802"/>
              <a:gd name="connsiteY42" fmla="*/ 103238 h 937099"/>
              <a:gd name="connsiteX43" fmla="*/ 627037 w 1445802"/>
              <a:gd name="connsiteY43" fmla="*/ 81116 h 937099"/>
              <a:gd name="connsiteX44" fmla="*/ 649159 w 1445802"/>
              <a:gd name="connsiteY44" fmla="*/ 36871 h 937099"/>
              <a:gd name="connsiteX45" fmla="*/ 656533 w 1445802"/>
              <a:gd name="connsiteY45" fmla="*/ 14748 h 937099"/>
              <a:gd name="connsiteX46" fmla="*/ 700778 w 1445802"/>
              <a:gd name="connsiteY46" fmla="*/ 0 h 937099"/>
              <a:gd name="connsiteX47" fmla="*/ 722901 w 1445802"/>
              <a:gd name="connsiteY47" fmla="*/ 36871 h 937099"/>
              <a:gd name="connsiteX48" fmla="*/ 737649 w 1445802"/>
              <a:gd name="connsiteY48" fmla="*/ 58993 h 937099"/>
              <a:gd name="connsiteX49" fmla="*/ 745024 w 1445802"/>
              <a:gd name="connsiteY49" fmla="*/ 81116 h 937099"/>
              <a:gd name="connsiteX50" fmla="*/ 767146 w 1445802"/>
              <a:gd name="connsiteY50" fmla="*/ 88490 h 937099"/>
              <a:gd name="connsiteX51" fmla="*/ 781895 w 1445802"/>
              <a:gd name="connsiteY51" fmla="*/ 73742 h 937099"/>
              <a:gd name="connsiteX52" fmla="*/ 826140 w 1445802"/>
              <a:gd name="connsiteY52" fmla="*/ 14748 h 937099"/>
              <a:gd name="connsiteX53" fmla="*/ 877759 w 1445802"/>
              <a:gd name="connsiteY53" fmla="*/ 51619 h 937099"/>
              <a:gd name="connsiteX54" fmla="*/ 885133 w 1445802"/>
              <a:gd name="connsiteY54" fmla="*/ 117987 h 937099"/>
              <a:gd name="connsiteX55" fmla="*/ 907256 w 1445802"/>
              <a:gd name="connsiteY55" fmla="*/ 110613 h 937099"/>
              <a:gd name="connsiteX56" fmla="*/ 936753 w 1445802"/>
              <a:gd name="connsiteY56" fmla="*/ 81116 h 937099"/>
              <a:gd name="connsiteX57" fmla="*/ 973624 w 1445802"/>
              <a:gd name="connsiteY57" fmla="*/ 51619 h 937099"/>
              <a:gd name="connsiteX58" fmla="*/ 1017869 w 1445802"/>
              <a:gd name="connsiteY58" fmla="*/ 22122 h 937099"/>
              <a:gd name="connsiteX59" fmla="*/ 1069488 w 1445802"/>
              <a:gd name="connsiteY59" fmla="*/ 51619 h 937099"/>
              <a:gd name="connsiteX60" fmla="*/ 1062114 w 1445802"/>
              <a:gd name="connsiteY60" fmla="*/ 73742 h 937099"/>
              <a:gd name="connsiteX61" fmla="*/ 1039991 w 1445802"/>
              <a:gd name="connsiteY61" fmla="*/ 66367 h 937099"/>
              <a:gd name="connsiteX62" fmla="*/ 1069488 w 1445802"/>
              <a:gd name="connsiteY62" fmla="*/ 117987 h 937099"/>
              <a:gd name="connsiteX63" fmla="*/ 1106359 w 1445802"/>
              <a:gd name="connsiteY63" fmla="*/ 88490 h 937099"/>
              <a:gd name="connsiteX64" fmla="*/ 1150604 w 1445802"/>
              <a:gd name="connsiteY64" fmla="*/ 44245 h 937099"/>
              <a:gd name="connsiteX65" fmla="*/ 1187475 w 1445802"/>
              <a:gd name="connsiteY65" fmla="*/ 51619 h 937099"/>
              <a:gd name="connsiteX66" fmla="*/ 1224346 w 1445802"/>
              <a:gd name="connsiteY66" fmla="*/ 110613 h 937099"/>
              <a:gd name="connsiteX67" fmla="*/ 1239095 w 1445802"/>
              <a:gd name="connsiteY67" fmla="*/ 95864 h 937099"/>
              <a:gd name="connsiteX68" fmla="*/ 1290714 w 1445802"/>
              <a:gd name="connsiteY68" fmla="*/ 95864 h 937099"/>
              <a:gd name="connsiteX69" fmla="*/ 1298088 w 1445802"/>
              <a:gd name="connsiteY69" fmla="*/ 117987 h 937099"/>
              <a:gd name="connsiteX70" fmla="*/ 1268591 w 1445802"/>
              <a:gd name="connsiteY70" fmla="*/ 154858 h 937099"/>
              <a:gd name="connsiteX71" fmla="*/ 1320211 w 1445802"/>
              <a:gd name="connsiteY71" fmla="*/ 191729 h 937099"/>
              <a:gd name="connsiteX72" fmla="*/ 1342333 w 1445802"/>
              <a:gd name="connsiteY72" fmla="*/ 199103 h 937099"/>
              <a:gd name="connsiteX73" fmla="*/ 1379204 w 1445802"/>
              <a:gd name="connsiteY73" fmla="*/ 176980 h 937099"/>
              <a:gd name="connsiteX74" fmla="*/ 1401327 w 1445802"/>
              <a:gd name="connsiteY74" fmla="*/ 191729 h 937099"/>
              <a:gd name="connsiteX75" fmla="*/ 1416075 w 1445802"/>
              <a:gd name="connsiteY75" fmla="*/ 213851 h 937099"/>
              <a:gd name="connsiteX76" fmla="*/ 1393953 w 1445802"/>
              <a:gd name="connsiteY76" fmla="*/ 265471 h 937099"/>
              <a:gd name="connsiteX77" fmla="*/ 1379204 w 1445802"/>
              <a:gd name="connsiteY77" fmla="*/ 287593 h 937099"/>
              <a:gd name="connsiteX78" fmla="*/ 1393953 w 1445802"/>
              <a:gd name="connsiteY78" fmla="*/ 331838 h 937099"/>
              <a:gd name="connsiteX79" fmla="*/ 1438198 w 1445802"/>
              <a:gd name="connsiteY79" fmla="*/ 346587 h 937099"/>
              <a:gd name="connsiteX80" fmla="*/ 1445572 w 1445802"/>
              <a:gd name="connsiteY80" fmla="*/ 368709 h 937099"/>
              <a:gd name="connsiteX81" fmla="*/ 1408701 w 1445802"/>
              <a:gd name="connsiteY81" fmla="*/ 390832 h 937099"/>
              <a:gd name="connsiteX82" fmla="*/ 1349707 w 1445802"/>
              <a:gd name="connsiteY82" fmla="*/ 383458 h 937099"/>
              <a:gd name="connsiteX83" fmla="*/ 1327585 w 1445802"/>
              <a:gd name="connsiteY83" fmla="*/ 390832 h 937099"/>
              <a:gd name="connsiteX84" fmla="*/ 1275966 w 1445802"/>
              <a:gd name="connsiteY84" fmla="*/ 398206 h 937099"/>
              <a:gd name="connsiteX85" fmla="*/ 1231720 w 1445802"/>
              <a:gd name="connsiteY85" fmla="*/ 405580 h 937099"/>
              <a:gd name="connsiteX86" fmla="*/ 1209598 w 1445802"/>
              <a:gd name="connsiteY86" fmla="*/ 412955 h 937099"/>
              <a:gd name="connsiteX87" fmla="*/ 1180101 w 1445802"/>
              <a:gd name="connsiteY87" fmla="*/ 420329 h 937099"/>
              <a:gd name="connsiteX88" fmla="*/ 1150604 w 1445802"/>
              <a:gd name="connsiteY88" fmla="*/ 435077 h 937099"/>
              <a:gd name="connsiteX89" fmla="*/ 1098985 w 1445802"/>
              <a:gd name="connsiteY89" fmla="*/ 442451 h 937099"/>
              <a:gd name="connsiteX90" fmla="*/ 1003120 w 1445802"/>
              <a:gd name="connsiteY90" fmla="*/ 457200 h 937099"/>
              <a:gd name="connsiteX91" fmla="*/ 944127 w 1445802"/>
              <a:gd name="connsiteY91" fmla="*/ 471948 h 937099"/>
              <a:gd name="connsiteX92" fmla="*/ 907256 w 1445802"/>
              <a:gd name="connsiteY92" fmla="*/ 479322 h 937099"/>
              <a:gd name="connsiteX93" fmla="*/ 885133 w 1445802"/>
              <a:gd name="connsiteY93" fmla="*/ 494071 h 937099"/>
              <a:gd name="connsiteX94" fmla="*/ 863011 w 1445802"/>
              <a:gd name="connsiteY94" fmla="*/ 501445 h 937099"/>
              <a:gd name="connsiteX95" fmla="*/ 848262 w 1445802"/>
              <a:gd name="connsiteY95" fmla="*/ 523567 h 937099"/>
              <a:gd name="connsiteX96" fmla="*/ 804017 w 1445802"/>
              <a:gd name="connsiteY96" fmla="*/ 538316 h 937099"/>
              <a:gd name="connsiteX97" fmla="*/ 759772 w 1445802"/>
              <a:gd name="connsiteY97" fmla="*/ 560438 h 937099"/>
              <a:gd name="connsiteX98" fmla="*/ 715527 w 1445802"/>
              <a:gd name="connsiteY98" fmla="*/ 612058 h 937099"/>
              <a:gd name="connsiteX99" fmla="*/ 686030 w 1445802"/>
              <a:gd name="connsiteY99" fmla="*/ 641555 h 937099"/>
              <a:gd name="connsiteX100" fmla="*/ 678656 w 1445802"/>
              <a:gd name="connsiteY100" fmla="*/ 663677 h 937099"/>
              <a:gd name="connsiteX101" fmla="*/ 663907 w 1445802"/>
              <a:gd name="connsiteY101" fmla="*/ 685800 h 937099"/>
              <a:gd name="connsiteX102" fmla="*/ 649159 w 1445802"/>
              <a:gd name="connsiteY102" fmla="*/ 811161 h 937099"/>
              <a:gd name="connsiteX103" fmla="*/ 656533 w 1445802"/>
              <a:gd name="connsiteY103" fmla="*/ 892277 h 937099"/>
              <a:gd name="connsiteX104" fmla="*/ 663907 w 1445802"/>
              <a:gd name="connsiteY104" fmla="*/ 914400 h 937099"/>
              <a:gd name="connsiteX105" fmla="*/ 708153 w 1445802"/>
              <a:gd name="connsiteY105" fmla="*/ 929148 h 937099"/>
              <a:gd name="connsiteX106" fmla="*/ 686030 w 1445802"/>
              <a:gd name="connsiteY106" fmla="*/ 929148 h 937099"/>
              <a:gd name="connsiteX107" fmla="*/ 457430 w 1445802"/>
              <a:gd name="connsiteY107" fmla="*/ 936522 h 937099"/>
              <a:gd name="connsiteX108" fmla="*/ 479553 w 1445802"/>
              <a:gd name="connsiteY108" fmla="*/ 921774 h 937099"/>
              <a:gd name="connsiteX109" fmla="*/ 501675 w 1445802"/>
              <a:gd name="connsiteY109" fmla="*/ 877529 h 937099"/>
              <a:gd name="connsiteX110" fmla="*/ 553295 w 1445802"/>
              <a:gd name="connsiteY110" fmla="*/ 862780 h 937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Lst>
            <a:rect l="l" t="t" r="r" b="b"/>
            <a:pathLst>
              <a:path w="1445802" h="937099">
                <a:moveTo>
                  <a:pt x="553295" y="862780"/>
                </a:moveTo>
                <a:cubicBezTo>
                  <a:pt x="560669" y="852948"/>
                  <a:pt x="548852" y="833196"/>
                  <a:pt x="545920" y="818535"/>
                </a:cubicBezTo>
                <a:cubicBezTo>
                  <a:pt x="538233" y="780103"/>
                  <a:pt x="540545" y="799722"/>
                  <a:pt x="531172" y="766916"/>
                </a:cubicBezTo>
                <a:cubicBezTo>
                  <a:pt x="525686" y="747714"/>
                  <a:pt x="525889" y="729330"/>
                  <a:pt x="509049" y="715296"/>
                </a:cubicBezTo>
                <a:cubicBezTo>
                  <a:pt x="500604" y="708259"/>
                  <a:pt x="489385" y="705464"/>
                  <a:pt x="479553" y="700548"/>
                </a:cubicBezTo>
                <a:cubicBezTo>
                  <a:pt x="469721" y="685800"/>
                  <a:pt x="455661" y="673119"/>
                  <a:pt x="450056" y="656303"/>
                </a:cubicBezTo>
                <a:cubicBezTo>
                  <a:pt x="442267" y="632934"/>
                  <a:pt x="444272" y="632482"/>
                  <a:pt x="427933" y="612058"/>
                </a:cubicBezTo>
                <a:cubicBezTo>
                  <a:pt x="423590" y="606629"/>
                  <a:pt x="419147" y="600886"/>
                  <a:pt x="413185" y="597309"/>
                </a:cubicBezTo>
                <a:cubicBezTo>
                  <a:pt x="406520" y="593310"/>
                  <a:pt x="398207" y="592997"/>
                  <a:pt x="391062" y="589935"/>
                </a:cubicBezTo>
                <a:cubicBezTo>
                  <a:pt x="380958" y="585605"/>
                  <a:pt x="372136" y="578207"/>
                  <a:pt x="361566" y="575187"/>
                </a:cubicBezTo>
                <a:cubicBezTo>
                  <a:pt x="337463" y="568300"/>
                  <a:pt x="312045" y="566897"/>
                  <a:pt x="287824" y="560438"/>
                </a:cubicBezTo>
                <a:cubicBezTo>
                  <a:pt x="214689" y="540935"/>
                  <a:pt x="280737" y="554012"/>
                  <a:pt x="228830" y="530942"/>
                </a:cubicBezTo>
                <a:cubicBezTo>
                  <a:pt x="214624" y="524628"/>
                  <a:pt x="197520" y="524816"/>
                  <a:pt x="184585" y="516193"/>
                </a:cubicBezTo>
                <a:cubicBezTo>
                  <a:pt x="155994" y="497134"/>
                  <a:pt x="170870" y="504248"/>
                  <a:pt x="140340" y="494071"/>
                </a:cubicBezTo>
                <a:cubicBezTo>
                  <a:pt x="135424" y="489155"/>
                  <a:pt x="129934" y="484751"/>
                  <a:pt x="125591" y="479322"/>
                </a:cubicBezTo>
                <a:cubicBezTo>
                  <a:pt x="113727" y="464492"/>
                  <a:pt x="103666" y="444737"/>
                  <a:pt x="96095" y="427703"/>
                </a:cubicBezTo>
                <a:cubicBezTo>
                  <a:pt x="90719" y="415607"/>
                  <a:pt x="85994" y="403226"/>
                  <a:pt x="81346" y="390832"/>
                </a:cubicBezTo>
                <a:cubicBezTo>
                  <a:pt x="78617" y="383554"/>
                  <a:pt x="78636" y="374928"/>
                  <a:pt x="73972" y="368709"/>
                </a:cubicBezTo>
                <a:cubicBezTo>
                  <a:pt x="63543" y="354804"/>
                  <a:pt x="46742" y="346300"/>
                  <a:pt x="37101" y="331838"/>
                </a:cubicBezTo>
                <a:lnTo>
                  <a:pt x="7604" y="287593"/>
                </a:lnTo>
                <a:cubicBezTo>
                  <a:pt x="5146" y="280219"/>
                  <a:pt x="-1294" y="273093"/>
                  <a:pt x="230" y="265471"/>
                </a:cubicBezTo>
                <a:cubicBezTo>
                  <a:pt x="5679" y="238227"/>
                  <a:pt x="40902" y="255907"/>
                  <a:pt x="51849" y="258096"/>
                </a:cubicBezTo>
                <a:cubicBezTo>
                  <a:pt x="56765" y="263012"/>
                  <a:pt x="59645" y="272845"/>
                  <a:pt x="66598" y="272845"/>
                </a:cubicBezTo>
                <a:cubicBezTo>
                  <a:pt x="93991" y="272845"/>
                  <a:pt x="75046" y="232895"/>
                  <a:pt x="73972" y="228600"/>
                </a:cubicBezTo>
                <a:cubicBezTo>
                  <a:pt x="76430" y="211393"/>
                  <a:pt x="67441" y="187409"/>
                  <a:pt x="81346" y="176980"/>
                </a:cubicBezTo>
                <a:cubicBezTo>
                  <a:pt x="95251" y="166551"/>
                  <a:pt x="117083" y="177296"/>
                  <a:pt x="132966" y="184355"/>
                </a:cubicBezTo>
                <a:cubicBezTo>
                  <a:pt x="141065" y="187954"/>
                  <a:pt x="142178" y="199557"/>
                  <a:pt x="147714" y="206477"/>
                </a:cubicBezTo>
                <a:cubicBezTo>
                  <a:pt x="162438" y="224883"/>
                  <a:pt x="162038" y="221085"/>
                  <a:pt x="184585" y="228600"/>
                </a:cubicBezTo>
                <a:cubicBezTo>
                  <a:pt x="189501" y="213852"/>
                  <a:pt x="196284" y="199599"/>
                  <a:pt x="199333" y="184355"/>
                </a:cubicBezTo>
                <a:cubicBezTo>
                  <a:pt x="209639" y="132822"/>
                  <a:pt x="204646" y="159847"/>
                  <a:pt x="214082" y="103238"/>
                </a:cubicBezTo>
                <a:cubicBezTo>
                  <a:pt x="221456" y="105696"/>
                  <a:pt x="229539" y="106614"/>
                  <a:pt x="236204" y="110613"/>
                </a:cubicBezTo>
                <a:cubicBezTo>
                  <a:pt x="242166" y="114190"/>
                  <a:pt x="245524" y="121018"/>
                  <a:pt x="250953" y="125361"/>
                </a:cubicBezTo>
                <a:cubicBezTo>
                  <a:pt x="271375" y="141698"/>
                  <a:pt x="271832" y="139695"/>
                  <a:pt x="295198" y="147484"/>
                </a:cubicBezTo>
                <a:cubicBezTo>
                  <a:pt x="339814" y="102865"/>
                  <a:pt x="270714" y="177424"/>
                  <a:pt x="317320" y="95864"/>
                </a:cubicBezTo>
                <a:cubicBezTo>
                  <a:pt x="321717" y="88169"/>
                  <a:pt x="332069" y="86032"/>
                  <a:pt x="339443" y="81116"/>
                </a:cubicBezTo>
                <a:cubicBezTo>
                  <a:pt x="362335" y="83659"/>
                  <a:pt x="408108" y="78456"/>
                  <a:pt x="427933" y="103238"/>
                </a:cubicBezTo>
                <a:cubicBezTo>
                  <a:pt x="432789" y="109308"/>
                  <a:pt x="432849" y="117987"/>
                  <a:pt x="435307" y="125361"/>
                </a:cubicBezTo>
                <a:cubicBezTo>
                  <a:pt x="453847" y="69746"/>
                  <a:pt x="428836" y="138305"/>
                  <a:pt x="457430" y="81116"/>
                </a:cubicBezTo>
                <a:cubicBezTo>
                  <a:pt x="466337" y="63301"/>
                  <a:pt x="461939" y="50962"/>
                  <a:pt x="479553" y="36871"/>
                </a:cubicBezTo>
                <a:cubicBezTo>
                  <a:pt x="485623" y="32015"/>
                  <a:pt x="494301" y="31954"/>
                  <a:pt x="501675" y="29496"/>
                </a:cubicBezTo>
                <a:cubicBezTo>
                  <a:pt x="511507" y="31954"/>
                  <a:pt x="522372" y="31843"/>
                  <a:pt x="531172" y="36871"/>
                </a:cubicBezTo>
                <a:cubicBezTo>
                  <a:pt x="553918" y="49869"/>
                  <a:pt x="553630" y="59997"/>
                  <a:pt x="560669" y="81116"/>
                </a:cubicBezTo>
                <a:cubicBezTo>
                  <a:pt x="558211" y="88490"/>
                  <a:pt x="545821" y="101103"/>
                  <a:pt x="553295" y="103238"/>
                </a:cubicBezTo>
                <a:cubicBezTo>
                  <a:pt x="598137" y="116050"/>
                  <a:pt x="605659" y="102492"/>
                  <a:pt x="627037" y="81116"/>
                </a:cubicBezTo>
                <a:cubicBezTo>
                  <a:pt x="645572" y="25508"/>
                  <a:pt x="620569" y="94052"/>
                  <a:pt x="649159" y="36871"/>
                </a:cubicBezTo>
                <a:cubicBezTo>
                  <a:pt x="652635" y="29918"/>
                  <a:pt x="650208" y="19266"/>
                  <a:pt x="656533" y="14748"/>
                </a:cubicBezTo>
                <a:cubicBezTo>
                  <a:pt x="669183" y="5712"/>
                  <a:pt x="700778" y="0"/>
                  <a:pt x="700778" y="0"/>
                </a:cubicBezTo>
                <a:cubicBezTo>
                  <a:pt x="729585" y="28805"/>
                  <a:pt x="703756" y="-1419"/>
                  <a:pt x="722901" y="36871"/>
                </a:cubicBezTo>
                <a:cubicBezTo>
                  <a:pt x="726864" y="44798"/>
                  <a:pt x="733686" y="51066"/>
                  <a:pt x="737649" y="58993"/>
                </a:cubicBezTo>
                <a:cubicBezTo>
                  <a:pt x="741125" y="65946"/>
                  <a:pt x="739527" y="75619"/>
                  <a:pt x="745024" y="81116"/>
                </a:cubicBezTo>
                <a:cubicBezTo>
                  <a:pt x="750520" y="86612"/>
                  <a:pt x="759772" y="86032"/>
                  <a:pt x="767146" y="88490"/>
                </a:cubicBezTo>
                <a:cubicBezTo>
                  <a:pt x="772062" y="83574"/>
                  <a:pt x="777724" y="79304"/>
                  <a:pt x="781895" y="73742"/>
                </a:cubicBezTo>
                <a:cubicBezTo>
                  <a:pt x="831925" y="7035"/>
                  <a:pt x="792315" y="48570"/>
                  <a:pt x="826140" y="14748"/>
                </a:cubicBezTo>
                <a:cubicBezTo>
                  <a:pt x="877759" y="31954"/>
                  <a:pt x="865469" y="14748"/>
                  <a:pt x="877759" y="51619"/>
                </a:cubicBezTo>
                <a:cubicBezTo>
                  <a:pt x="880217" y="73742"/>
                  <a:pt x="875179" y="98078"/>
                  <a:pt x="885133" y="117987"/>
                </a:cubicBezTo>
                <a:cubicBezTo>
                  <a:pt x="888609" y="124940"/>
                  <a:pt x="900931" y="115131"/>
                  <a:pt x="907256" y="110613"/>
                </a:cubicBezTo>
                <a:cubicBezTo>
                  <a:pt x="918571" y="102531"/>
                  <a:pt x="926921" y="90948"/>
                  <a:pt x="936753" y="81116"/>
                </a:cubicBezTo>
                <a:cubicBezTo>
                  <a:pt x="979668" y="38200"/>
                  <a:pt x="917798" y="98141"/>
                  <a:pt x="973624" y="51619"/>
                </a:cubicBezTo>
                <a:cubicBezTo>
                  <a:pt x="1010450" y="20930"/>
                  <a:pt x="978989" y="35081"/>
                  <a:pt x="1017869" y="22122"/>
                </a:cubicBezTo>
                <a:cubicBezTo>
                  <a:pt x="1046503" y="26894"/>
                  <a:pt x="1069488" y="17328"/>
                  <a:pt x="1069488" y="51619"/>
                </a:cubicBezTo>
                <a:cubicBezTo>
                  <a:pt x="1069488" y="59392"/>
                  <a:pt x="1064572" y="66368"/>
                  <a:pt x="1062114" y="73742"/>
                </a:cubicBezTo>
                <a:cubicBezTo>
                  <a:pt x="1054740" y="71284"/>
                  <a:pt x="1042878" y="59150"/>
                  <a:pt x="1039991" y="66367"/>
                </a:cubicBezTo>
                <a:cubicBezTo>
                  <a:pt x="1022687" y="109628"/>
                  <a:pt x="1046675" y="110383"/>
                  <a:pt x="1069488" y="117987"/>
                </a:cubicBezTo>
                <a:cubicBezTo>
                  <a:pt x="1107938" y="105171"/>
                  <a:pt x="1078270" y="120090"/>
                  <a:pt x="1106359" y="88490"/>
                </a:cubicBezTo>
                <a:cubicBezTo>
                  <a:pt x="1120216" y="72901"/>
                  <a:pt x="1150604" y="44245"/>
                  <a:pt x="1150604" y="44245"/>
                </a:cubicBezTo>
                <a:cubicBezTo>
                  <a:pt x="1162894" y="46703"/>
                  <a:pt x="1181026" y="40871"/>
                  <a:pt x="1187475" y="51619"/>
                </a:cubicBezTo>
                <a:cubicBezTo>
                  <a:pt x="1228465" y="119936"/>
                  <a:pt x="1158458" y="127084"/>
                  <a:pt x="1224346" y="110613"/>
                </a:cubicBezTo>
                <a:cubicBezTo>
                  <a:pt x="1229262" y="105697"/>
                  <a:pt x="1233133" y="99441"/>
                  <a:pt x="1239095" y="95864"/>
                </a:cubicBezTo>
                <a:cubicBezTo>
                  <a:pt x="1260875" y="82796"/>
                  <a:pt x="1266659" y="89850"/>
                  <a:pt x="1290714" y="95864"/>
                </a:cubicBezTo>
                <a:cubicBezTo>
                  <a:pt x="1293172" y="103238"/>
                  <a:pt x="1299366" y="110320"/>
                  <a:pt x="1298088" y="117987"/>
                </a:cubicBezTo>
                <a:cubicBezTo>
                  <a:pt x="1296228" y="129150"/>
                  <a:pt x="1276471" y="146978"/>
                  <a:pt x="1268591" y="154858"/>
                </a:cubicBezTo>
                <a:cubicBezTo>
                  <a:pt x="1280883" y="191728"/>
                  <a:pt x="1268592" y="174522"/>
                  <a:pt x="1320211" y="191729"/>
                </a:cubicBezTo>
                <a:lnTo>
                  <a:pt x="1342333" y="199103"/>
                </a:lnTo>
                <a:cubicBezTo>
                  <a:pt x="1351568" y="189868"/>
                  <a:pt x="1362796" y="174245"/>
                  <a:pt x="1379204" y="176980"/>
                </a:cubicBezTo>
                <a:cubicBezTo>
                  <a:pt x="1387946" y="178437"/>
                  <a:pt x="1393953" y="186813"/>
                  <a:pt x="1401327" y="191729"/>
                </a:cubicBezTo>
                <a:cubicBezTo>
                  <a:pt x="1406243" y="199103"/>
                  <a:pt x="1414976" y="205057"/>
                  <a:pt x="1416075" y="213851"/>
                </a:cubicBezTo>
                <a:cubicBezTo>
                  <a:pt x="1420767" y="251390"/>
                  <a:pt x="1410114" y="245270"/>
                  <a:pt x="1393953" y="265471"/>
                </a:cubicBezTo>
                <a:cubicBezTo>
                  <a:pt x="1388417" y="272392"/>
                  <a:pt x="1384120" y="280219"/>
                  <a:pt x="1379204" y="287593"/>
                </a:cubicBezTo>
                <a:cubicBezTo>
                  <a:pt x="1371105" y="311890"/>
                  <a:pt x="1362881" y="314576"/>
                  <a:pt x="1393953" y="331838"/>
                </a:cubicBezTo>
                <a:cubicBezTo>
                  <a:pt x="1407543" y="339388"/>
                  <a:pt x="1438198" y="346587"/>
                  <a:pt x="1438198" y="346587"/>
                </a:cubicBezTo>
                <a:cubicBezTo>
                  <a:pt x="1440656" y="353961"/>
                  <a:pt x="1447096" y="361087"/>
                  <a:pt x="1445572" y="368709"/>
                </a:cubicBezTo>
                <a:cubicBezTo>
                  <a:pt x="1442680" y="383171"/>
                  <a:pt x="1418020" y="387726"/>
                  <a:pt x="1408701" y="390832"/>
                </a:cubicBezTo>
                <a:cubicBezTo>
                  <a:pt x="1389036" y="388374"/>
                  <a:pt x="1369525" y="383458"/>
                  <a:pt x="1349707" y="383458"/>
                </a:cubicBezTo>
                <a:cubicBezTo>
                  <a:pt x="1341934" y="383458"/>
                  <a:pt x="1335207" y="389308"/>
                  <a:pt x="1327585" y="390832"/>
                </a:cubicBezTo>
                <a:cubicBezTo>
                  <a:pt x="1310542" y="394241"/>
                  <a:pt x="1293145" y="395563"/>
                  <a:pt x="1275966" y="398206"/>
                </a:cubicBezTo>
                <a:cubicBezTo>
                  <a:pt x="1261188" y="400480"/>
                  <a:pt x="1246469" y="403122"/>
                  <a:pt x="1231720" y="405580"/>
                </a:cubicBezTo>
                <a:cubicBezTo>
                  <a:pt x="1224346" y="408038"/>
                  <a:pt x="1217072" y="410820"/>
                  <a:pt x="1209598" y="412955"/>
                </a:cubicBezTo>
                <a:cubicBezTo>
                  <a:pt x="1199853" y="415739"/>
                  <a:pt x="1189591" y="416770"/>
                  <a:pt x="1180101" y="420329"/>
                </a:cubicBezTo>
                <a:cubicBezTo>
                  <a:pt x="1169808" y="424189"/>
                  <a:pt x="1161209" y="432185"/>
                  <a:pt x="1150604" y="435077"/>
                </a:cubicBezTo>
                <a:cubicBezTo>
                  <a:pt x="1133835" y="439650"/>
                  <a:pt x="1116191" y="439993"/>
                  <a:pt x="1098985" y="442451"/>
                </a:cubicBezTo>
                <a:cubicBezTo>
                  <a:pt x="1043174" y="461056"/>
                  <a:pt x="1117180" y="438190"/>
                  <a:pt x="1003120" y="457200"/>
                </a:cubicBezTo>
                <a:cubicBezTo>
                  <a:pt x="983126" y="460532"/>
                  <a:pt x="964003" y="467973"/>
                  <a:pt x="944127" y="471948"/>
                </a:cubicBezTo>
                <a:lnTo>
                  <a:pt x="907256" y="479322"/>
                </a:lnTo>
                <a:cubicBezTo>
                  <a:pt x="899882" y="484238"/>
                  <a:pt x="893060" y="490107"/>
                  <a:pt x="885133" y="494071"/>
                </a:cubicBezTo>
                <a:cubicBezTo>
                  <a:pt x="878181" y="497547"/>
                  <a:pt x="869081" y="496589"/>
                  <a:pt x="863011" y="501445"/>
                </a:cubicBezTo>
                <a:cubicBezTo>
                  <a:pt x="856090" y="506981"/>
                  <a:pt x="855778" y="518870"/>
                  <a:pt x="848262" y="523567"/>
                </a:cubicBezTo>
                <a:cubicBezTo>
                  <a:pt x="835079" y="531806"/>
                  <a:pt x="818765" y="533400"/>
                  <a:pt x="804017" y="538316"/>
                </a:cubicBezTo>
                <a:cubicBezTo>
                  <a:pt x="782606" y="545453"/>
                  <a:pt x="777965" y="544844"/>
                  <a:pt x="759772" y="560438"/>
                </a:cubicBezTo>
                <a:cubicBezTo>
                  <a:pt x="702562" y="609474"/>
                  <a:pt x="751657" y="569906"/>
                  <a:pt x="715527" y="612058"/>
                </a:cubicBezTo>
                <a:cubicBezTo>
                  <a:pt x="706478" y="622616"/>
                  <a:pt x="686030" y="641555"/>
                  <a:pt x="686030" y="641555"/>
                </a:cubicBezTo>
                <a:cubicBezTo>
                  <a:pt x="683572" y="648929"/>
                  <a:pt x="682132" y="656725"/>
                  <a:pt x="678656" y="663677"/>
                </a:cubicBezTo>
                <a:cubicBezTo>
                  <a:pt x="674692" y="671604"/>
                  <a:pt x="666710" y="677392"/>
                  <a:pt x="663907" y="685800"/>
                </a:cubicBezTo>
                <a:cubicBezTo>
                  <a:pt x="656509" y="707994"/>
                  <a:pt x="649826" y="803825"/>
                  <a:pt x="649159" y="811161"/>
                </a:cubicBezTo>
                <a:cubicBezTo>
                  <a:pt x="651617" y="838200"/>
                  <a:pt x="652693" y="865400"/>
                  <a:pt x="656533" y="892277"/>
                </a:cubicBezTo>
                <a:cubicBezTo>
                  <a:pt x="657632" y="899972"/>
                  <a:pt x="657582" y="909882"/>
                  <a:pt x="663907" y="914400"/>
                </a:cubicBezTo>
                <a:cubicBezTo>
                  <a:pt x="676558" y="923436"/>
                  <a:pt x="693404" y="924232"/>
                  <a:pt x="708153" y="929148"/>
                </a:cubicBezTo>
                <a:cubicBezTo>
                  <a:pt x="744462" y="941251"/>
                  <a:pt x="737938" y="937799"/>
                  <a:pt x="686030" y="929148"/>
                </a:cubicBezTo>
                <a:cubicBezTo>
                  <a:pt x="609830" y="931606"/>
                  <a:pt x="533621" y="939243"/>
                  <a:pt x="457430" y="936522"/>
                </a:cubicBezTo>
                <a:cubicBezTo>
                  <a:pt x="448573" y="936206"/>
                  <a:pt x="473286" y="928041"/>
                  <a:pt x="479553" y="921774"/>
                </a:cubicBezTo>
                <a:cubicBezTo>
                  <a:pt x="507524" y="893803"/>
                  <a:pt x="483683" y="907515"/>
                  <a:pt x="501675" y="877529"/>
                </a:cubicBezTo>
                <a:cubicBezTo>
                  <a:pt x="509662" y="864218"/>
                  <a:pt x="545921" y="872612"/>
                  <a:pt x="553295" y="862780"/>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4" name="TextBox 43"/>
          <p:cNvSpPr txBox="1"/>
          <p:nvPr/>
        </p:nvSpPr>
        <p:spPr>
          <a:xfrm>
            <a:off x="5305881" y="5637112"/>
            <a:ext cx="716952" cy="369332"/>
          </a:xfrm>
          <a:prstGeom prst="rect">
            <a:avLst/>
          </a:prstGeom>
          <a:noFill/>
        </p:spPr>
        <p:txBody>
          <a:bodyPr wrap="square" rtlCol="0">
            <a:spAutoFit/>
          </a:bodyPr>
          <a:lstStyle/>
          <a:p>
            <a:pPr algn="ctr"/>
            <a:r>
              <a:rPr lang="en-AU" sz="900" dirty="0">
                <a:latin typeface="Arial Narrow" panose="020B0606020202030204" pitchFamily="34" charset="0"/>
              </a:rPr>
              <a:t>Bleached</a:t>
            </a:r>
          </a:p>
          <a:p>
            <a:pPr algn="ctr"/>
            <a:r>
              <a:rPr lang="en-AU" sz="900" dirty="0">
                <a:latin typeface="Arial Narrow" panose="020B0606020202030204" pitchFamily="34" charset="0"/>
              </a:rPr>
              <a:t>coral</a:t>
            </a:r>
          </a:p>
        </p:txBody>
      </p:sp>
      <p:cxnSp>
        <p:nvCxnSpPr>
          <p:cNvPr id="7" name="Straight Arrow Connector 6"/>
          <p:cNvCxnSpPr/>
          <p:nvPr/>
        </p:nvCxnSpPr>
        <p:spPr>
          <a:xfrm>
            <a:off x="5745156" y="5345084"/>
            <a:ext cx="128144" cy="20823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36" idx="2"/>
            <a:endCxn id="41" idx="0"/>
          </p:cNvCxnSpPr>
          <p:nvPr/>
        </p:nvCxnSpPr>
        <p:spPr>
          <a:xfrm flipH="1">
            <a:off x="5557329" y="6330003"/>
            <a:ext cx="1328" cy="51346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Freeform 16"/>
          <p:cNvSpPr/>
          <p:nvPr/>
        </p:nvSpPr>
        <p:spPr>
          <a:xfrm>
            <a:off x="3501053" y="5732925"/>
            <a:ext cx="1198119" cy="277400"/>
          </a:xfrm>
          <a:custGeom>
            <a:avLst/>
            <a:gdLst>
              <a:gd name="connsiteX0" fmla="*/ 209886 w 1198119"/>
              <a:gd name="connsiteY0" fmla="*/ 8129 h 277400"/>
              <a:gd name="connsiteX1" fmla="*/ 254764 w 1198119"/>
              <a:gd name="connsiteY1" fmla="*/ 30568 h 277400"/>
              <a:gd name="connsiteX2" fmla="*/ 265984 w 1198119"/>
              <a:gd name="connsiteY2" fmla="*/ 47398 h 277400"/>
              <a:gd name="connsiteX3" fmla="*/ 282813 w 1198119"/>
              <a:gd name="connsiteY3" fmla="*/ 53008 h 277400"/>
              <a:gd name="connsiteX4" fmla="*/ 299643 w 1198119"/>
              <a:gd name="connsiteY4" fmla="*/ 64227 h 277400"/>
              <a:gd name="connsiteX5" fmla="*/ 316472 w 1198119"/>
              <a:gd name="connsiteY5" fmla="*/ 69837 h 277400"/>
              <a:gd name="connsiteX6" fmla="*/ 372570 w 1198119"/>
              <a:gd name="connsiteY6" fmla="*/ 81057 h 277400"/>
              <a:gd name="connsiteX7" fmla="*/ 451108 w 1198119"/>
              <a:gd name="connsiteY7" fmla="*/ 75447 h 277400"/>
              <a:gd name="connsiteX8" fmla="*/ 490376 w 1198119"/>
              <a:gd name="connsiteY8" fmla="*/ 81057 h 277400"/>
              <a:gd name="connsiteX9" fmla="*/ 507206 w 1198119"/>
              <a:gd name="connsiteY9" fmla="*/ 86667 h 277400"/>
              <a:gd name="connsiteX10" fmla="*/ 765257 w 1198119"/>
              <a:gd name="connsiteY10" fmla="*/ 92276 h 277400"/>
              <a:gd name="connsiteX11" fmla="*/ 787697 w 1198119"/>
              <a:gd name="connsiteY11" fmla="*/ 103496 h 277400"/>
              <a:gd name="connsiteX12" fmla="*/ 894283 w 1198119"/>
              <a:gd name="connsiteY12" fmla="*/ 114716 h 277400"/>
              <a:gd name="connsiteX13" fmla="*/ 1101846 w 1198119"/>
              <a:gd name="connsiteY13" fmla="*/ 125935 h 277400"/>
              <a:gd name="connsiteX14" fmla="*/ 1163554 w 1198119"/>
              <a:gd name="connsiteY14" fmla="*/ 131545 h 277400"/>
              <a:gd name="connsiteX15" fmla="*/ 1197213 w 1198119"/>
              <a:gd name="connsiteY15" fmla="*/ 137155 h 277400"/>
              <a:gd name="connsiteX16" fmla="*/ 1180384 w 1198119"/>
              <a:gd name="connsiteY16" fmla="*/ 142765 h 277400"/>
              <a:gd name="connsiteX17" fmla="*/ 1163554 w 1198119"/>
              <a:gd name="connsiteY17" fmla="*/ 153984 h 277400"/>
              <a:gd name="connsiteX18" fmla="*/ 1141115 w 1198119"/>
              <a:gd name="connsiteY18" fmla="*/ 187643 h 277400"/>
              <a:gd name="connsiteX19" fmla="*/ 1090627 w 1198119"/>
              <a:gd name="connsiteY19" fmla="*/ 204473 h 277400"/>
              <a:gd name="connsiteX20" fmla="*/ 1073797 w 1198119"/>
              <a:gd name="connsiteY20" fmla="*/ 210082 h 277400"/>
              <a:gd name="connsiteX21" fmla="*/ 1056968 w 1198119"/>
              <a:gd name="connsiteY21" fmla="*/ 215692 h 277400"/>
              <a:gd name="connsiteX22" fmla="*/ 1028919 w 1198119"/>
              <a:gd name="connsiteY22" fmla="*/ 221302 h 277400"/>
              <a:gd name="connsiteX23" fmla="*/ 955991 w 1198119"/>
              <a:gd name="connsiteY23" fmla="*/ 238132 h 277400"/>
              <a:gd name="connsiteX24" fmla="*/ 815746 w 1198119"/>
              <a:gd name="connsiteY24" fmla="*/ 249351 h 277400"/>
              <a:gd name="connsiteX25" fmla="*/ 675500 w 1198119"/>
              <a:gd name="connsiteY25" fmla="*/ 254961 h 277400"/>
              <a:gd name="connsiteX26" fmla="*/ 641842 w 1198119"/>
              <a:gd name="connsiteY26" fmla="*/ 266181 h 277400"/>
              <a:gd name="connsiteX27" fmla="*/ 467937 w 1198119"/>
              <a:gd name="connsiteY27" fmla="*/ 277400 h 277400"/>
              <a:gd name="connsiteX28" fmla="*/ 327692 w 1198119"/>
              <a:gd name="connsiteY28" fmla="*/ 266181 h 277400"/>
              <a:gd name="connsiteX29" fmla="*/ 294033 w 1198119"/>
              <a:gd name="connsiteY29" fmla="*/ 254961 h 277400"/>
              <a:gd name="connsiteX30" fmla="*/ 277203 w 1198119"/>
              <a:gd name="connsiteY30" fmla="*/ 249351 h 277400"/>
              <a:gd name="connsiteX31" fmla="*/ 243545 w 1198119"/>
              <a:gd name="connsiteY31" fmla="*/ 232522 h 277400"/>
              <a:gd name="connsiteX32" fmla="*/ 209886 w 1198119"/>
              <a:gd name="connsiteY32" fmla="*/ 243741 h 277400"/>
              <a:gd name="connsiteX33" fmla="*/ 193056 w 1198119"/>
              <a:gd name="connsiteY33" fmla="*/ 249351 h 277400"/>
              <a:gd name="connsiteX34" fmla="*/ 136958 w 1198119"/>
              <a:gd name="connsiteY34" fmla="*/ 243741 h 277400"/>
              <a:gd name="connsiteX35" fmla="*/ 103299 w 1198119"/>
              <a:gd name="connsiteY35" fmla="*/ 232522 h 277400"/>
              <a:gd name="connsiteX36" fmla="*/ 86470 w 1198119"/>
              <a:gd name="connsiteY36" fmla="*/ 221302 h 277400"/>
              <a:gd name="connsiteX37" fmla="*/ 64030 w 1198119"/>
              <a:gd name="connsiteY37" fmla="*/ 187643 h 277400"/>
              <a:gd name="connsiteX38" fmla="*/ 41591 w 1198119"/>
              <a:gd name="connsiteY38" fmla="*/ 165204 h 277400"/>
              <a:gd name="connsiteX39" fmla="*/ 19152 w 1198119"/>
              <a:gd name="connsiteY39" fmla="*/ 131545 h 277400"/>
              <a:gd name="connsiteX40" fmla="*/ 7932 w 1198119"/>
              <a:gd name="connsiteY40" fmla="*/ 114716 h 277400"/>
              <a:gd name="connsiteX41" fmla="*/ 7932 w 1198119"/>
              <a:gd name="connsiteY41" fmla="*/ 58617 h 277400"/>
              <a:gd name="connsiteX42" fmla="*/ 41591 w 1198119"/>
              <a:gd name="connsiteY42" fmla="*/ 36178 h 277400"/>
              <a:gd name="connsiteX43" fmla="*/ 75250 w 1198119"/>
              <a:gd name="connsiteY43" fmla="*/ 24959 h 277400"/>
              <a:gd name="connsiteX44" fmla="*/ 92080 w 1198119"/>
              <a:gd name="connsiteY44" fmla="*/ 13739 h 277400"/>
              <a:gd name="connsiteX45" fmla="*/ 114519 w 1198119"/>
              <a:gd name="connsiteY45" fmla="*/ 8129 h 277400"/>
              <a:gd name="connsiteX46" fmla="*/ 209886 w 1198119"/>
              <a:gd name="connsiteY46" fmla="*/ 8129 h 27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198119" h="277400">
                <a:moveTo>
                  <a:pt x="209886" y="8129"/>
                </a:moveTo>
                <a:cubicBezTo>
                  <a:pt x="233260" y="11869"/>
                  <a:pt x="243562" y="19366"/>
                  <a:pt x="254764" y="30568"/>
                </a:cubicBezTo>
                <a:cubicBezTo>
                  <a:pt x="259532" y="35336"/>
                  <a:pt x="260719" y="43186"/>
                  <a:pt x="265984" y="47398"/>
                </a:cubicBezTo>
                <a:cubicBezTo>
                  <a:pt x="270601" y="51092"/>
                  <a:pt x="277524" y="50364"/>
                  <a:pt x="282813" y="53008"/>
                </a:cubicBezTo>
                <a:cubicBezTo>
                  <a:pt x="288843" y="56023"/>
                  <a:pt x="293613" y="61212"/>
                  <a:pt x="299643" y="64227"/>
                </a:cubicBezTo>
                <a:cubicBezTo>
                  <a:pt x="304932" y="66871"/>
                  <a:pt x="310710" y="68507"/>
                  <a:pt x="316472" y="69837"/>
                </a:cubicBezTo>
                <a:cubicBezTo>
                  <a:pt x="335053" y="74125"/>
                  <a:pt x="372570" y="81057"/>
                  <a:pt x="372570" y="81057"/>
                </a:cubicBezTo>
                <a:cubicBezTo>
                  <a:pt x="398749" y="79187"/>
                  <a:pt x="424862" y="75447"/>
                  <a:pt x="451108" y="75447"/>
                </a:cubicBezTo>
                <a:cubicBezTo>
                  <a:pt x="464330" y="75447"/>
                  <a:pt x="477411" y="78464"/>
                  <a:pt x="490376" y="81057"/>
                </a:cubicBezTo>
                <a:cubicBezTo>
                  <a:pt x="496175" y="82217"/>
                  <a:pt x="501297" y="86426"/>
                  <a:pt x="507206" y="86667"/>
                </a:cubicBezTo>
                <a:cubicBezTo>
                  <a:pt x="593172" y="90176"/>
                  <a:pt x="679240" y="90406"/>
                  <a:pt x="765257" y="92276"/>
                </a:cubicBezTo>
                <a:cubicBezTo>
                  <a:pt x="772737" y="96016"/>
                  <a:pt x="779867" y="100560"/>
                  <a:pt x="787697" y="103496"/>
                </a:cubicBezTo>
                <a:cubicBezTo>
                  <a:pt x="817483" y="114666"/>
                  <a:pt x="875091" y="113181"/>
                  <a:pt x="894283" y="114716"/>
                </a:cubicBezTo>
                <a:cubicBezTo>
                  <a:pt x="1050152" y="127185"/>
                  <a:pt x="798526" y="114701"/>
                  <a:pt x="1101846" y="125935"/>
                </a:cubicBezTo>
                <a:cubicBezTo>
                  <a:pt x="1122415" y="127805"/>
                  <a:pt x="1143041" y="129132"/>
                  <a:pt x="1163554" y="131545"/>
                </a:cubicBezTo>
                <a:cubicBezTo>
                  <a:pt x="1174851" y="132874"/>
                  <a:pt x="1187749" y="130846"/>
                  <a:pt x="1197213" y="137155"/>
                </a:cubicBezTo>
                <a:cubicBezTo>
                  <a:pt x="1202133" y="140435"/>
                  <a:pt x="1185673" y="140121"/>
                  <a:pt x="1180384" y="142765"/>
                </a:cubicBezTo>
                <a:cubicBezTo>
                  <a:pt x="1174354" y="145780"/>
                  <a:pt x="1169164" y="150244"/>
                  <a:pt x="1163554" y="153984"/>
                </a:cubicBezTo>
                <a:cubicBezTo>
                  <a:pt x="1156074" y="165204"/>
                  <a:pt x="1153907" y="183379"/>
                  <a:pt x="1141115" y="187643"/>
                </a:cubicBezTo>
                <a:lnTo>
                  <a:pt x="1090627" y="204473"/>
                </a:lnTo>
                <a:lnTo>
                  <a:pt x="1073797" y="210082"/>
                </a:lnTo>
                <a:cubicBezTo>
                  <a:pt x="1068187" y="211952"/>
                  <a:pt x="1062766" y="214532"/>
                  <a:pt x="1056968" y="215692"/>
                </a:cubicBezTo>
                <a:cubicBezTo>
                  <a:pt x="1047618" y="217562"/>
                  <a:pt x="1038118" y="218793"/>
                  <a:pt x="1028919" y="221302"/>
                </a:cubicBezTo>
                <a:cubicBezTo>
                  <a:pt x="961155" y="239784"/>
                  <a:pt x="1031074" y="227406"/>
                  <a:pt x="955991" y="238132"/>
                </a:cubicBezTo>
                <a:cubicBezTo>
                  <a:pt x="900279" y="256700"/>
                  <a:pt x="943778" y="243903"/>
                  <a:pt x="815746" y="249351"/>
                </a:cubicBezTo>
                <a:lnTo>
                  <a:pt x="675500" y="254961"/>
                </a:lnTo>
                <a:cubicBezTo>
                  <a:pt x="664281" y="258701"/>
                  <a:pt x="653577" y="264714"/>
                  <a:pt x="641842" y="266181"/>
                </a:cubicBezTo>
                <a:cubicBezTo>
                  <a:pt x="554246" y="277129"/>
                  <a:pt x="612025" y="271135"/>
                  <a:pt x="467937" y="277400"/>
                </a:cubicBezTo>
                <a:cubicBezTo>
                  <a:pt x="450312" y="276363"/>
                  <a:pt x="360238" y="273155"/>
                  <a:pt x="327692" y="266181"/>
                </a:cubicBezTo>
                <a:cubicBezTo>
                  <a:pt x="316128" y="263703"/>
                  <a:pt x="305253" y="258701"/>
                  <a:pt x="294033" y="254961"/>
                </a:cubicBezTo>
                <a:cubicBezTo>
                  <a:pt x="288423" y="253091"/>
                  <a:pt x="282123" y="252631"/>
                  <a:pt x="277203" y="249351"/>
                </a:cubicBezTo>
                <a:cubicBezTo>
                  <a:pt x="255454" y="234852"/>
                  <a:pt x="266770" y="240264"/>
                  <a:pt x="243545" y="232522"/>
                </a:cubicBezTo>
                <a:lnTo>
                  <a:pt x="209886" y="243741"/>
                </a:lnTo>
                <a:lnTo>
                  <a:pt x="193056" y="249351"/>
                </a:lnTo>
                <a:cubicBezTo>
                  <a:pt x="174357" y="247481"/>
                  <a:pt x="155429" y="247204"/>
                  <a:pt x="136958" y="243741"/>
                </a:cubicBezTo>
                <a:cubicBezTo>
                  <a:pt x="125334" y="241562"/>
                  <a:pt x="103299" y="232522"/>
                  <a:pt x="103299" y="232522"/>
                </a:cubicBezTo>
                <a:cubicBezTo>
                  <a:pt x="97689" y="228782"/>
                  <a:pt x="90910" y="226376"/>
                  <a:pt x="86470" y="221302"/>
                </a:cubicBezTo>
                <a:cubicBezTo>
                  <a:pt x="77590" y="211154"/>
                  <a:pt x="64030" y="187643"/>
                  <a:pt x="64030" y="187643"/>
                </a:cubicBezTo>
                <a:cubicBezTo>
                  <a:pt x="49073" y="142767"/>
                  <a:pt x="71509" y="195122"/>
                  <a:pt x="41591" y="165204"/>
                </a:cubicBezTo>
                <a:cubicBezTo>
                  <a:pt x="32056" y="155669"/>
                  <a:pt x="26632" y="142765"/>
                  <a:pt x="19152" y="131545"/>
                </a:cubicBezTo>
                <a:lnTo>
                  <a:pt x="7932" y="114716"/>
                </a:lnTo>
                <a:cubicBezTo>
                  <a:pt x="1564" y="95612"/>
                  <a:pt x="-6169" y="80776"/>
                  <a:pt x="7932" y="58617"/>
                </a:cubicBezTo>
                <a:cubicBezTo>
                  <a:pt x="15171" y="47241"/>
                  <a:pt x="28799" y="40442"/>
                  <a:pt x="41591" y="36178"/>
                </a:cubicBezTo>
                <a:lnTo>
                  <a:pt x="75250" y="24959"/>
                </a:lnTo>
                <a:cubicBezTo>
                  <a:pt x="80860" y="21219"/>
                  <a:pt x="85883" y="16395"/>
                  <a:pt x="92080" y="13739"/>
                </a:cubicBezTo>
                <a:cubicBezTo>
                  <a:pt x="99166" y="10702"/>
                  <a:pt x="107106" y="10247"/>
                  <a:pt x="114519" y="8129"/>
                </a:cubicBezTo>
                <a:cubicBezTo>
                  <a:pt x="171407" y="-8125"/>
                  <a:pt x="186512" y="4389"/>
                  <a:pt x="209886" y="8129"/>
                </a:cubicBezTo>
                <a:close/>
              </a:path>
            </a:pathLst>
          </a:cu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8" name="Freeform 17"/>
          <p:cNvSpPr/>
          <p:nvPr/>
        </p:nvSpPr>
        <p:spPr>
          <a:xfrm>
            <a:off x="3760429" y="5920451"/>
            <a:ext cx="135634" cy="183541"/>
          </a:xfrm>
          <a:custGeom>
            <a:avLst/>
            <a:gdLst>
              <a:gd name="connsiteX0" fmla="*/ 68316 w 135634"/>
              <a:gd name="connsiteY0" fmla="*/ 117 h 258169"/>
              <a:gd name="connsiteX1" fmla="*/ 79535 w 135634"/>
              <a:gd name="connsiteY1" fmla="*/ 28166 h 258169"/>
              <a:gd name="connsiteX2" fmla="*/ 90755 w 135634"/>
              <a:gd name="connsiteY2" fmla="*/ 44996 h 258169"/>
              <a:gd name="connsiteX3" fmla="*/ 62706 w 135634"/>
              <a:gd name="connsiteY3" fmla="*/ 89874 h 258169"/>
              <a:gd name="connsiteX4" fmla="*/ 40267 w 135634"/>
              <a:gd name="connsiteY4" fmla="*/ 123533 h 258169"/>
              <a:gd name="connsiteX5" fmla="*/ 29047 w 135634"/>
              <a:gd name="connsiteY5" fmla="*/ 140363 h 258169"/>
              <a:gd name="connsiteX6" fmla="*/ 17827 w 135634"/>
              <a:gd name="connsiteY6" fmla="*/ 174022 h 258169"/>
              <a:gd name="connsiteX7" fmla="*/ 12218 w 135634"/>
              <a:gd name="connsiteY7" fmla="*/ 207680 h 258169"/>
              <a:gd name="connsiteX8" fmla="*/ 998 w 135634"/>
              <a:gd name="connsiteY8" fmla="*/ 224510 h 258169"/>
              <a:gd name="connsiteX9" fmla="*/ 23437 w 135634"/>
              <a:gd name="connsiteY9" fmla="*/ 258169 h 258169"/>
              <a:gd name="connsiteX10" fmla="*/ 29047 w 135634"/>
              <a:gd name="connsiteY10" fmla="*/ 241339 h 258169"/>
              <a:gd name="connsiteX11" fmla="*/ 51486 w 135634"/>
              <a:gd name="connsiteY11" fmla="*/ 207680 h 258169"/>
              <a:gd name="connsiteX12" fmla="*/ 62706 w 135634"/>
              <a:gd name="connsiteY12" fmla="*/ 168412 h 258169"/>
              <a:gd name="connsiteX13" fmla="*/ 79535 w 135634"/>
              <a:gd name="connsiteY13" fmla="*/ 157192 h 258169"/>
              <a:gd name="connsiteX14" fmla="*/ 90755 w 135634"/>
              <a:gd name="connsiteY14" fmla="*/ 140363 h 258169"/>
              <a:gd name="connsiteX15" fmla="*/ 107585 w 135634"/>
              <a:gd name="connsiteY15" fmla="*/ 129143 h 258169"/>
              <a:gd name="connsiteX16" fmla="*/ 113194 w 135634"/>
              <a:gd name="connsiteY16" fmla="*/ 112314 h 258169"/>
              <a:gd name="connsiteX17" fmla="*/ 124414 w 135634"/>
              <a:gd name="connsiteY17" fmla="*/ 95484 h 258169"/>
              <a:gd name="connsiteX18" fmla="*/ 135634 w 135634"/>
              <a:gd name="connsiteY18" fmla="*/ 61825 h 258169"/>
              <a:gd name="connsiteX19" fmla="*/ 130024 w 135634"/>
              <a:gd name="connsiteY19" fmla="*/ 44996 h 258169"/>
              <a:gd name="connsiteX20" fmla="*/ 113194 w 135634"/>
              <a:gd name="connsiteY20" fmla="*/ 39386 h 258169"/>
              <a:gd name="connsiteX21" fmla="*/ 68316 w 135634"/>
              <a:gd name="connsiteY21" fmla="*/ 117 h 258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5634" h="258169">
                <a:moveTo>
                  <a:pt x="68316" y="117"/>
                </a:moveTo>
                <a:cubicBezTo>
                  <a:pt x="62706" y="-1753"/>
                  <a:pt x="75032" y="19159"/>
                  <a:pt x="79535" y="28166"/>
                </a:cubicBezTo>
                <a:cubicBezTo>
                  <a:pt x="82550" y="34197"/>
                  <a:pt x="90755" y="38254"/>
                  <a:pt x="90755" y="44996"/>
                </a:cubicBezTo>
                <a:cubicBezTo>
                  <a:pt x="90755" y="76150"/>
                  <a:pt x="81764" y="77169"/>
                  <a:pt x="62706" y="89874"/>
                </a:cubicBezTo>
                <a:lnTo>
                  <a:pt x="40267" y="123533"/>
                </a:lnTo>
                <a:cubicBezTo>
                  <a:pt x="36527" y="129143"/>
                  <a:pt x="31179" y="133967"/>
                  <a:pt x="29047" y="140363"/>
                </a:cubicBezTo>
                <a:lnTo>
                  <a:pt x="17827" y="174022"/>
                </a:lnTo>
                <a:cubicBezTo>
                  <a:pt x="15957" y="185241"/>
                  <a:pt x="15815" y="196890"/>
                  <a:pt x="12218" y="207680"/>
                </a:cubicBezTo>
                <a:cubicBezTo>
                  <a:pt x="10086" y="214076"/>
                  <a:pt x="1834" y="217820"/>
                  <a:pt x="998" y="224510"/>
                </a:cubicBezTo>
                <a:cubicBezTo>
                  <a:pt x="-2793" y="254837"/>
                  <a:pt x="4112" y="251727"/>
                  <a:pt x="23437" y="258169"/>
                </a:cubicBezTo>
                <a:cubicBezTo>
                  <a:pt x="25307" y="252559"/>
                  <a:pt x="26175" y="246508"/>
                  <a:pt x="29047" y="241339"/>
                </a:cubicBezTo>
                <a:cubicBezTo>
                  <a:pt x="35595" y="229552"/>
                  <a:pt x="51486" y="207680"/>
                  <a:pt x="51486" y="207680"/>
                </a:cubicBezTo>
                <a:cubicBezTo>
                  <a:pt x="51853" y="206213"/>
                  <a:pt x="59779" y="172071"/>
                  <a:pt x="62706" y="168412"/>
                </a:cubicBezTo>
                <a:cubicBezTo>
                  <a:pt x="66918" y="163147"/>
                  <a:pt x="73925" y="160932"/>
                  <a:pt x="79535" y="157192"/>
                </a:cubicBezTo>
                <a:cubicBezTo>
                  <a:pt x="83275" y="151582"/>
                  <a:pt x="85988" y="145130"/>
                  <a:pt x="90755" y="140363"/>
                </a:cubicBezTo>
                <a:cubicBezTo>
                  <a:pt x="95523" y="135596"/>
                  <a:pt x="103373" y="134408"/>
                  <a:pt x="107585" y="129143"/>
                </a:cubicBezTo>
                <a:cubicBezTo>
                  <a:pt x="111279" y="124526"/>
                  <a:pt x="110550" y="117603"/>
                  <a:pt x="113194" y="112314"/>
                </a:cubicBezTo>
                <a:cubicBezTo>
                  <a:pt x="116209" y="106283"/>
                  <a:pt x="121676" y="101645"/>
                  <a:pt x="124414" y="95484"/>
                </a:cubicBezTo>
                <a:cubicBezTo>
                  <a:pt x="129217" y="84677"/>
                  <a:pt x="135634" y="61825"/>
                  <a:pt x="135634" y="61825"/>
                </a:cubicBezTo>
                <a:cubicBezTo>
                  <a:pt x="133764" y="56215"/>
                  <a:pt x="134205" y="49177"/>
                  <a:pt x="130024" y="44996"/>
                </a:cubicBezTo>
                <a:cubicBezTo>
                  <a:pt x="125842" y="40815"/>
                  <a:pt x="118265" y="42429"/>
                  <a:pt x="113194" y="39386"/>
                </a:cubicBezTo>
                <a:cubicBezTo>
                  <a:pt x="108659" y="36665"/>
                  <a:pt x="73926" y="1987"/>
                  <a:pt x="68316" y="117"/>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2" name="Oval 21"/>
          <p:cNvSpPr/>
          <p:nvPr/>
        </p:nvSpPr>
        <p:spPr>
          <a:xfrm>
            <a:off x="3597386" y="5701134"/>
            <a:ext cx="72008" cy="61597"/>
          </a:xfrm>
          <a:prstGeom prst="ellipse">
            <a:avLst/>
          </a:prstGeom>
          <a:solidFill>
            <a:schemeClr val="bg1"/>
          </a:solidFill>
          <a:ln w="38100"/>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5" name="Freeform 24"/>
          <p:cNvSpPr/>
          <p:nvPr/>
        </p:nvSpPr>
        <p:spPr>
          <a:xfrm>
            <a:off x="3565083" y="5898129"/>
            <a:ext cx="72928" cy="16829"/>
          </a:xfrm>
          <a:custGeom>
            <a:avLst/>
            <a:gdLst>
              <a:gd name="connsiteX0" fmla="*/ 0 w 72928"/>
              <a:gd name="connsiteY0" fmla="*/ 0 h 16829"/>
              <a:gd name="connsiteX1" fmla="*/ 72928 w 72928"/>
              <a:gd name="connsiteY1" fmla="*/ 16829 h 16829"/>
            </a:gdLst>
            <a:ahLst/>
            <a:cxnLst>
              <a:cxn ang="0">
                <a:pos x="connsiteX0" y="connsiteY0"/>
              </a:cxn>
              <a:cxn ang="0">
                <a:pos x="connsiteX1" y="connsiteY1"/>
              </a:cxn>
            </a:cxnLst>
            <a:rect l="l" t="t" r="r" b="b"/>
            <a:pathLst>
              <a:path w="72928" h="16829">
                <a:moveTo>
                  <a:pt x="0" y="0"/>
                </a:moveTo>
                <a:cubicBezTo>
                  <a:pt x="66975" y="6089"/>
                  <a:pt x="47103" y="-8994"/>
                  <a:pt x="72928" y="16829"/>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5" name="Freeform 44"/>
          <p:cNvSpPr/>
          <p:nvPr/>
        </p:nvSpPr>
        <p:spPr>
          <a:xfrm>
            <a:off x="3757161" y="5737809"/>
            <a:ext cx="22747" cy="50488"/>
          </a:xfrm>
          <a:custGeom>
            <a:avLst/>
            <a:gdLst>
              <a:gd name="connsiteX0" fmla="*/ 0 w 22747"/>
              <a:gd name="connsiteY0" fmla="*/ 50488 h 50488"/>
              <a:gd name="connsiteX1" fmla="*/ 22440 w 22747"/>
              <a:gd name="connsiteY1" fmla="*/ 0 h 50488"/>
            </a:gdLst>
            <a:ahLst/>
            <a:cxnLst>
              <a:cxn ang="0">
                <a:pos x="connsiteX0" y="connsiteY0"/>
              </a:cxn>
              <a:cxn ang="0">
                <a:pos x="connsiteX1" y="connsiteY1"/>
              </a:cxn>
            </a:cxnLst>
            <a:rect l="l" t="t" r="r" b="b"/>
            <a:pathLst>
              <a:path w="22747" h="50488">
                <a:moveTo>
                  <a:pt x="0" y="50488"/>
                </a:moveTo>
                <a:cubicBezTo>
                  <a:pt x="27113" y="16598"/>
                  <a:pt x="22440" y="34413"/>
                  <a:pt x="22440" y="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6" name="Freeform 45"/>
          <p:cNvSpPr/>
          <p:nvPr/>
        </p:nvSpPr>
        <p:spPr>
          <a:xfrm>
            <a:off x="3924112" y="5853250"/>
            <a:ext cx="286100" cy="28050"/>
          </a:xfrm>
          <a:custGeom>
            <a:avLst/>
            <a:gdLst>
              <a:gd name="connsiteX0" fmla="*/ 0 w 286100"/>
              <a:gd name="connsiteY0" fmla="*/ 0 h 28050"/>
              <a:gd name="connsiteX1" fmla="*/ 39268 w 286100"/>
              <a:gd name="connsiteY1" fmla="*/ 16830 h 28050"/>
              <a:gd name="connsiteX2" fmla="*/ 56098 w 286100"/>
              <a:gd name="connsiteY2" fmla="*/ 22440 h 28050"/>
              <a:gd name="connsiteX3" fmla="*/ 286100 w 286100"/>
              <a:gd name="connsiteY3" fmla="*/ 28050 h 28050"/>
            </a:gdLst>
            <a:ahLst/>
            <a:cxnLst>
              <a:cxn ang="0">
                <a:pos x="connsiteX0" y="connsiteY0"/>
              </a:cxn>
              <a:cxn ang="0">
                <a:pos x="connsiteX1" y="connsiteY1"/>
              </a:cxn>
              <a:cxn ang="0">
                <a:pos x="connsiteX2" y="connsiteY2"/>
              </a:cxn>
              <a:cxn ang="0">
                <a:pos x="connsiteX3" y="connsiteY3"/>
              </a:cxn>
            </a:cxnLst>
            <a:rect l="l" t="t" r="r" b="b"/>
            <a:pathLst>
              <a:path w="286100" h="28050">
                <a:moveTo>
                  <a:pt x="0" y="0"/>
                </a:moveTo>
                <a:cubicBezTo>
                  <a:pt x="13089" y="5610"/>
                  <a:pt x="26046" y="11541"/>
                  <a:pt x="39268" y="16830"/>
                </a:cubicBezTo>
                <a:cubicBezTo>
                  <a:pt x="44758" y="19026"/>
                  <a:pt x="50192" y="22145"/>
                  <a:pt x="56098" y="22440"/>
                </a:cubicBezTo>
                <a:cubicBezTo>
                  <a:pt x="172336" y="28252"/>
                  <a:pt x="205125" y="28050"/>
                  <a:pt x="286100" y="28050"/>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Freeform 46"/>
          <p:cNvSpPr/>
          <p:nvPr/>
        </p:nvSpPr>
        <p:spPr>
          <a:xfrm>
            <a:off x="3974600" y="5920568"/>
            <a:ext cx="44893" cy="61708"/>
          </a:xfrm>
          <a:custGeom>
            <a:avLst/>
            <a:gdLst>
              <a:gd name="connsiteX0" fmla="*/ 0 w 44893"/>
              <a:gd name="connsiteY0" fmla="*/ 0 h 61708"/>
              <a:gd name="connsiteX1" fmla="*/ 5610 w 44893"/>
              <a:gd name="connsiteY1" fmla="*/ 28049 h 61708"/>
              <a:gd name="connsiteX2" fmla="*/ 11220 w 44893"/>
              <a:gd name="connsiteY2" fmla="*/ 44879 h 61708"/>
              <a:gd name="connsiteX3" fmla="*/ 44879 w 44893"/>
              <a:gd name="connsiteY3" fmla="*/ 61708 h 61708"/>
            </a:gdLst>
            <a:ahLst/>
            <a:cxnLst>
              <a:cxn ang="0">
                <a:pos x="connsiteX0" y="connsiteY0"/>
              </a:cxn>
              <a:cxn ang="0">
                <a:pos x="connsiteX1" y="connsiteY1"/>
              </a:cxn>
              <a:cxn ang="0">
                <a:pos x="connsiteX2" y="connsiteY2"/>
              </a:cxn>
              <a:cxn ang="0">
                <a:pos x="connsiteX3" y="connsiteY3"/>
              </a:cxn>
            </a:cxnLst>
            <a:rect l="l" t="t" r="r" b="b"/>
            <a:pathLst>
              <a:path w="44893" h="61708">
                <a:moveTo>
                  <a:pt x="0" y="0"/>
                </a:moveTo>
                <a:cubicBezTo>
                  <a:pt x="1870" y="9350"/>
                  <a:pt x="3297" y="18799"/>
                  <a:pt x="5610" y="28049"/>
                </a:cubicBezTo>
                <a:cubicBezTo>
                  <a:pt x="7044" y="33786"/>
                  <a:pt x="6408" y="41442"/>
                  <a:pt x="11220" y="44879"/>
                </a:cubicBezTo>
                <a:cubicBezTo>
                  <a:pt x="46653" y="70188"/>
                  <a:pt x="44879" y="42137"/>
                  <a:pt x="44879" y="61708"/>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Freeform 47"/>
          <p:cNvSpPr/>
          <p:nvPr/>
        </p:nvSpPr>
        <p:spPr>
          <a:xfrm>
            <a:off x="4131675" y="5926178"/>
            <a:ext cx="67318" cy="62117"/>
          </a:xfrm>
          <a:custGeom>
            <a:avLst/>
            <a:gdLst>
              <a:gd name="connsiteX0" fmla="*/ 0 w 67318"/>
              <a:gd name="connsiteY0" fmla="*/ 0 h 62117"/>
              <a:gd name="connsiteX1" fmla="*/ 5610 w 67318"/>
              <a:gd name="connsiteY1" fmla="*/ 28049 h 62117"/>
              <a:gd name="connsiteX2" fmla="*/ 33659 w 67318"/>
              <a:gd name="connsiteY2" fmla="*/ 56098 h 62117"/>
              <a:gd name="connsiteX3" fmla="*/ 50488 w 67318"/>
              <a:gd name="connsiteY3" fmla="*/ 61708 h 62117"/>
              <a:gd name="connsiteX4" fmla="*/ 67318 w 67318"/>
              <a:gd name="connsiteY4" fmla="*/ 61708 h 62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7318" h="62117">
                <a:moveTo>
                  <a:pt x="0" y="0"/>
                </a:moveTo>
                <a:cubicBezTo>
                  <a:pt x="1870" y="9350"/>
                  <a:pt x="2262" y="19121"/>
                  <a:pt x="5610" y="28049"/>
                </a:cubicBezTo>
                <a:cubicBezTo>
                  <a:pt x="10789" y="41860"/>
                  <a:pt x="20999" y="49768"/>
                  <a:pt x="33659" y="56098"/>
                </a:cubicBezTo>
                <a:cubicBezTo>
                  <a:pt x="38948" y="58742"/>
                  <a:pt x="44655" y="60736"/>
                  <a:pt x="50488" y="61708"/>
                </a:cubicBezTo>
                <a:cubicBezTo>
                  <a:pt x="56022" y="62630"/>
                  <a:pt x="61708" y="61708"/>
                  <a:pt x="67318" y="61708"/>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Oval Callout 48"/>
          <p:cNvSpPr/>
          <p:nvPr/>
        </p:nvSpPr>
        <p:spPr>
          <a:xfrm>
            <a:off x="3580635" y="5415348"/>
            <a:ext cx="1054134" cy="285786"/>
          </a:xfrm>
          <a:prstGeom prst="wedgeEllipseCallou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800" dirty="0">
                <a:solidFill>
                  <a:schemeClr val="tx1"/>
                </a:solidFill>
                <a:latin typeface="Arial Narrow" panose="020B0606020202030204" pitchFamily="34" charset="0"/>
              </a:rPr>
              <a:t>Anyone want some toxins?!</a:t>
            </a:r>
          </a:p>
        </p:txBody>
      </p:sp>
      <p:sp>
        <p:nvSpPr>
          <p:cNvPr id="51" name="Freeform 50"/>
          <p:cNvSpPr/>
          <p:nvPr/>
        </p:nvSpPr>
        <p:spPr>
          <a:xfrm>
            <a:off x="2247289" y="5171926"/>
            <a:ext cx="388837" cy="659897"/>
          </a:xfrm>
          <a:custGeom>
            <a:avLst/>
            <a:gdLst>
              <a:gd name="connsiteX0" fmla="*/ 179514 w 388837"/>
              <a:gd name="connsiteY0" fmla="*/ 658136 h 659897"/>
              <a:gd name="connsiteX1" fmla="*/ 179514 w 388837"/>
              <a:gd name="connsiteY1" fmla="*/ 596428 h 659897"/>
              <a:gd name="connsiteX2" fmla="*/ 173904 w 388837"/>
              <a:gd name="connsiteY2" fmla="*/ 573989 h 659897"/>
              <a:gd name="connsiteX3" fmla="*/ 151465 w 388837"/>
              <a:gd name="connsiteY3" fmla="*/ 540330 h 659897"/>
              <a:gd name="connsiteX4" fmla="*/ 140245 w 388837"/>
              <a:gd name="connsiteY4" fmla="*/ 506671 h 659897"/>
              <a:gd name="connsiteX5" fmla="*/ 129026 w 388837"/>
              <a:gd name="connsiteY5" fmla="*/ 467402 h 659897"/>
              <a:gd name="connsiteX6" fmla="*/ 112196 w 388837"/>
              <a:gd name="connsiteY6" fmla="*/ 411304 h 659897"/>
              <a:gd name="connsiteX7" fmla="*/ 106586 w 388837"/>
              <a:gd name="connsiteY7" fmla="*/ 394475 h 659897"/>
              <a:gd name="connsiteX8" fmla="*/ 72927 w 388837"/>
              <a:gd name="connsiteY8" fmla="*/ 372035 h 659897"/>
              <a:gd name="connsiteX9" fmla="*/ 61708 w 388837"/>
              <a:gd name="connsiteY9" fmla="*/ 355206 h 659897"/>
              <a:gd name="connsiteX10" fmla="*/ 61708 w 388837"/>
              <a:gd name="connsiteY10" fmla="*/ 343986 h 659897"/>
              <a:gd name="connsiteX11" fmla="*/ 78537 w 388837"/>
              <a:gd name="connsiteY11" fmla="*/ 349596 h 659897"/>
              <a:gd name="connsiteX12" fmla="*/ 112196 w 388837"/>
              <a:gd name="connsiteY12" fmla="*/ 372035 h 659897"/>
              <a:gd name="connsiteX13" fmla="*/ 123416 w 388837"/>
              <a:gd name="connsiteY13" fmla="*/ 355206 h 659897"/>
              <a:gd name="connsiteX14" fmla="*/ 117806 w 388837"/>
              <a:gd name="connsiteY14" fmla="*/ 332767 h 659897"/>
              <a:gd name="connsiteX15" fmla="*/ 89757 w 388837"/>
              <a:gd name="connsiteY15" fmla="*/ 254229 h 659897"/>
              <a:gd name="connsiteX16" fmla="*/ 84147 w 388837"/>
              <a:gd name="connsiteY16" fmla="*/ 237400 h 659897"/>
              <a:gd name="connsiteX17" fmla="*/ 61708 w 388837"/>
              <a:gd name="connsiteY17" fmla="*/ 203741 h 659897"/>
              <a:gd name="connsiteX18" fmla="*/ 50488 w 388837"/>
              <a:gd name="connsiteY18" fmla="*/ 164472 h 659897"/>
              <a:gd name="connsiteX19" fmla="*/ 39269 w 388837"/>
              <a:gd name="connsiteY19" fmla="*/ 130813 h 659897"/>
              <a:gd name="connsiteX20" fmla="*/ 28049 w 388837"/>
              <a:gd name="connsiteY20" fmla="*/ 85935 h 659897"/>
              <a:gd name="connsiteX21" fmla="*/ 16829 w 388837"/>
              <a:gd name="connsiteY21" fmla="*/ 18617 h 659897"/>
              <a:gd name="connsiteX22" fmla="*/ 0 w 388837"/>
              <a:gd name="connsiteY22" fmla="*/ 1788 h 659897"/>
              <a:gd name="connsiteX23" fmla="*/ 16829 w 388837"/>
              <a:gd name="connsiteY23" fmla="*/ 13007 h 659897"/>
              <a:gd name="connsiteX24" fmla="*/ 22439 w 388837"/>
              <a:gd name="connsiteY24" fmla="*/ 29837 h 659897"/>
              <a:gd name="connsiteX25" fmla="*/ 33659 w 388837"/>
              <a:gd name="connsiteY25" fmla="*/ 46666 h 659897"/>
              <a:gd name="connsiteX26" fmla="*/ 39269 w 388837"/>
              <a:gd name="connsiteY26" fmla="*/ 69105 h 659897"/>
              <a:gd name="connsiteX27" fmla="*/ 50488 w 388837"/>
              <a:gd name="connsiteY27" fmla="*/ 170082 h 659897"/>
              <a:gd name="connsiteX28" fmla="*/ 56098 w 388837"/>
              <a:gd name="connsiteY28" fmla="*/ 186912 h 659897"/>
              <a:gd name="connsiteX29" fmla="*/ 67318 w 388837"/>
              <a:gd name="connsiteY29" fmla="*/ 203741 h 659897"/>
              <a:gd name="connsiteX30" fmla="*/ 72927 w 388837"/>
              <a:gd name="connsiteY30" fmla="*/ 220570 h 659897"/>
              <a:gd name="connsiteX31" fmla="*/ 84147 w 388837"/>
              <a:gd name="connsiteY31" fmla="*/ 259839 h 659897"/>
              <a:gd name="connsiteX32" fmla="*/ 95367 w 388837"/>
              <a:gd name="connsiteY32" fmla="*/ 276669 h 659897"/>
              <a:gd name="connsiteX33" fmla="*/ 112196 w 388837"/>
              <a:gd name="connsiteY33" fmla="*/ 338377 h 659897"/>
              <a:gd name="connsiteX34" fmla="*/ 134635 w 388837"/>
              <a:gd name="connsiteY34" fmla="*/ 372035 h 659897"/>
              <a:gd name="connsiteX35" fmla="*/ 140245 w 388837"/>
              <a:gd name="connsiteY35" fmla="*/ 394475 h 659897"/>
              <a:gd name="connsiteX36" fmla="*/ 151465 w 388837"/>
              <a:gd name="connsiteY36" fmla="*/ 360816 h 659897"/>
              <a:gd name="connsiteX37" fmla="*/ 168294 w 388837"/>
              <a:gd name="connsiteY37" fmla="*/ 327157 h 659897"/>
              <a:gd name="connsiteX38" fmla="*/ 173904 w 388837"/>
              <a:gd name="connsiteY38" fmla="*/ 310327 h 659897"/>
              <a:gd name="connsiteX39" fmla="*/ 201953 w 388837"/>
              <a:gd name="connsiteY39" fmla="*/ 271059 h 659897"/>
              <a:gd name="connsiteX40" fmla="*/ 218783 w 388837"/>
              <a:gd name="connsiteY40" fmla="*/ 209351 h 659897"/>
              <a:gd name="connsiteX41" fmla="*/ 230002 w 388837"/>
              <a:gd name="connsiteY41" fmla="*/ 186912 h 659897"/>
              <a:gd name="connsiteX42" fmla="*/ 252442 w 388837"/>
              <a:gd name="connsiteY42" fmla="*/ 170082 h 659897"/>
              <a:gd name="connsiteX43" fmla="*/ 291710 w 388837"/>
              <a:gd name="connsiteY43" fmla="*/ 147643 h 659897"/>
              <a:gd name="connsiteX44" fmla="*/ 308540 w 388837"/>
              <a:gd name="connsiteY44" fmla="*/ 130813 h 659897"/>
              <a:gd name="connsiteX45" fmla="*/ 319759 w 388837"/>
              <a:gd name="connsiteY45" fmla="*/ 113984 h 659897"/>
              <a:gd name="connsiteX46" fmla="*/ 370248 w 388837"/>
              <a:gd name="connsiteY46" fmla="*/ 108374 h 659897"/>
              <a:gd name="connsiteX47" fmla="*/ 353418 w 388837"/>
              <a:gd name="connsiteY47" fmla="*/ 108374 h 659897"/>
              <a:gd name="connsiteX48" fmla="*/ 314150 w 388837"/>
              <a:gd name="connsiteY48" fmla="*/ 119594 h 659897"/>
              <a:gd name="connsiteX49" fmla="*/ 297320 w 388837"/>
              <a:gd name="connsiteY49" fmla="*/ 136423 h 659897"/>
              <a:gd name="connsiteX50" fmla="*/ 280491 w 388837"/>
              <a:gd name="connsiteY50" fmla="*/ 147643 h 659897"/>
              <a:gd name="connsiteX51" fmla="*/ 258051 w 388837"/>
              <a:gd name="connsiteY51" fmla="*/ 181302 h 659897"/>
              <a:gd name="connsiteX52" fmla="*/ 246832 w 388837"/>
              <a:gd name="connsiteY52" fmla="*/ 198131 h 659897"/>
              <a:gd name="connsiteX53" fmla="*/ 235612 w 388837"/>
              <a:gd name="connsiteY53" fmla="*/ 214961 h 659897"/>
              <a:gd name="connsiteX54" fmla="*/ 224392 w 388837"/>
              <a:gd name="connsiteY54" fmla="*/ 248620 h 659897"/>
              <a:gd name="connsiteX55" fmla="*/ 218783 w 388837"/>
              <a:gd name="connsiteY55" fmla="*/ 265449 h 659897"/>
              <a:gd name="connsiteX56" fmla="*/ 213173 w 388837"/>
              <a:gd name="connsiteY56" fmla="*/ 287888 h 659897"/>
              <a:gd name="connsiteX57" fmla="*/ 190734 w 388837"/>
              <a:gd name="connsiteY57" fmla="*/ 321547 h 659897"/>
              <a:gd name="connsiteX58" fmla="*/ 173904 w 388837"/>
              <a:gd name="connsiteY58" fmla="*/ 332767 h 659897"/>
              <a:gd name="connsiteX59" fmla="*/ 162684 w 388837"/>
              <a:gd name="connsiteY59" fmla="*/ 366426 h 659897"/>
              <a:gd name="connsiteX60" fmla="*/ 145855 w 388837"/>
              <a:gd name="connsiteY60" fmla="*/ 400085 h 659897"/>
              <a:gd name="connsiteX61" fmla="*/ 129026 w 388837"/>
              <a:gd name="connsiteY61" fmla="*/ 416914 h 659897"/>
              <a:gd name="connsiteX62" fmla="*/ 123416 w 388837"/>
              <a:gd name="connsiteY62" fmla="*/ 433743 h 659897"/>
              <a:gd name="connsiteX63" fmla="*/ 140245 w 388837"/>
              <a:gd name="connsiteY63" fmla="*/ 495451 h 659897"/>
              <a:gd name="connsiteX64" fmla="*/ 162684 w 388837"/>
              <a:gd name="connsiteY64" fmla="*/ 529110 h 659897"/>
              <a:gd name="connsiteX65" fmla="*/ 173904 w 388837"/>
              <a:gd name="connsiteY65" fmla="*/ 590818 h 659897"/>
              <a:gd name="connsiteX66" fmla="*/ 179514 w 388837"/>
              <a:gd name="connsiteY66" fmla="*/ 607648 h 659897"/>
              <a:gd name="connsiteX67" fmla="*/ 190734 w 388837"/>
              <a:gd name="connsiteY67" fmla="*/ 624477 h 659897"/>
              <a:gd name="connsiteX68" fmla="*/ 196343 w 388837"/>
              <a:gd name="connsiteY68" fmla="*/ 641307 h 659897"/>
              <a:gd name="connsiteX69" fmla="*/ 179514 w 388837"/>
              <a:gd name="connsiteY69" fmla="*/ 658136 h 65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388837" h="659897">
                <a:moveTo>
                  <a:pt x="179514" y="658136"/>
                </a:moveTo>
                <a:cubicBezTo>
                  <a:pt x="176709" y="650656"/>
                  <a:pt x="187409" y="635903"/>
                  <a:pt x="179514" y="596428"/>
                </a:cubicBezTo>
                <a:cubicBezTo>
                  <a:pt x="178002" y="588868"/>
                  <a:pt x="177352" y="580885"/>
                  <a:pt x="173904" y="573989"/>
                </a:cubicBezTo>
                <a:cubicBezTo>
                  <a:pt x="167874" y="561928"/>
                  <a:pt x="155729" y="553122"/>
                  <a:pt x="151465" y="540330"/>
                </a:cubicBezTo>
                <a:cubicBezTo>
                  <a:pt x="147725" y="529110"/>
                  <a:pt x="143113" y="518144"/>
                  <a:pt x="140245" y="506671"/>
                </a:cubicBezTo>
                <a:cubicBezTo>
                  <a:pt x="133201" y="478495"/>
                  <a:pt x="137073" y="491546"/>
                  <a:pt x="129026" y="467402"/>
                </a:cubicBezTo>
                <a:cubicBezTo>
                  <a:pt x="118824" y="395992"/>
                  <a:pt x="132606" y="452122"/>
                  <a:pt x="112196" y="411304"/>
                </a:cubicBezTo>
                <a:cubicBezTo>
                  <a:pt x="109551" y="406015"/>
                  <a:pt x="110767" y="398656"/>
                  <a:pt x="106586" y="394475"/>
                </a:cubicBezTo>
                <a:cubicBezTo>
                  <a:pt x="97051" y="384940"/>
                  <a:pt x="72927" y="372035"/>
                  <a:pt x="72927" y="372035"/>
                </a:cubicBezTo>
                <a:cubicBezTo>
                  <a:pt x="69187" y="366425"/>
                  <a:pt x="66973" y="359418"/>
                  <a:pt x="61708" y="355206"/>
                </a:cubicBezTo>
                <a:cubicBezTo>
                  <a:pt x="48508" y="344646"/>
                  <a:pt x="30028" y="354546"/>
                  <a:pt x="61708" y="343986"/>
                </a:cubicBezTo>
                <a:cubicBezTo>
                  <a:pt x="67318" y="345856"/>
                  <a:pt x="73368" y="346724"/>
                  <a:pt x="78537" y="349596"/>
                </a:cubicBezTo>
                <a:cubicBezTo>
                  <a:pt x="90324" y="356145"/>
                  <a:pt x="112196" y="372035"/>
                  <a:pt x="112196" y="372035"/>
                </a:cubicBezTo>
                <a:cubicBezTo>
                  <a:pt x="115936" y="366425"/>
                  <a:pt x="122462" y="361880"/>
                  <a:pt x="123416" y="355206"/>
                </a:cubicBezTo>
                <a:cubicBezTo>
                  <a:pt x="124506" y="347574"/>
                  <a:pt x="120073" y="340136"/>
                  <a:pt x="117806" y="332767"/>
                </a:cubicBezTo>
                <a:cubicBezTo>
                  <a:pt x="97406" y="266465"/>
                  <a:pt x="107785" y="302302"/>
                  <a:pt x="89757" y="254229"/>
                </a:cubicBezTo>
                <a:cubicBezTo>
                  <a:pt x="87681" y="248692"/>
                  <a:pt x="87019" y="242569"/>
                  <a:pt x="84147" y="237400"/>
                </a:cubicBezTo>
                <a:cubicBezTo>
                  <a:pt x="77598" y="225613"/>
                  <a:pt x="61708" y="203741"/>
                  <a:pt x="61708" y="203741"/>
                </a:cubicBezTo>
                <a:cubicBezTo>
                  <a:pt x="57968" y="190651"/>
                  <a:pt x="54491" y="177484"/>
                  <a:pt x="50488" y="164472"/>
                </a:cubicBezTo>
                <a:cubicBezTo>
                  <a:pt x="47010" y="153168"/>
                  <a:pt x="42137" y="142286"/>
                  <a:pt x="39269" y="130813"/>
                </a:cubicBezTo>
                <a:lnTo>
                  <a:pt x="28049" y="85935"/>
                </a:lnTo>
                <a:cubicBezTo>
                  <a:pt x="28006" y="85588"/>
                  <a:pt x="22760" y="28996"/>
                  <a:pt x="16829" y="18617"/>
                </a:cubicBezTo>
                <a:cubicBezTo>
                  <a:pt x="12893" y="11729"/>
                  <a:pt x="0" y="9721"/>
                  <a:pt x="0" y="1788"/>
                </a:cubicBezTo>
                <a:cubicBezTo>
                  <a:pt x="0" y="-4954"/>
                  <a:pt x="11219" y="9267"/>
                  <a:pt x="16829" y="13007"/>
                </a:cubicBezTo>
                <a:cubicBezTo>
                  <a:pt x="18699" y="18617"/>
                  <a:pt x="19794" y="24548"/>
                  <a:pt x="22439" y="29837"/>
                </a:cubicBezTo>
                <a:cubicBezTo>
                  <a:pt x="25454" y="35867"/>
                  <a:pt x="31003" y="40469"/>
                  <a:pt x="33659" y="46666"/>
                </a:cubicBezTo>
                <a:cubicBezTo>
                  <a:pt x="36696" y="53752"/>
                  <a:pt x="37399" y="61625"/>
                  <a:pt x="39269" y="69105"/>
                </a:cubicBezTo>
                <a:cubicBezTo>
                  <a:pt x="43487" y="128161"/>
                  <a:pt x="39082" y="130163"/>
                  <a:pt x="50488" y="170082"/>
                </a:cubicBezTo>
                <a:cubicBezTo>
                  <a:pt x="52113" y="175768"/>
                  <a:pt x="53453" y="181623"/>
                  <a:pt x="56098" y="186912"/>
                </a:cubicBezTo>
                <a:cubicBezTo>
                  <a:pt x="59113" y="192942"/>
                  <a:pt x="63578" y="198131"/>
                  <a:pt x="67318" y="203741"/>
                </a:cubicBezTo>
                <a:cubicBezTo>
                  <a:pt x="69188" y="209351"/>
                  <a:pt x="71303" y="214884"/>
                  <a:pt x="72927" y="220570"/>
                </a:cubicBezTo>
                <a:cubicBezTo>
                  <a:pt x="75324" y="228959"/>
                  <a:pt x="79663" y="250871"/>
                  <a:pt x="84147" y="259839"/>
                </a:cubicBezTo>
                <a:cubicBezTo>
                  <a:pt x="87162" y="265870"/>
                  <a:pt x="91627" y="271059"/>
                  <a:pt x="95367" y="276669"/>
                </a:cubicBezTo>
                <a:cubicBezTo>
                  <a:pt x="98377" y="291720"/>
                  <a:pt x="104063" y="326178"/>
                  <a:pt x="112196" y="338377"/>
                </a:cubicBezTo>
                <a:lnTo>
                  <a:pt x="134635" y="372035"/>
                </a:lnTo>
                <a:cubicBezTo>
                  <a:pt x="136505" y="379515"/>
                  <a:pt x="133830" y="398752"/>
                  <a:pt x="140245" y="394475"/>
                </a:cubicBezTo>
                <a:cubicBezTo>
                  <a:pt x="150086" y="387915"/>
                  <a:pt x="147725" y="372036"/>
                  <a:pt x="151465" y="360816"/>
                </a:cubicBezTo>
                <a:cubicBezTo>
                  <a:pt x="165567" y="318511"/>
                  <a:pt x="146544" y="370659"/>
                  <a:pt x="168294" y="327157"/>
                </a:cubicBezTo>
                <a:cubicBezTo>
                  <a:pt x="170939" y="321868"/>
                  <a:pt x="170970" y="315461"/>
                  <a:pt x="173904" y="310327"/>
                </a:cubicBezTo>
                <a:cubicBezTo>
                  <a:pt x="184074" y="292530"/>
                  <a:pt x="193267" y="288431"/>
                  <a:pt x="201953" y="271059"/>
                </a:cubicBezTo>
                <a:cubicBezTo>
                  <a:pt x="211488" y="251989"/>
                  <a:pt x="209248" y="228421"/>
                  <a:pt x="218783" y="209351"/>
                </a:cubicBezTo>
                <a:cubicBezTo>
                  <a:pt x="222523" y="201871"/>
                  <a:pt x="224560" y="193261"/>
                  <a:pt x="230002" y="186912"/>
                </a:cubicBezTo>
                <a:cubicBezTo>
                  <a:pt x="236087" y="179813"/>
                  <a:pt x="244834" y="175517"/>
                  <a:pt x="252442" y="170082"/>
                </a:cubicBezTo>
                <a:cubicBezTo>
                  <a:pt x="270946" y="156864"/>
                  <a:pt x="269793" y="158601"/>
                  <a:pt x="291710" y="147643"/>
                </a:cubicBezTo>
                <a:cubicBezTo>
                  <a:pt x="297320" y="142033"/>
                  <a:pt x="303461" y="136908"/>
                  <a:pt x="308540" y="130813"/>
                </a:cubicBezTo>
                <a:cubicBezTo>
                  <a:pt x="312856" y="125634"/>
                  <a:pt x="313423" y="116288"/>
                  <a:pt x="319759" y="113984"/>
                </a:cubicBezTo>
                <a:cubicBezTo>
                  <a:pt x="335673" y="108197"/>
                  <a:pt x="353418" y="110244"/>
                  <a:pt x="370248" y="108374"/>
                </a:cubicBezTo>
                <a:cubicBezTo>
                  <a:pt x="392735" y="100878"/>
                  <a:pt x="402782" y="98501"/>
                  <a:pt x="353418" y="108374"/>
                </a:cubicBezTo>
                <a:cubicBezTo>
                  <a:pt x="335808" y="111896"/>
                  <a:pt x="330190" y="114247"/>
                  <a:pt x="314150" y="119594"/>
                </a:cubicBezTo>
                <a:cubicBezTo>
                  <a:pt x="308540" y="125204"/>
                  <a:pt x="303415" y="131344"/>
                  <a:pt x="297320" y="136423"/>
                </a:cubicBezTo>
                <a:cubicBezTo>
                  <a:pt x="292141" y="140739"/>
                  <a:pt x="284931" y="142569"/>
                  <a:pt x="280491" y="147643"/>
                </a:cubicBezTo>
                <a:cubicBezTo>
                  <a:pt x="271611" y="157791"/>
                  <a:pt x="265531" y="170082"/>
                  <a:pt x="258051" y="181302"/>
                </a:cubicBezTo>
                <a:lnTo>
                  <a:pt x="246832" y="198131"/>
                </a:lnTo>
                <a:cubicBezTo>
                  <a:pt x="243092" y="203741"/>
                  <a:pt x="237744" y="208565"/>
                  <a:pt x="235612" y="214961"/>
                </a:cubicBezTo>
                <a:lnTo>
                  <a:pt x="224392" y="248620"/>
                </a:lnTo>
                <a:cubicBezTo>
                  <a:pt x="222522" y="254230"/>
                  <a:pt x="220217" y="259713"/>
                  <a:pt x="218783" y="265449"/>
                </a:cubicBezTo>
                <a:cubicBezTo>
                  <a:pt x="216913" y="272929"/>
                  <a:pt x="216621" y="280992"/>
                  <a:pt x="213173" y="287888"/>
                </a:cubicBezTo>
                <a:cubicBezTo>
                  <a:pt x="207143" y="299949"/>
                  <a:pt x="201954" y="314067"/>
                  <a:pt x="190734" y="321547"/>
                </a:cubicBezTo>
                <a:lnTo>
                  <a:pt x="173904" y="332767"/>
                </a:lnTo>
                <a:lnTo>
                  <a:pt x="162684" y="366426"/>
                </a:lnTo>
                <a:cubicBezTo>
                  <a:pt x="157061" y="383295"/>
                  <a:pt x="157940" y="385583"/>
                  <a:pt x="145855" y="400085"/>
                </a:cubicBezTo>
                <a:cubicBezTo>
                  <a:pt x="140776" y="406180"/>
                  <a:pt x="134636" y="411304"/>
                  <a:pt x="129026" y="416914"/>
                </a:cubicBezTo>
                <a:cubicBezTo>
                  <a:pt x="127156" y="422524"/>
                  <a:pt x="123416" y="427830"/>
                  <a:pt x="123416" y="433743"/>
                </a:cubicBezTo>
                <a:cubicBezTo>
                  <a:pt x="123416" y="444280"/>
                  <a:pt x="135845" y="488851"/>
                  <a:pt x="140245" y="495451"/>
                </a:cubicBezTo>
                <a:lnTo>
                  <a:pt x="162684" y="529110"/>
                </a:lnTo>
                <a:cubicBezTo>
                  <a:pt x="167224" y="560893"/>
                  <a:pt x="166346" y="564367"/>
                  <a:pt x="173904" y="590818"/>
                </a:cubicBezTo>
                <a:cubicBezTo>
                  <a:pt x="175529" y="596504"/>
                  <a:pt x="176869" y="602359"/>
                  <a:pt x="179514" y="607648"/>
                </a:cubicBezTo>
                <a:cubicBezTo>
                  <a:pt x="182529" y="613678"/>
                  <a:pt x="186994" y="618867"/>
                  <a:pt x="190734" y="624477"/>
                </a:cubicBezTo>
                <a:cubicBezTo>
                  <a:pt x="192604" y="630087"/>
                  <a:pt x="196343" y="635394"/>
                  <a:pt x="196343" y="641307"/>
                </a:cubicBezTo>
                <a:cubicBezTo>
                  <a:pt x="196343" y="647220"/>
                  <a:pt x="182319" y="665616"/>
                  <a:pt x="179514" y="65813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2" name="Freeform 51"/>
          <p:cNvSpPr/>
          <p:nvPr/>
        </p:nvSpPr>
        <p:spPr>
          <a:xfrm>
            <a:off x="2722924" y="5070800"/>
            <a:ext cx="287324" cy="781701"/>
          </a:xfrm>
          <a:custGeom>
            <a:avLst/>
            <a:gdLst>
              <a:gd name="connsiteX0" fmla="*/ 51688 w 287324"/>
              <a:gd name="connsiteY0" fmla="*/ 781701 h 781701"/>
              <a:gd name="connsiteX1" fmla="*/ 57297 w 287324"/>
              <a:gd name="connsiteY1" fmla="*/ 624627 h 781701"/>
              <a:gd name="connsiteX2" fmla="*/ 62907 w 287324"/>
              <a:gd name="connsiteY2" fmla="*/ 607797 h 781701"/>
              <a:gd name="connsiteX3" fmla="*/ 68517 w 287324"/>
              <a:gd name="connsiteY3" fmla="*/ 562919 h 781701"/>
              <a:gd name="connsiteX4" fmla="*/ 62907 w 287324"/>
              <a:gd name="connsiteY4" fmla="*/ 377795 h 781701"/>
              <a:gd name="connsiteX5" fmla="*/ 51688 w 287324"/>
              <a:gd name="connsiteY5" fmla="*/ 344136 h 781701"/>
              <a:gd name="connsiteX6" fmla="*/ 34858 w 287324"/>
              <a:gd name="connsiteY6" fmla="*/ 293647 h 781701"/>
              <a:gd name="connsiteX7" fmla="*/ 29248 w 287324"/>
              <a:gd name="connsiteY7" fmla="*/ 276818 h 781701"/>
              <a:gd name="connsiteX8" fmla="*/ 18029 w 287324"/>
              <a:gd name="connsiteY8" fmla="*/ 259988 h 781701"/>
              <a:gd name="connsiteX9" fmla="*/ 12419 w 287324"/>
              <a:gd name="connsiteY9" fmla="*/ 237549 h 781701"/>
              <a:gd name="connsiteX10" fmla="*/ 6809 w 287324"/>
              <a:gd name="connsiteY10" fmla="*/ 220720 h 781701"/>
              <a:gd name="connsiteX11" fmla="*/ 6809 w 287324"/>
              <a:gd name="connsiteY11" fmla="*/ 187061 h 781701"/>
              <a:gd name="connsiteX12" fmla="*/ 12419 w 287324"/>
              <a:gd name="connsiteY12" fmla="*/ 209500 h 781701"/>
              <a:gd name="connsiteX13" fmla="*/ 23638 w 287324"/>
              <a:gd name="connsiteY13" fmla="*/ 310477 h 781701"/>
              <a:gd name="connsiteX14" fmla="*/ 34858 w 287324"/>
              <a:gd name="connsiteY14" fmla="*/ 327306 h 781701"/>
              <a:gd name="connsiteX15" fmla="*/ 51688 w 287324"/>
              <a:gd name="connsiteY15" fmla="*/ 338526 h 781701"/>
              <a:gd name="connsiteX16" fmla="*/ 62907 w 287324"/>
              <a:gd name="connsiteY16" fmla="*/ 383404 h 781701"/>
              <a:gd name="connsiteX17" fmla="*/ 74127 w 287324"/>
              <a:gd name="connsiteY17" fmla="*/ 433893 h 781701"/>
              <a:gd name="connsiteX18" fmla="*/ 79737 w 287324"/>
              <a:gd name="connsiteY18" fmla="*/ 506820 h 781701"/>
              <a:gd name="connsiteX19" fmla="*/ 96566 w 287324"/>
              <a:gd name="connsiteY19" fmla="*/ 489991 h 781701"/>
              <a:gd name="connsiteX20" fmla="*/ 107786 w 287324"/>
              <a:gd name="connsiteY20" fmla="*/ 473161 h 781701"/>
              <a:gd name="connsiteX21" fmla="*/ 119005 w 287324"/>
              <a:gd name="connsiteY21" fmla="*/ 355355 h 781701"/>
              <a:gd name="connsiteX22" fmla="*/ 124615 w 287324"/>
              <a:gd name="connsiteY22" fmla="*/ 293647 h 781701"/>
              <a:gd name="connsiteX23" fmla="*/ 113396 w 287324"/>
              <a:gd name="connsiteY23" fmla="*/ 445112 h 781701"/>
              <a:gd name="connsiteX24" fmla="*/ 102176 w 287324"/>
              <a:gd name="connsiteY24" fmla="*/ 489991 h 781701"/>
              <a:gd name="connsiteX25" fmla="*/ 85346 w 287324"/>
              <a:gd name="connsiteY25" fmla="*/ 501211 h 781701"/>
              <a:gd name="connsiteX26" fmla="*/ 79737 w 287324"/>
              <a:gd name="connsiteY26" fmla="*/ 540479 h 781701"/>
              <a:gd name="connsiteX27" fmla="*/ 74127 w 287324"/>
              <a:gd name="connsiteY27" fmla="*/ 557309 h 781701"/>
              <a:gd name="connsiteX28" fmla="*/ 57297 w 287324"/>
              <a:gd name="connsiteY28" fmla="*/ 568528 h 781701"/>
              <a:gd name="connsiteX29" fmla="*/ 57297 w 287324"/>
              <a:gd name="connsiteY29" fmla="*/ 652676 h 781701"/>
              <a:gd name="connsiteX30" fmla="*/ 62907 w 287324"/>
              <a:gd name="connsiteY30" fmla="*/ 624627 h 781701"/>
              <a:gd name="connsiteX31" fmla="*/ 74127 w 287324"/>
              <a:gd name="connsiteY31" fmla="*/ 590968 h 781701"/>
              <a:gd name="connsiteX32" fmla="*/ 85346 w 287324"/>
              <a:gd name="connsiteY32" fmla="*/ 546089 h 781701"/>
              <a:gd name="connsiteX33" fmla="*/ 96566 w 287324"/>
              <a:gd name="connsiteY33" fmla="*/ 529260 h 781701"/>
              <a:gd name="connsiteX34" fmla="*/ 107786 w 287324"/>
              <a:gd name="connsiteY34" fmla="*/ 495601 h 781701"/>
              <a:gd name="connsiteX35" fmla="*/ 124615 w 287324"/>
              <a:gd name="connsiteY35" fmla="*/ 422673 h 781701"/>
              <a:gd name="connsiteX36" fmla="*/ 135835 w 287324"/>
              <a:gd name="connsiteY36" fmla="*/ 400234 h 781701"/>
              <a:gd name="connsiteX37" fmla="*/ 169494 w 287324"/>
              <a:gd name="connsiteY37" fmla="*/ 366575 h 781701"/>
              <a:gd name="connsiteX38" fmla="*/ 175103 w 287324"/>
              <a:gd name="connsiteY38" fmla="*/ 349746 h 781701"/>
              <a:gd name="connsiteX39" fmla="*/ 186323 w 287324"/>
              <a:gd name="connsiteY39" fmla="*/ 332916 h 781701"/>
              <a:gd name="connsiteX40" fmla="*/ 191933 w 287324"/>
              <a:gd name="connsiteY40" fmla="*/ 276818 h 781701"/>
              <a:gd name="connsiteX41" fmla="*/ 208762 w 287324"/>
              <a:gd name="connsiteY41" fmla="*/ 243159 h 781701"/>
              <a:gd name="connsiteX42" fmla="*/ 231202 w 287324"/>
              <a:gd name="connsiteY42" fmla="*/ 198280 h 781701"/>
              <a:gd name="connsiteX43" fmla="*/ 236811 w 287324"/>
              <a:gd name="connsiteY43" fmla="*/ 181451 h 781701"/>
              <a:gd name="connsiteX44" fmla="*/ 248031 w 287324"/>
              <a:gd name="connsiteY44" fmla="*/ 80474 h 781701"/>
              <a:gd name="connsiteX45" fmla="*/ 253641 w 287324"/>
              <a:gd name="connsiteY45" fmla="*/ 46815 h 781701"/>
              <a:gd name="connsiteX46" fmla="*/ 264861 w 287324"/>
              <a:gd name="connsiteY46" fmla="*/ 13157 h 781701"/>
              <a:gd name="connsiteX47" fmla="*/ 287300 w 287324"/>
              <a:gd name="connsiteY47" fmla="*/ 7547 h 78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87324" h="781701">
                <a:moveTo>
                  <a:pt x="51688" y="781701"/>
                </a:moveTo>
                <a:cubicBezTo>
                  <a:pt x="53558" y="729343"/>
                  <a:pt x="53924" y="676910"/>
                  <a:pt x="57297" y="624627"/>
                </a:cubicBezTo>
                <a:cubicBezTo>
                  <a:pt x="57678" y="618726"/>
                  <a:pt x="61849" y="613615"/>
                  <a:pt x="62907" y="607797"/>
                </a:cubicBezTo>
                <a:cubicBezTo>
                  <a:pt x="65604" y="592964"/>
                  <a:pt x="66647" y="577878"/>
                  <a:pt x="68517" y="562919"/>
                </a:cubicBezTo>
                <a:cubicBezTo>
                  <a:pt x="66647" y="501211"/>
                  <a:pt x="67642" y="439349"/>
                  <a:pt x="62907" y="377795"/>
                </a:cubicBezTo>
                <a:cubicBezTo>
                  <a:pt x="62000" y="366003"/>
                  <a:pt x="54556" y="355609"/>
                  <a:pt x="51688" y="344136"/>
                </a:cubicBezTo>
                <a:cubicBezTo>
                  <a:pt x="42288" y="306537"/>
                  <a:pt x="50702" y="335895"/>
                  <a:pt x="34858" y="293647"/>
                </a:cubicBezTo>
                <a:cubicBezTo>
                  <a:pt x="32782" y="288110"/>
                  <a:pt x="31892" y="282107"/>
                  <a:pt x="29248" y="276818"/>
                </a:cubicBezTo>
                <a:cubicBezTo>
                  <a:pt x="26233" y="270788"/>
                  <a:pt x="21769" y="265598"/>
                  <a:pt x="18029" y="259988"/>
                </a:cubicBezTo>
                <a:cubicBezTo>
                  <a:pt x="16159" y="252508"/>
                  <a:pt x="14537" y="244962"/>
                  <a:pt x="12419" y="237549"/>
                </a:cubicBezTo>
                <a:cubicBezTo>
                  <a:pt x="10794" y="231863"/>
                  <a:pt x="7781" y="226553"/>
                  <a:pt x="6809" y="220720"/>
                </a:cubicBezTo>
                <a:cubicBezTo>
                  <a:pt x="-691" y="175719"/>
                  <a:pt x="-3724" y="150198"/>
                  <a:pt x="6809" y="187061"/>
                </a:cubicBezTo>
                <a:cubicBezTo>
                  <a:pt x="8927" y="194474"/>
                  <a:pt x="10549" y="202020"/>
                  <a:pt x="12419" y="209500"/>
                </a:cubicBezTo>
                <a:cubicBezTo>
                  <a:pt x="13118" y="219989"/>
                  <a:pt x="10257" y="283713"/>
                  <a:pt x="23638" y="310477"/>
                </a:cubicBezTo>
                <a:cubicBezTo>
                  <a:pt x="26653" y="316507"/>
                  <a:pt x="30091" y="322539"/>
                  <a:pt x="34858" y="327306"/>
                </a:cubicBezTo>
                <a:cubicBezTo>
                  <a:pt x="39626" y="332073"/>
                  <a:pt x="46078" y="334786"/>
                  <a:pt x="51688" y="338526"/>
                </a:cubicBezTo>
                <a:cubicBezTo>
                  <a:pt x="55428" y="353485"/>
                  <a:pt x="60372" y="368194"/>
                  <a:pt x="62907" y="383404"/>
                </a:cubicBezTo>
                <a:cubicBezTo>
                  <a:pt x="69489" y="422896"/>
                  <a:pt x="64920" y="406272"/>
                  <a:pt x="74127" y="433893"/>
                </a:cubicBezTo>
                <a:cubicBezTo>
                  <a:pt x="75997" y="458202"/>
                  <a:pt x="70682" y="484183"/>
                  <a:pt x="79737" y="506820"/>
                </a:cubicBezTo>
                <a:cubicBezTo>
                  <a:pt x="82683" y="514186"/>
                  <a:pt x="91487" y="496086"/>
                  <a:pt x="96566" y="489991"/>
                </a:cubicBezTo>
                <a:cubicBezTo>
                  <a:pt x="100882" y="484811"/>
                  <a:pt x="104046" y="478771"/>
                  <a:pt x="107786" y="473161"/>
                </a:cubicBezTo>
                <a:cubicBezTo>
                  <a:pt x="118009" y="401606"/>
                  <a:pt x="110666" y="459596"/>
                  <a:pt x="119005" y="355355"/>
                </a:cubicBezTo>
                <a:cubicBezTo>
                  <a:pt x="120652" y="334767"/>
                  <a:pt x="125903" y="273033"/>
                  <a:pt x="124615" y="293647"/>
                </a:cubicBezTo>
                <a:cubicBezTo>
                  <a:pt x="121457" y="344175"/>
                  <a:pt x="123325" y="395469"/>
                  <a:pt x="113396" y="445112"/>
                </a:cubicBezTo>
                <a:cubicBezTo>
                  <a:pt x="113117" y="446509"/>
                  <a:pt x="106776" y="484241"/>
                  <a:pt x="102176" y="489991"/>
                </a:cubicBezTo>
                <a:cubicBezTo>
                  <a:pt x="97964" y="495256"/>
                  <a:pt x="90956" y="497471"/>
                  <a:pt x="85346" y="501211"/>
                </a:cubicBezTo>
                <a:cubicBezTo>
                  <a:pt x="83476" y="514300"/>
                  <a:pt x="82330" y="527514"/>
                  <a:pt x="79737" y="540479"/>
                </a:cubicBezTo>
                <a:cubicBezTo>
                  <a:pt x="78577" y="546278"/>
                  <a:pt x="77821" y="552691"/>
                  <a:pt x="74127" y="557309"/>
                </a:cubicBezTo>
                <a:cubicBezTo>
                  <a:pt x="69915" y="562574"/>
                  <a:pt x="62907" y="564788"/>
                  <a:pt x="57297" y="568528"/>
                </a:cubicBezTo>
                <a:cubicBezTo>
                  <a:pt x="46664" y="600434"/>
                  <a:pt x="43220" y="603402"/>
                  <a:pt x="57297" y="652676"/>
                </a:cubicBezTo>
                <a:cubicBezTo>
                  <a:pt x="59916" y="661844"/>
                  <a:pt x="60398" y="633826"/>
                  <a:pt x="62907" y="624627"/>
                </a:cubicBezTo>
                <a:cubicBezTo>
                  <a:pt x="66019" y="613217"/>
                  <a:pt x="71808" y="602565"/>
                  <a:pt x="74127" y="590968"/>
                </a:cubicBezTo>
                <a:cubicBezTo>
                  <a:pt x="76259" y="580308"/>
                  <a:pt x="79598" y="557584"/>
                  <a:pt x="85346" y="546089"/>
                </a:cubicBezTo>
                <a:cubicBezTo>
                  <a:pt x="88361" y="540059"/>
                  <a:pt x="92826" y="534870"/>
                  <a:pt x="96566" y="529260"/>
                </a:cubicBezTo>
                <a:cubicBezTo>
                  <a:pt x="100306" y="518040"/>
                  <a:pt x="106319" y="507336"/>
                  <a:pt x="107786" y="495601"/>
                </a:cubicBezTo>
                <a:cubicBezTo>
                  <a:pt x="113550" y="449492"/>
                  <a:pt x="108529" y="458867"/>
                  <a:pt x="124615" y="422673"/>
                </a:cubicBezTo>
                <a:cubicBezTo>
                  <a:pt x="128011" y="415031"/>
                  <a:pt x="130611" y="406764"/>
                  <a:pt x="135835" y="400234"/>
                </a:cubicBezTo>
                <a:cubicBezTo>
                  <a:pt x="145747" y="387844"/>
                  <a:pt x="169494" y="366575"/>
                  <a:pt x="169494" y="366575"/>
                </a:cubicBezTo>
                <a:cubicBezTo>
                  <a:pt x="171364" y="360965"/>
                  <a:pt x="172459" y="355035"/>
                  <a:pt x="175103" y="349746"/>
                </a:cubicBezTo>
                <a:cubicBezTo>
                  <a:pt x="178118" y="343715"/>
                  <a:pt x="184807" y="339486"/>
                  <a:pt x="186323" y="332916"/>
                </a:cubicBezTo>
                <a:cubicBezTo>
                  <a:pt x="190549" y="314605"/>
                  <a:pt x="189075" y="295392"/>
                  <a:pt x="191933" y="276818"/>
                </a:cubicBezTo>
                <a:cubicBezTo>
                  <a:pt x="195066" y="256451"/>
                  <a:pt x="199517" y="261649"/>
                  <a:pt x="208762" y="243159"/>
                </a:cubicBezTo>
                <a:cubicBezTo>
                  <a:pt x="236208" y="188267"/>
                  <a:pt x="205209" y="237270"/>
                  <a:pt x="231202" y="198280"/>
                </a:cubicBezTo>
                <a:cubicBezTo>
                  <a:pt x="233072" y="192670"/>
                  <a:pt x="235651" y="187249"/>
                  <a:pt x="236811" y="181451"/>
                </a:cubicBezTo>
                <a:cubicBezTo>
                  <a:pt x="243581" y="147601"/>
                  <a:pt x="243975" y="114947"/>
                  <a:pt x="248031" y="80474"/>
                </a:cubicBezTo>
                <a:cubicBezTo>
                  <a:pt x="249360" y="69177"/>
                  <a:pt x="250882" y="57850"/>
                  <a:pt x="253641" y="46815"/>
                </a:cubicBezTo>
                <a:cubicBezTo>
                  <a:pt x="256509" y="35342"/>
                  <a:pt x="254283" y="18446"/>
                  <a:pt x="264861" y="13157"/>
                </a:cubicBezTo>
                <a:cubicBezTo>
                  <a:pt x="288973" y="1101"/>
                  <a:pt x="287300" y="-6426"/>
                  <a:pt x="287300" y="7547"/>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3" name="Freeform 52"/>
          <p:cNvSpPr/>
          <p:nvPr/>
        </p:nvSpPr>
        <p:spPr>
          <a:xfrm>
            <a:off x="2084604" y="5852501"/>
            <a:ext cx="1049036" cy="51241"/>
          </a:xfrm>
          <a:custGeom>
            <a:avLst/>
            <a:gdLst>
              <a:gd name="connsiteX0" fmla="*/ 0 w 1049036"/>
              <a:gd name="connsiteY0" fmla="*/ 28049 h 51241"/>
              <a:gd name="connsiteX1" fmla="*/ 33659 w 1049036"/>
              <a:gd name="connsiteY1" fmla="*/ 22440 h 51241"/>
              <a:gd name="connsiteX2" fmla="*/ 89757 w 1049036"/>
              <a:gd name="connsiteY2" fmla="*/ 11220 h 51241"/>
              <a:gd name="connsiteX3" fmla="*/ 162685 w 1049036"/>
              <a:gd name="connsiteY3" fmla="*/ 5610 h 51241"/>
              <a:gd name="connsiteX4" fmla="*/ 207563 w 1049036"/>
              <a:gd name="connsiteY4" fmla="*/ 0 h 51241"/>
              <a:gd name="connsiteX5" fmla="*/ 532933 w 1049036"/>
              <a:gd name="connsiteY5" fmla="*/ 11220 h 51241"/>
              <a:gd name="connsiteX6" fmla="*/ 549762 w 1049036"/>
              <a:gd name="connsiteY6" fmla="*/ 16830 h 51241"/>
              <a:gd name="connsiteX7" fmla="*/ 577811 w 1049036"/>
              <a:gd name="connsiteY7" fmla="*/ 22440 h 51241"/>
              <a:gd name="connsiteX8" fmla="*/ 600250 w 1049036"/>
              <a:gd name="connsiteY8" fmla="*/ 28049 h 51241"/>
              <a:gd name="connsiteX9" fmla="*/ 718057 w 1049036"/>
              <a:gd name="connsiteY9" fmla="*/ 22440 h 51241"/>
              <a:gd name="connsiteX10" fmla="*/ 790984 w 1049036"/>
              <a:gd name="connsiteY10" fmla="*/ 28049 h 51241"/>
              <a:gd name="connsiteX11" fmla="*/ 903181 w 1049036"/>
              <a:gd name="connsiteY11" fmla="*/ 33659 h 51241"/>
              <a:gd name="connsiteX12" fmla="*/ 998547 w 1049036"/>
              <a:gd name="connsiteY12" fmla="*/ 39269 h 51241"/>
              <a:gd name="connsiteX13" fmla="*/ 1032206 w 1049036"/>
              <a:gd name="connsiteY13" fmla="*/ 50489 h 51241"/>
              <a:gd name="connsiteX14" fmla="*/ 1049036 w 1049036"/>
              <a:gd name="connsiteY14" fmla="*/ 44879 h 51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49036" h="51241">
                <a:moveTo>
                  <a:pt x="0" y="28049"/>
                </a:moveTo>
                <a:cubicBezTo>
                  <a:pt x="11220" y="26179"/>
                  <a:pt x="22505" y="24671"/>
                  <a:pt x="33659" y="22440"/>
                </a:cubicBezTo>
                <a:cubicBezTo>
                  <a:pt x="66678" y="15837"/>
                  <a:pt x="49164" y="15493"/>
                  <a:pt x="89757" y="11220"/>
                </a:cubicBezTo>
                <a:cubicBezTo>
                  <a:pt x="114004" y="8668"/>
                  <a:pt x="138414" y="7922"/>
                  <a:pt x="162685" y="5610"/>
                </a:cubicBezTo>
                <a:cubicBezTo>
                  <a:pt x="177693" y="4181"/>
                  <a:pt x="192604" y="1870"/>
                  <a:pt x="207563" y="0"/>
                </a:cubicBezTo>
                <a:cubicBezTo>
                  <a:pt x="226088" y="403"/>
                  <a:pt x="448453" y="-44"/>
                  <a:pt x="532933" y="11220"/>
                </a:cubicBezTo>
                <a:cubicBezTo>
                  <a:pt x="538794" y="12002"/>
                  <a:pt x="544025" y="15396"/>
                  <a:pt x="549762" y="16830"/>
                </a:cubicBezTo>
                <a:cubicBezTo>
                  <a:pt x="559012" y="19143"/>
                  <a:pt x="568503" y="20372"/>
                  <a:pt x="577811" y="22440"/>
                </a:cubicBezTo>
                <a:cubicBezTo>
                  <a:pt x="585337" y="24112"/>
                  <a:pt x="592770" y="26179"/>
                  <a:pt x="600250" y="28049"/>
                </a:cubicBezTo>
                <a:cubicBezTo>
                  <a:pt x="639519" y="26179"/>
                  <a:pt x="678744" y="22440"/>
                  <a:pt x="718057" y="22440"/>
                </a:cubicBezTo>
                <a:cubicBezTo>
                  <a:pt x="742438" y="22440"/>
                  <a:pt x="766648" y="26574"/>
                  <a:pt x="790984" y="28049"/>
                </a:cubicBezTo>
                <a:cubicBezTo>
                  <a:pt x="828361" y="30314"/>
                  <a:pt x="865790" y="31638"/>
                  <a:pt x="903181" y="33659"/>
                </a:cubicBezTo>
                <a:lnTo>
                  <a:pt x="998547" y="39269"/>
                </a:lnTo>
                <a:cubicBezTo>
                  <a:pt x="1009767" y="43009"/>
                  <a:pt x="1020986" y="54229"/>
                  <a:pt x="1032206" y="50489"/>
                </a:cubicBezTo>
                <a:lnTo>
                  <a:pt x="1049036" y="44879"/>
                </a:ln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4" name="Freeform 53"/>
          <p:cNvSpPr/>
          <p:nvPr/>
        </p:nvSpPr>
        <p:spPr>
          <a:xfrm>
            <a:off x="2393144" y="5757134"/>
            <a:ext cx="68809" cy="95367"/>
          </a:xfrm>
          <a:custGeom>
            <a:avLst/>
            <a:gdLst>
              <a:gd name="connsiteX0" fmla="*/ 0 w 68809"/>
              <a:gd name="connsiteY0" fmla="*/ 0 h 95367"/>
              <a:gd name="connsiteX1" fmla="*/ 16829 w 68809"/>
              <a:gd name="connsiteY1" fmla="*/ 78538 h 95367"/>
              <a:gd name="connsiteX2" fmla="*/ 22439 w 68809"/>
              <a:gd name="connsiteY2" fmla="*/ 95367 h 95367"/>
              <a:gd name="connsiteX3" fmla="*/ 28049 w 68809"/>
              <a:gd name="connsiteY3" fmla="*/ 78538 h 95367"/>
              <a:gd name="connsiteX4" fmla="*/ 33659 w 68809"/>
              <a:gd name="connsiteY4" fmla="*/ 11220 h 95367"/>
              <a:gd name="connsiteX5" fmla="*/ 56098 w 68809"/>
              <a:gd name="connsiteY5" fmla="*/ 16830 h 95367"/>
              <a:gd name="connsiteX6" fmla="*/ 61708 w 68809"/>
              <a:gd name="connsiteY6" fmla="*/ 84148 h 95367"/>
              <a:gd name="connsiteX7" fmla="*/ 28049 w 68809"/>
              <a:gd name="connsiteY7" fmla="*/ 95367 h 9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809" h="95367">
                <a:moveTo>
                  <a:pt x="0" y="0"/>
                </a:moveTo>
                <a:cubicBezTo>
                  <a:pt x="7076" y="56610"/>
                  <a:pt x="843" y="30580"/>
                  <a:pt x="16829" y="78538"/>
                </a:cubicBezTo>
                <a:lnTo>
                  <a:pt x="22439" y="95367"/>
                </a:lnTo>
                <a:cubicBezTo>
                  <a:pt x="24309" y="89757"/>
                  <a:pt x="27267" y="84399"/>
                  <a:pt x="28049" y="78538"/>
                </a:cubicBezTo>
                <a:cubicBezTo>
                  <a:pt x="31025" y="56218"/>
                  <a:pt x="24341" y="31719"/>
                  <a:pt x="33659" y="11220"/>
                </a:cubicBezTo>
                <a:cubicBezTo>
                  <a:pt x="36849" y="4201"/>
                  <a:pt x="48618" y="14960"/>
                  <a:pt x="56098" y="16830"/>
                </a:cubicBezTo>
                <a:cubicBezTo>
                  <a:pt x="61706" y="33654"/>
                  <a:pt x="78119" y="65393"/>
                  <a:pt x="61708" y="84148"/>
                </a:cubicBezTo>
                <a:cubicBezTo>
                  <a:pt x="53920" y="93048"/>
                  <a:pt x="28049" y="95367"/>
                  <a:pt x="28049" y="9536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6" name="Freeform 55"/>
          <p:cNvSpPr/>
          <p:nvPr/>
        </p:nvSpPr>
        <p:spPr>
          <a:xfrm>
            <a:off x="2747576" y="5774162"/>
            <a:ext cx="68809" cy="95367"/>
          </a:xfrm>
          <a:custGeom>
            <a:avLst/>
            <a:gdLst>
              <a:gd name="connsiteX0" fmla="*/ 0 w 68809"/>
              <a:gd name="connsiteY0" fmla="*/ 0 h 95367"/>
              <a:gd name="connsiteX1" fmla="*/ 16829 w 68809"/>
              <a:gd name="connsiteY1" fmla="*/ 78538 h 95367"/>
              <a:gd name="connsiteX2" fmla="*/ 22439 w 68809"/>
              <a:gd name="connsiteY2" fmla="*/ 95367 h 95367"/>
              <a:gd name="connsiteX3" fmla="*/ 28049 w 68809"/>
              <a:gd name="connsiteY3" fmla="*/ 78538 h 95367"/>
              <a:gd name="connsiteX4" fmla="*/ 33659 w 68809"/>
              <a:gd name="connsiteY4" fmla="*/ 11220 h 95367"/>
              <a:gd name="connsiteX5" fmla="*/ 56098 w 68809"/>
              <a:gd name="connsiteY5" fmla="*/ 16830 h 95367"/>
              <a:gd name="connsiteX6" fmla="*/ 61708 w 68809"/>
              <a:gd name="connsiteY6" fmla="*/ 84148 h 95367"/>
              <a:gd name="connsiteX7" fmla="*/ 28049 w 68809"/>
              <a:gd name="connsiteY7" fmla="*/ 95367 h 95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809" h="95367">
                <a:moveTo>
                  <a:pt x="0" y="0"/>
                </a:moveTo>
                <a:cubicBezTo>
                  <a:pt x="7076" y="56610"/>
                  <a:pt x="843" y="30580"/>
                  <a:pt x="16829" y="78538"/>
                </a:cubicBezTo>
                <a:lnTo>
                  <a:pt x="22439" y="95367"/>
                </a:lnTo>
                <a:cubicBezTo>
                  <a:pt x="24309" y="89757"/>
                  <a:pt x="27267" y="84399"/>
                  <a:pt x="28049" y="78538"/>
                </a:cubicBezTo>
                <a:cubicBezTo>
                  <a:pt x="31025" y="56218"/>
                  <a:pt x="24341" y="31719"/>
                  <a:pt x="33659" y="11220"/>
                </a:cubicBezTo>
                <a:cubicBezTo>
                  <a:pt x="36849" y="4201"/>
                  <a:pt x="48618" y="14960"/>
                  <a:pt x="56098" y="16830"/>
                </a:cubicBezTo>
                <a:cubicBezTo>
                  <a:pt x="61706" y="33654"/>
                  <a:pt x="78119" y="65393"/>
                  <a:pt x="61708" y="84148"/>
                </a:cubicBezTo>
                <a:cubicBezTo>
                  <a:pt x="53920" y="93048"/>
                  <a:pt x="28049" y="95367"/>
                  <a:pt x="28049" y="95367"/>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5" name="Freeform 54"/>
          <p:cNvSpPr/>
          <p:nvPr/>
        </p:nvSpPr>
        <p:spPr>
          <a:xfrm>
            <a:off x="2347587" y="5869331"/>
            <a:ext cx="67996" cy="280491"/>
          </a:xfrm>
          <a:custGeom>
            <a:avLst/>
            <a:gdLst>
              <a:gd name="connsiteX0" fmla="*/ 67996 w 67996"/>
              <a:gd name="connsiteY0" fmla="*/ 0 h 280491"/>
              <a:gd name="connsiteX1" fmla="*/ 56777 w 67996"/>
              <a:gd name="connsiteY1" fmla="*/ 56098 h 280491"/>
              <a:gd name="connsiteX2" fmla="*/ 45557 w 67996"/>
              <a:gd name="connsiteY2" fmla="*/ 89757 h 280491"/>
              <a:gd name="connsiteX3" fmla="*/ 28728 w 67996"/>
              <a:gd name="connsiteY3" fmla="*/ 106586 h 280491"/>
              <a:gd name="connsiteX4" fmla="*/ 6288 w 67996"/>
              <a:gd name="connsiteY4" fmla="*/ 157075 h 280491"/>
              <a:gd name="connsiteX5" fmla="*/ 679 w 67996"/>
              <a:gd name="connsiteY5" fmla="*/ 179514 h 280491"/>
              <a:gd name="connsiteX6" fmla="*/ 679 w 67996"/>
              <a:gd name="connsiteY6" fmla="*/ 280491 h 28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96" h="280491">
                <a:moveTo>
                  <a:pt x="67996" y="0"/>
                </a:moveTo>
                <a:cubicBezTo>
                  <a:pt x="64256" y="18699"/>
                  <a:pt x="62808" y="38007"/>
                  <a:pt x="56777" y="56098"/>
                </a:cubicBezTo>
                <a:cubicBezTo>
                  <a:pt x="53037" y="67318"/>
                  <a:pt x="53920" y="81394"/>
                  <a:pt x="45557" y="89757"/>
                </a:cubicBezTo>
                <a:cubicBezTo>
                  <a:pt x="39947" y="95367"/>
                  <a:pt x="33807" y="100491"/>
                  <a:pt x="28728" y="106586"/>
                </a:cubicBezTo>
                <a:cubicBezTo>
                  <a:pt x="15572" y="122373"/>
                  <a:pt x="11529" y="136110"/>
                  <a:pt x="6288" y="157075"/>
                </a:cubicBezTo>
                <a:cubicBezTo>
                  <a:pt x="4418" y="164555"/>
                  <a:pt x="1029" y="171812"/>
                  <a:pt x="679" y="179514"/>
                </a:cubicBezTo>
                <a:cubicBezTo>
                  <a:pt x="-849" y="213138"/>
                  <a:pt x="679" y="246832"/>
                  <a:pt x="679" y="280491"/>
                </a:cubicBez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7" name="Freeform 56"/>
          <p:cNvSpPr/>
          <p:nvPr/>
        </p:nvSpPr>
        <p:spPr>
          <a:xfrm>
            <a:off x="2436474" y="5875044"/>
            <a:ext cx="50958" cy="308539"/>
          </a:xfrm>
          <a:custGeom>
            <a:avLst/>
            <a:gdLst>
              <a:gd name="connsiteX0" fmla="*/ 0 w 50958"/>
              <a:gd name="connsiteY0" fmla="*/ 0 h 308539"/>
              <a:gd name="connsiteX1" fmla="*/ 5609 w 50958"/>
              <a:gd name="connsiteY1" fmla="*/ 100976 h 308539"/>
              <a:gd name="connsiteX2" fmla="*/ 16829 w 50958"/>
              <a:gd name="connsiteY2" fmla="*/ 201953 h 308539"/>
              <a:gd name="connsiteX3" fmla="*/ 28049 w 50958"/>
              <a:gd name="connsiteY3" fmla="*/ 235612 h 308539"/>
              <a:gd name="connsiteX4" fmla="*/ 33658 w 50958"/>
              <a:gd name="connsiteY4" fmla="*/ 252441 h 308539"/>
              <a:gd name="connsiteX5" fmla="*/ 50488 w 50958"/>
              <a:gd name="connsiteY5" fmla="*/ 286100 h 308539"/>
              <a:gd name="connsiteX6" fmla="*/ 50488 w 50958"/>
              <a:gd name="connsiteY6" fmla="*/ 308539 h 30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58" h="308539">
                <a:moveTo>
                  <a:pt x="0" y="0"/>
                </a:moveTo>
                <a:cubicBezTo>
                  <a:pt x="1870" y="33659"/>
                  <a:pt x="3367" y="67340"/>
                  <a:pt x="5609" y="100976"/>
                </a:cubicBezTo>
                <a:cubicBezTo>
                  <a:pt x="7024" y="122205"/>
                  <a:pt x="10113" y="175091"/>
                  <a:pt x="16829" y="201953"/>
                </a:cubicBezTo>
                <a:cubicBezTo>
                  <a:pt x="19697" y="213426"/>
                  <a:pt x="24309" y="224392"/>
                  <a:pt x="28049" y="235612"/>
                </a:cubicBezTo>
                <a:cubicBezTo>
                  <a:pt x="29919" y="241222"/>
                  <a:pt x="30378" y="247521"/>
                  <a:pt x="33658" y="252441"/>
                </a:cubicBezTo>
                <a:cubicBezTo>
                  <a:pt x="41738" y="264560"/>
                  <a:pt x="48377" y="271321"/>
                  <a:pt x="50488" y="286100"/>
                </a:cubicBezTo>
                <a:cubicBezTo>
                  <a:pt x="51546" y="293504"/>
                  <a:pt x="50488" y="301059"/>
                  <a:pt x="50488" y="308539"/>
                </a:cubicBez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8" name="Freeform 57"/>
          <p:cNvSpPr/>
          <p:nvPr/>
        </p:nvSpPr>
        <p:spPr>
          <a:xfrm>
            <a:off x="2460462" y="5863721"/>
            <a:ext cx="106586" cy="201953"/>
          </a:xfrm>
          <a:custGeom>
            <a:avLst/>
            <a:gdLst>
              <a:gd name="connsiteX0" fmla="*/ 0 w 106586"/>
              <a:gd name="connsiteY0" fmla="*/ 0 h 201953"/>
              <a:gd name="connsiteX1" fmla="*/ 11219 w 106586"/>
              <a:gd name="connsiteY1" fmla="*/ 28049 h 201953"/>
              <a:gd name="connsiteX2" fmla="*/ 16829 w 106586"/>
              <a:gd name="connsiteY2" fmla="*/ 50488 h 201953"/>
              <a:gd name="connsiteX3" fmla="*/ 22439 w 106586"/>
              <a:gd name="connsiteY3" fmla="*/ 67318 h 201953"/>
              <a:gd name="connsiteX4" fmla="*/ 28049 w 106586"/>
              <a:gd name="connsiteY4" fmla="*/ 117806 h 201953"/>
              <a:gd name="connsiteX5" fmla="*/ 33659 w 106586"/>
              <a:gd name="connsiteY5" fmla="*/ 140245 h 201953"/>
              <a:gd name="connsiteX6" fmla="*/ 50488 w 106586"/>
              <a:gd name="connsiteY6" fmla="*/ 157075 h 201953"/>
              <a:gd name="connsiteX7" fmla="*/ 84147 w 106586"/>
              <a:gd name="connsiteY7" fmla="*/ 168294 h 201953"/>
              <a:gd name="connsiteX8" fmla="*/ 100977 w 106586"/>
              <a:gd name="connsiteY8" fmla="*/ 185124 h 201953"/>
              <a:gd name="connsiteX9" fmla="*/ 106586 w 106586"/>
              <a:gd name="connsiteY9" fmla="*/ 201953 h 20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586" h="201953">
                <a:moveTo>
                  <a:pt x="0" y="0"/>
                </a:moveTo>
                <a:cubicBezTo>
                  <a:pt x="3740" y="9350"/>
                  <a:pt x="8035" y="18496"/>
                  <a:pt x="11219" y="28049"/>
                </a:cubicBezTo>
                <a:cubicBezTo>
                  <a:pt x="13657" y="35363"/>
                  <a:pt x="14711" y="43075"/>
                  <a:pt x="16829" y="50488"/>
                </a:cubicBezTo>
                <a:cubicBezTo>
                  <a:pt x="18454" y="56174"/>
                  <a:pt x="20569" y="61708"/>
                  <a:pt x="22439" y="67318"/>
                </a:cubicBezTo>
                <a:cubicBezTo>
                  <a:pt x="24309" y="84147"/>
                  <a:pt x="25474" y="101070"/>
                  <a:pt x="28049" y="117806"/>
                </a:cubicBezTo>
                <a:cubicBezTo>
                  <a:pt x="29221" y="125426"/>
                  <a:pt x="29834" y="133551"/>
                  <a:pt x="33659" y="140245"/>
                </a:cubicBezTo>
                <a:cubicBezTo>
                  <a:pt x="37595" y="147133"/>
                  <a:pt x="43553" y="153222"/>
                  <a:pt x="50488" y="157075"/>
                </a:cubicBezTo>
                <a:cubicBezTo>
                  <a:pt x="60826" y="162818"/>
                  <a:pt x="84147" y="168294"/>
                  <a:pt x="84147" y="168294"/>
                </a:cubicBezTo>
                <a:cubicBezTo>
                  <a:pt x="89757" y="173904"/>
                  <a:pt x="96576" y="178523"/>
                  <a:pt x="100977" y="185124"/>
                </a:cubicBezTo>
                <a:cubicBezTo>
                  <a:pt x="104257" y="190044"/>
                  <a:pt x="106586" y="201953"/>
                  <a:pt x="106586" y="201953"/>
                </a:cubicBez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0" name="Freeform 59"/>
          <p:cNvSpPr/>
          <p:nvPr/>
        </p:nvSpPr>
        <p:spPr>
          <a:xfrm>
            <a:off x="2712598" y="5853706"/>
            <a:ext cx="45719" cy="280491"/>
          </a:xfrm>
          <a:custGeom>
            <a:avLst/>
            <a:gdLst>
              <a:gd name="connsiteX0" fmla="*/ 67996 w 67996"/>
              <a:gd name="connsiteY0" fmla="*/ 0 h 280491"/>
              <a:gd name="connsiteX1" fmla="*/ 56777 w 67996"/>
              <a:gd name="connsiteY1" fmla="*/ 56098 h 280491"/>
              <a:gd name="connsiteX2" fmla="*/ 45557 w 67996"/>
              <a:gd name="connsiteY2" fmla="*/ 89757 h 280491"/>
              <a:gd name="connsiteX3" fmla="*/ 28728 w 67996"/>
              <a:gd name="connsiteY3" fmla="*/ 106586 h 280491"/>
              <a:gd name="connsiteX4" fmla="*/ 6288 w 67996"/>
              <a:gd name="connsiteY4" fmla="*/ 157075 h 280491"/>
              <a:gd name="connsiteX5" fmla="*/ 679 w 67996"/>
              <a:gd name="connsiteY5" fmla="*/ 179514 h 280491"/>
              <a:gd name="connsiteX6" fmla="*/ 679 w 67996"/>
              <a:gd name="connsiteY6" fmla="*/ 280491 h 280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996" h="280491">
                <a:moveTo>
                  <a:pt x="67996" y="0"/>
                </a:moveTo>
                <a:cubicBezTo>
                  <a:pt x="64256" y="18699"/>
                  <a:pt x="62808" y="38007"/>
                  <a:pt x="56777" y="56098"/>
                </a:cubicBezTo>
                <a:cubicBezTo>
                  <a:pt x="53037" y="67318"/>
                  <a:pt x="53920" y="81394"/>
                  <a:pt x="45557" y="89757"/>
                </a:cubicBezTo>
                <a:cubicBezTo>
                  <a:pt x="39947" y="95367"/>
                  <a:pt x="33807" y="100491"/>
                  <a:pt x="28728" y="106586"/>
                </a:cubicBezTo>
                <a:cubicBezTo>
                  <a:pt x="15572" y="122373"/>
                  <a:pt x="11529" y="136110"/>
                  <a:pt x="6288" y="157075"/>
                </a:cubicBezTo>
                <a:cubicBezTo>
                  <a:pt x="4418" y="164555"/>
                  <a:pt x="1029" y="171812"/>
                  <a:pt x="679" y="179514"/>
                </a:cubicBezTo>
                <a:cubicBezTo>
                  <a:pt x="-849" y="213138"/>
                  <a:pt x="679" y="246832"/>
                  <a:pt x="679" y="280491"/>
                </a:cubicBez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2" name="Freeform 61"/>
          <p:cNvSpPr/>
          <p:nvPr/>
        </p:nvSpPr>
        <p:spPr>
          <a:xfrm flipH="1">
            <a:off x="2755766" y="5859419"/>
            <a:ext cx="45719" cy="240321"/>
          </a:xfrm>
          <a:custGeom>
            <a:avLst/>
            <a:gdLst>
              <a:gd name="connsiteX0" fmla="*/ 0 w 50958"/>
              <a:gd name="connsiteY0" fmla="*/ 0 h 308539"/>
              <a:gd name="connsiteX1" fmla="*/ 5609 w 50958"/>
              <a:gd name="connsiteY1" fmla="*/ 100976 h 308539"/>
              <a:gd name="connsiteX2" fmla="*/ 16829 w 50958"/>
              <a:gd name="connsiteY2" fmla="*/ 201953 h 308539"/>
              <a:gd name="connsiteX3" fmla="*/ 28049 w 50958"/>
              <a:gd name="connsiteY3" fmla="*/ 235612 h 308539"/>
              <a:gd name="connsiteX4" fmla="*/ 33658 w 50958"/>
              <a:gd name="connsiteY4" fmla="*/ 252441 h 308539"/>
              <a:gd name="connsiteX5" fmla="*/ 50488 w 50958"/>
              <a:gd name="connsiteY5" fmla="*/ 286100 h 308539"/>
              <a:gd name="connsiteX6" fmla="*/ 50488 w 50958"/>
              <a:gd name="connsiteY6" fmla="*/ 308539 h 308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0958" h="308539">
                <a:moveTo>
                  <a:pt x="0" y="0"/>
                </a:moveTo>
                <a:cubicBezTo>
                  <a:pt x="1870" y="33659"/>
                  <a:pt x="3367" y="67340"/>
                  <a:pt x="5609" y="100976"/>
                </a:cubicBezTo>
                <a:cubicBezTo>
                  <a:pt x="7024" y="122205"/>
                  <a:pt x="10113" y="175091"/>
                  <a:pt x="16829" y="201953"/>
                </a:cubicBezTo>
                <a:cubicBezTo>
                  <a:pt x="19697" y="213426"/>
                  <a:pt x="24309" y="224392"/>
                  <a:pt x="28049" y="235612"/>
                </a:cubicBezTo>
                <a:cubicBezTo>
                  <a:pt x="29919" y="241222"/>
                  <a:pt x="30378" y="247521"/>
                  <a:pt x="33658" y="252441"/>
                </a:cubicBezTo>
                <a:cubicBezTo>
                  <a:pt x="41738" y="264560"/>
                  <a:pt x="48377" y="271321"/>
                  <a:pt x="50488" y="286100"/>
                </a:cubicBezTo>
                <a:cubicBezTo>
                  <a:pt x="51546" y="293504"/>
                  <a:pt x="50488" y="301059"/>
                  <a:pt x="50488" y="308539"/>
                </a:cubicBez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3" name="Freeform 62"/>
          <p:cNvSpPr/>
          <p:nvPr/>
        </p:nvSpPr>
        <p:spPr>
          <a:xfrm>
            <a:off x="2825473" y="5848096"/>
            <a:ext cx="101100" cy="298242"/>
          </a:xfrm>
          <a:custGeom>
            <a:avLst/>
            <a:gdLst>
              <a:gd name="connsiteX0" fmla="*/ 0 w 106586"/>
              <a:gd name="connsiteY0" fmla="*/ 0 h 201953"/>
              <a:gd name="connsiteX1" fmla="*/ 11219 w 106586"/>
              <a:gd name="connsiteY1" fmla="*/ 28049 h 201953"/>
              <a:gd name="connsiteX2" fmla="*/ 16829 w 106586"/>
              <a:gd name="connsiteY2" fmla="*/ 50488 h 201953"/>
              <a:gd name="connsiteX3" fmla="*/ 22439 w 106586"/>
              <a:gd name="connsiteY3" fmla="*/ 67318 h 201953"/>
              <a:gd name="connsiteX4" fmla="*/ 28049 w 106586"/>
              <a:gd name="connsiteY4" fmla="*/ 117806 h 201953"/>
              <a:gd name="connsiteX5" fmla="*/ 33659 w 106586"/>
              <a:gd name="connsiteY5" fmla="*/ 140245 h 201953"/>
              <a:gd name="connsiteX6" fmla="*/ 50488 w 106586"/>
              <a:gd name="connsiteY6" fmla="*/ 157075 h 201953"/>
              <a:gd name="connsiteX7" fmla="*/ 84147 w 106586"/>
              <a:gd name="connsiteY7" fmla="*/ 168294 h 201953"/>
              <a:gd name="connsiteX8" fmla="*/ 100977 w 106586"/>
              <a:gd name="connsiteY8" fmla="*/ 185124 h 201953"/>
              <a:gd name="connsiteX9" fmla="*/ 106586 w 106586"/>
              <a:gd name="connsiteY9" fmla="*/ 201953 h 2019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6586" h="201953">
                <a:moveTo>
                  <a:pt x="0" y="0"/>
                </a:moveTo>
                <a:cubicBezTo>
                  <a:pt x="3740" y="9350"/>
                  <a:pt x="8035" y="18496"/>
                  <a:pt x="11219" y="28049"/>
                </a:cubicBezTo>
                <a:cubicBezTo>
                  <a:pt x="13657" y="35363"/>
                  <a:pt x="14711" y="43075"/>
                  <a:pt x="16829" y="50488"/>
                </a:cubicBezTo>
                <a:cubicBezTo>
                  <a:pt x="18454" y="56174"/>
                  <a:pt x="20569" y="61708"/>
                  <a:pt x="22439" y="67318"/>
                </a:cubicBezTo>
                <a:cubicBezTo>
                  <a:pt x="24309" y="84147"/>
                  <a:pt x="25474" y="101070"/>
                  <a:pt x="28049" y="117806"/>
                </a:cubicBezTo>
                <a:cubicBezTo>
                  <a:pt x="29221" y="125426"/>
                  <a:pt x="29834" y="133551"/>
                  <a:pt x="33659" y="140245"/>
                </a:cubicBezTo>
                <a:cubicBezTo>
                  <a:pt x="37595" y="147133"/>
                  <a:pt x="43553" y="153222"/>
                  <a:pt x="50488" y="157075"/>
                </a:cubicBezTo>
                <a:cubicBezTo>
                  <a:pt x="60826" y="162818"/>
                  <a:pt x="84147" y="168294"/>
                  <a:pt x="84147" y="168294"/>
                </a:cubicBezTo>
                <a:cubicBezTo>
                  <a:pt x="89757" y="173904"/>
                  <a:pt x="96576" y="178523"/>
                  <a:pt x="100977" y="185124"/>
                </a:cubicBezTo>
                <a:cubicBezTo>
                  <a:pt x="104257" y="190044"/>
                  <a:pt x="106586" y="201953"/>
                  <a:pt x="106586" y="201953"/>
                </a:cubicBezTo>
              </a:path>
            </a:pathLst>
          </a:custGeom>
          <a:noFill/>
          <a:ln w="190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9" name="Freeform 68"/>
          <p:cNvSpPr/>
          <p:nvPr/>
        </p:nvSpPr>
        <p:spPr>
          <a:xfrm>
            <a:off x="646927" y="5521071"/>
            <a:ext cx="1057702" cy="593678"/>
          </a:xfrm>
          <a:custGeom>
            <a:avLst/>
            <a:gdLst>
              <a:gd name="connsiteX0" fmla="*/ 1016759 w 1057702"/>
              <a:gd name="connsiteY0" fmla="*/ 225188 h 593678"/>
              <a:gd name="connsiteX1" fmla="*/ 989463 w 1057702"/>
              <a:gd name="connsiteY1" fmla="*/ 184245 h 593678"/>
              <a:gd name="connsiteX2" fmla="*/ 928048 w 1057702"/>
              <a:gd name="connsiteY2" fmla="*/ 156949 h 593678"/>
              <a:gd name="connsiteX3" fmla="*/ 887105 w 1057702"/>
              <a:gd name="connsiteY3" fmla="*/ 143302 h 593678"/>
              <a:gd name="connsiteX4" fmla="*/ 866633 w 1057702"/>
              <a:gd name="connsiteY4" fmla="*/ 136478 h 593678"/>
              <a:gd name="connsiteX5" fmla="*/ 825690 w 1057702"/>
              <a:gd name="connsiteY5" fmla="*/ 109182 h 593678"/>
              <a:gd name="connsiteX6" fmla="*/ 764275 w 1057702"/>
              <a:gd name="connsiteY6" fmla="*/ 88711 h 593678"/>
              <a:gd name="connsiteX7" fmla="*/ 743803 w 1057702"/>
              <a:gd name="connsiteY7" fmla="*/ 81887 h 593678"/>
              <a:gd name="connsiteX8" fmla="*/ 723332 w 1057702"/>
              <a:gd name="connsiteY8" fmla="*/ 68239 h 593678"/>
              <a:gd name="connsiteX9" fmla="*/ 696036 w 1057702"/>
              <a:gd name="connsiteY9" fmla="*/ 61415 h 593678"/>
              <a:gd name="connsiteX10" fmla="*/ 675564 w 1057702"/>
              <a:gd name="connsiteY10" fmla="*/ 54591 h 593678"/>
              <a:gd name="connsiteX11" fmla="*/ 641445 w 1057702"/>
              <a:gd name="connsiteY11" fmla="*/ 47767 h 593678"/>
              <a:gd name="connsiteX12" fmla="*/ 607326 w 1057702"/>
              <a:gd name="connsiteY12" fmla="*/ 34120 h 593678"/>
              <a:gd name="connsiteX13" fmla="*/ 586854 w 1057702"/>
              <a:gd name="connsiteY13" fmla="*/ 27296 h 593678"/>
              <a:gd name="connsiteX14" fmla="*/ 552735 w 1057702"/>
              <a:gd name="connsiteY14" fmla="*/ 13648 h 593678"/>
              <a:gd name="connsiteX15" fmla="*/ 511791 w 1057702"/>
              <a:gd name="connsiteY15" fmla="*/ 0 h 593678"/>
              <a:gd name="connsiteX16" fmla="*/ 464024 w 1057702"/>
              <a:gd name="connsiteY16" fmla="*/ 6824 h 593678"/>
              <a:gd name="connsiteX17" fmla="*/ 436729 w 1057702"/>
              <a:gd name="connsiteY17" fmla="*/ 13648 h 593678"/>
              <a:gd name="connsiteX18" fmla="*/ 375314 w 1057702"/>
              <a:gd name="connsiteY18" fmla="*/ 20472 h 593678"/>
              <a:gd name="connsiteX19" fmla="*/ 293427 w 1057702"/>
              <a:gd name="connsiteY19" fmla="*/ 47767 h 593678"/>
              <a:gd name="connsiteX20" fmla="*/ 272956 w 1057702"/>
              <a:gd name="connsiteY20" fmla="*/ 54591 h 593678"/>
              <a:gd name="connsiteX21" fmla="*/ 252484 w 1057702"/>
              <a:gd name="connsiteY21" fmla="*/ 68239 h 593678"/>
              <a:gd name="connsiteX22" fmla="*/ 245660 w 1057702"/>
              <a:gd name="connsiteY22" fmla="*/ 88711 h 593678"/>
              <a:gd name="connsiteX23" fmla="*/ 225188 w 1057702"/>
              <a:gd name="connsiteY23" fmla="*/ 95535 h 593678"/>
              <a:gd name="connsiteX24" fmla="*/ 204717 w 1057702"/>
              <a:gd name="connsiteY24" fmla="*/ 109182 h 593678"/>
              <a:gd name="connsiteX25" fmla="*/ 184245 w 1057702"/>
              <a:gd name="connsiteY25" fmla="*/ 129654 h 593678"/>
              <a:gd name="connsiteX26" fmla="*/ 129654 w 1057702"/>
              <a:gd name="connsiteY26" fmla="*/ 150126 h 593678"/>
              <a:gd name="connsiteX27" fmla="*/ 102359 w 1057702"/>
              <a:gd name="connsiteY27" fmla="*/ 177421 h 593678"/>
              <a:gd name="connsiteX28" fmla="*/ 75063 w 1057702"/>
              <a:gd name="connsiteY28" fmla="*/ 211540 h 593678"/>
              <a:gd name="connsiteX29" fmla="*/ 61415 w 1057702"/>
              <a:gd name="connsiteY29" fmla="*/ 232012 h 593678"/>
              <a:gd name="connsiteX30" fmla="*/ 27296 w 1057702"/>
              <a:gd name="connsiteY30" fmla="*/ 266132 h 593678"/>
              <a:gd name="connsiteX31" fmla="*/ 6824 w 1057702"/>
              <a:gd name="connsiteY31" fmla="*/ 334370 h 593678"/>
              <a:gd name="connsiteX32" fmla="*/ 0 w 1057702"/>
              <a:gd name="connsiteY32" fmla="*/ 354842 h 593678"/>
              <a:gd name="connsiteX33" fmla="*/ 13648 w 1057702"/>
              <a:gd name="connsiteY33" fmla="*/ 416257 h 593678"/>
              <a:gd name="connsiteX34" fmla="*/ 40944 w 1057702"/>
              <a:gd name="connsiteY34" fmla="*/ 457200 h 593678"/>
              <a:gd name="connsiteX35" fmla="*/ 54591 w 1057702"/>
              <a:gd name="connsiteY35" fmla="*/ 498143 h 593678"/>
              <a:gd name="connsiteX36" fmla="*/ 95535 w 1057702"/>
              <a:gd name="connsiteY36" fmla="*/ 525439 h 593678"/>
              <a:gd name="connsiteX37" fmla="*/ 116006 w 1057702"/>
              <a:gd name="connsiteY37" fmla="*/ 539087 h 593678"/>
              <a:gd name="connsiteX38" fmla="*/ 156950 w 1057702"/>
              <a:gd name="connsiteY38" fmla="*/ 552735 h 593678"/>
              <a:gd name="connsiteX39" fmla="*/ 177421 w 1057702"/>
              <a:gd name="connsiteY39" fmla="*/ 559558 h 593678"/>
              <a:gd name="connsiteX40" fmla="*/ 245660 w 1057702"/>
              <a:gd name="connsiteY40" fmla="*/ 586854 h 593678"/>
              <a:gd name="connsiteX41" fmla="*/ 266132 w 1057702"/>
              <a:gd name="connsiteY41" fmla="*/ 593678 h 593678"/>
              <a:gd name="connsiteX42" fmla="*/ 313899 w 1057702"/>
              <a:gd name="connsiteY42" fmla="*/ 586854 h 593678"/>
              <a:gd name="connsiteX43" fmla="*/ 341194 w 1057702"/>
              <a:gd name="connsiteY43" fmla="*/ 580030 h 593678"/>
              <a:gd name="connsiteX44" fmla="*/ 361666 w 1057702"/>
              <a:gd name="connsiteY44" fmla="*/ 573206 h 593678"/>
              <a:gd name="connsiteX45" fmla="*/ 416257 w 1057702"/>
              <a:gd name="connsiteY45" fmla="*/ 566382 h 593678"/>
              <a:gd name="connsiteX46" fmla="*/ 450376 w 1057702"/>
              <a:gd name="connsiteY46" fmla="*/ 559558 h 593678"/>
              <a:gd name="connsiteX47" fmla="*/ 491320 w 1057702"/>
              <a:gd name="connsiteY47" fmla="*/ 545911 h 593678"/>
              <a:gd name="connsiteX48" fmla="*/ 511791 w 1057702"/>
              <a:gd name="connsiteY48" fmla="*/ 532263 h 593678"/>
              <a:gd name="connsiteX49" fmla="*/ 539087 w 1057702"/>
              <a:gd name="connsiteY49" fmla="*/ 504967 h 593678"/>
              <a:gd name="connsiteX50" fmla="*/ 566382 w 1057702"/>
              <a:gd name="connsiteY50" fmla="*/ 498143 h 593678"/>
              <a:gd name="connsiteX51" fmla="*/ 607326 w 1057702"/>
              <a:gd name="connsiteY51" fmla="*/ 484496 h 593678"/>
              <a:gd name="connsiteX52" fmla="*/ 648269 w 1057702"/>
              <a:gd name="connsiteY52" fmla="*/ 470848 h 593678"/>
              <a:gd name="connsiteX53" fmla="*/ 668741 w 1057702"/>
              <a:gd name="connsiteY53" fmla="*/ 464024 h 593678"/>
              <a:gd name="connsiteX54" fmla="*/ 709684 w 1057702"/>
              <a:gd name="connsiteY54" fmla="*/ 436729 h 593678"/>
              <a:gd name="connsiteX55" fmla="*/ 743803 w 1057702"/>
              <a:gd name="connsiteY55" fmla="*/ 429905 h 593678"/>
              <a:gd name="connsiteX56" fmla="*/ 764275 w 1057702"/>
              <a:gd name="connsiteY56" fmla="*/ 423081 h 593678"/>
              <a:gd name="connsiteX57" fmla="*/ 805218 w 1057702"/>
              <a:gd name="connsiteY57" fmla="*/ 416257 h 593678"/>
              <a:gd name="connsiteX58" fmla="*/ 866633 w 1057702"/>
              <a:gd name="connsiteY58" fmla="*/ 423081 h 593678"/>
              <a:gd name="connsiteX59" fmla="*/ 907576 w 1057702"/>
              <a:gd name="connsiteY59" fmla="*/ 436729 h 593678"/>
              <a:gd name="connsiteX60" fmla="*/ 928048 w 1057702"/>
              <a:gd name="connsiteY60" fmla="*/ 443552 h 593678"/>
              <a:gd name="connsiteX61" fmla="*/ 989463 w 1057702"/>
              <a:gd name="connsiteY61" fmla="*/ 429905 h 593678"/>
              <a:gd name="connsiteX62" fmla="*/ 1009935 w 1057702"/>
              <a:gd name="connsiteY62" fmla="*/ 416257 h 593678"/>
              <a:gd name="connsiteX63" fmla="*/ 1050878 w 1057702"/>
              <a:gd name="connsiteY63" fmla="*/ 348018 h 593678"/>
              <a:gd name="connsiteX64" fmla="*/ 1057702 w 1057702"/>
              <a:gd name="connsiteY64" fmla="*/ 327546 h 593678"/>
              <a:gd name="connsiteX65" fmla="*/ 1044054 w 1057702"/>
              <a:gd name="connsiteY65" fmla="*/ 266132 h 593678"/>
              <a:gd name="connsiteX66" fmla="*/ 1023582 w 1057702"/>
              <a:gd name="connsiteY66" fmla="*/ 252484 h 593678"/>
              <a:gd name="connsiteX67" fmla="*/ 1016759 w 1057702"/>
              <a:gd name="connsiteY67" fmla="*/ 225188 h 593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1057702" h="593678">
                <a:moveTo>
                  <a:pt x="1016759" y="225188"/>
                </a:moveTo>
                <a:cubicBezTo>
                  <a:pt x="1007660" y="211540"/>
                  <a:pt x="1000264" y="196589"/>
                  <a:pt x="989463" y="184245"/>
                </a:cubicBezTo>
                <a:cubicBezTo>
                  <a:pt x="976105" y="168979"/>
                  <a:pt x="943298" y="162032"/>
                  <a:pt x="928048" y="156949"/>
                </a:cubicBezTo>
                <a:lnTo>
                  <a:pt x="887105" y="143302"/>
                </a:lnTo>
                <a:cubicBezTo>
                  <a:pt x="880281" y="141027"/>
                  <a:pt x="872618" y="140468"/>
                  <a:pt x="866633" y="136478"/>
                </a:cubicBezTo>
                <a:cubicBezTo>
                  <a:pt x="852985" y="127379"/>
                  <a:pt x="841251" y="114369"/>
                  <a:pt x="825690" y="109182"/>
                </a:cubicBezTo>
                <a:lnTo>
                  <a:pt x="764275" y="88711"/>
                </a:lnTo>
                <a:lnTo>
                  <a:pt x="743803" y="81887"/>
                </a:lnTo>
                <a:cubicBezTo>
                  <a:pt x="736979" y="77338"/>
                  <a:pt x="730870" y="71470"/>
                  <a:pt x="723332" y="68239"/>
                </a:cubicBezTo>
                <a:cubicBezTo>
                  <a:pt x="714712" y="64544"/>
                  <a:pt x="705054" y="63992"/>
                  <a:pt x="696036" y="61415"/>
                </a:cubicBezTo>
                <a:cubicBezTo>
                  <a:pt x="689120" y="59439"/>
                  <a:pt x="682542" y="56336"/>
                  <a:pt x="675564" y="54591"/>
                </a:cubicBezTo>
                <a:cubicBezTo>
                  <a:pt x="664312" y="51778"/>
                  <a:pt x="652554" y="51100"/>
                  <a:pt x="641445" y="47767"/>
                </a:cubicBezTo>
                <a:cubicBezTo>
                  <a:pt x="629713" y="44247"/>
                  <a:pt x="618795" y="38421"/>
                  <a:pt x="607326" y="34120"/>
                </a:cubicBezTo>
                <a:cubicBezTo>
                  <a:pt x="600591" y="31594"/>
                  <a:pt x="593589" y="29822"/>
                  <a:pt x="586854" y="27296"/>
                </a:cubicBezTo>
                <a:cubicBezTo>
                  <a:pt x="575385" y="22995"/>
                  <a:pt x="564247" y="17834"/>
                  <a:pt x="552735" y="13648"/>
                </a:cubicBezTo>
                <a:cubicBezTo>
                  <a:pt x="539215" y="8732"/>
                  <a:pt x="511791" y="0"/>
                  <a:pt x="511791" y="0"/>
                </a:cubicBezTo>
                <a:cubicBezTo>
                  <a:pt x="495869" y="2275"/>
                  <a:pt x="479849" y="3947"/>
                  <a:pt x="464024" y="6824"/>
                </a:cubicBezTo>
                <a:cubicBezTo>
                  <a:pt x="454797" y="8502"/>
                  <a:pt x="445998" y="12222"/>
                  <a:pt x="436729" y="13648"/>
                </a:cubicBezTo>
                <a:cubicBezTo>
                  <a:pt x="416371" y="16780"/>
                  <a:pt x="395786" y="18197"/>
                  <a:pt x="375314" y="20472"/>
                </a:cubicBezTo>
                <a:lnTo>
                  <a:pt x="293427" y="47767"/>
                </a:lnTo>
                <a:cubicBezTo>
                  <a:pt x="286603" y="50042"/>
                  <a:pt x="278941" y="50601"/>
                  <a:pt x="272956" y="54591"/>
                </a:cubicBezTo>
                <a:lnTo>
                  <a:pt x="252484" y="68239"/>
                </a:lnTo>
                <a:cubicBezTo>
                  <a:pt x="250209" y="75063"/>
                  <a:pt x="250746" y="83625"/>
                  <a:pt x="245660" y="88711"/>
                </a:cubicBezTo>
                <a:cubicBezTo>
                  <a:pt x="240574" y="93797"/>
                  <a:pt x="231622" y="92318"/>
                  <a:pt x="225188" y="95535"/>
                </a:cubicBezTo>
                <a:cubicBezTo>
                  <a:pt x="217853" y="99203"/>
                  <a:pt x="211017" y="103932"/>
                  <a:pt x="204717" y="109182"/>
                </a:cubicBezTo>
                <a:cubicBezTo>
                  <a:pt x="197303" y="115360"/>
                  <a:pt x="192429" y="124539"/>
                  <a:pt x="184245" y="129654"/>
                </a:cubicBezTo>
                <a:cubicBezTo>
                  <a:pt x="174919" y="135483"/>
                  <a:pt x="143266" y="145589"/>
                  <a:pt x="129654" y="150126"/>
                </a:cubicBezTo>
                <a:cubicBezTo>
                  <a:pt x="120556" y="159224"/>
                  <a:pt x="109838" y="166951"/>
                  <a:pt x="102359" y="177421"/>
                </a:cubicBezTo>
                <a:cubicBezTo>
                  <a:pt x="72396" y="219369"/>
                  <a:pt x="124945" y="178288"/>
                  <a:pt x="75063" y="211540"/>
                </a:cubicBezTo>
                <a:cubicBezTo>
                  <a:pt x="70514" y="218364"/>
                  <a:pt x="67214" y="226213"/>
                  <a:pt x="61415" y="232012"/>
                </a:cubicBezTo>
                <a:cubicBezTo>
                  <a:pt x="37759" y="255669"/>
                  <a:pt x="41854" y="233377"/>
                  <a:pt x="27296" y="266132"/>
                </a:cubicBezTo>
                <a:cubicBezTo>
                  <a:pt x="14323" y="295321"/>
                  <a:pt x="14764" y="306582"/>
                  <a:pt x="6824" y="334370"/>
                </a:cubicBezTo>
                <a:cubicBezTo>
                  <a:pt x="4848" y="341286"/>
                  <a:pt x="2275" y="348018"/>
                  <a:pt x="0" y="354842"/>
                </a:cubicBezTo>
                <a:cubicBezTo>
                  <a:pt x="1851" y="365950"/>
                  <a:pt x="5649" y="401858"/>
                  <a:pt x="13648" y="416257"/>
                </a:cubicBezTo>
                <a:cubicBezTo>
                  <a:pt x="21614" y="430595"/>
                  <a:pt x="40944" y="457200"/>
                  <a:pt x="40944" y="457200"/>
                </a:cubicBezTo>
                <a:cubicBezTo>
                  <a:pt x="45493" y="470848"/>
                  <a:pt x="42621" y="490163"/>
                  <a:pt x="54591" y="498143"/>
                </a:cubicBezTo>
                <a:lnTo>
                  <a:pt x="95535" y="525439"/>
                </a:lnTo>
                <a:cubicBezTo>
                  <a:pt x="102359" y="529988"/>
                  <a:pt x="108226" y="536494"/>
                  <a:pt x="116006" y="539087"/>
                </a:cubicBezTo>
                <a:lnTo>
                  <a:pt x="156950" y="552735"/>
                </a:lnTo>
                <a:cubicBezTo>
                  <a:pt x="163774" y="555009"/>
                  <a:pt x="170988" y="556341"/>
                  <a:pt x="177421" y="559558"/>
                </a:cubicBezTo>
                <a:cubicBezTo>
                  <a:pt x="217584" y="579639"/>
                  <a:pt x="195067" y="569989"/>
                  <a:pt x="245660" y="586854"/>
                </a:cubicBezTo>
                <a:lnTo>
                  <a:pt x="266132" y="593678"/>
                </a:lnTo>
                <a:cubicBezTo>
                  <a:pt x="282054" y="591403"/>
                  <a:pt x="298074" y="589731"/>
                  <a:pt x="313899" y="586854"/>
                </a:cubicBezTo>
                <a:cubicBezTo>
                  <a:pt x="323126" y="585176"/>
                  <a:pt x="332176" y="582606"/>
                  <a:pt x="341194" y="580030"/>
                </a:cubicBezTo>
                <a:cubicBezTo>
                  <a:pt x="348110" y="578054"/>
                  <a:pt x="354589" y="574493"/>
                  <a:pt x="361666" y="573206"/>
                </a:cubicBezTo>
                <a:cubicBezTo>
                  <a:pt x="379709" y="569925"/>
                  <a:pt x="398132" y="569171"/>
                  <a:pt x="416257" y="566382"/>
                </a:cubicBezTo>
                <a:cubicBezTo>
                  <a:pt x="427720" y="564618"/>
                  <a:pt x="439186" y="562610"/>
                  <a:pt x="450376" y="559558"/>
                </a:cubicBezTo>
                <a:cubicBezTo>
                  <a:pt x="464255" y="555773"/>
                  <a:pt x="491320" y="545911"/>
                  <a:pt x="491320" y="545911"/>
                </a:cubicBezTo>
                <a:cubicBezTo>
                  <a:pt x="498144" y="541362"/>
                  <a:pt x="505564" y="537600"/>
                  <a:pt x="511791" y="532263"/>
                </a:cubicBezTo>
                <a:cubicBezTo>
                  <a:pt x="521561" y="523889"/>
                  <a:pt x="528175" y="511787"/>
                  <a:pt x="539087" y="504967"/>
                </a:cubicBezTo>
                <a:cubicBezTo>
                  <a:pt x="547040" y="499996"/>
                  <a:pt x="557399" y="500838"/>
                  <a:pt x="566382" y="498143"/>
                </a:cubicBezTo>
                <a:cubicBezTo>
                  <a:pt x="580161" y="494009"/>
                  <a:pt x="593678" y="489045"/>
                  <a:pt x="607326" y="484496"/>
                </a:cubicBezTo>
                <a:lnTo>
                  <a:pt x="648269" y="470848"/>
                </a:lnTo>
                <a:lnTo>
                  <a:pt x="668741" y="464024"/>
                </a:lnTo>
                <a:cubicBezTo>
                  <a:pt x="682389" y="454926"/>
                  <a:pt x="693600" y="439946"/>
                  <a:pt x="709684" y="436729"/>
                </a:cubicBezTo>
                <a:cubicBezTo>
                  <a:pt x="721057" y="434454"/>
                  <a:pt x="732551" y="432718"/>
                  <a:pt x="743803" y="429905"/>
                </a:cubicBezTo>
                <a:cubicBezTo>
                  <a:pt x="750781" y="428160"/>
                  <a:pt x="757253" y="424641"/>
                  <a:pt x="764275" y="423081"/>
                </a:cubicBezTo>
                <a:cubicBezTo>
                  <a:pt x="777781" y="420080"/>
                  <a:pt x="791570" y="418532"/>
                  <a:pt x="805218" y="416257"/>
                </a:cubicBezTo>
                <a:cubicBezTo>
                  <a:pt x="825690" y="418532"/>
                  <a:pt x="846435" y="419041"/>
                  <a:pt x="866633" y="423081"/>
                </a:cubicBezTo>
                <a:cubicBezTo>
                  <a:pt x="880740" y="425902"/>
                  <a:pt x="893928" y="432180"/>
                  <a:pt x="907576" y="436729"/>
                </a:cubicBezTo>
                <a:lnTo>
                  <a:pt x="928048" y="443552"/>
                </a:lnTo>
                <a:cubicBezTo>
                  <a:pt x="943776" y="440931"/>
                  <a:pt x="972663" y="438305"/>
                  <a:pt x="989463" y="429905"/>
                </a:cubicBezTo>
                <a:cubicBezTo>
                  <a:pt x="996799" y="426237"/>
                  <a:pt x="1003111" y="420806"/>
                  <a:pt x="1009935" y="416257"/>
                </a:cubicBezTo>
                <a:cubicBezTo>
                  <a:pt x="1029339" y="387151"/>
                  <a:pt x="1038288" y="377394"/>
                  <a:pt x="1050878" y="348018"/>
                </a:cubicBezTo>
                <a:cubicBezTo>
                  <a:pt x="1053712" y="341406"/>
                  <a:pt x="1055427" y="334370"/>
                  <a:pt x="1057702" y="327546"/>
                </a:cubicBezTo>
                <a:cubicBezTo>
                  <a:pt x="1057632" y="327127"/>
                  <a:pt x="1051128" y="274974"/>
                  <a:pt x="1044054" y="266132"/>
                </a:cubicBezTo>
                <a:cubicBezTo>
                  <a:pt x="1038931" y="259728"/>
                  <a:pt x="1030406" y="257033"/>
                  <a:pt x="1023582" y="252484"/>
                </a:cubicBezTo>
                <a:lnTo>
                  <a:pt x="1016759" y="225188"/>
                </a:lnTo>
                <a:close/>
              </a:path>
            </a:pathLst>
          </a:cu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Freeform 69"/>
          <p:cNvSpPr/>
          <p:nvPr/>
        </p:nvSpPr>
        <p:spPr>
          <a:xfrm>
            <a:off x="1294039" y="5643431"/>
            <a:ext cx="274253" cy="286603"/>
          </a:xfrm>
          <a:custGeom>
            <a:avLst/>
            <a:gdLst>
              <a:gd name="connsiteX0" fmla="*/ 274253 w 274253"/>
              <a:gd name="connsiteY0" fmla="*/ 40943 h 286603"/>
              <a:gd name="connsiteX1" fmla="*/ 199190 w 274253"/>
              <a:gd name="connsiteY1" fmla="*/ 13648 h 286603"/>
              <a:gd name="connsiteX2" fmla="*/ 178719 w 274253"/>
              <a:gd name="connsiteY2" fmla="*/ 6824 h 286603"/>
              <a:gd name="connsiteX3" fmla="*/ 103656 w 274253"/>
              <a:gd name="connsiteY3" fmla="*/ 0 h 286603"/>
              <a:gd name="connsiteX4" fmla="*/ 42241 w 274253"/>
              <a:gd name="connsiteY4" fmla="*/ 13648 h 286603"/>
              <a:gd name="connsiteX5" fmla="*/ 28593 w 274253"/>
              <a:gd name="connsiteY5" fmla="*/ 34119 h 286603"/>
              <a:gd name="connsiteX6" fmla="*/ 8122 w 274253"/>
              <a:gd name="connsiteY6" fmla="*/ 47767 h 286603"/>
              <a:gd name="connsiteX7" fmla="*/ 8122 w 274253"/>
              <a:gd name="connsiteY7" fmla="*/ 143302 h 286603"/>
              <a:gd name="connsiteX8" fmla="*/ 14946 w 274253"/>
              <a:gd name="connsiteY8" fmla="*/ 163773 h 286603"/>
              <a:gd name="connsiteX9" fmla="*/ 35417 w 274253"/>
              <a:gd name="connsiteY9" fmla="*/ 170597 h 286603"/>
              <a:gd name="connsiteX10" fmla="*/ 124128 w 274253"/>
              <a:gd name="connsiteY10" fmla="*/ 259308 h 286603"/>
              <a:gd name="connsiteX11" fmla="*/ 144599 w 274253"/>
              <a:gd name="connsiteY11" fmla="*/ 272955 h 286603"/>
              <a:gd name="connsiteX12" fmla="*/ 158247 w 274253"/>
              <a:gd name="connsiteY12" fmla="*/ 286603 h 286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4253" h="286603">
                <a:moveTo>
                  <a:pt x="274253" y="40943"/>
                </a:moveTo>
                <a:cubicBezTo>
                  <a:pt x="226773" y="21952"/>
                  <a:pt x="251759" y="31171"/>
                  <a:pt x="199190" y="13648"/>
                </a:cubicBezTo>
                <a:cubicBezTo>
                  <a:pt x="192366" y="11373"/>
                  <a:pt x="185882" y="7475"/>
                  <a:pt x="178719" y="6824"/>
                </a:cubicBezTo>
                <a:lnTo>
                  <a:pt x="103656" y="0"/>
                </a:lnTo>
                <a:cubicBezTo>
                  <a:pt x="103236" y="70"/>
                  <a:pt x="51083" y="6575"/>
                  <a:pt x="42241" y="13648"/>
                </a:cubicBezTo>
                <a:cubicBezTo>
                  <a:pt x="35837" y="18771"/>
                  <a:pt x="34392" y="28320"/>
                  <a:pt x="28593" y="34119"/>
                </a:cubicBezTo>
                <a:cubicBezTo>
                  <a:pt x="22794" y="39918"/>
                  <a:pt x="14946" y="43218"/>
                  <a:pt x="8122" y="47767"/>
                </a:cubicBezTo>
                <a:cubicBezTo>
                  <a:pt x="-3185" y="92997"/>
                  <a:pt x="-2221" y="76074"/>
                  <a:pt x="8122" y="143302"/>
                </a:cubicBezTo>
                <a:cubicBezTo>
                  <a:pt x="9216" y="150411"/>
                  <a:pt x="9860" y="158687"/>
                  <a:pt x="14946" y="163773"/>
                </a:cubicBezTo>
                <a:cubicBezTo>
                  <a:pt x="20032" y="168859"/>
                  <a:pt x="28593" y="168322"/>
                  <a:pt x="35417" y="170597"/>
                </a:cubicBezTo>
                <a:cubicBezTo>
                  <a:pt x="98596" y="217981"/>
                  <a:pt x="24427" y="159607"/>
                  <a:pt x="124128" y="259308"/>
                </a:cubicBezTo>
                <a:cubicBezTo>
                  <a:pt x="129927" y="265107"/>
                  <a:pt x="138195" y="267832"/>
                  <a:pt x="144599" y="272955"/>
                </a:cubicBezTo>
                <a:cubicBezTo>
                  <a:pt x="149623" y="276974"/>
                  <a:pt x="153698" y="282054"/>
                  <a:pt x="158247" y="286603"/>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1" name="Freeform 70"/>
          <p:cNvSpPr/>
          <p:nvPr/>
        </p:nvSpPr>
        <p:spPr>
          <a:xfrm>
            <a:off x="1158859" y="5602349"/>
            <a:ext cx="232012" cy="348157"/>
          </a:xfrm>
          <a:custGeom>
            <a:avLst/>
            <a:gdLst>
              <a:gd name="connsiteX0" fmla="*/ 232012 w 232012"/>
              <a:gd name="connsiteY0" fmla="*/ 6963 h 348157"/>
              <a:gd name="connsiteX1" fmla="*/ 61415 w 232012"/>
              <a:gd name="connsiteY1" fmla="*/ 6963 h 348157"/>
              <a:gd name="connsiteX2" fmla="*/ 47768 w 232012"/>
              <a:gd name="connsiteY2" fmla="*/ 27434 h 348157"/>
              <a:gd name="connsiteX3" fmla="*/ 27296 w 232012"/>
              <a:gd name="connsiteY3" fmla="*/ 34258 h 348157"/>
              <a:gd name="connsiteX4" fmla="*/ 13648 w 232012"/>
              <a:gd name="connsiteY4" fmla="*/ 54730 h 348157"/>
              <a:gd name="connsiteX5" fmla="*/ 0 w 232012"/>
              <a:gd name="connsiteY5" fmla="*/ 95673 h 348157"/>
              <a:gd name="connsiteX6" fmla="*/ 6824 w 232012"/>
              <a:gd name="connsiteY6" fmla="*/ 143440 h 348157"/>
              <a:gd name="connsiteX7" fmla="*/ 27296 w 232012"/>
              <a:gd name="connsiteY7" fmla="*/ 157088 h 348157"/>
              <a:gd name="connsiteX8" fmla="*/ 40944 w 232012"/>
              <a:gd name="connsiteY8" fmla="*/ 177560 h 348157"/>
              <a:gd name="connsiteX9" fmla="*/ 75063 w 232012"/>
              <a:gd name="connsiteY9" fmla="*/ 218503 h 348157"/>
              <a:gd name="connsiteX10" fmla="*/ 81887 w 232012"/>
              <a:gd name="connsiteY10" fmla="*/ 238975 h 348157"/>
              <a:gd name="connsiteX11" fmla="*/ 95535 w 232012"/>
              <a:gd name="connsiteY11" fmla="*/ 259446 h 348157"/>
              <a:gd name="connsiteX12" fmla="*/ 136478 w 232012"/>
              <a:gd name="connsiteY12" fmla="*/ 286742 h 348157"/>
              <a:gd name="connsiteX13" fmla="*/ 184245 w 232012"/>
              <a:gd name="connsiteY13" fmla="*/ 334509 h 348157"/>
              <a:gd name="connsiteX14" fmla="*/ 204717 w 232012"/>
              <a:gd name="connsiteY14" fmla="*/ 348157 h 34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32012" h="348157">
                <a:moveTo>
                  <a:pt x="232012" y="6963"/>
                </a:moveTo>
                <a:cubicBezTo>
                  <a:pt x="229003" y="6796"/>
                  <a:pt x="96480" y="-8621"/>
                  <a:pt x="61415" y="6963"/>
                </a:cubicBezTo>
                <a:cubicBezTo>
                  <a:pt x="53921" y="10294"/>
                  <a:pt x="54172" y="22311"/>
                  <a:pt x="47768" y="27434"/>
                </a:cubicBezTo>
                <a:cubicBezTo>
                  <a:pt x="42151" y="31927"/>
                  <a:pt x="34120" y="31983"/>
                  <a:pt x="27296" y="34258"/>
                </a:cubicBezTo>
                <a:cubicBezTo>
                  <a:pt x="22747" y="41082"/>
                  <a:pt x="16979" y="47235"/>
                  <a:pt x="13648" y="54730"/>
                </a:cubicBezTo>
                <a:cubicBezTo>
                  <a:pt x="7805" y="67876"/>
                  <a:pt x="0" y="95673"/>
                  <a:pt x="0" y="95673"/>
                </a:cubicBezTo>
                <a:cubicBezTo>
                  <a:pt x="2275" y="111595"/>
                  <a:pt x="292" y="128742"/>
                  <a:pt x="6824" y="143440"/>
                </a:cubicBezTo>
                <a:cubicBezTo>
                  <a:pt x="10155" y="150935"/>
                  <a:pt x="21497" y="151289"/>
                  <a:pt x="27296" y="157088"/>
                </a:cubicBezTo>
                <a:cubicBezTo>
                  <a:pt x="33095" y="162887"/>
                  <a:pt x="35694" y="171259"/>
                  <a:pt x="40944" y="177560"/>
                </a:cubicBezTo>
                <a:cubicBezTo>
                  <a:pt x="59809" y="200198"/>
                  <a:pt x="62356" y="193089"/>
                  <a:pt x="75063" y="218503"/>
                </a:cubicBezTo>
                <a:cubicBezTo>
                  <a:pt x="78280" y="224937"/>
                  <a:pt x="78670" y="232541"/>
                  <a:pt x="81887" y="238975"/>
                </a:cubicBezTo>
                <a:cubicBezTo>
                  <a:pt x="85555" y="246310"/>
                  <a:pt x="89363" y="254046"/>
                  <a:pt x="95535" y="259446"/>
                </a:cubicBezTo>
                <a:cubicBezTo>
                  <a:pt x="107879" y="270247"/>
                  <a:pt x="136478" y="286742"/>
                  <a:pt x="136478" y="286742"/>
                </a:cubicBezTo>
                <a:cubicBezTo>
                  <a:pt x="148489" y="322774"/>
                  <a:pt x="137317" y="303223"/>
                  <a:pt x="184245" y="334509"/>
                </a:cubicBezTo>
                <a:lnTo>
                  <a:pt x="204717" y="348157"/>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2" name="Freeform 71"/>
          <p:cNvSpPr/>
          <p:nvPr/>
        </p:nvSpPr>
        <p:spPr>
          <a:xfrm>
            <a:off x="1015558" y="5561544"/>
            <a:ext cx="259307" cy="429905"/>
          </a:xfrm>
          <a:custGeom>
            <a:avLst/>
            <a:gdLst>
              <a:gd name="connsiteX0" fmla="*/ 218364 w 259307"/>
              <a:gd name="connsiteY0" fmla="*/ 0 h 429905"/>
              <a:gd name="connsiteX1" fmla="*/ 177421 w 259307"/>
              <a:gd name="connsiteY1" fmla="*/ 6824 h 429905"/>
              <a:gd name="connsiteX2" fmla="*/ 109182 w 259307"/>
              <a:gd name="connsiteY2" fmla="*/ 27296 h 429905"/>
              <a:gd name="connsiteX3" fmla="*/ 88710 w 259307"/>
              <a:gd name="connsiteY3" fmla="*/ 34120 h 429905"/>
              <a:gd name="connsiteX4" fmla="*/ 68239 w 259307"/>
              <a:gd name="connsiteY4" fmla="*/ 40944 h 429905"/>
              <a:gd name="connsiteX5" fmla="*/ 61415 w 259307"/>
              <a:gd name="connsiteY5" fmla="*/ 61415 h 429905"/>
              <a:gd name="connsiteX6" fmla="*/ 40943 w 259307"/>
              <a:gd name="connsiteY6" fmla="*/ 75063 h 429905"/>
              <a:gd name="connsiteX7" fmla="*/ 20471 w 259307"/>
              <a:gd name="connsiteY7" fmla="*/ 95535 h 429905"/>
              <a:gd name="connsiteX8" fmla="*/ 0 w 259307"/>
              <a:gd name="connsiteY8" fmla="*/ 136478 h 429905"/>
              <a:gd name="connsiteX9" fmla="*/ 34119 w 259307"/>
              <a:gd name="connsiteY9" fmla="*/ 252484 h 429905"/>
              <a:gd name="connsiteX10" fmla="*/ 75063 w 259307"/>
              <a:gd name="connsiteY10" fmla="*/ 279780 h 429905"/>
              <a:gd name="connsiteX11" fmla="*/ 95534 w 259307"/>
              <a:gd name="connsiteY11" fmla="*/ 320723 h 429905"/>
              <a:gd name="connsiteX12" fmla="*/ 116006 w 259307"/>
              <a:gd name="connsiteY12" fmla="*/ 327547 h 429905"/>
              <a:gd name="connsiteX13" fmla="*/ 177421 w 259307"/>
              <a:gd name="connsiteY13" fmla="*/ 368490 h 429905"/>
              <a:gd name="connsiteX14" fmla="*/ 218364 w 259307"/>
              <a:gd name="connsiteY14" fmla="*/ 395786 h 429905"/>
              <a:gd name="connsiteX15" fmla="*/ 238836 w 259307"/>
              <a:gd name="connsiteY15" fmla="*/ 402609 h 429905"/>
              <a:gd name="connsiteX16" fmla="*/ 259307 w 259307"/>
              <a:gd name="connsiteY16" fmla="*/ 429905 h 429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9307" h="429905">
                <a:moveTo>
                  <a:pt x="218364" y="0"/>
                </a:moveTo>
                <a:cubicBezTo>
                  <a:pt x="204716" y="2275"/>
                  <a:pt x="190988" y="4111"/>
                  <a:pt x="177421" y="6824"/>
                </a:cubicBezTo>
                <a:cubicBezTo>
                  <a:pt x="151636" y="11981"/>
                  <a:pt x="135296" y="18591"/>
                  <a:pt x="109182" y="27296"/>
                </a:cubicBezTo>
                <a:lnTo>
                  <a:pt x="88710" y="34120"/>
                </a:lnTo>
                <a:lnTo>
                  <a:pt x="68239" y="40944"/>
                </a:lnTo>
                <a:cubicBezTo>
                  <a:pt x="65964" y="47768"/>
                  <a:pt x="65908" y="55798"/>
                  <a:pt x="61415" y="61415"/>
                </a:cubicBezTo>
                <a:cubicBezTo>
                  <a:pt x="56292" y="67819"/>
                  <a:pt x="47244" y="69813"/>
                  <a:pt x="40943" y="75063"/>
                </a:cubicBezTo>
                <a:cubicBezTo>
                  <a:pt x="33529" y="81241"/>
                  <a:pt x="26649" y="88121"/>
                  <a:pt x="20471" y="95535"/>
                </a:cubicBezTo>
                <a:cubicBezTo>
                  <a:pt x="5774" y="113172"/>
                  <a:pt x="6839" y="115961"/>
                  <a:pt x="0" y="136478"/>
                </a:cubicBezTo>
                <a:cubicBezTo>
                  <a:pt x="3216" y="171850"/>
                  <a:pt x="-3787" y="227213"/>
                  <a:pt x="34119" y="252484"/>
                </a:cubicBezTo>
                <a:lnTo>
                  <a:pt x="75063" y="279780"/>
                </a:lnTo>
                <a:cubicBezTo>
                  <a:pt x="79558" y="293267"/>
                  <a:pt x="83507" y="311102"/>
                  <a:pt x="95534" y="320723"/>
                </a:cubicBezTo>
                <a:cubicBezTo>
                  <a:pt x="101151" y="325217"/>
                  <a:pt x="109182" y="325272"/>
                  <a:pt x="116006" y="327547"/>
                </a:cubicBezTo>
                <a:lnTo>
                  <a:pt x="177421" y="368490"/>
                </a:lnTo>
                <a:lnTo>
                  <a:pt x="218364" y="395786"/>
                </a:lnTo>
                <a:lnTo>
                  <a:pt x="238836" y="402609"/>
                </a:lnTo>
                <a:cubicBezTo>
                  <a:pt x="254267" y="425758"/>
                  <a:pt x="246684" y="417282"/>
                  <a:pt x="259307" y="429905"/>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3" name="Freeform 72"/>
          <p:cNvSpPr/>
          <p:nvPr/>
        </p:nvSpPr>
        <p:spPr>
          <a:xfrm>
            <a:off x="866688" y="5554721"/>
            <a:ext cx="315594" cy="470847"/>
          </a:xfrm>
          <a:custGeom>
            <a:avLst/>
            <a:gdLst>
              <a:gd name="connsiteX0" fmla="*/ 135222 w 315594"/>
              <a:gd name="connsiteY0" fmla="*/ 0 h 470847"/>
              <a:gd name="connsiteX1" fmla="*/ 101103 w 315594"/>
              <a:gd name="connsiteY1" fmla="*/ 27295 h 470847"/>
              <a:gd name="connsiteX2" fmla="*/ 66983 w 315594"/>
              <a:gd name="connsiteY2" fmla="*/ 54591 h 470847"/>
              <a:gd name="connsiteX3" fmla="*/ 46512 w 315594"/>
              <a:gd name="connsiteY3" fmla="*/ 75062 h 470847"/>
              <a:gd name="connsiteX4" fmla="*/ 32864 w 315594"/>
              <a:gd name="connsiteY4" fmla="*/ 95534 h 470847"/>
              <a:gd name="connsiteX5" fmla="*/ 12392 w 315594"/>
              <a:gd name="connsiteY5" fmla="*/ 109182 h 470847"/>
              <a:gd name="connsiteX6" fmla="*/ 12392 w 315594"/>
              <a:gd name="connsiteY6" fmla="*/ 232012 h 470847"/>
              <a:gd name="connsiteX7" fmla="*/ 32864 w 315594"/>
              <a:gd name="connsiteY7" fmla="*/ 252483 h 470847"/>
              <a:gd name="connsiteX8" fmla="*/ 39688 w 315594"/>
              <a:gd name="connsiteY8" fmla="*/ 293426 h 470847"/>
              <a:gd name="connsiteX9" fmla="*/ 94279 w 315594"/>
              <a:gd name="connsiteY9" fmla="*/ 341194 h 470847"/>
              <a:gd name="connsiteX10" fmla="*/ 114750 w 315594"/>
              <a:gd name="connsiteY10" fmla="*/ 354841 h 470847"/>
              <a:gd name="connsiteX11" fmla="*/ 135222 w 315594"/>
              <a:gd name="connsiteY11" fmla="*/ 368489 h 470847"/>
              <a:gd name="connsiteX12" fmla="*/ 176165 w 315594"/>
              <a:gd name="connsiteY12" fmla="*/ 382137 h 470847"/>
              <a:gd name="connsiteX13" fmla="*/ 217109 w 315594"/>
              <a:gd name="connsiteY13" fmla="*/ 409432 h 470847"/>
              <a:gd name="connsiteX14" fmla="*/ 237580 w 315594"/>
              <a:gd name="connsiteY14" fmla="*/ 423080 h 470847"/>
              <a:gd name="connsiteX15" fmla="*/ 271700 w 315594"/>
              <a:gd name="connsiteY15" fmla="*/ 457200 h 470847"/>
              <a:gd name="connsiteX16" fmla="*/ 312643 w 315594"/>
              <a:gd name="connsiteY16" fmla="*/ 470847 h 470847"/>
              <a:gd name="connsiteX17" fmla="*/ 305819 w 315594"/>
              <a:gd name="connsiteY17" fmla="*/ 470847 h 470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15594" h="470847">
                <a:moveTo>
                  <a:pt x="135222" y="0"/>
                </a:moveTo>
                <a:cubicBezTo>
                  <a:pt x="123849" y="9098"/>
                  <a:pt x="111402" y="16996"/>
                  <a:pt x="101103" y="27295"/>
                </a:cubicBezTo>
                <a:cubicBezTo>
                  <a:pt x="70236" y="58162"/>
                  <a:pt x="106838" y="41306"/>
                  <a:pt x="66983" y="54591"/>
                </a:cubicBezTo>
                <a:cubicBezTo>
                  <a:pt x="60159" y="61415"/>
                  <a:pt x="52690" y="67649"/>
                  <a:pt x="46512" y="75062"/>
                </a:cubicBezTo>
                <a:cubicBezTo>
                  <a:pt x="41262" y="81363"/>
                  <a:pt x="38663" y="89735"/>
                  <a:pt x="32864" y="95534"/>
                </a:cubicBezTo>
                <a:cubicBezTo>
                  <a:pt x="27065" y="101333"/>
                  <a:pt x="19216" y="104633"/>
                  <a:pt x="12392" y="109182"/>
                </a:cubicBezTo>
                <a:cubicBezTo>
                  <a:pt x="-3096" y="155642"/>
                  <a:pt x="-5134" y="153146"/>
                  <a:pt x="12392" y="232012"/>
                </a:cubicBezTo>
                <a:cubicBezTo>
                  <a:pt x="14485" y="241433"/>
                  <a:pt x="26040" y="245659"/>
                  <a:pt x="32864" y="252483"/>
                </a:cubicBezTo>
                <a:cubicBezTo>
                  <a:pt x="35139" y="266131"/>
                  <a:pt x="35313" y="280300"/>
                  <a:pt x="39688" y="293426"/>
                </a:cubicBezTo>
                <a:cubicBezTo>
                  <a:pt x="47812" y="317797"/>
                  <a:pt x="75757" y="328846"/>
                  <a:pt x="94279" y="341194"/>
                </a:cubicBezTo>
                <a:lnTo>
                  <a:pt x="114750" y="354841"/>
                </a:lnTo>
                <a:cubicBezTo>
                  <a:pt x="121574" y="359390"/>
                  <a:pt x="127441" y="365895"/>
                  <a:pt x="135222" y="368489"/>
                </a:cubicBezTo>
                <a:cubicBezTo>
                  <a:pt x="148870" y="373038"/>
                  <a:pt x="164195" y="374157"/>
                  <a:pt x="176165" y="382137"/>
                </a:cubicBezTo>
                <a:lnTo>
                  <a:pt x="217109" y="409432"/>
                </a:lnTo>
                <a:lnTo>
                  <a:pt x="237580" y="423080"/>
                </a:lnTo>
                <a:cubicBezTo>
                  <a:pt x="250031" y="441756"/>
                  <a:pt x="250151" y="447623"/>
                  <a:pt x="271700" y="457200"/>
                </a:cubicBezTo>
                <a:cubicBezTo>
                  <a:pt x="284846" y="463043"/>
                  <a:pt x="327029" y="470847"/>
                  <a:pt x="312643" y="470847"/>
                </a:cubicBezTo>
                <a:lnTo>
                  <a:pt x="305819" y="470847"/>
                </a:ln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4" name="Freeform 73"/>
          <p:cNvSpPr/>
          <p:nvPr/>
        </p:nvSpPr>
        <p:spPr>
          <a:xfrm>
            <a:off x="742603" y="5663903"/>
            <a:ext cx="409432" cy="403463"/>
          </a:xfrm>
          <a:custGeom>
            <a:avLst/>
            <a:gdLst>
              <a:gd name="connsiteX0" fmla="*/ 88710 w 409432"/>
              <a:gd name="connsiteY0" fmla="*/ 0 h 403463"/>
              <a:gd name="connsiteX1" fmla="*/ 68238 w 409432"/>
              <a:gd name="connsiteY1" fmla="*/ 34119 h 403463"/>
              <a:gd name="connsiteX2" fmla="*/ 47767 w 409432"/>
              <a:gd name="connsiteY2" fmla="*/ 47767 h 403463"/>
              <a:gd name="connsiteX3" fmla="*/ 27295 w 409432"/>
              <a:gd name="connsiteY3" fmla="*/ 109182 h 403463"/>
              <a:gd name="connsiteX4" fmla="*/ 6824 w 409432"/>
              <a:gd name="connsiteY4" fmla="*/ 170597 h 403463"/>
              <a:gd name="connsiteX5" fmla="*/ 0 w 409432"/>
              <a:gd name="connsiteY5" fmla="*/ 191068 h 403463"/>
              <a:gd name="connsiteX6" fmla="*/ 20471 w 409432"/>
              <a:gd name="connsiteY6" fmla="*/ 286603 h 403463"/>
              <a:gd name="connsiteX7" fmla="*/ 34119 w 409432"/>
              <a:gd name="connsiteY7" fmla="*/ 307074 h 403463"/>
              <a:gd name="connsiteX8" fmla="*/ 95534 w 409432"/>
              <a:gd name="connsiteY8" fmla="*/ 341194 h 403463"/>
              <a:gd name="connsiteX9" fmla="*/ 116006 w 409432"/>
              <a:gd name="connsiteY9" fmla="*/ 354841 h 403463"/>
              <a:gd name="connsiteX10" fmla="*/ 136477 w 409432"/>
              <a:gd name="connsiteY10" fmla="*/ 361665 h 403463"/>
              <a:gd name="connsiteX11" fmla="*/ 156949 w 409432"/>
              <a:gd name="connsiteY11" fmla="*/ 375313 h 403463"/>
              <a:gd name="connsiteX12" fmla="*/ 225188 w 409432"/>
              <a:gd name="connsiteY12" fmla="*/ 382137 h 403463"/>
              <a:gd name="connsiteX13" fmla="*/ 327546 w 409432"/>
              <a:gd name="connsiteY13" fmla="*/ 395785 h 403463"/>
              <a:gd name="connsiteX14" fmla="*/ 409432 w 409432"/>
              <a:gd name="connsiteY14" fmla="*/ 402609 h 403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09432" h="403463">
                <a:moveTo>
                  <a:pt x="88710" y="0"/>
                </a:moveTo>
                <a:cubicBezTo>
                  <a:pt x="81886" y="11373"/>
                  <a:pt x="76870" y="24049"/>
                  <a:pt x="68238" y="34119"/>
                </a:cubicBezTo>
                <a:cubicBezTo>
                  <a:pt x="62901" y="40346"/>
                  <a:pt x="52114" y="40812"/>
                  <a:pt x="47767" y="47767"/>
                </a:cubicBezTo>
                <a:cubicBezTo>
                  <a:pt x="47766" y="47769"/>
                  <a:pt x="30707" y="98945"/>
                  <a:pt x="27295" y="109182"/>
                </a:cubicBezTo>
                <a:lnTo>
                  <a:pt x="6824" y="170597"/>
                </a:lnTo>
                <a:lnTo>
                  <a:pt x="0" y="191068"/>
                </a:lnTo>
                <a:cubicBezTo>
                  <a:pt x="2887" y="214162"/>
                  <a:pt x="5514" y="264168"/>
                  <a:pt x="20471" y="286603"/>
                </a:cubicBezTo>
                <a:cubicBezTo>
                  <a:pt x="25020" y="293427"/>
                  <a:pt x="27947" y="301674"/>
                  <a:pt x="34119" y="307074"/>
                </a:cubicBezTo>
                <a:cubicBezTo>
                  <a:pt x="91491" y="357274"/>
                  <a:pt x="54921" y="320889"/>
                  <a:pt x="95534" y="341194"/>
                </a:cubicBezTo>
                <a:cubicBezTo>
                  <a:pt x="102869" y="344862"/>
                  <a:pt x="108671" y="351173"/>
                  <a:pt x="116006" y="354841"/>
                </a:cubicBezTo>
                <a:cubicBezTo>
                  <a:pt x="122439" y="358058"/>
                  <a:pt x="130044" y="358448"/>
                  <a:pt x="136477" y="361665"/>
                </a:cubicBezTo>
                <a:cubicBezTo>
                  <a:pt x="143813" y="365333"/>
                  <a:pt x="148958" y="373469"/>
                  <a:pt x="156949" y="375313"/>
                </a:cubicBezTo>
                <a:cubicBezTo>
                  <a:pt x="179223" y="380453"/>
                  <a:pt x="202442" y="379862"/>
                  <a:pt x="225188" y="382137"/>
                </a:cubicBezTo>
                <a:cubicBezTo>
                  <a:pt x="288313" y="397919"/>
                  <a:pt x="212452" y="380439"/>
                  <a:pt x="327546" y="395785"/>
                </a:cubicBezTo>
                <a:cubicBezTo>
                  <a:pt x="411826" y="407023"/>
                  <a:pt x="269147" y="402609"/>
                  <a:pt x="409432" y="402609"/>
                </a:cubicBezTo>
              </a:path>
            </a:pathLst>
          </a:cu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5" name="Freeform 74"/>
          <p:cNvSpPr/>
          <p:nvPr/>
        </p:nvSpPr>
        <p:spPr>
          <a:xfrm>
            <a:off x="1340794" y="5936858"/>
            <a:ext cx="200203" cy="89532"/>
          </a:xfrm>
          <a:custGeom>
            <a:avLst/>
            <a:gdLst>
              <a:gd name="connsiteX0" fmla="*/ 77373 w 200203"/>
              <a:gd name="connsiteY0" fmla="*/ 6824 h 89532"/>
              <a:gd name="connsiteX1" fmla="*/ 43253 w 200203"/>
              <a:gd name="connsiteY1" fmla="*/ 34119 h 89532"/>
              <a:gd name="connsiteX2" fmla="*/ 36430 w 200203"/>
              <a:gd name="connsiteY2" fmla="*/ 40943 h 89532"/>
              <a:gd name="connsiteX3" fmla="*/ 63725 w 200203"/>
              <a:gd name="connsiteY3" fmla="*/ 34119 h 89532"/>
              <a:gd name="connsiteX4" fmla="*/ 36430 w 200203"/>
              <a:gd name="connsiteY4" fmla="*/ 68239 h 89532"/>
              <a:gd name="connsiteX5" fmla="*/ 29606 w 200203"/>
              <a:gd name="connsiteY5" fmla="*/ 88710 h 89532"/>
              <a:gd name="connsiteX6" fmla="*/ 70549 w 200203"/>
              <a:gd name="connsiteY6" fmla="*/ 54591 h 89532"/>
              <a:gd name="connsiteX7" fmla="*/ 84197 w 200203"/>
              <a:gd name="connsiteY7" fmla="*/ 27295 h 89532"/>
              <a:gd name="connsiteX8" fmla="*/ 91021 w 200203"/>
              <a:gd name="connsiteY8" fmla="*/ 6824 h 89532"/>
              <a:gd name="connsiteX9" fmla="*/ 111492 w 200203"/>
              <a:gd name="connsiteY9" fmla="*/ 0 h 89532"/>
              <a:gd name="connsiteX10" fmla="*/ 125140 w 200203"/>
              <a:gd name="connsiteY10" fmla="*/ 20472 h 89532"/>
              <a:gd name="connsiteX11" fmla="*/ 118316 w 200203"/>
              <a:gd name="connsiteY11" fmla="*/ 68239 h 89532"/>
              <a:gd name="connsiteX12" fmla="*/ 111492 w 200203"/>
              <a:gd name="connsiteY12" fmla="*/ 40943 h 89532"/>
              <a:gd name="connsiteX13" fmla="*/ 131964 w 200203"/>
              <a:gd name="connsiteY13" fmla="*/ 34119 h 89532"/>
              <a:gd name="connsiteX14" fmla="*/ 152435 w 200203"/>
              <a:gd name="connsiteY14" fmla="*/ 47767 h 89532"/>
              <a:gd name="connsiteX15" fmla="*/ 172907 w 200203"/>
              <a:gd name="connsiteY15" fmla="*/ 40943 h 89532"/>
              <a:gd name="connsiteX16" fmla="*/ 200203 w 200203"/>
              <a:gd name="connsiteY16" fmla="*/ 34119 h 89532"/>
              <a:gd name="connsiteX17" fmla="*/ 172907 w 200203"/>
              <a:gd name="connsiteY17" fmla="*/ 27295 h 89532"/>
              <a:gd name="connsiteX18" fmla="*/ 131964 w 200203"/>
              <a:gd name="connsiteY18" fmla="*/ 13648 h 89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00203" h="89532">
                <a:moveTo>
                  <a:pt x="77373" y="6824"/>
                </a:moveTo>
                <a:cubicBezTo>
                  <a:pt x="66000" y="15922"/>
                  <a:pt x="56039" y="27145"/>
                  <a:pt x="43253" y="34119"/>
                </a:cubicBezTo>
                <a:cubicBezTo>
                  <a:pt x="29508" y="41616"/>
                  <a:pt x="-42596" y="58505"/>
                  <a:pt x="36430" y="40943"/>
                </a:cubicBezTo>
                <a:cubicBezTo>
                  <a:pt x="45585" y="38909"/>
                  <a:pt x="54627" y="36394"/>
                  <a:pt x="63725" y="34119"/>
                </a:cubicBezTo>
                <a:cubicBezTo>
                  <a:pt x="46573" y="85575"/>
                  <a:pt x="71704" y="24146"/>
                  <a:pt x="36430" y="68239"/>
                </a:cubicBezTo>
                <a:cubicBezTo>
                  <a:pt x="31937" y="73856"/>
                  <a:pt x="24520" y="93796"/>
                  <a:pt x="29606" y="88710"/>
                </a:cubicBezTo>
                <a:cubicBezTo>
                  <a:pt x="71229" y="47081"/>
                  <a:pt x="11458" y="69364"/>
                  <a:pt x="70549" y="54591"/>
                </a:cubicBezTo>
                <a:cubicBezTo>
                  <a:pt x="75098" y="45492"/>
                  <a:pt x="80190" y="36645"/>
                  <a:pt x="84197" y="27295"/>
                </a:cubicBezTo>
                <a:cubicBezTo>
                  <a:pt x="87030" y="20684"/>
                  <a:pt x="85935" y="11910"/>
                  <a:pt x="91021" y="6824"/>
                </a:cubicBezTo>
                <a:cubicBezTo>
                  <a:pt x="96107" y="1738"/>
                  <a:pt x="104668" y="2275"/>
                  <a:pt x="111492" y="0"/>
                </a:cubicBezTo>
                <a:cubicBezTo>
                  <a:pt x="116041" y="6824"/>
                  <a:pt x="124324" y="12311"/>
                  <a:pt x="125140" y="20472"/>
                </a:cubicBezTo>
                <a:cubicBezTo>
                  <a:pt x="126740" y="36476"/>
                  <a:pt x="127238" y="54857"/>
                  <a:pt x="118316" y="68239"/>
                </a:cubicBezTo>
                <a:cubicBezTo>
                  <a:pt x="113113" y="76042"/>
                  <a:pt x="113767" y="50042"/>
                  <a:pt x="111492" y="40943"/>
                </a:cubicBezTo>
                <a:cubicBezTo>
                  <a:pt x="118316" y="38668"/>
                  <a:pt x="124869" y="32936"/>
                  <a:pt x="131964" y="34119"/>
                </a:cubicBezTo>
                <a:cubicBezTo>
                  <a:pt x="140054" y="35467"/>
                  <a:pt x="152435" y="47767"/>
                  <a:pt x="152435" y="47767"/>
                </a:cubicBezTo>
                <a:cubicBezTo>
                  <a:pt x="159259" y="45492"/>
                  <a:pt x="165991" y="42919"/>
                  <a:pt x="172907" y="40943"/>
                </a:cubicBezTo>
                <a:cubicBezTo>
                  <a:pt x="181925" y="38366"/>
                  <a:pt x="200203" y="43498"/>
                  <a:pt x="200203" y="34119"/>
                </a:cubicBezTo>
                <a:cubicBezTo>
                  <a:pt x="200203" y="24740"/>
                  <a:pt x="182006" y="29570"/>
                  <a:pt x="172907" y="27295"/>
                </a:cubicBezTo>
                <a:cubicBezTo>
                  <a:pt x="146757" y="9863"/>
                  <a:pt x="160636" y="13648"/>
                  <a:pt x="131964" y="13648"/>
                </a:cubicBezTo>
              </a:path>
            </a:pathLst>
          </a:cu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6" name="Freeform 75"/>
          <p:cNvSpPr/>
          <p:nvPr/>
        </p:nvSpPr>
        <p:spPr>
          <a:xfrm>
            <a:off x="626314" y="5786733"/>
            <a:ext cx="554061" cy="370755"/>
          </a:xfrm>
          <a:custGeom>
            <a:avLst/>
            <a:gdLst>
              <a:gd name="connsiteX0" fmla="*/ 54874 w 554061"/>
              <a:gd name="connsiteY0" fmla="*/ 0 h 370755"/>
              <a:gd name="connsiteX1" fmla="*/ 20754 w 554061"/>
              <a:gd name="connsiteY1" fmla="*/ 54591 h 370755"/>
              <a:gd name="connsiteX2" fmla="*/ 7107 w 554061"/>
              <a:gd name="connsiteY2" fmla="*/ 109182 h 370755"/>
              <a:gd name="connsiteX3" fmla="*/ 13930 w 554061"/>
              <a:gd name="connsiteY3" fmla="*/ 211540 h 370755"/>
              <a:gd name="connsiteX4" fmla="*/ 27578 w 554061"/>
              <a:gd name="connsiteY4" fmla="*/ 232011 h 370755"/>
              <a:gd name="connsiteX5" fmla="*/ 34402 w 554061"/>
              <a:gd name="connsiteY5" fmla="*/ 252483 h 370755"/>
              <a:gd name="connsiteX6" fmla="*/ 68521 w 554061"/>
              <a:gd name="connsiteY6" fmla="*/ 293426 h 370755"/>
              <a:gd name="connsiteX7" fmla="*/ 109465 w 554061"/>
              <a:gd name="connsiteY7" fmla="*/ 307074 h 370755"/>
              <a:gd name="connsiteX8" fmla="*/ 129936 w 554061"/>
              <a:gd name="connsiteY8" fmla="*/ 327546 h 370755"/>
              <a:gd name="connsiteX9" fmla="*/ 170880 w 554061"/>
              <a:gd name="connsiteY9" fmla="*/ 341194 h 370755"/>
              <a:gd name="connsiteX10" fmla="*/ 273238 w 554061"/>
              <a:gd name="connsiteY10" fmla="*/ 354841 h 370755"/>
              <a:gd name="connsiteX11" fmla="*/ 355124 w 554061"/>
              <a:gd name="connsiteY11" fmla="*/ 361665 h 370755"/>
              <a:gd name="connsiteX12" fmla="*/ 443835 w 554061"/>
              <a:gd name="connsiteY12" fmla="*/ 348017 h 370755"/>
              <a:gd name="connsiteX13" fmla="*/ 477954 w 554061"/>
              <a:gd name="connsiteY13" fmla="*/ 341194 h 370755"/>
              <a:gd name="connsiteX14" fmla="*/ 512074 w 554061"/>
              <a:gd name="connsiteY14" fmla="*/ 313898 h 370755"/>
              <a:gd name="connsiteX15" fmla="*/ 532545 w 554061"/>
              <a:gd name="connsiteY15" fmla="*/ 293426 h 370755"/>
              <a:gd name="connsiteX16" fmla="*/ 553017 w 554061"/>
              <a:gd name="connsiteY16" fmla="*/ 279779 h 370755"/>
              <a:gd name="connsiteX17" fmla="*/ 525721 w 554061"/>
              <a:gd name="connsiteY17" fmla="*/ 286603 h 370755"/>
              <a:gd name="connsiteX18" fmla="*/ 437011 w 554061"/>
              <a:gd name="connsiteY18" fmla="*/ 320722 h 370755"/>
              <a:gd name="connsiteX19" fmla="*/ 368772 w 554061"/>
              <a:gd name="connsiteY19" fmla="*/ 334370 h 370755"/>
              <a:gd name="connsiteX20" fmla="*/ 327829 w 554061"/>
              <a:gd name="connsiteY20" fmla="*/ 348017 h 370755"/>
              <a:gd name="connsiteX21" fmla="*/ 293710 w 554061"/>
              <a:gd name="connsiteY21" fmla="*/ 341194 h 370755"/>
              <a:gd name="connsiteX22" fmla="*/ 252766 w 554061"/>
              <a:gd name="connsiteY22" fmla="*/ 327546 h 370755"/>
              <a:gd name="connsiteX23" fmla="*/ 157232 w 554061"/>
              <a:gd name="connsiteY23" fmla="*/ 320722 h 370755"/>
              <a:gd name="connsiteX24" fmla="*/ 129936 w 554061"/>
              <a:gd name="connsiteY24" fmla="*/ 286603 h 370755"/>
              <a:gd name="connsiteX25" fmla="*/ 88993 w 554061"/>
              <a:gd name="connsiteY25" fmla="*/ 272955 h 370755"/>
              <a:gd name="connsiteX26" fmla="*/ 48050 w 554061"/>
              <a:gd name="connsiteY26" fmla="*/ 191068 h 370755"/>
              <a:gd name="connsiteX27" fmla="*/ 34402 w 554061"/>
              <a:gd name="connsiteY27" fmla="*/ 143301 h 370755"/>
              <a:gd name="connsiteX28" fmla="*/ 13930 w 554061"/>
              <a:gd name="connsiteY28" fmla="*/ 136477 h 370755"/>
              <a:gd name="connsiteX29" fmla="*/ 283 w 554061"/>
              <a:gd name="connsiteY29" fmla="*/ 116006 h 370755"/>
              <a:gd name="connsiteX30" fmla="*/ 7107 w 554061"/>
              <a:gd name="connsiteY30" fmla="*/ 88710 h 370755"/>
              <a:gd name="connsiteX31" fmla="*/ 27578 w 554061"/>
              <a:gd name="connsiteY31" fmla="*/ 61414 h 3707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554061" h="370755">
                <a:moveTo>
                  <a:pt x="54874" y="0"/>
                </a:moveTo>
                <a:cubicBezTo>
                  <a:pt x="43501" y="18197"/>
                  <a:pt x="25958" y="33773"/>
                  <a:pt x="20754" y="54591"/>
                </a:cubicBezTo>
                <a:lnTo>
                  <a:pt x="7107" y="109182"/>
                </a:lnTo>
                <a:cubicBezTo>
                  <a:pt x="9381" y="143301"/>
                  <a:pt x="8309" y="177810"/>
                  <a:pt x="13930" y="211540"/>
                </a:cubicBezTo>
                <a:cubicBezTo>
                  <a:pt x="15278" y="219630"/>
                  <a:pt x="23910" y="224676"/>
                  <a:pt x="27578" y="232011"/>
                </a:cubicBezTo>
                <a:cubicBezTo>
                  <a:pt x="30795" y="238445"/>
                  <a:pt x="31185" y="246049"/>
                  <a:pt x="34402" y="252483"/>
                </a:cubicBezTo>
                <a:cubicBezTo>
                  <a:pt x="39956" y="263591"/>
                  <a:pt x="58073" y="287622"/>
                  <a:pt x="68521" y="293426"/>
                </a:cubicBezTo>
                <a:cubicBezTo>
                  <a:pt x="81097" y="300413"/>
                  <a:pt x="109465" y="307074"/>
                  <a:pt x="109465" y="307074"/>
                </a:cubicBezTo>
                <a:cubicBezTo>
                  <a:pt x="116289" y="313898"/>
                  <a:pt x="121500" y="322859"/>
                  <a:pt x="129936" y="327546"/>
                </a:cubicBezTo>
                <a:cubicBezTo>
                  <a:pt x="142512" y="334533"/>
                  <a:pt x="157232" y="336645"/>
                  <a:pt x="170880" y="341194"/>
                </a:cubicBezTo>
                <a:cubicBezTo>
                  <a:pt x="217332" y="356677"/>
                  <a:pt x="184199" y="347421"/>
                  <a:pt x="273238" y="354841"/>
                </a:cubicBezTo>
                <a:cubicBezTo>
                  <a:pt x="310362" y="379590"/>
                  <a:pt x="286779" y="370208"/>
                  <a:pt x="355124" y="361665"/>
                </a:cubicBezTo>
                <a:cubicBezTo>
                  <a:pt x="379671" y="358597"/>
                  <a:pt x="418784" y="352572"/>
                  <a:pt x="443835" y="348017"/>
                </a:cubicBezTo>
                <a:cubicBezTo>
                  <a:pt x="455246" y="345942"/>
                  <a:pt x="466581" y="343468"/>
                  <a:pt x="477954" y="341194"/>
                </a:cubicBezTo>
                <a:cubicBezTo>
                  <a:pt x="508478" y="295408"/>
                  <a:pt x="472520" y="340268"/>
                  <a:pt x="512074" y="313898"/>
                </a:cubicBezTo>
                <a:cubicBezTo>
                  <a:pt x="520104" y="308545"/>
                  <a:pt x="525131" y="299604"/>
                  <a:pt x="532545" y="293426"/>
                </a:cubicBezTo>
                <a:cubicBezTo>
                  <a:pt x="538845" y="288176"/>
                  <a:pt x="558817" y="285578"/>
                  <a:pt x="553017" y="279779"/>
                </a:cubicBezTo>
                <a:cubicBezTo>
                  <a:pt x="546385" y="273148"/>
                  <a:pt x="534820" y="284328"/>
                  <a:pt x="525721" y="286603"/>
                </a:cubicBezTo>
                <a:cubicBezTo>
                  <a:pt x="471395" y="322820"/>
                  <a:pt x="501016" y="311578"/>
                  <a:pt x="437011" y="320722"/>
                </a:cubicBezTo>
                <a:cubicBezTo>
                  <a:pt x="380243" y="339645"/>
                  <a:pt x="470699" y="310849"/>
                  <a:pt x="368772" y="334370"/>
                </a:cubicBezTo>
                <a:cubicBezTo>
                  <a:pt x="354755" y="337605"/>
                  <a:pt x="327829" y="348017"/>
                  <a:pt x="327829" y="348017"/>
                </a:cubicBezTo>
                <a:cubicBezTo>
                  <a:pt x="316456" y="345743"/>
                  <a:pt x="304900" y="344246"/>
                  <a:pt x="293710" y="341194"/>
                </a:cubicBezTo>
                <a:cubicBezTo>
                  <a:pt x="279831" y="337409"/>
                  <a:pt x="267116" y="328571"/>
                  <a:pt x="252766" y="327546"/>
                </a:cubicBezTo>
                <a:lnTo>
                  <a:pt x="157232" y="320722"/>
                </a:lnTo>
                <a:cubicBezTo>
                  <a:pt x="149832" y="298522"/>
                  <a:pt x="154093" y="297339"/>
                  <a:pt x="129936" y="286603"/>
                </a:cubicBezTo>
                <a:cubicBezTo>
                  <a:pt x="116790" y="280760"/>
                  <a:pt x="88993" y="272955"/>
                  <a:pt x="88993" y="272955"/>
                </a:cubicBezTo>
                <a:cubicBezTo>
                  <a:pt x="62309" y="232927"/>
                  <a:pt x="59351" y="236270"/>
                  <a:pt x="48050" y="191068"/>
                </a:cubicBezTo>
                <a:cubicBezTo>
                  <a:pt x="47991" y="190832"/>
                  <a:pt x="37665" y="146564"/>
                  <a:pt x="34402" y="143301"/>
                </a:cubicBezTo>
                <a:cubicBezTo>
                  <a:pt x="29316" y="138215"/>
                  <a:pt x="20754" y="138752"/>
                  <a:pt x="13930" y="136477"/>
                </a:cubicBezTo>
                <a:cubicBezTo>
                  <a:pt x="9381" y="129653"/>
                  <a:pt x="1443" y="124125"/>
                  <a:pt x="283" y="116006"/>
                </a:cubicBezTo>
                <a:cubicBezTo>
                  <a:pt x="-1043" y="106722"/>
                  <a:pt x="2454" y="96853"/>
                  <a:pt x="7107" y="88710"/>
                </a:cubicBezTo>
                <a:cubicBezTo>
                  <a:pt x="29186" y="50070"/>
                  <a:pt x="27578" y="81792"/>
                  <a:pt x="27578" y="61414"/>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8" name="Freeform 77"/>
          <p:cNvSpPr/>
          <p:nvPr/>
        </p:nvSpPr>
        <p:spPr>
          <a:xfrm>
            <a:off x="1410278" y="5948742"/>
            <a:ext cx="84126" cy="22143"/>
          </a:xfrm>
          <a:custGeom>
            <a:avLst/>
            <a:gdLst>
              <a:gd name="connsiteX0" fmla="*/ 1237 w 84126"/>
              <a:gd name="connsiteY0" fmla="*/ 8496 h 22143"/>
              <a:gd name="connsiteX1" fmla="*/ 83123 w 84126"/>
              <a:gd name="connsiteY1" fmla="*/ 8496 h 22143"/>
              <a:gd name="connsiteX2" fmla="*/ 49004 w 84126"/>
              <a:gd name="connsiteY2" fmla="*/ 22143 h 22143"/>
              <a:gd name="connsiteX3" fmla="*/ 1237 w 84126"/>
              <a:gd name="connsiteY3" fmla="*/ 8496 h 22143"/>
            </a:gdLst>
            <a:ahLst/>
            <a:cxnLst>
              <a:cxn ang="0">
                <a:pos x="connsiteX0" y="connsiteY0"/>
              </a:cxn>
              <a:cxn ang="0">
                <a:pos x="connsiteX1" y="connsiteY1"/>
              </a:cxn>
              <a:cxn ang="0">
                <a:pos x="connsiteX2" y="connsiteY2"/>
              </a:cxn>
              <a:cxn ang="0">
                <a:pos x="connsiteX3" y="connsiteY3"/>
              </a:cxn>
            </a:cxnLst>
            <a:rect l="l" t="t" r="r" b="b"/>
            <a:pathLst>
              <a:path w="84126" h="22143">
                <a:moveTo>
                  <a:pt x="1237" y="8496"/>
                </a:moveTo>
                <a:cubicBezTo>
                  <a:pt x="6923" y="6222"/>
                  <a:pt x="71173" y="-9428"/>
                  <a:pt x="83123" y="8496"/>
                </a:cubicBezTo>
                <a:cubicBezTo>
                  <a:pt x="89918" y="18688"/>
                  <a:pt x="60377" y="17594"/>
                  <a:pt x="49004" y="22143"/>
                </a:cubicBezTo>
                <a:cubicBezTo>
                  <a:pt x="9111" y="8845"/>
                  <a:pt x="-4449" y="10770"/>
                  <a:pt x="1237" y="8496"/>
                </a:cubicBez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5" name="TextBox 4"/>
          <p:cNvSpPr txBox="1"/>
          <p:nvPr/>
        </p:nvSpPr>
        <p:spPr>
          <a:xfrm>
            <a:off x="506793" y="8625102"/>
            <a:ext cx="6116580" cy="200055"/>
          </a:xfrm>
          <a:prstGeom prst="rect">
            <a:avLst/>
          </a:prstGeom>
          <a:noFill/>
        </p:spPr>
        <p:txBody>
          <a:bodyPr wrap="square" rtlCol="0">
            <a:spAutoFit/>
          </a:bodyPr>
          <a:lstStyle/>
          <a:p>
            <a:r>
              <a:rPr lang="en-AU" sz="700" baseline="30000" dirty="0">
                <a:latin typeface="Arial Narrow" panose="020B0606020202030204" pitchFamily="34" charset="0"/>
              </a:rPr>
              <a:t>[1] </a:t>
            </a:r>
            <a:r>
              <a:rPr lang="en-AU" sz="700" dirty="0">
                <a:latin typeface="Arial Narrow" panose="020B0606020202030204" pitchFamily="34" charset="0"/>
              </a:rPr>
              <a:t>AIMS (2018). </a:t>
            </a:r>
            <a:r>
              <a:rPr lang="en-AU" sz="700" i="1" dirty="0" err="1">
                <a:latin typeface="Arial Narrow" panose="020B0606020202030204" pitchFamily="34" charset="0"/>
              </a:rPr>
              <a:t>Bioindicators</a:t>
            </a:r>
            <a:r>
              <a:rPr lang="en-AU" sz="700" i="1" dirty="0">
                <a:latin typeface="Arial Narrow" panose="020B0606020202030204" pitchFamily="34" charset="0"/>
              </a:rPr>
              <a:t>. </a:t>
            </a:r>
            <a:r>
              <a:rPr lang="en-AU" sz="700" dirty="0">
                <a:latin typeface="Arial Narrow" panose="020B0606020202030204" pitchFamily="34" charset="0"/>
              </a:rPr>
              <a:t>Australian Institute of Marine Science. Accessed 2018 from www.aims.gov.au/docs/research/water-quality/runoff/bioindicators.html</a:t>
            </a:r>
          </a:p>
        </p:txBody>
      </p:sp>
      <p:cxnSp>
        <p:nvCxnSpPr>
          <p:cNvPr id="65" name="Straight Arrow Connector 64"/>
          <p:cNvCxnSpPr/>
          <p:nvPr/>
        </p:nvCxnSpPr>
        <p:spPr>
          <a:xfrm flipH="1">
            <a:off x="1152035" y="6330003"/>
            <a:ext cx="2915127" cy="505427"/>
          </a:xfrm>
          <a:prstGeom prst="straightConnector1">
            <a:avLst/>
          </a:prstGeom>
          <a:ln w="28575">
            <a:solidFill>
              <a:schemeClr val="bg1">
                <a:lumMod val="5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6" name="Straight Arrow Connector 65"/>
          <p:cNvCxnSpPr>
            <a:stCxn id="32" idx="2"/>
            <a:endCxn id="40" idx="0"/>
          </p:cNvCxnSpPr>
          <p:nvPr/>
        </p:nvCxnSpPr>
        <p:spPr>
          <a:xfrm>
            <a:off x="2635045" y="6330623"/>
            <a:ext cx="1468620" cy="521324"/>
          </a:xfrm>
          <a:prstGeom prst="straightConnector1">
            <a:avLst/>
          </a:prstGeom>
          <a:ln w="28575">
            <a:solidFill>
              <a:schemeClr val="bg1">
                <a:lumMod val="5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7" name="Straight Arrow Connector 66"/>
          <p:cNvCxnSpPr>
            <a:stCxn id="4" idx="2"/>
          </p:cNvCxnSpPr>
          <p:nvPr/>
        </p:nvCxnSpPr>
        <p:spPr>
          <a:xfrm>
            <a:off x="1193525" y="6330623"/>
            <a:ext cx="1391836" cy="506696"/>
          </a:xfrm>
          <a:prstGeom prst="straightConnector1">
            <a:avLst/>
          </a:prstGeom>
          <a:ln w="28575">
            <a:solidFill>
              <a:schemeClr val="bg1">
                <a:lumMod val="5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96631D8F-44ED-4F87-94F9-E2C89E9FCCEB}"/>
              </a:ext>
            </a:extLst>
          </p:cNvPr>
          <p:cNvCxnSpPr/>
          <p:nvPr/>
        </p:nvCxnSpPr>
        <p:spPr>
          <a:xfrm flipH="1">
            <a:off x="481438" y="971600"/>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BFCDC05A-228C-4F40-98EC-1DBEC40538E8}"/>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85" name="TextBox 84">
            <a:extLst>
              <a:ext uri="{FF2B5EF4-FFF2-40B4-BE49-F238E27FC236}">
                <a16:creationId xmlns:a16="http://schemas.microsoft.com/office/drawing/2014/main" id="{7EEC791B-9F7F-4E64-9563-0F9A66F67836}"/>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6" name="TextBox 5">
            <a:extLst>
              <a:ext uri="{FF2B5EF4-FFF2-40B4-BE49-F238E27FC236}">
                <a16:creationId xmlns:a16="http://schemas.microsoft.com/office/drawing/2014/main" id="{2E5AD35B-4054-9FB6-651C-B8BB6CF197C3}"/>
              </a:ext>
            </a:extLst>
          </p:cNvPr>
          <p:cNvSpPr txBox="1"/>
          <p:nvPr/>
        </p:nvSpPr>
        <p:spPr>
          <a:xfrm>
            <a:off x="1410717" y="61659"/>
            <a:ext cx="4075713" cy="877163"/>
          </a:xfrm>
          <a:prstGeom prst="rect">
            <a:avLst/>
          </a:prstGeom>
          <a:noFill/>
        </p:spPr>
        <p:txBody>
          <a:bodyPr wrap="square" rtlCol="0">
            <a:spAutoFit/>
          </a:bodyPr>
          <a:lstStyle/>
          <a:p>
            <a:r>
              <a:rPr lang="en-US" b="1" dirty="0">
                <a:latin typeface="Arial Narrow" pitchFamily="34" charset="0"/>
              </a:rPr>
              <a:t>22. Biology as indicators of change – </a:t>
            </a:r>
            <a:r>
              <a:rPr lang="en-US" sz="1100" dirty="0">
                <a:latin typeface="Arial Narrow" pitchFamily="34" charset="0"/>
              </a:rPr>
              <a:t>Describe the concept of marine bio-indicators with an example, e.g. mussels (</a:t>
            </a:r>
            <a:r>
              <a:rPr lang="en-US" sz="1100" i="1" dirty="0">
                <a:latin typeface="Arial Narrow" pitchFamily="34" charset="0"/>
              </a:rPr>
              <a:t>Mytilus </a:t>
            </a:r>
            <a:r>
              <a:rPr lang="en-US" sz="1100" i="1" dirty="0" err="1">
                <a:latin typeface="Arial Narrow" pitchFamily="34" charset="0"/>
              </a:rPr>
              <a:t>galloprovincialis</a:t>
            </a:r>
            <a:r>
              <a:rPr lang="en-US" sz="1100" dirty="0">
                <a:latin typeface="Arial Narrow" pitchFamily="34" charset="0"/>
              </a:rPr>
              <a:t>), mudskippers (</a:t>
            </a:r>
            <a:r>
              <a:rPr lang="en-US" sz="1100" i="1" dirty="0" err="1">
                <a:latin typeface="Arial Narrow" pitchFamily="34" charset="0"/>
              </a:rPr>
              <a:t>Scartelaos</a:t>
            </a:r>
            <a:r>
              <a:rPr lang="en-US" sz="1100" i="1" dirty="0">
                <a:latin typeface="Arial Narrow" pitchFamily="34" charset="0"/>
              </a:rPr>
              <a:t> </a:t>
            </a:r>
            <a:r>
              <a:rPr lang="en-US" sz="1100" i="1" dirty="0" err="1">
                <a:latin typeface="Arial Narrow" pitchFamily="34" charset="0"/>
              </a:rPr>
              <a:t>histophorus</a:t>
            </a:r>
            <a:r>
              <a:rPr lang="en-US" sz="1100" dirty="0">
                <a:latin typeface="Arial Narrow" pitchFamily="34" charset="0"/>
              </a:rPr>
              <a:t>), seagrass (</a:t>
            </a:r>
            <a:r>
              <a:rPr lang="en-US" sz="1100" i="1" dirty="0">
                <a:latin typeface="Arial Narrow" pitchFamily="34" charset="0"/>
              </a:rPr>
              <a:t>Zostera spp.) </a:t>
            </a:r>
            <a:r>
              <a:rPr lang="en-US" sz="1100" dirty="0">
                <a:latin typeface="Arial Narrow" pitchFamily="34" charset="0"/>
              </a:rPr>
              <a:t>and changes in concentration of pigments in certain corals.</a:t>
            </a:r>
            <a:endParaRPr lang="en-US" sz="1200" dirty="0">
              <a:latin typeface="Arial Narrow" pitchFamily="34" charset="0"/>
            </a:endParaRPr>
          </a:p>
        </p:txBody>
      </p:sp>
      <p:sp>
        <p:nvSpPr>
          <p:cNvPr id="8" name="TextBox 17">
            <a:extLst>
              <a:ext uri="{FF2B5EF4-FFF2-40B4-BE49-F238E27FC236}">
                <a16:creationId xmlns:a16="http://schemas.microsoft.com/office/drawing/2014/main" id="{AFD36589-3B09-51E5-D4FB-560CF9E5B030}"/>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cxnSp>
        <p:nvCxnSpPr>
          <p:cNvPr id="9" name="Straight Connector 8">
            <a:extLst>
              <a:ext uri="{FF2B5EF4-FFF2-40B4-BE49-F238E27FC236}">
                <a16:creationId xmlns:a16="http://schemas.microsoft.com/office/drawing/2014/main" id="{B74DB9C0-4EC8-DDD5-6B72-0CEB71D2B27D}"/>
              </a:ext>
            </a:extLst>
          </p:cNvPr>
          <p:cNvCxnSpPr>
            <a:cxnSpLocks/>
          </p:cNvCxnSpPr>
          <p:nvPr/>
        </p:nvCxnSpPr>
        <p:spPr>
          <a:xfrm flipH="1">
            <a:off x="522031" y="882408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420EBBC0-3E39-5206-89AD-ACFAC9BDE7CB}"/>
              </a:ext>
            </a:extLst>
          </p:cNvPr>
          <p:cNvSpPr txBox="1"/>
          <p:nvPr/>
        </p:nvSpPr>
        <p:spPr>
          <a:xfrm>
            <a:off x="2985152" y="8831505"/>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Understanding	                                               </a:t>
            </a:r>
            <a:endParaRPr lang="en-AU" sz="1100" b="1" dirty="0">
              <a:latin typeface="Arial Narrow" pitchFamily="34" charset="0"/>
            </a:endParaRPr>
          </a:p>
        </p:txBody>
      </p:sp>
      <p:sp>
        <p:nvSpPr>
          <p:cNvPr id="11" name="TextBox 36">
            <a:extLst>
              <a:ext uri="{FF2B5EF4-FFF2-40B4-BE49-F238E27FC236}">
                <a16:creationId xmlns:a16="http://schemas.microsoft.com/office/drawing/2014/main" id="{F1C88DFE-56EF-1AB4-20B8-AD89C284E638}"/>
              </a:ext>
            </a:extLst>
          </p:cNvPr>
          <p:cNvSpPr txBox="1"/>
          <p:nvPr/>
        </p:nvSpPr>
        <p:spPr>
          <a:xfrm>
            <a:off x="463783" y="882075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3" name="TextBox 12">
            <a:extLst>
              <a:ext uri="{FF2B5EF4-FFF2-40B4-BE49-F238E27FC236}">
                <a16:creationId xmlns:a16="http://schemas.microsoft.com/office/drawing/2014/main" id="{49651F9C-F691-83A8-E3F2-83BD48B8838D}"/>
              </a:ext>
            </a:extLst>
          </p:cNvPr>
          <p:cNvSpPr txBox="1"/>
          <p:nvPr/>
        </p:nvSpPr>
        <p:spPr>
          <a:xfrm>
            <a:off x="6021288" y="8820472"/>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43</a:t>
            </a:r>
          </a:p>
        </p:txBody>
      </p:sp>
    </p:spTree>
    <p:extLst>
      <p:ext uri="{BB962C8B-B14F-4D97-AF65-F5344CB8AC3E}">
        <p14:creationId xmlns:p14="http://schemas.microsoft.com/office/powerpoint/2010/main" val="55877394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6" name="TextBox 36">
            <a:extLst>
              <a:ext uri="{FF2B5EF4-FFF2-40B4-BE49-F238E27FC236}">
                <a16:creationId xmlns:a16="http://schemas.microsoft.com/office/drawing/2014/main" id="{597F9022-7ED3-2BE2-4C79-8FF5215BC16E}"/>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7" name="TextBox 36">
            <a:extLst>
              <a:ext uri="{FF2B5EF4-FFF2-40B4-BE49-F238E27FC236}">
                <a16:creationId xmlns:a16="http://schemas.microsoft.com/office/drawing/2014/main" id="{D4E185AA-3683-387E-0B9A-3C8D8AEAD53C}"/>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8" name="TextBox 7">
            <a:extLst>
              <a:ext uri="{FF2B5EF4-FFF2-40B4-BE49-F238E27FC236}">
                <a16:creationId xmlns:a16="http://schemas.microsoft.com/office/drawing/2014/main" id="{6CB9F2A8-05D8-4C83-5AF4-DC3E34C993BD}"/>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44</a:t>
            </a:r>
          </a:p>
        </p:txBody>
      </p:sp>
      <p:sp>
        <p:nvSpPr>
          <p:cNvPr id="4" name="TextBox 3">
            <a:extLst>
              <a:ext uri="{FF2B5EF4-FFF2-40B4-BE49-F238E27FC236}">
                <a16:creationId xmlns:a16="http://schemas.microsoft.com/office/drawing/2014/main" id="{107C7353-39DF-55F1-8231-4559F225339C}"/>
              </a:ext>
            </a:extLst>
          </p:cNvPr>
          <p:cNvSpPr txBox="1"/>
          <p:nvPr/>
        </p:nvSpPr>
        <p:spPr>
          <a:xfrm>
            <a:off x="1410717" y="61659"/>
            <a:ext cx="4075713" cy="877163"/>
          </a:xfrm>
          <a:prstGeom prst="rect">
            <a:avLst/>
          </a:prstGeom>
          <a:noFill/>
        </p:spPr>
        <p:txBody>
          <a:bodyPr wrap="square" rtlCol="0">
            <a:spAutoFit/>
          </a:bodyPr>
          <a:lstStyle/>
          <a:p>
            <a:r>
              <a:rPr lang="en-US" b="1" dirty="0">
                <a:latin typeface="Arial Narrow" pitchFamily="34" charset="0"/>
              </a:rPr>
              <a:t>Describe </a:t>
            </a:r>
            <a:r>
              <a:rPr lang="en-US" sz="1100" dirty="0">
                <a:latin typeface="Arial Narrow" pitchFamily="34" charset="0"/>
              </a:rPr>
              <a:t> the concept of marine bio-indicators with an example, e.g. mussels (</a:t>
            </a:r>
            <a:r>
              <a:rPr lang="en-US" sz="1100" i="1" dirty="0">
                <a:latin typeface="Arial Narrow" pitchFamily="34" charset="0"/>
              </a:rPr>
              <a:t>Mytilus </a:t>
            </a:r>
            <a:r>
              <a:rPr lang="en-US" sz="1100" i="1" dirty="0" err="1">
                <a:latin typeface="Arial Narrow" pitchFamily="34" charset="0"/>
              </a:rPr>
              <a:t>galloprovincialis</a:t>
            </a:r>
            <a:r>
              <a:rPr lang="en-US" sz="1100" dirty="0">
                <a:latin typeface="Arial Narrow" pitchFamily="34" charset="0"/>
              </a:rPr>
              <a:t>), mudskippers (</a:t>
            </a:r>
            <a:r>
              <a:rPr lang="en-US" sz="1100" i="1" dirty="0" err="1">
                <a:latin typeface="Arial Narrow" pitchFamily="34" charset="0"/>
              </a:rPr>
              <a:t>Scartelaos</a:t>
            </a:r>
            <a:r>
              <a:rPr lang="en-US" sz="1100" i="1" dirty="0">
                <a:latin typeface="Arial Narrow" pitchFamily="34" charset="0"/>
              </a:rPr>
              <a:t> </a:t>
            </a:r>
            <a:r>
              <a:rPr lang="en-US" sz="1100" i="1" dirty="0" err="1">
                <a:latin typeface="Arial Narrow" pitchFamily="34" charset="0"/>
              </a:rPr>
              <a:t>histophorus</a:t>
            </a:r>
            <a:r>
              <a:rPr lang="en-US" sz="1100" dirty="0">
                <a:latin typeface="Arial Narrow" pitchFamily="34" charset="0"/>
              </a:rPr>
              <a:t>), seagrass (</a:t>
            </a:r>
            <a:r>
              <a:rPr lang="en-US" sz="1100" i="1" dirty="0">
                <a:latin typeface="Arial Narrow" pitchFamily="34" charset="0"/>
              </a:rPr>
              <a:t>Zostera spp.) </a:t>
            </a:r>
            <a:r>
              <a:rPr lang="en-US" sz="1100" dirty="0">
                <a:latin typeface="Arial Narrow" pitchFamily="34" charset="0"/>
              </a:rPr>
              <a:t>and changes in concentration of pigments in certain corals.</a:t>
            </a:r>
            <a:endParaRPr lang="en-US" sz="1200" dirty="0">
              <a:latin typeface="Arial Narrow" pitchFamily="34" charset="0"/>
            </a:endParaRPr>
          </a:p>
        </p:txBody>
      </p:sp>
      <p:sp>
        <p:nvSpPr>
          <p:cNvPr id="5" name="TextBox 17">
            <a:extLst>
              <a:ext uri="{FF2B5EF4-FFF2-40B4-BE49-F238E27FC236}">
                <a16:creationId xmlns:a16="http://schemas.microsoft.com/office/drawing/2014/main" id="{7CCC2946-7956-31E3-05B5-0130D0BB7AF6}"/>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97133414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BF8EEF81-2867-46C8-9EA7-DE1F06E11171}"/>
              </a:ext>
            </a:extLst>
          </p:cNvPr>
          <p:cNvCxnSpPr/>
          <p:nvPr/>
        </p:nvCxnSpPr>
        <p:spPr>
          <a:xfrm flipH="1">
            <a:off x="564258" y="984989"/>
            <a:ext cx="56778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FB6A293-4AE9-420C-97BD-104EB577F5DB}"/>
              </a:ext>
            </a:extLst>
          </p:cNvPr>
          <p:cNvSpPr txBox="1"/>
          <p:nvPr/>
        </p:nvSpPr>
        <p:spPr>
          <a:xfrm>
            <a:off x="1386767" y="254522"/>
            <a:ext cx="4106515" cy="553998"/>
          </a:xfrm>
          <a:prstGeom prst="rect">
            <a:avLst/>
          </a:prstGeom>
          <a:noFill/>
        </p:spPr>
        <p:txBody>
          <a:bodyPr wrap="square" rtlCol="0">
            <a:spAutoFit/>
          </a:bodyPr>
          <a:lstStyle/>
          <a:p>
            <a:r>
              <a:rPr lang="en-US" b="1" dirty="0">
                <a:latin typeface="Arial Narrow" pitchFamily="34" charset="0"/>
              </a:rPr>
              <a:t>23. Muddy Waters - </a:t>
            </a:r>
            <a:r>
              <a:rPr lang="en-US" sz="1200" dirty="0">
                <a:latin typeface="Arial Narrow" pitchFamily="34" charset="0"/>
              </a:rPr>
              <a:t>Interpret data from biotic and abiotic tests on a water sample to determine water quality.</a:t>
            </a:r>
            <a:endParaRPr lang="en-US" sz="1100" i="1" dirty="0">
              <a:latin typeface="Arial Narrow" pitchFamily="34" charset="0"/>
            </a:endParaRPr>
          </a:p>
        </p:txBody>
      </p:sp>
      <p:sp>
        <p:nvSpPr>
          <p:cNvPr id="33" name="TextBox 17">
            <a:extLst>
              <a:ext uri="{FF2B5EF4-FFF2-40B4-BE49-F238E27FC236}">
                <a16:creationId xmlns:a16="http://schemas.microsoft.com/office/drawing/2014/main" id="{A4BD9CD8-3130-4017-86B5-6922FC8167A7}"/>
              </a:ext>
            </a:extLst>
          </p:cNvPr>
          <p:cNvSpPr txBox="1"/>
          <p:nvPr/>
        </p:nvSpPr>
        <p:spPr>
          <a:xfrm>
            <a:off x="5486430" y="18125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4" name="TextBox 33">
            <a:extLst>
              <a:ext uri="{FF2B5EF4-FFF2-40B4-BE49-F238E27FC236}">
                <a16:creationId xmlns:a16="http://schemas.microsoft.com/office/drawing/2014/main" id="{4985DB7E-B411-4F1F-AC61-3E2825C63F4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5" name="TextBox 34">
            <a:extLst>
              <a:ext uri="{FF2B5EF4-FFF2-40B4-BE49-F238E27FC236}">
                <a16:creationId xmlns:a16="http://schemas.microsoft.com/office/drawing/2014/main" id="{F0E1C2A8-A26C-42AE-91C0-31D2BA8FCC8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3" name="Straight Connector 2">
            <a:extLst>
              <a:ext uri="{FF2B5EF4-FFF2-40B4-BE49-F238E27FC236}">
                <a16:creationId xmlns:a16="http://schemas.microsoft.com/office/drawing/2014/main" id="{85545D15-F136-6638-380B-C5379FDA7F5C}"/>
              </a:ext>
            </a:extLst>
          </p:cNvPr>
          <p:cNvCxnSpPr>
            <a:cxnSpLocks/>
          </p:cNvCxnSpPr>
          <p:nvPr/>
        </p:nvCxnSpPr>
        <p:spPr>
          <a:xfrm flipH="1">
            <a:off x="537036" y="8820473"/>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6">
            <a:extLst>
              <a:ext uri="{FF2B5EF4-FFF2-40B4-BE49-F238E27FC236}">
                <a16:creationId xmlns:a16="http://schemas.microsoft.com/office/drawing/2014/main" id="{AE108EEC-20F1-670D-0240-B7522E223BA6}"/>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5" name="TextBox 36">
            <a:extLst>
              <a:ext uri="{FF2B5EF4-FFF2-40B4-BE49-F238E27FC236}">
                <a16:creationId xmlns:a16="http://schemas.microsoft.com/office/drawing/2014/main" id="{C584AB2F-AC2F-3675-7993-EDAD6EDBC0CC}"/>
              </a:ext>
            </a:extLst>
          </p:cNvPr>
          <p:cNvSpPr txBox="1"/>
          <p:nvPr/>
        </p:nvSpPr>
        <p:spPr>
          <a:xfrm>
            <a:off x="3000157" y="8827894"/>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as a Human Endeavour</a:t>
            </a:r>
            <a:endParaRPr lang="en-AU" sz="1100" b="1" dirty="0">
              <a:latin typeface="Arial Narrow" pitchFamily="34" charset="0"/>
            </a:endParaRPr>
          </a:p>
        </p:txBody>
      </p:sp>
      <p:sp>
        <p:nvSpPr>
          <p:cNvPr id="17" name="TextBox 16">
            <a:extLst>
              <a:ext uri="{FF2B5EF4-FFF2-40B4-BE49-F238E27FC236}">
                <a16:creationId xmlns:a16="http://schemas.microsoft.com/office/drawing/2014/main" id="{742FC743-286C-E5B7-783F-88D599C7215F}"/>
              </a:ext>
            </a:extLst>
          </p:cNvPr>
          <p:cNvSpPr txBox="1"/>
          <p:nvPr/>
        </p:nvSpPr>
        <p:spPr>
          <a:xfrm>
            <a:off x="6023609" y="8794027"/>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45</a:t>
            </a:r>
          </a:p>
        </p:txBody>
      </p:sp>
      <p:graphicFrame>
        <p:nvGraphicFramePr>
          <p:cNvPr id="18" name="Table 17">
            <a:extLst>
              <a:ext uri="{FF2B5EF4-FFF2-40B4-BE49-F238E27FC236}">
                <a16:creationId xmlns:a16="http://schemas.microsoft.com/office/drawing/2014/main" id="{52E9D9A3-07F4-3AAD-9AE0-654B5AAE314B}"/>
              </a:ext>
            </a:extLst>
          </p:cNvPr>
          <p:cNvGraphicFramePr>
            <a:graphicFrameLocks noGrp="1"/>
          </p:cNvGraphicFramePr>
          <p:nvPr/>
        </p:nvGraphicFramePr>
        <p:xfrm>
          <a:off x="508598" y="4816585"/>
          <a:ext cx="5782756" cy="1738115"/>
        </p:xfrm>
        <a:graphic>
          <a:graphicData uri="http://schemas.openxmlformats.org/drawingml/2006/table">
            <a:tbl>
              <a:tblPr firstRow="1" bandRow="1">
                <a:tableStyleId>{5940675A-B579-460E-94D1-54222C63F5DA}</a:tableStyleId>
              </a:tblPr>
              <a:tblGrid>
                <a:gridCol w="789392">
                  <a:extLst>
                    <a:ext uri="{9D8B030D-6E8A-4147-A177-3AD203B41FA5}">
                      <a16:colId xmlns:a16="http://schemas.microsoft.com/office/drawing/2014/main" val="20000"/>
                    </a:ext>
                  </a:extLst>
                </a:gridCol>
                <a:gridCol w="648072">
                  <a:extLst>
                    <a:ext uri="{9D8B030D-6E8A-4147-A177-3AD203B41FA5}">
                      <a16:colId xmlns:a16="http://schemas.microsoft.com/office/drawing/2014/main" val="20001"/>
                    </a:ext>
                  </a:extLst>
                </a:gridCol>
                <a:gridCol w="1099108">
                  <a:extLst>
                    <a:ext uri="{9D8B030D-6E8A-4147-A177-3AD203B41FA5}">
                      <a16:colId xmlns:a16="http://schemas.microsoft.com/office/drawing/2014/main" val="20002"/>
                    </a:ext>
                  </a:extLst>
                </a:gridCol>
                <a:gridCol w="1198801">
                  <a:extLst>
                    <a:ext uri="{9D8B030D-6E8A-4147-A177-3AD203B41FA5}">
                      <a16:colId xmlns:a16="http://schemas.microsoft.com/office/drawing/2014/main" val="20004"/>
                    </a:ext>
                  </a:extLst>
                </a:gridCol>
                <a:gridCol w="1008112">
                  <a:extLst>
                    <a:ext uri="{9D8B030D-6E8A-4147-A177-3AD203B41FA5}">
                      <a16:colId xmlns:a16="http://schemas.microsoft.com/office/drawing/2014/main" val="2725915389"/>
                    </a:ext>
                  </a:extLst>
                </a:gridCol>
                <a:gridCol w="1039271">
                  <a:extLst>
                    <a:ext uri="{9D8B030D-6E8A-4147-A177-3AD203B41FA5}">
                      <a16:colId xmlns:a16="http://schemas.microsoft.com/office/drawing/2014/main" val="4249518328"/>
                    </a:ext>
                  </a:extLst>
                </a:gridCol>
              </a:tblGrid>
              <a:tr h="554725">
                <a:tc>
                  <a:txBody>
                    <a:bodyPr/>
                    <a:lstStyle/>
                    <a:p>
                      <a:pPr algn="ctr"/>
                      <a:r>
                        <a:rPr lang="en-AU" sz="900" b="1" dirty="0">
                          <a:latin typeface="Arial Narrow" panose="020B0606020202030204" pitchFamily="34" charset="0"/>
                        </a:rPr>
                        <a:t>Temperature</a:t>
                      </a:r>
                    </a:p>
                    <a:p>
                      <a:pPr algn="ctr"/>
                      <a:r>
                        <a:rPr lang="en-AU" sz="900" b="0" dirty="0">
                          <a:latin typeface="Arial Narrow" panose="020B0606020202030204" pitchFamily="34" charset="0"/>
                        </a:rPr>
                        <a:t>°C</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AU" sz="900" b="1" dirty="0">
                          <a:latin typeface="Arial Narrow" panose="020B0606020202030204" pitchFamily="34" charset="0"/>
                        </a:rPr>
                        <a:t>pH</a:t>
                      </a:r>
                    </a:p>
                    <a:p>
                      <a:pPr algn="ctr"/>
                      <a:r>
                        <a:rPr lang="en-AU" sz="900" b="0" dirty="0">
                          <a:latin typeface="Arial Narrow" panose="020B0606020202030204" pitchFamily="34" charset="0"/>
                        </a:rPr>
                        <a:t>0-14</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AU" sz="900" b="1" dirty="0">
                          <a:latin typeface="Arial Narrow" panose="020B0606020202030204" pitchFamily="34" charset="0"/>
                        </a:rPr>
                        <a:t>Dissolved Oxygen </a:t>
                      </a:r>
                      <a:r>
                        <a:rPr lang="en-AU" sz="900" b="0" dirty="0">
                          <a:latin typeface="Arial Narrow" panose="020B0606020202030204" pitchFamily="34" charset="0"/>
                        </a:rPr>
                        <a:t>mg/L or ppm or % saturation</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AU" sz="900" b="1" dirty="0">
                          <a:latin typeface="Arial Narrow" panose="020B0606020202030204" pitchFamily="34" charset="0"/>
                        </a:rPr>
                        <a:t>Salinity </a:t>
                      </a:r>
                    </a:p>
                    <a:p>
                      <a:pPr algn="ctr"/>
                      <a:r>
                        <a:rPr lang="en-AU" sz="900" b="0" dirty="0">
                          <a:latin typeface="Arial Narrow" panose="020B0606020202030204" pitchFamily="34" charset="0"/>
                        </a:rPr>
                        <a:t>ppt or </a:t>
                      </a:r>
                      <a:r>
                        <a:rPr lang="en-AU" sz="900" b="0" dirty="0" err="1">
                          <a:latin typeface="Arial Narrow" panose="020B0606020202030204" pitchFamily="34" charset="0"/>
                        </a:rPr>
                        <a:t>psu</a:t>
                      </a:r>
                      <a:r>
                        <a:rPr lang="en-AU" sz="900" b="0" dirty="0">
                          <a:latin typeface="Arial Narrow" panose="020B0606020202030204" pitchFamily="34" charset="0"/>
                        </a:rPr>
                        <a:t> (at 25°C)</a:t>
                      </a:r>
                    </a:p>
                    <a:p>
                      <a:pPr algn="ctr"/>
                      <a:endParaRPr lang="en-AU" sz="900" b="0" dirty="0">
                        <a:latin typeface="Arial Narrow" panose="020B0606020202030204" pitchFamily="34" charset="0"/>
                      </a:endParaRPr>
                    </a:p>
                  </a:txBody>
                  <a:tcP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baseline="0" dirty="0">
                          <a:latin typeface="Arial Narrow" panose="020B0606020202030204" pitchFamily="34" charset="0"/>
                        </a:rPr>
                        <a:t>Turbidity</a:t>
                      </a:r>
                      <a:endParaRPr lang="en-AU" sz="900" b="1" dirty="0">
                        <a:latin typeface="Arial Narrow" panose="020B0606020202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0" dirty="0">
                          <a:latin typeface="Arial Narrow" panose="020B0606020202030204" pitchFamily="34" charset="0"/>
                        </a:rPr>
                        <a:t>NTU or metres or other</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dirty="0">
                          <a:latin typeface="Arial Narrow" panose="020B0606020202030204" pitchFamily="34" charset="0"/>
                        </a:rPr>
                        <a:t>TSS</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700" b="0" dirty="0">
                          <a:latin typeface="Arial Narrow" panose="020B0606020202030204" pitchFamily="34" charset="0"/>
                        </a:rPr>
                        <a:t>(total suspended solids)</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0" dirty="0">
                          <a:latin typeface="Arial Narrow" panose="020B0606020202030204" pitchFamily="34" charset="0"/>
                        </a:rPr>
                        <a:t>mg/L or ppm</a:t>
                      </a:r>
                    </a:p>
                  </a:txBody>
                  <a:tcPr>
                    <a:lnT w="12700"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10001"/>
                  </a:ext>
                </a:extLst>
              </a:tr>
              <a:tr h="5433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a:latin typeface="Arial Narrow" panose="020B0606020202030204" pitchFamily="34" charset="0"/>
                        </a:rPr>
                        <a:t>Probe or thermometer</a:t>
                      </a:r>
                      <a:endParaRPr lang="en-AU" sz="800" b="0" dirty="0">
                        <a:latin typeface="Arial Narrow" panose="020B0606020202030204" pitchFamily="34" charset="0"/>
                      </a:endParaRPr>
                    </a:p>
                  </a:txBody>
                  <a:tcPr anchor="ctr">
                    <a:solidFill>
                      <a:schemeClr val="bg1">
                        <a:lumMod val="95000"/>
                      </a:schemeClr>
                    </a:solidFill>
                  </a:tcPr>
                </a:tc>
                <a:tc>
                  <a:txBody>
                    <a:bodyPr/>
                    <a:lstStyle/>
                    <a:p>
                      <a:pPr algn="ctr"/>
                      <a:r>
                        <a:rPr lang="en-AU" sz="800" b="0" dirty="0">
                          <a:latin typeface="Arial Narrow" panose="020B0606020202030204" pitchFamily="34" charset="0"/>
                        </a:rPr>
                        <a:t>Probe</a:t>
                      </a:r>
                      <a:r>
                        <a:rPr lang="en-AU" sz="800" b="0" baseline="0" dirty="0">
                          <a:latin typeface="Arial Narrow" panose="020B0606020202030204" pitchFamily="34" charset="0"/>
                        </a:rPr>
                        <a:t> or </a:t>
                      </a:r>
                    </a:p>
                    <a:p>
                      <a:pPr algn="ctr"/>
                      <a:r>
                        <a:rPr lang="en-AU" sz="800" b="0" baseline="0" dirty="0">
                          <a:latin typeface="Arial Narrow" panose="020B0606020202030204" pitchFamily="34" charset="0"/>
                        </a:rPr>
                        <a:t>litmus paper or indicator</a:t>
                      </a:r>
                      <a:endParaRPr lang="en-AU" sz="800" b="0" dirty="0">
                        <a:latin typeface="Arial Narrow" panose="020B060602020203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dirty="0">
                          <a:latin typeface="Arial Narrow" panose="020B0606020202030204" pitchFamily="34" charset="0"/>
                        </a:rPr>
                        <a:t>Probe</a:t>
                      </a:r>
                      <a:r>
                        <a:rPr lang="en-AU" sz="800" b="0" baseline="0" dirty="0">
                          <a:latin typeface="Arial Narrow" panose="020B0606020202030204" pitchFamily="34" charset="0"/>
                        </a:rPr>
                        <a:t> or titration kit</a:t>
                      </a:r>
                      <a:endParaRPr lang="en-AU" sz="800" b="0" dirty="0">
                        <a:latin typeface="Arial Narrow" panose="020B060602020203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dirty="0">
                          <a:latin typeface="Arial Narrow" panose="020B0606020202030204" pitchFamily="34" charset="0"/>
                        </a:rPr>
                        <a:t>Probe, conductivity meter, hydrometer, refractometer</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a:latin typeface="Arial Narrow" panose="020B0606020202030204" pitchFamily="34" charset="0"/>
                        </a:rPr>
                        <a:t>Turbidity meter, Secchi disk or transparency tube</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a:latin typeface="Arial Narrow" panose="020B0606020202030204" pitchFamily="34" charset="0"/>
                        </a:rPr>
                        <a:t>Filtration method</a:t>
                      </a:r>
                    </a:p>
                  </a:txBody>
                  <a:tcPr anchor="ctr">
                    <a:solidFill>
                      <a:schemeClr val="bg1">
                        <a:lumMod val="95000"/>
                      </a:schemeClr>
                    </a:solidFill>
                  </a:tcPr>
                </a:tc>
                <a:extLst>
                  <a:ext uri="{0D108BD9-81ED-4DB2-BD59-A6C34878D82A}">
                    <a16:rowId xmlns:a16="http://schemas.microsoft.com/office/drawing/2014/main" val="10002"/>
                  </a:ext>
                </a:extLst>
              </a:tr>
              <a:tr h="59764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0" i="0" dirty="0">
                          <a:solidFill>
                            <a:schemeClr val="tx1"/>
                          </a:solidFill>
                          <a:latin typeface="Arial Narrow" panose="020B0604020202020204" pitchFamily="34" charset="0"/>
                          <a:cs typeface="Arial Narrow" panose="020B0604020202020204" pitchFamily="34" charset="0"/>
                        </a:rPr>
                        <a:t>20</a:t>
                      </a:r>
                      <a:r>
                        <a:rPr lang="en-AU" sz="1200" b="0" dirty="0">
                          <a:latin typeface="Arial Narrow" panose="020B0606020202030204" pitchFamily="34" charset="0"/>
                        </a:rPr>
                        <a:t>°C</a:t>
                      </a:r>
                    </a:p>
                    <a:p>
                      <a:pPr algn="ctr"/>
                      <a:endParaRPr lang="en-AU" sz="1200" b="0" i="0" dirty="0">
                        <a:solidFill>
                          <a:schemeClr val="tx1"/>
                        </a:solidFill>
                        <a:latin typeface="Arial Narrow" panose="020B0604020202020204" pitchFamily="34" charset="0"/>
                        <a:cs typeface="Arial Narrow" panose="020B0604020202020204" pitchFamily="34" charset="0"/>
                      </a:endParaRPr>
                    </a:p>
                  </a:txBody>
                  <a:tcPr/>
                </a:tc>
                <a:tc>
                  <a:txBody>
                    <a:bodyPr/>
                    <a:lstStyle/>
                    <a:p>
                      <a:pPr algn="ctr"/>
                      <a:r>
                        <a:rPr lang="en-AU" sz="1200" b="0" i="0" dirty="0">
                          <a:solidFill>
                            <a:schemeClr val="tx1"/>
                          </a:solidFill>
                          <a:latin typeface="Arial Narrow" panose="020B0604020202020204" pitchFamily="34" charset="0"/>
                          <a:cs typeface="Arial Narrow" panose="020B0604020202020204" pitchFamily="34" charset="0"/>
                        </a:rPr>
                        <a:t>8.2</a:t>
                      </a:r>
                    </a:p>
                  </a:txBody>
                  <a:tcPr/>
                </a:tc>
                <a:tc>
                  <a:txBody>
                    <a:bodyPr/>
                    <a:lstStyle/>
                    <a:p>
                      <a:pPr algn="ctr"/>
                      <a:r>
                        <a:rPr lang="en-AU" sz="1200" b="0" i="0" dirty="0">
                          <a:solidFill>
                            <a:schemeClr val="tx1"/>
                          </a:solidFill>
                          <a:latin typeface="Arial Narrow" panose="020B0604020202020204" pitchFamily="34" charset="0"/>
                          <a:cs typeface="Arial Narrow" panose="020B0604020202020204" pitchFamily="34" charset="0"/>
                        </a:rPr>
                        <a:t>100%</a:t>
                      </a:r>
                    </a:p>
                  </a:txBody>
                  <a:tcPr/>
                </a:tc>
                <a:tc>
                  <a:txBody>
                    <a:bodyPr/>
                    <a:lstStyle/>
                    <a:p>
                      <a:pPr algn="ctr"/>
                      <a:r>
                        <a:rPr lang="en-AU" sz="1200" b="0" i="0" dirty="0">
                          <a:solidFill>
                            <a:schemeClr val="tx1"/>
                          </a:solidFill>
                          <a:latin typeface="Arial Narrow" panose="020B0604020202020204" pitchFamily="34" charset="0"/>
                          <a:cs typeface="Arial Narrow" panose="020B0604020202020204" pitchFamily="34" charset="0"/>
                        </a:rPr>
                        <a:t>10ppt</a:t>
                      </a:r>
                    </a:p>
                  </a:txBody>
                  <a:tcPr/>
                </a:tc>
                <a:tc>
                  <a:txBody>
                    <a:bodyPr/>
                    <a:lstStyle/>
                    <a:p>
                      <a:pPr algn="ctr"/>
                      <a:r>
                        <a:rPr lang="en-AU" sz="1200" b="0" i="0" dirty="0">
                          <a:solidFill>
                            <a:schemeClr val="tx1"/>
                          </a:solidFill>
                          <a:latin typeface="Arial Narrow" panose="020B0604020202020204" pitchFamily="34" charset="0"/>
                          <a:cs typeface="Arial Narrow" panose="020B0604020202020204" pitchFamily="34" charset="0"/>
                        </a:rPr>
                        <a:t>1.2m</a:t>
                      </a:r>
                    </a:p>
                  </a:txBody>
                  <a:tcPr/>
                </a:tc>
                <a:tc>
                  <a:txBody>
                    <a:bodyPr/>
                    <a:lstStyle/>
                    <a:p>
                      <a:pPr algn="ctr"/>
                      <a:r>
                        <a:rPr lang="en-AU" sz="1200" b="0" i="0" dirty="0">
                          <a:solidFill>
                            <a:schemeClr val="tx1"/>
                          </a:solidFill>
                          <a:latin typeface="Arial Narrow" panose="020B0604020202020204" pitchFamily="34" charset="0"/>
                          <a:cs typeface="Arial Narrow" panose="020B0604020202020204" pitchFamily="34" charset="0"/>
                        </a:rPr>
                        <a:t>10mg/L</a:t>
                      </a:r>
                    </a:p>
                    <a:p>
                      <a:pPr algn="ctr"/>
                      <a:endParaRPr lang="en-AU" sz="1200" b="0" i="0" dirty="0">
                        <a:solidFill>
                          <a:schemeClr val="tx1"/>
                        </a:solidFill>
                        <a:latin typeface="Arial Narrow" panose="020B0604020202020204" pitchFamily="34" charset="0"/>
                        <a:cs typeface="Arial Narrow" panose="020B0604020202020204" pitchFamily="34" charset="0"/>
                      </a:endParaRPr>
                    </a:p>
                    <a:p>
                      <a:pPr algn="ctr"/>
                      <a:endParaRPr lang="en-AU" sz="1200" b="0" i="0" dirty="0">
                        <a:solidFill>
                          <a:schemeClr val="tx1"/>
                        </a:solidFill>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10003"/>
                  </a:ext>
                </a:extLst>
              </a:tr>
            </a:tbl>
          </a:graphicData>
        </a:graphic>
      </p:graphicFrame>
      <p:graphicFrame>
        <p:nvGraphicFramePr>
          <p:cNvPr id="19" name="Table 18">
            <a:extLst>
              <a:ext uri="{FF2B5EF4-FFF2-40B4-BE49-F238E27FC236}">
                <a16:creationId xmlns:a16="http://schemas.microsoft.com/office/drawing/2014/main" id="{784A5200-0ABF-F6E0-9DA7-EFF70D1D8476}"/>
              </a:ext>
            </a:extLst>
          </p:cNvPr>
          <p:cNvGraphicFramePr>
            <a:graphicFrameLocks noGrp="1"/>
          </p:cNvGraphicFramePr>
          <p:nvPr/>
        </p:nvGraphicFramePr>
        <p:xfrm>
          <a:off x="502251" y="6657910"/>
          <a:ext cx="5778822" cy="1661160"/>
        </p:xfrm>
        <a:graphic>
          <a:graphicData uri="http://schemas.openxmlformats.org/drawingml/2006/table">
            <a:tbl>
              <a:tblPr firstRow="1" bandRow="1">
                <a:tableStyleId>{5940675A-B579-460E-94D1-54222C63F5DA}</a:tableStyleId>
              </a:tblPr>
              <a:tblGrid>
                <a:gridCol w="1069219">
                  <a:extLst>
                    <a:ext uri="{9D8B030D-6E8A-4147-A177-3AD203B41FA5}">
                      <a16:colId xmlns:a16="http://schemas.microsoft.com/office/drawing/2014/main" val="4064686836"/>
                    </a:ext>
                  </a:extLst>
                </a:gridCol>
                <a:gridCol w="607940">
                  <a:extLst>
                    <a:ext uri="{9D8B030D-6E8A-4147-A177-3AD203B41FA5}">
                      <a16:colId xmlns:a16="http://schemas.microsoft.com/office/drawing/2014/main" val="1302634989"/>
                    </a:ext>
                  </a:extLst>
                </a:gridCol>
                <a:gridCol w="503713">
                  <a:extLst>
                    <a:ext uri="{9D8B030D-6E8A-4147-A177-3AD203B41FA5}">
                      <a16:colId xmlns:a16="http://schemas.microsoft.com/office/drawing/2014/main" val="1413554168"/>
                    </a:ext>
                  </a:extLst>
                </a:gridCol>
                <a:gridCol w="838712">
                  <a:extLst>
                    <a:ext uri="{9D8B030D-6E8A-4147-A177-3AD203B41FA5}">
                      <a16:colId xmlns:a16="http://schemas.microsoft.com/office/drawing/2014/main" val="20006"/>
                    </a:ext>
                  </a:extLst>
                </a:gridCol>
                <a:gridCol w="856036">
                  <a:extLst>
                    <a:ext uri="{9D8B030D-6E8A-4147-A177-3AD203B41FA5}">
                      <a16:colId xmlns:a16="http://schemas.microsoft.com/office/drawing/2014/main" val="20007"/>
                    </a:ext>
                  </a:extLst>
                </a:gridCol>
                <a:gridCol w="895776">
                  <a:extLst>
                    <a:ext uri="{9D8B030D-6E8A-4147-A177-3AD203B41FA5}">
                      <a16:colId xmlns:a16="http://schemas.microsoft.com/office/drawing/2014/main" val="20008"/>
                    </a:ext>
                  </a:extLst>
                </a:gridCol>
                <a:gridCol w="1007426">
                  <a:extLst>
                    <a:ext uri="{9D8B030D-6E8A-4147-A177-3AD203B41FA5}">
                      <a16:colId xmlns:a16="http://schemas.microsoft.com/office/drawing/2014/main" val="465779060"/>
                    </a:ext>
                  </a:extLst>
                </a:gridCol>
              </a:tblGrid>
              <a:tr h="50318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dirty="0">
                          <a:latin typeface="Arial Narrow" panose="020B0606020202030204" pitchFamily="34" charset="0"/>
                        </a:rPr>
                        <a:t>Depth</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0" dirty="0">
                          <a:latin typeface="Arial Narrow" panose="020B0606020202030204" pitchFamily="34" charset="0"/>
                        </a:rPr>
                        <a:t>metres (m)</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dirty="0">
                          <a:latin typeface="Arial Narrow" panose="020B0606020202030204" pitchFamily="34" charset="0"/>
                        </a:rPr>
                        <a:t>Water Source</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dirty="0">
                          <a:latin typeface="Arial Narrow" panose="020B0606020202030204" pitchFamily="34" charset="0"/>
                        </a:rPr>
                        <a:t>Flow</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0" dirty="0">
                          <a:latin typeface="Arial Narrow" panose="020B0606020202030204" pitchFamily="34" charset="0"/>
                        </a:rPr>
                        <a:t>m</a:t>
                      </a:r>
                      <a:r>
                        <a:rPr lang="en-AU" sz="900" b="0" baseline="30000" dirty="0">
                          <a:latin typeface="Arial Narrow" panose="020B0606020202030204" pitchFamily="34" charset="0"/>
                        </a:rPr>
                        <a:t>3</a:t>
                      </a:r>
                      <a:r>
                        <a:rPr lang="en-AU" sz="900" b="0" dirty="0">
                          <a:latin typeface="Arial Narrow" panose="020B0606020202030204" pitchFamily="34" charset="0"/>
                        </a:rPr>
                        <a:t>/sec</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AU" sz="1000" b="1" dirty="0">
                          <a:latin typeface="Arial Narrow" panose="020B0606020202030204" pitchFamily="34" charset="0"/>
                        </a:rPr>
                        <a:t>Nitrogen </a:t>
                      </a:r>
                    </a:p>
                    <a:p>
                      <a:pPr algn="ctr"/>
                      <a:r>
                        <a:rPr lang="en-AU" sz="600" b="0" dirty="0">
                          <a:latin typeface="Arial Narrow" panose="020B0606020202030204" pitchFamily="34" charset="0"/>
                        </a:rPr>
                        <a:t>as Total N, DIN, nitrate, nitrite or ammonium </a:t>
                      </a:r>
                    </a:p>
                    <a:p>
                      <a:pPr algn="ctr"/>
                      <a:r>
                        <a:rPr lang="en-AU" sz="900" b="0" dirty="0">
                          <a:latin typeface="Arial Narrow" panose="020B0606020202030204" pitchFamily="34" charset="0"/>
                        </a:rPr>
                        <a:t>µg/L</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AU" sz="1000" b="1" dirty="0">
                          <a:latin typeface="Arial Narrow" panose="020B0606020202030204" pitchFamily="34" charset="0"/>
                        </a:rPr>
                        <a:t>Phosphorus</a:t>
                      </a:r>
                    </a:p>
                    <a:p>
                      <a:pPr algn="ctr"/>
                      <a:r>
                        <a:rPr lang="en-AU" sz="600" b="0" dirty="0">
                          <a:latin typeface="Arial Narrow" panose="020B0606020202030204" pitchFamily="34" charset="0"/>
                        </a:rPr>
                        <a:t>as Total P, DIP or filterable reactive P </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0" dirty="0">
                          <a:latin typeface="Arial Narrow" panose="020B0606020202030204" pitchFamily="34" charset="0"/>
                        </a:rPr>
                        <a:t>µg/L</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AU" sz="1000" b="1" baseline="0" dirty="0">
                          <a:latin typeface="Arial Narrow" panose="020B0606020202030204" pitchFamily="34" charset="0"/>
                        </a:rPr>
                        <a:t>Chlorophyll a</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0" dirty="0">
                          <a:latin typeface="Arial Narrow" panose="020B0606020202030204" pitchFamily="34" charset="0"/>
                        </a:rPr>
                        <a:t>µg/L</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AU" sz="1000" b="1" dirty="0">
                          <a:latin typeface="Arial Narrow" panose="020B0606020202030204" pitchFamily="34" charset="0"/>
                        </a:rPr>
                        <a:t>Faecal bacteria</a:t>
                      </a:r>
                    </a:p>
                    <a:p>
                      <a:pPr algn="ctr"/>
                      <a:r>
                        <a:rPr lang="en-AU" sz="900" b="0" dirty="0" err="1">
                          <a:latin typeface="Arial Narrow" panose="020B0606020202030204" pitchFamily="34" charset="0"/>
                        </a:rPr>
                        <a:t>cfu</a:t>
                      </a:r>
                      <a:r>
                        <a:rPr lang="en-AU" sz="900" b="0" dirty="0">
                          <a:latin typeface="Arial Narrow" panose="020B0606020202030204" pitchFamily="34" charset="0"/>
                        </a:rPr>
                        <a:t>/100mL</a:t>
                      </a:r>
                    </a:p>
                    <a:p>
                      <a:pPr algn="ctr"/>
                      <a:r>
                        <a:rPr lang="en-AU" sz="700" b="0" dirty="0">
                          <a:latin typeface="Arial Narrow" panose="020B0606020202030204" pitchFamily="34" charset="0"/>
                        </a:rPr>
                        <a:t>(colony forming units)</a:t>
                      </a:r>
                    </a:p>
                  </a:txBody>
                  <a:tcPr>
                    <a:lnT w="12700"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10001"/>
                  </a:ext>
                </a:extLst>
              </a:tr>
              <a:tr h="41931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a:latin typeface="Arial Narrow" panose="020B0606020202030204" pitchFamily="34" charset="0"/>
                        </a:rPr>
                        <a:t>Echo sounder, long ruler (staff, </a:t>
                      </a:r>
                      <a:r>
                        <a:rPr lang="en-AU" sz="800" b="0" baseline="0" dirty="0" err="1">
                          <a:latin typeface="Arial Narrow" panose="020B0606020202030204" pitchFamily="34" charset="0"/>
                        </a:rPr>
                        <a:t>pvc</a:t>
                      </a:r>
                      <a:r>
                        <a:rPr lang="en-AU" sz="800" b="0" baseline="0" dirty="0">
                          <a:latin typeface="Arial Narrow" panose="020B0606020202030204" pitchFamily="34" charset="0"/>
                        </a:rPr>
                        <a:t>), weighted tape measure</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a:latin typeface="Arial Narrow" panose="020B0606020202030204" pitchFamily="34" charset="0"/>
                        </a:rPr>
                        <a:t>maps</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a:latin typeface="Arial Narrow" panose="020B0606020202030204" pitchFamily="34" charset="0"/>
                        </a:rPr>
                        <a:t>Float method</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dirty="0">
                          <a:latin typeface="Arial Narrow" panose="020B0606020202030204" pitchFamily="34" charset="0"/>
                        </a:rPr>
                        <a:t>Test</a:t>
                      </a:r>
                      <a:r>
                        <a:rPr lang="en-AU" sz="800" b="0" baseline="0" dirty="0">
                          <a:latin typeface="Arial Narrow" panose="020B0606020202030204" pitchFamily="34" charset="0"/>
                        </a:rPr>
                        <a:t> kit</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dirty="0">
                          <a:latin typeface="Arial Narrow" panose="020B0606020202030204" pitchFamily="34" charset="0"/>
                        </a:rPr>
                        <a:t>Test kit</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err="1">
                          <a:latin typeface="Arial Narrow" panose="020B0606020202030204" pitchFamily="34" charset="0"/>
                        </a:rPr>
                        <a:t>Spectrormeter</a:t>
                      </a:r>
                      <a:r>
                        <a:rPr lang="en-AU" sz="800" b="0" baseline="0" dirty="0">
                          <a:latin typeface="Arial Narrow" panose="020B0606020202030204" pitchFamily="34" charset="0"/>
                        </a:rPr>
                        <a:t>, fluorometer, satellite</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a:latin typeface="Arial Narrow" panose="020B0606020202030204" pitchFamily="34" charset="0"/>
                        </a:rPr>
                        <a:t>Agar plate, water test kit or membrane filtration technique</a:t>
                      </a:r>
                    </a:p>
                  </a:txBody>
                  <a:tcPr anchor="ctr">
                    <a:solidFill>
                      <a:schemeClr val="bg1">
                        <a:lumMod val="95000"/>
                      </a:schemeClr>
                    </a:solidFill>
                  </a:tcPr>
                </a:tc>
                <a:extLst>
                  <a:ext uri="{0D108BD9-81ED-4DB2-BD59-A6C34878D82A}">
                    <a16:rowId xmlns:a16="http://schemas.microsoft.com/office/drawing/2014/main" val="10002"/>
                  </a:ext>
                </a:extLst>
              </a:tr>
              <a:tr h="558279">
                <a:tc>
                  <a:txBody>
                    <a:bodyPr/>
                    <a:lstStyle/>
                    <a:p>
                      <a:pPr algn="ctr"/>
                      <a:r>
                        <a:rPr lang="en-AU" sz="1200" b="0" i="0" dirty="0">
                          <a:solidFill>
                            <a:schemeClr val="tx1"/>
                          </a:solidFill>
                          <a:latin typeface="Arial Narrow" panose="020B0604020202020204" pitchFamily="34" charset="0"/>
                          <a:cs typeface="Arial Narrow" panose="020B0604020202020204" pitchFamily="34" charset="0"/>
                        </a:rPr>
                        <a:t>0.1m</a:t>
                      </a:r>
                    </a:p>
                  </a:txBody>
                  <a:tcPr/>
                </a:tc>
                <a:tc>
                  <a:txBody>
                    <a:bodyPr/>
                    <a:lstStyle/>
                    <a:p>
                      <a:pPr algn="ctr"/>
                      <a:r>
                        <a:rPr lang="en-AU" sz="1200" b="0" i="0" dirty="0">
                          <a:solidFill>
                            <a:schemeClr val="tx1"/>
                          </a:solidFill>
                          <a:latin typeface="Arial Narrow" panose="020B0604020202020204" pitchFamily="34" charset="0"/>
                          <a:cs typeface="Arial Narrow" panose="020B0604020202020204" pitchFamily="34" charset="0"/>
                        </a:rPr>
                        <a:t>Coles Creek</a:t>
                      </a:r>
                    </a:p>
                  </a:txBody>
                  <a:tcPr/>
                </a:tc>
                <a:tc>
                  <a:txBody>
                    <a:bodyPr/>
                    <a:lstStyle/>
                    <a:p>
                      <a:pPr algn="ctr"/>
                      <a:r>
                        <a:rPr lang="en-AU" sz="1200" b="0" i="0" dirty="0">
                          <a:solidFill>
                            <a:schemeClr val="tx1"/>
                          </a:solidFill>
                          <a:latin typeface="Arial Narrow" panose="020B0604020202020204" pitchFamily="34" charset="0"/>
                          <a:cs typeface="Arial Narrow" panose="020B0604020202020204" pitchFamily="34" charset="0"/>
                        </a:rPr>
                        <a:t>1m/s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0" i="0" dirty="0">
                          <a:solidFill>
                            <a:schemeClr val="tx1"/>
                          </a:solidFill>
                          <a:latin typeface="Arial Narrow" panose="020B0604020202020204" pitchFamily="34" charset="0"/>
                          <a:cs typeface="Arial Narrow" panose="020B0604020202020204" pitchFamily="34" charset="0"/>
                        </a:rPr>
                        <a:t>DIN=8</a:t>
                      </a:r>
                      <a:r>
                        <a:rPr lang="en-AU" sz="1200" b="0" dirty="0">
                          <a:latin typeface="Arial Narrow" panose="020B0606020202030204" pitchFamily="34" charset="0"/>
                        </a:rPr>
                        <a:t>µg/L</a:t>
                      </a:r>
                    </a:p>
                    <a:p>
                      <a:pPr algn="ctr"/>
                      <a:endParaRPr lang="en-AU" sz="1200" b="0" i="0" dirty="0">
                        <a:solidFill>
                          <a:schemeClr val="tx1"/>
                        </a:solidFill>
                        <a:latin typeface="Arial Narrow" panose="020B0604020202020204" pitchFamily="34" charset="0"/>
                        <a:cs typeface="Arial Narrow"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0" i="0" dirty="0">
                          <a:solidFill>
                            <a:schemeClr val="tx1"/>
                          </a:solidFill>
                          <a:latin typeface="Arial Narrow" panose="020B0604020202020204" pitchFamily="34" charset="0"/>
                          <a:cs typeface="Arial Narrow" panose="020B0604020202020204" pitchFamily="34" charset="0"/>
                        </a:rPr>
                        <a:t>DIP=5</a:t>
                      </a:r>
                      <a:r>
                        <a:rPr lang="en-AU" sz="1200" b="0" dirty="0">
                          <a:latin typeface="Arial Narrow" panose="020B0606020202030204" pitchFamily="34" charset="0"/>
                        </a:rPr>
                        <a:t>µg/L</a:t>
                      </a:r>
                    </a:p>
                    <a:p>
                      <a:pPr algn="ctr"/>
                      <a:endParaRPr lang="en-AU" sz="1200" b="0" i="0" dirty="0">
                        <a:solidFill>
                          <a:schemeClr val="tx1"/>
                        </a:solidFill>
                        <a:latin typeface="Arial Narrow" panose="020B0604020202020204" pitchFamily="34" charset="0"/>
                        <a:cs typeface="Arial Narrow"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0" i="0" dirty="0">
                          <a:solidFill>
                            <a:schemeClr val="tx1"/>
                          </a:solidFill>
                          <a:latin typeface="Arial Narrow" panose="020B0604020202020204" pitchFamily="34" charset="0"/>
                          <a:cs typeface="Arial Narrow" panose="020B0604020202020204" pitchFamily="34" charset="0"/>
                        </a:rPr>
                        <a:t>3</a:t>
                      </a:r>
                      <a:r>
                        <a:rPr lang="en-AU" sz="1200" b="0" dirty="0">
                          <a:latin typeface="Arial Narrow" panose="020B0606020202030204" pitchFamily="34" charset="0"/>
                        </a:rPr>
                        <a:t>µg/L</a:t>
                      </a:r>
                    </a:p>
                    <a:p>
                      <a:pPr algn="ctr"/>
                      <a:endParaRPr lang="en-AU" sz="1200" b="0" i="0" dirty="0">
                        <a:solidFill>
                          <a:schemeClr val="tx1"/>
                        </a:solidFill>
                        <a:latin typeface="Arial Narrow" panose="020B0604020202020204" pitchFamily="34" charset="0"/>
                        <a:cs typeface="Arial Narrow"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200" b="0" i="0" dirty="0">
                          <a:solidFill>
                            <a:schemeClr val="tx1"/>
                          </a:solidFill>
                          <a:latin typeface="Arial Narrow" panose="020B0604020202020204" pitchFamily="34" charset="0"/>
                          <a:cs typeface="Arial Narrow" panose="020B0604020202020204" pitchFamily="34" charset="0"/>
                        </a:rPr>
                        <a:t>100cfu/100mL</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1200" b="0" i="0" dirty="0">
                        <a:solidFill>
                          <a:schemeClr val="tx1"/>
                        </a:solidFill>
                        <a:latin typeface="Arial Narrow" panose="020B0604020202020204" pitchFamily="34" charset="0"/>
                        <a:cs typeface="Arial Narrow"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1200" b="0" i="0" dirty="0">
                        <a:solidFill>
                          <a:schemeClr val="tx1"/>
                        </a:solidFill>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10003"/>
                  </a:ext>
                </a:extLst>
              </a:tr>
            </a:tbl>
          </a:graphicData>
        </a:graphic>
      </p:graphicFrame>
      <p:graphicFrame>
        <p:nvGraphicFramePr>
          <p:cNvPr id="21" name="Table 20">
            <a:extLst>
              <a:ext uri="{FF2B5EF4-FFF2-40B4-BE49-F238E27FC236}">
                <a16:creationId xmlns:a16="http://schemas.microsoft.com/office/drawing/2014/main" id="{81A9A5A4-2EBE-2C47-7DE8-99B1A90093A1}"/>
              </a:ext>
            </a:extLst>
          </p:cNvPr>
          <p:cNvGraphicFramePr>
            <a:graphicFrameLocks noGrp="1"/>
          </p:cNvGraphicFramePr>
          <p:nvPr/>
        </p:nvGraphicFramePr>
        <p:xfrm>
          <a:off x="492583" y="1485431"/>
          <a:ext cx="5769543" cy="3246162"/>
        </p:xfrm>
        <a:graphic>
          <a:graphicData uri="http://schemas.openxmlformats.org/drawingml/2006/table">
            <a:tbl>
              <a:tblPr firstRow="1" bandRow="1">
                <a:tableStyleId>{5940675A-B579-460E-94D1-54222C63F5DA}</a:tableStyleId>
              </a:tblPr>
              <a:tblGrid>
                <a:gridCol w="1923181">
                  <a:extLst>
                    <a:ext uri="{9D8B030D-6E8A-4147-A177-3AD203B41FA5}">
                      <a16:colId xmlns:a16="http://schemas.microsoft.com/office/drawing/2014/main" val="3975787206"/>
                    </a:ext>
                  </a:extLst>
                </a:gridCol>
                <a:gridCol w="2021348">
                  <a:extLst>
                    <a:ext uri="{9D8B030D-6E8A-4147-A177-3AD203B41FA5}">
                      <a16:colId xmlns:a16="http://schemas.microsoft.com/office/drawing/2014/main" val="266330882"/>
                    </a:ext>
                  </a:extLst>
                </a:gridCol>
                <a:gridCol w="1825014">
                  <a:extLst>
                    <a:ext uri="{9D8B030D-6E8A-4147-A177-3AD203B41FA5}">
                      <a16:colId xmlns:a16="http://schemas.microsoft.com/office/drawing/2014/main" val="1223559371"/>
                    </a:ext>
                  </a:extLst>
                </a:gridCol>
              </a:tblGrid>
              <a:tr h="298925">
                <a:tc>
                  <a:txBody>
                    <a:bodyPr/>
                    <a:lstStyle/>
                    <a:p>
                      <a:pPr algn="ctr"/>
                      <a:r>
                        <a:rPr lang="en-US" sz="1200" b="0" i="0" dirty="0">
                          <a:latin typeface="Arial Narrow" panose="020B0604020202020204" pitchFamily="34" charset="0"/>
                          <a:cs typeface="Arial Narrow" panose="020B0604020202020204" pitchFamily="34" charset="0"/>
                        </a:rPr>
                        <a:t>Sensitive to pollution</a:t>
                      </a:r>
                    </a:p>
                  </a:txBody>
                  <a:tcPr>
                    <a:solidFill>
                      <a:schemeClr val="bg1">
                        <a:lumMod val="85000"/>
                      </a:schemeClr>
                    </a:solidFill>
                  </a:tcPr>
                </a:tc>
                <a:tc>
                  <a:txBody>
                    <a:bodyPr/>
                    <a:lstStyle/>
                    <a:p>
                      <a:pPr algn="ctr"/>
                      <a:r>
                        <a:rPr lang="en-US" sz="1200" b="0" i="0" dirty="0">
                          <a:latin typeface="Arial Narrow" panose="020B0604020202020204" pitchFamily="34" charset="0"/>
                          <a:cs typeface="Arial Narrow" panose="020B0604020202020204" pitchFamily="34" charset="0"/>
                        </a:rPr>
                        <a:t>Somewhat sensitive to pollution</a:t>
                      </a:r>
                    </a:p>
                  </a:txBody>
                  <a:tcPr>
                    <a:solidFill>
                      <a:schemeClr val="bg1">
                        <a:lumMod val="85000"/>
                      </a:schemeClr>
                    </a:solidFill>
                  </a:tcPr>
                </a:tc>
                <a:tc>
                  <a:txBody>
                    <a:bodyPr/>
                    <a:lstStyle/>
                    <a:p>
                      <a:pPr algn="ctr"/>
                      <a:r>
                        <a:rPr lang="en-US" sz="1200" b="0" i="0" dirty="0">
                          <a:latin typeface="Arial Narrow" panose="020B0604020202020204" pitchFamily="34" charset="0"/>
                          <a:cs typeface="Arial Narrow" panose="020B0604020202020204" pitchFamily="34" charset="0"/>
                        </a:rPr>
                        <a:t>Tolerant of pollution</a:t>
                      </a:r>
                    </a:p>
                  </a:txBody>
                  <a:tcPr>
                    <a:solidFill>
                      <a:schemeClr val="bg1">
                        <a:lumMod val="85000"/>
                      </a:schemeClr>
                    </a:solidFill>
                  </a:tcPr>
                </a:tc>
                <a:extLst>
                  <a:ext uri="{0D108BD9-81ED-4DB2-BD59-A6C34878D82A}">
                    <a16:rowId xmlns:a16="http://schemas.microsoft.com/office/drawing/2014/main" val="2924796766"/>
                  </a:ext>
                </a:extLst>
              </a:tr>
              <a:tr h="1209877">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952036963"/>
                  </a:ext>
                </a:extLst>
              </a:tr>
              <a:tr h="209615">
                <a:tc>
                  <a:txBody>
                    <a:bodyPr/>
                    <a:lstStyle/>
                    <a:p>
                      <a:pPr algn="ctr"/>
                      <a:endParaRPr lang="en-US" sz="1200" b="0" i="0" dirty="0">
                        <a:latin typeface="Arial Narrow" panose="020B0604020202020204" pitchFamily="34" charset="0"/>
                        <a:cs typeface="Arial Narrow" panose="020B0604020202020204" pitchFamily="34" charset="0"/>
                      </a:endParaRPr>
                    </a:p>
                    <a:p>
                      <a:pPr algn="ctr"/>
                      <a:endParaRPr lang="en-US" sz="1200" b="0" i="0" dirty="0">
                        <a:latin typeface="Arial Narrow" panose="020B0604020202020204" pitchFamily="34" charset="0"/>
                        <a:cs typeface="Arial Narrow" panose="020B0604020202020204" pitchFamily="34" charset="0"/>
                      </a:endParaRPr>
                    </a:p>
                    <a:p>
                      <a:pPr algn="ctr"/>
                      <a:br>
                        <a:rPr lang="en-US" sz="1200" b="0" i="0" dirty="0">
                          <a:latin typeface="Arial Narrow" panose="020B0604020202020204" pitchFamily="34" charset="0"/>
                          <a:cs typeface="Arial Narrow" panose="020B0604020202020204" pitchFamily="34" charset="0"/>
                        </a:rPr>
                      </a:br>
                      <a:endParaRPr lang="en-US" sz="1200" b="0" i="0" dirty="0">
                        <a:latin typeface="Arial Narrow" panose="020B0604020202020204" pitchFamily="34" charset="0"/>
                        <a:cs typeface="Arial Narrow" panose="020B0604020202020204" pitchFamily="34" charset="0"/>
                      </a:endParaRPr>
                    </a:p>
                    <a:p>
                      <a:pPr algn="ctr"/>
                      <a:endParaRPr lang="en-US" sz="1200" b="0" i="0" dirty="0">
                        <a:latin typeface="Arial Narrow" panose="020B0604020202020204" pitchFamily="34" charset="0"/>
                        <a:cs typeface="Arial Narrow" panose="020B0604020202020204" pitchFamily="34" charset="0"/>
                      </a:endParaRPr>
                    </a:p>
                    <a:p>
                      <a:pPr algn="ctr"/>
                      <a:endParaRPr lang="en-US" sz="1200" b="0" i="0" dirty="0">
                        <a:latin typeface="Arial Narrow" panose="020B0604020202020204" pitchFamily="34" charset="0"/>
                        <a:cs typeface="Arial Narrow" panose="020B0604020202020204" pitchFamily="34" charset="0"/>
                      </a:endParaRPr>
                    </a:p>
                    <a:p>
                      <a:pPr algn="ctr"/>
                      <a:endParaRPr lang="en-US" sz="1200" b="0" i="0" dirty="0">
                        <a:latin typeface="Arial Narrow" panose="020B0604020202020204" pitchFamily="34" charset="0"/>
                        <a:cs typeface="Arial Narrow" panose="020B0604020202020204" pitchFamily="34" charset="0"/>
                      </a:endParaRPr>
                    </a:p>
                    <a:p>
                      <a:pPr algn="ctr"/>
                      <a:endParaRPr lang="en-US" sz="1200" b="0" i="0" dirty="0">
                        <a:latin typeface="Arial Narrow" panose="020B0604020202020204" pitchFamily="34" charset="0"/>
                        <a:cs typeface="Arial Narrow" panose="020B0604020202020204" pitchFamily="34" charset="0"/>
                      </a:endParaRPr>
                    </a:p>
                    <a:p>
                      <a:pPr algn="ctr"/>
                      <a:endParaRPr lang="en-US" sz="1200" b="0" i="0" dirty="0">
                        <a:latin typeface="Arial Narrow" panose="020B0604020202020204" pitchFamily="34" charset="0"/>
                        <a:cs typeface="Arial Narrow" panose="020B0604020202020204" pitchFamily="34" charset="0"/>
                      </a:endParaRPr>
                    </a:p>
                  </a:txBody>
                  <a:tcPr/>
                </a:tc>
                <a:tc>
                  <a:txBody>
                    <a:bodyPr/>
                    <a:lstStyle/>
                    <a:p>
                      <a:pPr algn="ctr"/>
                      <a:endParaRPr lang="en-US" dirty="0"/>
                    </a:p>
                  </a:txBody>
                  <a:tcPr/>
                </a:tc>
                <a:tc>
                  <a:txBody>
                    <a:bodyPr/>
                    <a:lstStyle/>
                    <a:p>
                      <a:pPr algn="ctr"/>
                      <a:endParaRPr lang="en-US" dirty="0"/>
                    </a:p>
                    <a:p>
                      <a:pPr algn="ctr"/>
                      <a:endParaRPr lang="en-US" dirty="0"/>
                    </a:p>
                    <a:p>
                      <a:pPr algn="ctr"/>
                      <a:endParaRPr lang="en-US" dirty="0"/>
                    </a:p>
                    <a:p>
                      <a:pPr algn="ctr"/>
                      <a:endParaRPr lang="en-US" dirty="0"/>
                    </a:p>
                    <a:p>
                      <a:pPr algn="ctr"/>
                      <a:endParaRPr lang="en-US" sz="2400" dirty="0"/>
                    </a:p>
                  </a:txBody>
                  <a:tcPr/>
                </a:tc>
                <a:extLst>
                  <a:ext uri="{0D108BD9-81ED-4DB2-BD59-A6C34878D82A}">
                    <a16:rowId xmlns:a16="http://schemas.microsoft.com/office/drawing/2014/main" val="2408819965"/>
                  </a:ext>
                </a:extLst>
              </a:tr>
            </a:tbl>
          </a:graphicData>
        </a:graphic>
      </p:graphicFrame>
      <p:pic>
        <p:nvPicPr>
          <p:cNvPr id="22" name="Picture 21" descr="A group of insects with names&#10;&#10;Description automatically generated">
            <a:extLst>
              <a:ext uri="{FF2B5EF4-FFF2-40B4-BE49-F238E27FC236}">
                <a16:creationId xmlns:a16="http://schemas.microsoft.com/office/drawing/2014/main" id="{5234DDD2-941D-94F5-94DA-91E7825B8A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548" y="1895592"/>
            <a:ext cx="1453106" cy="1006166"/>
          </a:xfrm>
          <a:prstGeom prst="rect">
            <a:avLst/>
          </a:prstGeom>
        </p:spPr>
      </p:pic>
      <p:pic>
        <p:nvPicPr>
          <p:cNvPr id="23" name="Picture 22" descr="A group of insects with names&#10;&#10;Description automatically generated">
            <a:extLst>
              <a:ext uri="{FF2B5EF4-FFF2-40B4-BE49-F238E27FC236}">
                <a16:creationId xmlns:a16="http://schemas.microsoft.com/office/drawing/2014/main" id="{2DB270F8-159F-7598-2B87-709EB68078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6152" y="1833145"/>
            <a:ext cx="1453106" cy="1123599"/>
          </a:xfrm>
          <a:prstGeom prst="rect">
            <a:avLst/>
          </a:prstGeom>
        </p:spPr>
      </p:pic>
      <p:pic>
        <p:nvPicPr>
          <p:cNvPr id="24" name="Picture 23" descr="A group of different types of insects&#10;&#10;Description automatically generated">
            <a:extLst>
              <a:ext uri="{FF2B5EF4-FFF2-40B4-BE49-F238E27FC236}">
                <a16:creationId xmlns:a16="http://schemas.microsoft.com/office/drawing/2014/main" id="{8190EB0A-350C-AA7D-AC71-6D93DB25A1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7124" y="1891807"/>
            <a:ext cx="1667892" cy="1004388"/>
          </a:xfrm>
          <a:prstGeom prst="rect">
            <a:avLst/>
          </a:prstGeom>
        </p:spPr>
      </p:pic>
      <p:sp>
        <p:nvSpPr>
          <p:cNvPr id="25" name="Rectangle 24">
            <a:extLst>
              <a:ext uri="{FF2B5EF4-FFF2-40B4-BE49-F238E27FC236}">
                <a16:creationId xmlns:a16="http://schemas.microsoft.com/office/drawing/2014/main" id="{B83CC03A-C805-937A-7043-69F3D1B7AA2F}"/>
              </a:ext>
            </a:extLst>
          </p:cNvPr>
          <p:cNvSpPr/>
          <p:nvPr/>
        </p:nvSpPr>
        <p:spPr>
          <a:xfrm>
            <a:off x="501939" y="1041421"/>
            <a:ext cx="5789415" cy="3786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6" name="Rectangle 25">
            <a:extLst>
              <a:ext uri="{FF2B5EF4-FFF2-40B4-BE49-F238E27FC236}">
                <a16:creationId xmlns:a16="http://schemas.microsoft.com/office/drawing/2014/main" id="{AC5DF550-8931-D130-B0EF-067BD18360F2}"/>
              </a:ext>
            </a:extLst>
          </p:cNvPr>
          <p:cNvSpPr/>
          <p:nvPr/>
        </p:nvSpPr>
        <p:spPr>
          <a:xfrm>
            <a:off x="564258" y="1088599"/>
            <a:ext cx="5808354" cy="269304"/>
          </a:xfrm>
          <a:prstGeom prst="rect">
            <a:avLst/>
          </a:prstGeom>
          <a:noFill/>
          <a:ln w="19050">
            <a:noFill/>
          </a:ln>
          <a:effectLst/>
        </p:spPr>
        <p:txBody>
          <a:bodyPr wrap="square">
            <a:spAutoFit/>
          </a:bodyPr>
          <a:lstStyle/>
          <a:p>
            <a:r>
              <a:rPr lang="en-AU" sz="1150" b="1" dirty="0">
                <a:solidFill>
                  <a:schemeClr val="bg1"/>
                </a:solidFill>
                <a:latin typeface="Arial Narrow" panose="020B0606020202030204" pitchFamily="34" charset="0"/>
              </a:rPr>
              <a:t>Activity: Interpret the data below to determine water quality (data has already been collected) </a:t>
            </a:r>
            <a:endParaRPr lang="en-AU" sz="200" dirty="0">
              <a:latin typeface="Arial Narrow" panose="020B0606020202030204" pitchFamily="34" charset="0"/>
            </a:endParaRPr>
          </a:p>
        </p:txBody>
      </p:sp>
      <p:sp>
        <p:nvSpPr>
          <p:cNvPr id="29" name="Rectangle 28">
            <a:extLst>
              <a:ext uri="{FF2B5EF4-FFF2-40B4-BE49-F238E27FC236}">
                <a16:creationId xmlns:a16="http://schemas.microsoft.com/office/drawing/2014/main" id="{8FA14BC8-2C42-BAEA-0CE3-43818C006A1F}"/>
              </a:ext>
            </a:extLst>
          </p:cNvPr>
          <p:cNvSpPr/>
          <p:nvPr/>
        </p:nvSpPr>
        <p:spPr>
          <a:xfrm>
            <a:off x="491659" y="8388424"/>
            <a:ext cx="5789415" cy="3786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1" name="Rectangle 30">
            <a:extLst>
              <a:ext uri="{FF2B5EF4-FFF2-40B4-BE49-F238E27FC236}">
                <a16:creationId xmlns:a16="http://schemas.microsoft.com/office/drawing/2014/main" id="{E0023767-67C5-0DE1-459C-F91C74E74989}"/>
              </a:ext>
            </a:extLst>
          </p:cNvPr>
          <p:cNvSpPr/>
          <p:nvPr/>
        </p:nvSpPr>
        <p:spPr>
          <a:xfrm>
            <a:off x="495158" y="8416436"/>
            <a:ext cx="5808354" cy="269304"/>
          </a:xfrm>
          <a:prstGeom prst="rect">
            <a:avLst/>
          </a:prstGeom>
          <a:noFill/>
          <a:ln w="19050">
            <a:noFill/>
          </a:ln>
          <a:effectLst/>
        </p:spPr>
        <p:txBody>
          <a:bodyPr wrap="square">
            <a:spAutoFit/>
          </a:bodyPr>
          <a:lstStyle/>
          <a:p>
            <a:r>
              <a:rPr lang="en-AU" sz="1150" b="1" dirty="0">
                <a:solidFill>
                  <a:schemeClr val="bg1"/>
                </a:solidFill>
                <a:latin typeface="Arial Narrow" panose="020B0606020202030204" pitchFamily="34" charset="0"/>
              </a:rPr>
              <a:t>Q. Is the water quality very good, good, or poor? </a:t>
            </a:r>
            <a:r>
              <a:rPr lang="en-AU" sz="1150" b="1" i="1" dirty="0">
                <a:solidFill>
                  <a:schemeClr val="bg1"/>
                </a:solidFill>
                <a:latin typeface="Arial Narrow" panose="020B0606020202030204" pitchFamily="34" charset="0"/>
              </a:rPr>
              <a:t>Hint: </a:t>
            </a:r>
            <a:r>
              <a:rPr lang="en-AU" sz="1150" b="1" dirty="0">
                <a:solidFill>
                  <a:schemeClr val="bg1"/>
                </a:solidFill>
                <a:latin typeface="Arial Narrow" panose="020B0606020202030204" pitchFamily="34" charset="0"/>
              </a:rPr>
              <a:t>read next 2 pages. Ans.</a:t>
            </a:r>
            <a:endParaRPr lang="en-AU" sz="200" dirty="0">
              <a:latin typeface="Arial Narrow" panose="020B0606020202030204" pitchFamily="34" charset="0"/>
            </a:endParaRPr>
          </a:p>
        </p:txBody>
      </p:sp>
      <p:sp>
        <p:nvSpPr>
          <p:cNvPr id="32" name="Rectangle 31">
            <a:extLst>
              <a:ext uri="{FF2B5EF4-FFF2-40B4-BE49-F238E27FC236}">
                <a16:creationId xmlns:a16="http://schemas.microsoft.com/office/drawing/2014/main" id="{DAEDB3A7-DC3C-DB98-74D6-D9A21C22596F}"/>
              </a:ext>
            </a:extLst>
          </p:cNvPr>
          <p:cNvSpPr/>
          <p:nvPr/>
        </p:nvSpPr>
        <p:spPr>
          <a:xfrm>
            <a:off x="5229200" y="8416436"/>
            <a:ext cx="1012878" cy="269304"/>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50000"/>
                  </a:schemeClr>
                </a:solidFill>
                <a:latin typeface="Comic Sans MS" panose="030F0902030302020204" pitchFamily="66" charset="0"/>
              </a:rPr>
              <a:t>Very good</a:t>
            </a:r>
          </a:p>
        </p:txBody>
      </p:sp>
      <p:sp>
        <p:nvSpPr>
          <p:cNvPr id="36" name="TextBox 35">
            <a:extLst>
              <a:ext uri="{FF2B5EF4-FFF2-40B4-BE49-F238E27FC236}">
                <a16:creationId xmlns:a16="http://schemas.microsoft.com/office/drawing/2014/main" id="{016A86A1-14C4-D22F-EE65-0A5EC64D8157}"/>
              </a:ext>
            </a:extLst>
          </p:cNvPr>
          <p:cNvSpPr txBox="1"/>
          <p:nvPr/>
        </p:nvSpPr>
        <p:spPr>
          <a:xfrm>
            <a:off x="1221300" y="3679461"/>
            <a:ext cx="1512168" cy="369332"/>
          </a:xfrm>
          <a:prstGeom prst="rect">
            <a:avLst/>
          </a:prstGeom>
          <a:noFill/>
        </p:spPr>
        <p:txBody>
          <a:bodyPr wrap="square" rtlCol="0">
            <a:spAutoFit/>
          </a:bodyPr>
          <a:lstStyle/>
          <a:p>
            <a:r>
              <a:rPr lang="en-US" dirty="0">
                <a:latin typeface="Arial Narrow" panose="020B0604020202020204" pitchFamily="34" charset="0"/>
                <a:cs typeface="Arial Narrow" panose="020B0604020202020204" pitchFamily="34" charset="0"/>
              </a:rPr>
              <a:t>20</a:t>
            </a:r>
          </a:p>
        </p:txBody>
      </p:sp>
      <p:sp>
        <p:nvSpPr>
          <p:cNvPr id="37" name="TextBox 36">
            <a:extLst>
              <a:ext uri="{FF2B5EF4-FFF2-40B4-BE49-F238E27FC236}">
                <a16:creationId xmlns:a16="http://schemas.microsoft.com/office/drawing/2014/main" id="{4A817D4C-268A-8D07-0C66-588ACD0038B3}"/>
              </a:ext>
            </a:extLst>
          </p:cNvPr>
          <p:cNvSpPr txBox="1"/>
          <p:nvPr/>
        </p:nvSpPr>
        <p:spPr>
          <a:xfrm>
            <a:off x="3237790" y="3706755"/>
            <a:ext cx="1512168" cy="369332"/>
          </a:xfrm>
          <a:prstGeom prst="rect">
            <a:avLst/>
          </a:prstGeom>
          <a:noFill/>
        </p:spPr>
        <p:txBody>
          <a:bodyPr wrap="square" rtlCol="0">
            <a:spAutoFit/>
          </a:bodyPr>
          <a:lstStyle/>
          <a:p>
            <a:r>
              <a:rPr lang="en-US" dirty="0">
                <a:latin typeface="Arial Narrow" panose="020B0604020202020204" pitchFamily="34" charset="0"/>
                <a:cs typeface="Arial Narrow" panose="020B0604020202020204" pitchFamily="34" charset="0"/>
              </a:rPr>
              <a:t>15</a:t>
            </a:r>
          </a:p>
        </p:txBody>
      </p:sp>
      <p:sp>
        <p:nvSpPr>
          <p:cNvPr id="38" name="TextBox 37">
            <a:extLst>
              <a:ext uri="{FF2B5EF4-FFF2-40B4-BE49-F238E27FC236}">
                <a16:creationId xmlns:a16="http://schemas.microsoft.com/office/drawing/2014/main" id="{399D0348-254E-2E3F-1C26-872723741B1E}"/>
              </a:ext>
            </a:extLst>
          </p:cNvPr>
          <p:cNvSpPr txBox="1"/>
          <p:nvPr/>
        </p:nvSpPr>
        <p:spPr>
          <a:xfrm>
            <a:off x="5035614" y="3679461"/>
            <a:ext cx="1512168" cy="369332"/>
          </a:xfrm>
          <a:prstGeom prst="rect">
            <a:avLst/>
          </a:prstGeom>
          <a:noFill/>
        </p:spPr>
        <p:txBody>
          <a:bodyPr wrap="square" rtlCol="0">
            <a:spAutoFit/>
          </a:bodyPr>
          <a:lstStyle/>
          <a:p>
            <a:r>
              <a:rPr lang="en-US" dirty="0">
                <a:latin typeface="Arial Narrow" panose="020B0604020202020204" pitchFamily="34" charset="0"/>
                <a:cs typeface="Arial Narrow" panose="020B0604020202020204" pitchFamily="34" charset="0"/>
              </a:rPr>
              <a:t>10</a:t>
            </a:r>
          </a:p>
        </p:txBody>
      </p:sp>
    </p:spTree>
    <p:extLst>
      <p:ext uri="{BB962C8B-B14F-4D97-AF65-F5344CB8AC3E}">
        <p14:creationId xmlns:p14="http://schemas.microsoft.com/office/powerpoint/2010/main" val="22553912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2FD31CAF-76B1-4A0F-BFD0-A9C6B5FBD72B}"/>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46" name="Straight Connector 45">
            <a:extLst>
              <a:ext uri="{FF2B5EF4-FFF2-40B4-BE49-F238E27FC236}">
                <a16:creationId xmlns:a16="http://schemas.microsoft.com/office/drawing/2014/main" id="{86ADC2CB-2259-430E-A4E9-F01BFE6DE9EE}"/>
              </a:ext>
            </a:extLst>
          </p:cNvPr>
          <p:cNvCxnSpPr/>
          <p:nvPr/>
        </p:nvCxnSpPr>
        <p:spPr>
          <a:xfrm flipH="1">
            <a:off x="465754" y="97301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3995BC98-5C05-45C6-9C90-3A57C8C0F498}"/>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28" name="TextBox 27">
            <a:extLst>
              <a:ext uri="{FF2B5EF4-FFF2-40B4-BE49-F238E27FC236}">
                <a16:creationId xmlns:a16="http://schemas.microsoft.com/office/drawing/2014/main" id="{16AB5737-F1CA-4755-AFAA-A09BC242D03A}"/>
              </a:ext>
            </a:extLst>
          </p:cNvPr>
          <p:cNvSpPr txBox="1"/>
          <p:nvPr/>
        </p:nvSpPr>
        <p:spPr>
          <a:xfrm>
            <a:off x="465028" y="1043608"/>
            <a:ext cx="5871661" cy="1754326"/>
          </a:xfrm>
          <a:prstGeom prst="rect">
            <a:avLst/>
          </a:prstGeom>
          <a:noFill/>
          <a:ln w="19050">
            <a:solidFill>
              <a:schemeClr val="tx1"/>
            </a:solidFill>
          </a:ln>
        </p:spPr>
        <p:txBody>
          <a:bodyPr wrap="square" rtlCol="0">
            <a:spAutoFit/>
          </a:bodyPr>
          <a:lstStyle/>
          <a:p>
            <a:r>
              <a:rPr lang="en-AU" sz="1200" b="1" dirty="0">
                <a:latin typeface="Arial Narrow" panose="020B0606020202030204" pitchFamily="34" charset="0"/>
              </a:rPr>
              <a:t>Temperature</a:t>
            </a:r>
          </a:p>
          <a:p>
            <a:r>
              <a:rPr lang="en-AU" sz="1200" dirty="0">
                <a:latin typeface="Arial Narrow" panose="020B0606020202030204" pitchFamily="34" charset="0"/>
              </a:rPr>
              <a:t>Temperature controls the rate of fundamental biochemical processes in organisms. Organisms that can only live within a narrow temperature range are called </a:t>
            </a:r>
            <a:r>
              <a:rPr lang="en-AU" sz="1200" b="1" dirty="0">
                <a:latin typeface="Arial Narrow" panose="020B0606020202030204" pitchFamily="34" charset="0"/>
              </a:rPr>
              <a:t>stenothermal. </a:t>
            </a:r>
            <a:r>
              <a:rPr lang="en-AU" sz="1200" dirty="0">
                <a:latin typeface="Arial Narrow" panose="020B0606020202030204" pitchFamily="34" charset="0"/>
              </a:rPr>
              <a:t>Whereas, organisms that can live within a wide temperature range are called </a:t>
            </a:r>
            <a:r>
              <a:rPr lang="en-AU" sz="1200" b="1" dirty="0">
                <a:latin typeface="Arial Narrow" panose="020B0606020202030204" pitchFamily="34" charset="0"/>
              </a:rPr>
              <a:t>eurythermal. </a:t>
            </a:r>
            <a:r>
              <a:rPr lang="en-AU" sz="1200" dirty="0">
                <a:latin typeface="Arial Narrow" panose="020B0606020202030204" pitchFamily="34" charset="0"/>
              </a:rPr>
              <a:t>Water temperature is affected by air temperature, stormwater runoff, groundwater inflow, turbidity and exposure to sunlight. </a:t>
            </a:r>
          </a:p>
          <a:p>
            <a:r>
              <a:rPr lang="en-AU" sz="1200" dirty="0">
                <a:latin typeface="Arial Narrow" panose="020B0606020202030204" pitchFamily="34" charset="0"/>
              </a:rPr>
              <a:t>A rise in temperature reduces the concentration of dissolved oxygen (DO) in the water. </a:t>
            </a:r>
          </a:p>
          <a:p>
            <a:r>
              <a:rPr lang="en-AU" sz="1200" dirty="0">
                <a:latin typeface="Arial Narrow" panose="020B0606020202030204" pitchFamily="34" charset="0"/>
              </a:rPr>
              <a:t>Likewise, a drop in temperature increases the concentration of dissolved oxygen (DO) in the water.</a:t>
            </a:r>
          </a:p>
          <a:p>
            <a:r>
              <a:rPr lang="en-AU" sz="1200" dirty="0">
                <a:latin typeface="Arial Narrow" panose="020B0606020202030204" pitchFamily="34" charset="0"/>
              </a:rPr>
              <a:t>A </a:t>
            </a:r>
            <a:r>
              <a:rPr lang="en-AU" sz="1200" b="1" dirty="0">
                <a:latin typeface="Arial Narrow" panose="020B0606020202030204" pitchFamily="34" charset="0"/>
              </a:rPr>
              <a:t>thermocline</a:t>
            </a:r>
            <a:r>
              <a:rPr lang="en-AU" sz="1200" dirty="0">
                <a:latin typeface="Arial Narrow" panose="020B0606020202030204" pitchFamily="34" charset="0"/>
              </a:rPr>
              <a:t> is when there is an abrupt change in temperature with depth, forming a barrier between the warm water (usually above the thermocline) and the cold water (usually below the thermocline). </a:t>
            </a:r>
          </a:p>
        </p:txBody>
      </p:sp>
      <p:sp>
        <p:nvSpPr>
          <p:cNvPr id="32" name="TextBox 31">
            <a:extLst>
              <a:ext uri="{FF2B5EF4-FFF2-40B4-BE49-F238E27FC236}">
                <a16:creationId xmlns:a16="http://schemas.microsoft.com/office/drawing/2014/main" id="{62EE551B-512D-42A5-9E03-23E753ADEB4D}"/>
              </a:ext>
            </a:extLst>
          </p:cNvPr>
          <p:cNvSpPr txBox="1"/>
          <p:nvPr/>
        </p:nvSpPr>
        <p:spPr>
          <a:xfrm>
            <a:off x="467729" y="2870928"/>
            <a:ext cx="5876548" cy="830997"/>
          </a:xfrm>
          <a:prstGeom prst="rect">
            <a:avLst/>
          </a:prstGeom>
          <a:noFill/>
          <a:ln w="19050">
            <a:solidFill>
              <a:schemeClr val="tx1"/>
            </a:solidFill>
          </a:ln>
        </p:spPr>
        <p:txBody>
          <a:bodyPr wrap="square" rtlCol="0">
            <a:spAutoFit/>
          </a:bodyPr>
          <a:lstStyle/>
          <a:p>
            <a:r>
              <a:rPr lang="en-AU" sz="1200" b="1" dirty="0">
                <a:latin typeface="Arial Narrow" panose="020B0606020202030204" pitchFamily="34" charset="0"/>
              </a:rPr>
              <a:t>pH</a:t>
            </a:r>
          </a:p>
          <a:p>
            <a:r>
              <a:rPr lang="en-AU" sz="1200" dirty="0">
                <a:latin typeface="Arial Narrow" panose="020B0606020202030204" pitchFamily="34" charset="0"/>
              </a:rPr>
              <a:t>pH is used to measure the acidity or alkalinity of a solution. Changing levels of pH in a creek or river can be an indicator of increasing pollution or some other environmental factor. A pH value is a number from 1-14, with 7 as the middle (neutral) point. The optimum pH levels for fish is between 6.5 and 8.4</a:t>
            </a:r>
          </a:p>
        </p:txBody>
      </p:sp>
      <p:sp>
        <p:nvSpPr>
          <p:cNvPr id="33" name="TextBox 32">
            <a:extLst>
              <a:ext uri="{FF2B5EF4-FFF2-40B4-BE49-F238E27FC236}">
                <a16:creationId xmlns:a16="http://schemas.microsoft.com/office/drawing/2014/main" id="{6DB3F646-248B-43EC-99C0-E2B823D95BF5}"/>
              </a:ext>
            </a:extLst>
          </p:cNvPr>
          <p:cNvSpPr txBox="1"/>
          <p:nvPr/>
        </p:nvSpPr>
        <p:spPr>
          <a:xfrm>
            <a:off x="467433" y="3773323"/>
            <a:ext cx="5878415" cy="1938992"/>
          </a:xfrm>
          <a:prstGeom prst="rect">
            <a:avLst/>
          </a:prstGeom>
          <a:noFill/>
          <a:ln w="19050">
            <a:solidFill>
              <a:schemeClr val="tx1"/>
            </a:solidFill>
          </a:ln>
        </p:spPr>
        <p:txBody>
          <a:bodyPr wrap="square" rtlCol="0">
            <a:spAutoFit/>
          </a:bodyPr>
          <a:lstStyle/>
          <a:p>
            <a:r>
              <a:rPr lang="en-AU" sz="1200" b="1" dirty="0">
                <a:latin typeface="Arial Narrow" panose="020B0606020202030204" pitchFamily="34" charset="0"/>
              </a:rPr>
              <a:t>Dissolved Oxygen (DO)</a:t>
            </a:r>
          </a:p>
          <a:p>
            <a:r>
              <a:rPr lang="en-AU" sz="1200" dirty="0">
                <a:latin typeface="Arial Narrow" panose="020B0606020202030204" pitchFamily="34" charset="0"/>
              </a:rPr>
              <a:t>Aquatic animals rely on oxygen that is dissolved in the water to survive. Levels of Dissolved Oxygen (DO) vary depending on factors including water temperature, </a:t>
            </a:r>
            <a:r>
              <a:rPr lang="en-AU" sz="1200" b="1" dirty="0">
                <a:latin typeface="Arial Narrow" panose="020B0606020202030204" pitchFamily="34" charset="0"/>
              </a:rPr>
              <a:t>time of day, </a:t>
            </a:r>
            <a:r>
              <a:rPr lang="en-AU" sz="1200" dirty="0">
                <a:latin typeface="Arial Narrow" panose="020B0606020202030204" pitchFamily="34" charset="0"/>
              </a:rPr>
              <a:t>season, depth, altitude, rate of flow, and levels of pollution. If DO levels drop too low, there is not enough oxygen for the animals to ‘breathe’ and it can lead to ‘fish kill events’ where large numbers of fish die within a short period. </a:t>
            </a:r>
          </a:p>
          <a:p>
            <a:r>
              <a:rPr lang="en-AU" sz="1200" dirty="0">
                <a:latin typeface="Arial Narrow" panose="020B0606020202030204" pitchFamily="34" charset="0"/>
              </a:rPr>
              <a:t>DO is measured in milligram per litre (mg/L) or parts per million (ppm). </a:t>
            </a:r>
            <a:r>
              <a:rPr lang="en-US" sz="1200" dirty="0">
                <a:latin typeface="Arial Narrow" panose="020B0606020202030204" pitchFamily="34" charset="0"/>
              </a:rPr>
              <a:t>Exposure to less than 2 mg/L oxygen for one to four days may kill most of the biota in a system, leaving behind only the low-DO-tolerant fish, air-breathing insects and anaerobic (not requiring oxygen) bacteria and fungi (microflora). </a:t>
            </a:r>
          </a:p>
          <a:p>
            <a:r>
              <a:rPr lang="en-US" sz="1200" dirty="0">
                <a:latin typeface="Arial Narrow" panose="020B0606020202030204" pitchFamily="34" charset="0"/>
              </a:rPr>
              <a:t>Lethal DO concentrations for fish are generally between 1 and 3 mg/L. </a:t>
            </a:r>
            <a:r>
              <a:rPr lang="en-AU" sz="1200" dirty="0">
                <a:latin typeface="Arial Narrow" panose="020B0606020202030204" pitchFamily="34" charset="0"/>
              </a:rPr>
              <a:t>DO can also be measured as % saturation, whereby DO should be somewhere between 80-110%. DO &lt;61% or &gt;110% is poor quality.</a:t>
            </a:r>
          </a:p>
        </p:txBody>
      </p:sp>
      <p:sp>
        <p:nvSpPr>
          <p:cNvPr id="19" name="TextBox 18">
            <a:extLst>
              <a:ext uri="{FF2B5EF4-FFF2-40B4-BE49-F238E27FC236}">
                <a16:creationId xmlns:a16="http://schemas.microsoft.com/office/drawing/2014/main" id="{3EB952B6-02EC-4065-A037-7B20F0CEF651}"/>
              </a:ext>
            </a:extLst>
          </p:cNvPr>
          <p:cNvSpPr txBox="1"/>
          <p:nvPr/>
        </p:nvSpPr>
        <p:spPr>
          <a:xfrm>
            <a:off x="466796" y="5783713"/>
            <a:ext cx="5878414" cy="1200329"/>
          </a:xfrm>
          <a:prstGeom prst="rect">
            <a:avLst/>
          </a:prstGeom>
          <a:noFill/>
          <a:ln w="19050">
            <a:solidFill>
              <a:schemeClr val="tx1"/>
            </a:solidFill>
          </a:ln>
        </p:spPr>
        <p:txBody>
          <a:bodyPr wrap="square" rtlCol="0">
            <a:spAutoFit/>
          </a:bodyPr>
          <a:lstStyle/>
          <a:p>
            <a:r>
              <a:rPr lang="en-AU" sz="1200" b="1" dirty="0">
                <a:latin typeface="Arial Narrow" panose="020B0606020202030204" pitchFamily="34" charset="0"/>
              </a:rPr>
              <a:t>Salinity</a:t>
            </a:r>
          </a:p>
          <a:p>
            <a:r>
              <a:rPr lang="en-AU" sz="1200" dirty="0">
                <a:latin typeface="Arial Narrow" panose="020B0606020202030204" pitchFamily="34" charset="0"/>
              </a:rPr>
              <a:t>Salinity is a measure of salt content. Salinity is usually measured in parts per thousand (ppt). The salinity of </a:t>
            </a:r>
            <a:r>
              <a:rPr lang="en-AU" sz="1200" i="1" dirty="0">
                <a:latin typeface="Arial Narrow" panose="020B0606020202030204" pitchFamily="34" charset="0"/>
              </a:rPr>
              <a:t>fresh</a:t>
            </a:r>
            <a:r>
              <a:rPr lang="en-AU" sz="1200" dirty="0">
                <a:latin typeface="Arial Narrow" panose="020B0606020202030204" pitchFamily="34" charset="0"/>
              </a:rPr>
              <a:t>-water in rivers and creeks averages 0.5ppt or less. The salinity of </a:t>
            </a:r>
            <a:r>
              <a:rPr lang="en-AU" sz="1200" i="1" dirty="0">
                <a:latin typeface="Arial Narrow" panose="020B0606020202030204" pitchFamily="34" charset="0"/>
              </a:rPr>
              <a:t>sea</a:t>
            </a:r>
            <a:r>
              <a:rPr lang="en-AU" sz="1200" dirty="0">
                <a:latin typeface="Arial Narrow" panose="020B0606020202030204" pitchFamily="34" charset="0"/>
              </a:rPr>
              <a:t>-water averages 35ppt. The mixture of seawater and freshwater in estuaries is called </a:t>
            </a:r>
            <a:r>
              <a:rPr lang="en-AU" sz="1200" b="1" dirty="0">
                <a:latin typeface="Arial Narrow" panose="020B0606020202030204" pitchFamily="34" charset="0"/>
              </a:rPr>
              <a:t>brackish </a:t>
            </a:r>
            <a:r>
              <a:rPr lang="en-AU" sz="1200" dirty="0">
                <a:latin typeface="Arial Narrow" panose="020B0606020202030204" pitchFamily="34" charset="0"/>
              </a:rPr>
              <a:t>water and its salinity can range from 0.5ppt to 35ppt. Organisms that can only live within a narrow salinity range are called </a:t>
            </a:r>
            <a:r>
              <a:rPr lang="en-AU" sz="1200" b="1" dirty="0">
                <a:latin typeface="Arial Narrow" panose="020B0606020202030204" pitchFamily="34" charset="0"/>
              </a:rPr>
              <a:t>stenohaline. </a:t>
            </a:r>
            <a:r>
              <a:rPr lang="en-AU" sz="1200" dirty="0">
                <a:latin typeface="Arial Narrow" panose="020B0606020202030204" pitchFamily="34" charset="0"/>
              </a:rPr>
              <a:t>Whereas, organisms that can live within a wide salinity range are called </a:t>
            </a:r>
            <a:r>
              <a:rPr lang="en-AU" sz="1200" b="1" dirty="0">
                <a:latin typeface="Arial Narrow" panose="020B0606020202030204" pitchFamily="34" charset="0"/>
              </a:rPr>
              <a:t>euryhaline.</a:t>
            </a:r>
            <a:r>
              <a:rPr lang="en-AU" sz="300" dirty="0">
                <a:latin typeface="Arial Narrow" panose="020B0606020202030204" pitchFamily="34" charset="0"/>
              </a:rPr>
              <a:t> </a:t>
            </a:r>
            <a:endParaRPr lang="en-AU" sz="1200" dirty="0">
              <a:latin typeface="Arial Narrow" panose="020B0606020202030204" pitchFamily="34" charset="0"/>
            </a:endParaRPr>
          </a:p>
        </p:txBody>
      </p:sp>
      <p:sp>
        <p:nvSpPr>
          <p:cNvPr id="6" name="TextBox 5">
            <a:extLst>
              <a:ext uri="{FF2B5EF4-FFF2-40B4-BE49-F238E27FC236}">
                <a16:creationId xmlns:a16="http://schemas.microsoft.com/office/drawing/2014/main" id="{D8C4123F-DE1B-9A73-7709-9A6F26F86496}"/>
              </a:ext>
            </a:extLst>
          </p:cNvPr>
          <p:cNvSpPr txBox="1"/>
          <p:nvPr/>
        </p:nvSpPr>
        <p:spPr>
          <a:xfrm>
            <a:off x="466795" y="7061364"/>
            <a:ext cx="5878414" cy="1569660"/>
          </a:xfrm>
          <a:prstGeom prst="rect">
            <a:avLst/>
          </a:prstGeom>
          <a:noFill/>
          <a:ln w="19050">
            <a:solidFill>
              <a:schemeClr val="tx1"/>
            </a:solidFill>
          </a:ln>
        </p:spPr>
        <p:txBody>
          <a:bodyPr wrap="square" rtlCol="0">
            <a:spAutoFit/>
          </a:bodyPr>
          <a:lstStyle/>
          <a:p>
            <a:r>
              <a:rPr lang="en-AU" sz="1200" b="1" dirty="0">
                <a:latin typeface="Arial Narrow" panose="020B0606020202030204" pitchFamily="34" charset="0"/>
              </a:rPr>
              <a:t>Turbidity</a:t>
            </a:r>
          </a:p>
          <a:p>
            <a:pPr algn="just"/>
            <a:r>
              <a:rPr lang="en-AU" sz="1200" dirty="0">
                <a:latin typeface="Arial Narrow" panose="020B0606020202030204" pitchFamily="34" charset="0"/>
              </a:rPr>
              <a:t>Turbidity is the cloudiness or haziness of the water caused by suspended solids. Turbidity does not identify individual substances; it just indicates that something is there. Turbidity units have no inherent value. E.g. clear water is not always healthy, and likewise turbid water does not necessarily indicate an issue. Turbidity data must always be taken in context! Turbidity is commonly measured in meters using a </a:t>
            </a:r>
            <a:r>
              <a:rPr lang="en-AU" sz="1200" dirty="0" err="1">
                <a:latin typeface="Arial Narrow" panose="020B0606020202030204" pitchFamily="34" charset="0"/>
              </a:rPr>
              <a:t>secchi</a:t>
            </a:r>
            <a:r>
              <a:rPr lang="en-AU" sz="1200" dirty="0">
                <a:latin typeface="Arial Narrow" panose="020B0606020202030204" pitchFamily="34" charset="0"/>
              </a:rPr>
              <a:t> disk or in Nephelometric Turbidity Units (NTU) using a turbidity meter, but it can also be a </a:t>
            </a:r>
            <a:r>
              <a:rPr lang="en-AU" sz="1200" i="1" dirty="0">
                <a:latin typeface="Arial Narrow" panose="020B0606020202030204" pitchFamily="34" charset="0"/>
              </a:rPr>
              <a:t>qualitative</a:t>
            </a:r>
            <a:r>
              <a:rPr lang="en-AU" sz="1200" dirty="0">
                <a:latin typeface="Arial Narrow" panose="020B0606020202030204" pitchFamily="34" charset="0"/>
              </a:rPr>
              <a:t> measurement (i.e. categorical data on a </a:t>
            </a:r>
            <a:r>
              <a:rPr lang="en-AU" sz="1200" dirty="0" err="1">
                <a:latin typeface="Arial Narrow" panose="020B0606020202030204" pitchFamily="34" charset="0"/>
              </a:rPr>
              <a:t>CoralWatch</a:t>
            </a:r>
            <a:r>
              <a:rPr lang="en-AU" sz="1200" dirty="0">
                <a:latin typeface="Arial Narrow" panose="020B0606020202030204" pitchFamily="34" charset="0"/>
              </a:rPr>
              <a:t> chart). Importantly, if comparing datasets, make sure the method is the same each time. </a:t>
            </a:r>
          </a:p>
        </p:txBody>
      </p:sp>
      <p:sp>
        <p:nvSpPr>
          <p:cNvPr id="7" name="TextBox 17">
            <a:extLst>
              <a:ext uri="{FF2B5EF4-FFF2-40B4-BE49-F238E27FC236}">
                <a16:creationId xmlns:a16="http://schemas.microsoft.com/office/drawing/2014/main" id="{8E2F95C3-EE4F-FE6F-F329-430A2CB1C56B}"/>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8" name="TextBox 7">
            <a:extLst>
              <a:ext uri="{FF2B5EF4-FFF2-40B4-BE49-F238E27FC236}">
                <a16:creationId xmlns:a16="http://schemas.microsoft.com/office/drawing/2014/main" id="{94B0D25A-17A4-FD29-8E4E-8C89E8E727CA}"/>
              </a:ext>
            </a:extLst>
          </p:cNvPr>
          <p:cNvSpPr txBox="1"/>
          <p:nvPr/>
        </p:nvSpPr>
        <p:spPr>
          <a:xfrm>
            <a:off x="1422779" y="224829"/>
            <a:ext cx="4075713" cy="553998"/>
          </a:xfrm>
          <a:prstGeom prst="rect">
            <a:avLst/>
          </a:prstGeom>
          <a:noFill/>
        </p:spPr>
        <p:txBody>
          <a:bodyPr wrap="square" rtlCol="0">
            <a:spAutoFit/>
          </a:bodyPr>
          <a:lstStyle/>
          <a:p>
            <a:r>
              <a:rPr lang="en-US" b="1" dirty="0">
                <a:latin typeface="Arial Narrow" pitchFamily="34" charset="0"/>
              </a:rPr>
              <a:t>30. What’s in the water? – </a:t>
            </a:r>
            <a:r>
              <a:rPr lang="en-US" sz="1200" dirty="0">
                <a:latin typeface="Arial Narrow" pitchFamily="34" charset="0"/>
              </a:rPr>
              <a:t>Investigate water quality by conducting biotic and abiotic tests on a water sample.</a:t>
            </a:r>
          </a:p>
        </p:txBody>
      </p:sp>
      <p:cxnSp>
        <p:nvCxnSpPr>
          <p:cNvPr id="9" name="Straight Connector 8">
            <a:extLst>
              <a:ext uri="{FF2B5EF4-FFF2-40B4-BE49-F238E27FC236}">
                <a16:creationId xmlns:a16="http://schemas.microsoft.com/office/drawing/2014/main" id="{DC09D1B1-5680-331C-A1FA-C064984E2C4D}"/>
              </a:ext>
            </a:extLst>
          </p:cNvPr>
          <p:cNvCxnSpPr>
            <a:cxnSpLocks/>
          </p:cNvCxnSpPr>
          <p:nvPr/>
        </p:nvCxnSpPr>
        <p:spPr>
          <a:xfrm flipH="1">
            <a:off x="450023" y="8702902"/>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0900D4B5-DA3A-2F38-0B5D-25094C71F6F4}"/>
              </a:ext>
            </a:extLst>
          </p:cNvPr>
          <p:cNvSpPr txBox="1"/>
          <p:nvPr/>
        </p:nvSpPr>
        <p:spPr>
          <a:xfrm>
            <a:off x="404664" y="8702901"/>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EED23731-AFFC-68FA-A1D6-520AA6E0FBB5}"/>
              </a:ext>
            </a:extLst>
          </p:cNvPr>
          <p:cNvSpPr txBox="1"/>
          <p:nvPr/>
        </p:nvSpPr>
        <p:spPr>
          <a:xfrm>
            <a:off x="6073179" y="867645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 46</a:t>
            </a:r>
          </a:p>
        </p:txBody>
      </p:sp>
    </p:spTree>
    <p:extLst>
      <p:ext uri="{BB962C8B-B14F-4D97-AF65-F5344CB8AC3E}">
        <p14:creationId xmlns:p14="http://schemas.microsoft.com/office/powerpoint/2010/main" val="18376053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extBox 43">
            <a:extLst>
              <a:ext uri="{FF2B5EF4-FFF2-40B4-BE49-F238E27FC236}">
                <a16:creationId xmlns:a16="http://schemas.microsoft.com/office/drawing/2014/main" id="{2FD31CAF-76B1-4A0F-BFD0-A9C6B5FBD72B}"/>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cxnSp>
        <p:nvCxnSpPr>
          <p:cNvPr id="46" name="Straight Connector 45">
            <a:extLst>
              <a:ext uri="{FF2B5EF4-FFF2-40B4-BE49-F238E27FC236}">
                <a16:creationId xmlns:a16="http://schemas.microsoft.com/office/drawing/2014/main" id="{86ADC2CB-2259-430E-A4E9-F01BFE6DE9EE}"/>
              </a:ext>
            </a:extLst>
          </p:cNvPr>
          <p:cNvCxnSpPr/>
          <p:nvPr/>
        </p:nvCxnSpPr>
        <p:spPr>
          <a:xfrm flipH="1">
            <a:off x="465754" y="97301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3995BC98-5C05-45C6-9C90-3A57C8C0F498}"/>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35" name="TextBox 34">
            <a:extLst>
              <a:ext uri="{FF2B5EF4-FFF2-40B4-BE49-F238E27FC236}">
                <a16:creationId xmlns:a16="http://schemas.microsoft.com/office/drawing/2014/main" id="{9B1E768B-2ED5-4CF1-9386-D016F01ED6A3}"/>
              </a:ext>
            </a:extLst>
          </p:cNvPr>
          <p:cNvSpPr txBox="1"/>
          <p:nvPr/>
        </p:nvSpPr>
        <p:spPr>
          <a:xfrm>
            <a:off x="468753" y="3601763"/>
            <a:ext cx="5878521" cy="2308324"/>
          </a:xfrm>
          <a:prstGeom prst="rect">
            <a:avLst/>
          </a:prstGeom>
          <a:noFill/>
          <a:ln w="19050">
            <a:solidFill>
              <a:schemeClr val="tx1"/>
            </a:solidFill>
          </a:ln>
        </p:spPr>
        <p:txBody>
          <a:bodyPr wrap="square" rtlCol="0">
            <a:spAutoFit/>
          </a:bodyPr>
          <a:lstStyle/>
          <a:p>
            <a:r>
              <a:rPr lang="en-AU" sz="1200" b="1" dirty="0">
                <a:latin typeface="Arial Narrow" panose="020B0606020202030204" pitchFamily="34" charset="0"/>
              </a:rPr>
              <a:t>Nutrients – Nitrogen and Phosphorus</a:t>
            </a:r>
          </a:p>
          <a:p>
            <a:r>
              <a:rPr lang="en-AU" sz="1200" dirty="0">
                <a:latin typeface="Arial Narrow" panose="020B0606020202030204" pitchFamily="34" charset="0"/>
              </a:rPr>
              <a:t>Nitrogen and phosphorus naturally enter estuarine waters when freshwater runoff passes over geologic formations rich in phosphate or nitrate, or when decomposing organic matter and wildlife waste get flushed into rivers and streams. Man-made sources of nutrients entering estuaries include sewage treatment plants, leaky septic tanks, industrial wastewater, acid rain, and fertilizer runoff from agricultural, residential, and urban areas. Too much nitrogen and phosphorus in a lake, for example, leads to explosive algae blooms that cloud the water and deplete the oxygen (eutrophication). There are many ways N &amp; P exist in nature, so there are many ways to measure N &amp; P. What you measure depends on what you want to know. E.g. Dissolved inorganic nitrogen (DIN) and dissolved inorganic phosphorus (DIP) often control the formation of algae blooms due to their bioavailability. Thus, if wanting to monitor potential algae blooms, measure DIN &amp; DIP (usually expressed as µg/L or parts per billion). Both should be single digit values to avoid algae bloom conditions (bad if it’s a lake). </a:t>
            </a:r>
          </a:p>
        </p:txBody>
      </p:sp>
      <p:sp>
        <p:nvSpPr>
          <p:cNvPr id="19" name="TextBox 18">
            <a:extLst>
              <a:ext uri="{FF2B5EF4-FFF2-40B4-BE49-F238E27FC236}">
                <a16:creationId xmlns:a16="http://schemas.microsoft.com/office/drawing/2014/main" id="{7F0B8B2D-72CA-467E-AA76-75A7B7148893}"/>
              </a:ext>
            </a:extLst>
          </p:cNvPr>
          <p:cNvSpPr txBox="1"/>
          <p:nvPr/>
        </p:nvSpPr>
        <p:spPr>
          <a:xfrm>
            <a:off x="465754" y="1043608"/>
            <a:ext cx="5870258" cy="830997"/>
          </a:xfrm>
          <a:prstGeom prst="rect">
            <a:avLst/>
          </a:prstGeom>
          <a:noFill/>
          <a:ln w="19050">
            <a:solidFill>
              <a:schemeClr val="tx1"/>
            </a:solidFill>
          </a:ln>
        </p:spPr>
        <p:txBody>
          <a:bodyPr wrap="square" rtlCol="0">
            <a:spAutoFit/>
          </a:bodyPr>
          <a:lstStyle/>
          <a:p>
            <a:r>
              <a:rPr lang="en-AU" sz="1200" b="1" dirty="0">
                <a:latin typeface="Arial Narrow" panose="020B0606020202030204" pitchFamily="34" charset="0"/>
              </a:rPr>
              <a:t>TSS Total suspended solids</a:t>
            </a:r>
          </a:p>
          <a:p>
            <a:r>
              <a:rPr lang="en-AU" sz="1200" dirty="0">
                <a:latin typeface="Arial Narrow" panose="020B0606020202030204" pitchFamily="34" charset="0"/>
              </a:rPr>
              <a:t>TSS is the total concentration of suspended solids (particles) bigger than 2µm, expressed in mg/L or parts per million (as opposed to turbidity which is an optical measurement). Clean water has low TSS. Murky water has high TSS. Examples of suspended solids includes sand, silt, clay and algae. </a:t>
            </a:r>
          </a:p>
        </p:txBody>
      </p:sp>
      <p:sp>
        <p:nvSpPr>
          <p:cNvPr id="14" name="TextBox 13">
            <a:extLst>
              <a:ext uri="{FF2B5EF4-FFF2-40B4-BE49-F238E27FC236}">
                <a16:creationId xmlns:a16="http://schemas.microsoft.com/office/drawing/2014/main" id="{CF7C7A4A-BD0A-406B-B6E3-7CEC472DFDA6}"/>
              </a:ext>
            </a:extLst>
          </p:cNvPr>
          <p:cNvSpPr txBox="1"/>
          <p:nvPr/>
        </p:nvSpPr>
        <p:spPr>
          <a:xfrm>
            <a:off x="458980" y="5960534"/>
            <a:ext cx="5888294" cy="1200329"/>
          </a:xfrm>
          <a:prstGeom prst="rect">
            <a:avLst/>
          </a:prstGeom>
          <a:noFill/>
          <a:ln w="19050">
            <a:solidFill>
              <a:schemeClr val="tx1"/>
            </a:solidFill>
          </a:ln>
        </p:spPr>
        <p:txBody>
          <a:bodyPr wrap="square" rtlCol="0">
            <a:spAutoFit/>
          </a:bodyPr>
          <a:lstStyle/>
          <a:p>
            <a:r>
              <a:rPr lang="en-AU" sz="1200" b="1" dirty="0">
                <a:latin typeface="Arial Narrow" panose="020B0606020202030204" pitchFamily="34" charset="0"/>
              </a:rPr>
              <a:t>Chlorophyll a (µg/L)</a:t>
            </a:r>
          </a:p>
          <a:p>
            <a:r>
              <a:rPr lang="en-AU" sz="1200" dirty="0">
                <a:latin typeface="Arial Narrow" panose="020B0606020202030204" pitchFamily="34" charset="0"/>
              </a:rPr>
              <a:t>All plants, algae and cyanobacteria contain chlorophyll a. </a:t>
            </a:r>
            <a:r>
              <a:rPr lang="en-AU" sz="1200" dirty="0" err="1">
                <a:latin typeface="Arial Narrow" panose="020B0606020202030204" pitchFamily="34" charset="0"/>
              </a:rPr>
              <a:t>Chl</a:t>
            </a:r>
            <a:r>
              <a:rPr lang="en-AU" sz="1200" dirty="0">
                <a:latin typeface="Arial Narrow" panose="020B0606020202030204" pitchFamily="34" charset="0"/>
              </a:rPr>
              <a:t>-a plays a role in converting light energy into chemical energy during</a:t>
            </a:r>
            <a:r>
              <a:rPr lang="en-AU" sz="1200" i="1" dirty="0">
                <a:latin typeface="Arial Narrow" panose="020B0606020202030204" pitchFamily="34" charset="0"/>
              </a:rPr>
              <a:t> photosynthesis.</a:t>
            </a:r>
            <a:r>
              <a:rPr lang="en-AU" sz="1200" dirty="0">
                <a:latin typeface="Arial Narrow" panose="020B0606020202030204" pitchFamily="34" charset="0"/>
              </a:rPr>
              <a:t> It is used to measure the amount of algae growing in a body of water. The higher the concentration of </a:t>
            </a:r>
            <a:r>
              <a:rPr lang="en-AU" sz="1200" dirty="0" err="1">
                <a:latin typeface="Arial Narrow" panose="020B0606020202030204" pitchFamily="34" charset="0"/>
              </a:rPr>
              <a:t>chl</a:t>
            </a:r>
            <a:r>
              <a:rPr lang="en-AU" sz="1200" dirty="0">
                <a:latin typeface="Arial Narrow" panose="020B0606020202030204" pitchFamily="34" charset="0"/>
              </a:rPr>
              <a:t>-a, the greater the algal content (&lt;10 is good; &gt;30 is bad). Whilst high nutrient levels alert the potential for an algae bloom, high </a:t>
            </a:r>
            <a:r>
              <a:rPr lang="en-AU" sz="1200" dirty="0" err="1">
                <a:latin typeface="Arial Narrow" panose="020B0606020202030204" pitchFamily="34" charset="0"/>
              </a:rPr>
              <a:t>chl</a:t>
            </a:r>
            <a:r>
              <a:rPr lang="en-AU" sz="1200" dirty="0">
                <a:latin typeface="Arial Narrow" panose="020B0606020202030204" pitchFamily="34" charset="0"/>
              </a:rPr>
              <a:t>-a levels (double digits) confirm the algae has indeed bloomed! </a:t>
            </a:r>
            <a:r>
              <a:rPr lang="en-AU" sz="1200" dirty="0" err="1">
                <a:latin typeface="Arial Narrow" panose="020B0606020202030204" pitchFamily="34" charset="0"/>
              </a:rPr>
              <a:t>Chl</a:t>
            </a:r>
            <a:r>
              <a:rPr lang="en-AU" sz="1200" dirty="0">
                <a:latin typeface="Arial Narrow" panose="020B0606020202030204" pitchFamily="34" charset="0"/>
              </a:rPr>
              <a:t>-a is usually measured in µg/L using a spectrometer.</a:t>
            </a:r>
          </a:p>
        </p:txBody>
      </p:sp>
      <p:sp>
        <p:nvSpPr>
          <p:cNvPr id="15" name="TextBox 14">
            <a:extLst>
              <a:ext uri="{FF2B5EF4-FFF2-40B4-BE49-F238E27FC236}">
                <a16:creationId xmlns:a16="http://schemas.microsoft.com/office/drawing/2014/main" id="{09BEA372-D7EC-44DF-9125-7C4123ABDFC0}"/>
              </a:ext>
            </a:extLst>
          </p:cNvPr>
          <p:cNvSpPr txBox="1"/>
          <p:nvPr/>
        </p:nvSpPr>
        <p:spPr>
          <a:xfrm>
            <a:off x="472284" y="7209940"/>
            <a:ext cx="5863484" cy="1015663"/>
          </a:xfrm>
          <a:prstGeom prst="rect">
            <a:avLst/>
          </a:prstGeom>
          <a:noFill/>
          <a:ln w="19050">
            <a:solidFill>
              <a:schemeClr val="tx1"/>
            </a:solidFill>
          </a:ln>
        </p:spPr>
        <p:txBody>
          <a:bodyPr wrap="square" rtlCol="0">
            <a:spAutoFit/>
          </a:bodyPr>
          <a:lstStyle/>
          <a:p>
            <a:r>
              <a:rPr lang="en-AU" sz="1200" b="1" dirty="0">
                <a:latin typeface="Arial Narrow" panose="020B0606020202030204" pitchFamily="34" charset="0"/>
              </a:rPr>
              <a:t>Faecal bacteria (e.g. </a:t>
            </a:r>
            <a:r>
              <a:rPr lang="en-AU" sz="1200" b="1" i="1" dirty="0">
                <a:latin typeface="Arial Narrow" panose="020B0606020202030204" pitchFamily="34" charset="0"/>
              </a:rPr>
              <a:t>E. coli</a:t>
            </a:r>
            <a:r>
              <a:rPr lang="en-AU" sz="1200" b="1" dirty="0">
                <a:latin typeface="Arial Narrow" panose="020B0606020202030204" pitchFamily="34" charset="0"/>
              </a:rPr>
              <a:t>)</a:t>
            </a:r>
          </a:p>
          <a:p>
            <a:r>
              <a:rPr lang="en-AU" sz="1200" i="1" dirty="0">
                <a:latin typeface="Arial Narrow" panose="020B0606020202030204" pitchFamily="34" charset="0"/>
              </a:rPr>
              <a:t>E. coli </a:t>
            </a:r>
            <a:r>
              <a:rPr lang="en-US" sz="1200" dirty="0">
                <a:latin typeface="Arial Narrow" panose="020B0606020202030204" pitchFamily="34" charset="0"/>
              </a:rPr>
              <a:t>are found in the </a:t>
            </a:r>
            <a:r>
              <a:rPr lang="en-US" sz="1200" dirty="0" err="1">
                <a:latin typeface="Arial Narrow" panose="020B0606020202030204" pitchFamily="34" charset="0"/>
              </a:rPr>
              <a:t>faeces</a:t>
            </a:r>
            <a:r>
              <a:rPr lang="en-US" sz="1200" dirty="0">
                <a:latin typeface="Arial Narrow" panose="020B0606020202030204" pitchFamily="34" charset="0"/>
              </a:rPr>
              <a:t> of warm-blooded animals. It’s presence in water is an indicator of </a:t>
            </a:r>
            <a:r>
              <a:rPr lang="en-US" sz="1200" dirty="0" err="1">
                <a:latin typeface="Arial Narrow" panose="020B0606020202030204" pitchFamily="34" charset="0"/>
              </a:rPr>
              <a:t>faecal</a:t>
            </a:r>
            <a:r>
              <a:rPr lang="en-US" sz="1200" dirty="0">
                <a:latin typeface="Arial Narrow" panose="020B0606020202030204" pitchFamily="34" charset="0"/>
              </a:rPr>
              <a:t> pollution and possible enteric pathogens. </a:t>
            </a:r>
            <a:r>
              <a:rPr lang="en-US" sz="1200" dirty="0" err="1">
                <a:latin typeface="Arial Narrow" panose="020B0606020202030204" pitchFamily="34" charset="0"/>
              </a:rPr>
              <a:t>Faecal</a:t>
            </a:r>
            <a:r>
              <a:rPr lang="en-US" sz="1200" dirty="0">
                <a:latin typeface="Arial Narrow" panose="020B0606020202030204" pitchFamily="34" charset="0"/>
              </a:rPr>
              <a:t> bacteria are measured in colony forming units </a:t>
            </a:r>
            <a:r>
              <a:rPr lang="en-AU" sz="1200" dirty="0">
                <a:latin typeface="Arial Narrow" panose="020B0606020202030204" pitchFamily="34" charset="0"/>
              </a:rPr>
              <a:t>(</a:t>
            </a:r>
            <a:r>
              <a:rPr lang="en-AU" sz="1200" dirty="0" err="1">
                <a:latin typeface="Arial Narrow" panose="020B0606020202030204" pitchFamily="34" charset="0"/>
              </a:rPr>
              <a:t>cfu</a:t>
            </a:r>
            <a:r>
              <a:rPr lang="en-AU" sz="1200" dirty="0">
                <a:latin typeface="Arial Narrow" panose="020B0606020202030204" pitchFamily="34" charset="0"/>
              </a:rPr>
              <a:t>) per mL or per 100mL. But, you must grow the colonies before you can count them! This can be done in a petri dish or liquid medium. There can be 1000s in stormwater. You want none in drinking water. </a:t>
            </a:r>
            <a:endParaRPr lang="en-US" sz="1200" dirty="0">
              <a:latin typeface="Arial Narrow" panose="020B0606020202030204" pitchFamily="34" charset="0"/>
            </a:endParaRPr>
          </a:p>
        </p:txBody>
      </p:sp>
      <p:sp>
        <p:nvSpPr>
          <p:cNvPr id="8" name="TextBox 7">
            <a:extLst>
              <a:ext uri="{FF2B5EF4-FFF2-40B4-BE49-F238E27FC236}">
                <a16:creationId xmlns:a16="http://schemas.microsoft.com/office/drawing/2014/main" id="{5F21916E-46BF-3876-1CA9-B031515EBCB6}"/>
              </a:ext>
            </a:extLst>
          </p:cNvPr>
          <p:cNvSpPr txBox="1"/>
          <p:nvPr/>
        </p:nvSpPr>
        <p:spPr>
          <a:xfrm>
            <a:off x="465014" y="1953354"/>
            <a:ext cx="5870258" cy="1569660"/>
          </a:xfrm>
          <a:prstGeom prst="rect">
            <a:avLst/>
          </a:prstGeom>
          <a:noFill/>
          <a:ln w="19050">
            <a:solidFill>
              <a:schemeClr val="tx1"/>
            </a:solidFill>
          </a:ln>
        </p:spPr>
        <p:txBody>
          <a:bodyPr wrap="square" rtlCol="0">
            <a:spAutoFit/>
          </a:bodyPr>
          <a:lstStyle/>
          <a:p>
            <a:r>
              <a:rPr lang="en-AU" sz="1200" b="1" dirty="0">
                <a:latin typeface="Arial Narrow" panose="020B0606020202030204" pitchFamily="34" charset="0"/>
              </a:rPr>
              <a:t>Water Depth, Source and Flow</a:t>
            </a:r>
          </a:p>
          <a:p>
            <a:r>
              <a:rPr lang="en-AU" sz="1200" dirty="0">
                <a:latin typeface="Arial Narrow" panose="020B0606020202030204" pitchFamily="34" charset="0"/>
              </a:rPr>
              <a:t>Water quality is closely related to water quantity. Water quantity describes how much water there is. This is largely governed by water depth, source and flow which differ between catchments and ecosystems. The deeper a waterbody, the more water it holds. Notably, as depth increases, light and temperature decrease. The water</a:t>
            </a:r>
            <a:r>
              <a:rPr lang="en-AU" sz="1200" i="1" dirty="0">
                <a:latin typeface="Arial Narrow" panose="020B0606020202030204" pitchFamily="34" charset="0"/>
              </a:rPr>
              <a:t> source </a:t>
            </a:r>
            <a:r>
              <a:rPr lang="en-AU" sz="1200" dirty="0">
                <a:latin typeface="Arial Narrow" panose="020B0606020202030204" pitchFamily="34" charset="0"/>
              </a:rPr>
              <a:t>describes where the water comes from (level of contamination?). Flow = volume of water (m</a:t>
            </a:r>
            <a:r>
              <a:rPr lang="en-AU" sz="1200" baseline="30000" dirty="0">
                <a:latin typeface="Arial Narrow" panose="020B0606020202030204" pitchFamily="34" charset="0"/>
              </a:rPr>
              <a:t>3</a:t>
            </a:r>
            <a:r>
              <a:rPr lang="en-AU" sz="1200" dirty="0">
                <a:latin typeface="Arial Narrow" panose="020B0606020202030204" pitchFamily="34" charset="0"/>
              </a:rPr>
              <a:t>) per time (second). As flows increase or decrease, abiotic factors change. Any one of these could be used as an independent variable or could be used as a measured variable to simply provide context. </a:t>
            </a:r>
          </a:p>
        </p:txBody>
      </p:sp>
      <p:sp>
        <p:nvSpPr>
          <p:cNvPr id="2" name="Rectangle 1">
            <a:extLst>
              <a:ext uri="{FF2B5EF4-FFF2-40B4-BE49-F238E27FC236}">
                <a16:creationId xmlns:a16="http://schemas.microsoft.com/office/drawing/2014/main" id="{864708A8-9874-2529-9109-F823528DDB48}"/>
              </a:ext>
            </a:extLst>
          </p:cNvPr>
          <p:cNvSpPr/>
          <p:nvPr/>
        </p:nvSpPr>
        <p:spPr>
          <a:xfrm>
            <a:off x="495383" y="8288575"/>
            <a:ext cx="5853822" cy="32771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3" name="Rectangle 2">
            <a:extLst>
              <a:ext uri="{FF2B5EF4-FFF2-40B4-BE49-F238E27FC236}">
                <a16:creationId xmlns:a16="http://schemas.microsoft.com/office/drawing/2014/main" id="{061B81F8-7B46-8D3A-591D-4941E94DDD5A}"/>
              </a:ext>
            </a:extLst>
          </p:cNvPr>
          <p:cNvSpPr/>
          <p:nvPr/>
        </p:nvSpPr>
        <p:spPr>
          <a:xfrm>
            <a:off x="493878" y="8294519"/>
            <a:ext cx="5808354" cy="269304"/>
          </a:xfrm>
          <a:prstGeom prst="rect">
            <a:avLst/>
          </a:prstGeom>
          <a:noFill/>
          <a:ln w="19050">
            <a:noFill/>
          </a:ln>
          <a:effectLst/>
        </p:spPr>
        <p:txBody>
          <a:bodyPr wrap="square">
            <a:spAutoFit/>
          </a:bodyPr>
          <a:lstStyle/>
          <a:p>
            <a:r>
              <a:rPr lang="en-AU" sz="1150" b="1" dirty="0">
                <a:solidFill>
                  <a:schemeClr val="bg1"/>
                </a:solidFill>
                <a:latin typeface="Arial Narrow" panose="020B0606020202030204" pitchFamily="34" charset="0"/>
              </a:rPr>
              <a:t>Activity: Research the water quality standards for your local area </a:t>
            </a:r>
          </a:p>
        </p:txBody>
      </p:sp>
      <p:cxnSp>
        <p:nvCxnSpPr>
          <p:cNvPr id="4" name="Straight Connector 3">
            <a:extLst>
              <a:ext uri="{FF2B5EF4-FFF2-40B4-BE49-F238E27FC236}">
                <a16:creationId xmlns:a16="http://schemas.microsoft.com/office/drawing/2014/main" id="{7250CDB0-19F1-A279-A02F-3EF1A7C9DE9B}"/>
              </a:ext>
            </a:extLst>
          </p:cNvPr>
          <p:cNvCxnSpPr>
            <a:cxnSpLocks/>
          </p:cNvCxnSpPr>
          <p:nvPr/>
        </p:nvCxnSpPr>
        <p:spPr>
          <a:xfrm flipH="1">
            <a:off x="450023" y="8695457"/>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180B5259-4C4A-55A9-CBB0-0373A938E33F}"/>
              </a:ext>
            </a:extLst>
          </p:cNvPr>
          <p:cNvSpPr txBox="1"/>
          <p:nvPr/>
        </p:nvSpPr>
        <p:spPr>
          <a:xfrm>
            <a:off x="404664" y="8695456"/>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11">
            <a:extLst>
              <a:ext uri="{FF2B5EF4-FFF2-40B4-BE49-F238E27FC236}">
                <a16:creationId xmlns:a16="http://schemas.microsoft.com/office/drawing/2014/main" id="{14BBF306-F322-CFE9-8937-B1F6E35BE6C5}"/>
              </a:ext>
            </a:extLst>
          </p:cNvPr>
          <p:cNvSpPr txBox="1"/>
          <p:nvPr/>
        </p:nvSpPr>
        <p:spPr>
          <a:xfrm>
            <a:off x="6073179" y="8669011"/>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 47</a:t>
            </a:r>
          </a:p>
        </p:txBody>
      </p:sp>
      <p:sp>
        <p:nvSpPr>
          <p:cNvPr id="13" name="TextBox 17">
            <a:extLst>
              <a:ext uri="{FF2B5EF4-FFF2-40B4-BE49-F238E27FC236}">
                <a16:creationId xmlns:a16="http://schemas.microsoft.com/office/drawing/2014/main" id="{C705F167-957B-CA0E-6CBF-0F7BAE18F8CD}"/>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16" name="TextBox 15">
            <a:extLst>
              <a:ext uri="{FF2B5EF4-FFF2-40B4-BE49-F238E27FC236}">
                <a16:creationId xmlns:a16="http://schemas.microsoft.com/office/drawing/2014/main" id="{C1BDB460-B056-DC58-2A45-223EFCC5DD5E}"/>
              </a:ext>
            </a:extLst>
          </p:cNvPr>
          <p:cNvSpPr txBox="1"/>
          <p:nvPr/>
        </p:nvSpPr>
        <p:spPr>
          <a:xfrm>
            <a:off x="1422779" y="224829"/>
            <a:ext cx="4075713" cy="553998"/>
          </a:xfrm>
          <a:prstGeom prst="rect">
            <a:avLst/>
          </a:prstGeom>
          <a:noFill/>
        </p:spPr>
        <p:txBody>
          <a:bodyPr wrap="square" rtlCol="0">
            <a:spAutoFit/>
          </a:bodyPr>
          <a:lstStyle/>
          <a:p>
            <a:r>
              <a:rPr lang="en-US" b="1" dirty="0">
                <a:latin typeface="Arial Narrow" pitchFamily="34" charset="0"/>
              </a:rPr>
              <a:t>30. What’s in the water? – </a:t>
            </a:r>
            <a:r>
              <a:rPr lang="en-US" sz="1200" dirty="0">
                <a:latin typeface="Arial Narrow" pitchFamily="34" charset="0"/>
              </a:rPr>
              <a:t>Investigate water quality by conducting biotic and abiotic tests on a water sample.</a:t>
            </a:r>
          </a:p>
        </p:txBody>
      </p:sp>
    </p:spTree>
    <p:extLst>
      <p:ext uri="{BB962C8B-B14F-4D97-AF65-F5344CB8AC3E}">
        <p14:creationId xmlns:p14="http://schemas.microsoft.com/office/powerpoint/2010/main" val="9165734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0F67A6DC-9144-4065-86E9-D02210B2DE93}"/>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23" name="TextBox 22">
            <a:extLst>
              <a:ext uri="{FF2B5EF4-FFF2-40B4-BE49-F238E27FC236}">
                <a16:creationId xmlns:a16="http://schemas.microsoft.com/office/drawing/2014/main" id="{33E556BD-0C49-4FD8-9170-B5ACB92E0824}"/>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DA7124FD-4D0B-3DB1-2A1D-832979FB8045}"/>
              </a:ext>
            </a:extLst>
          </p:cNvPr>
          <p:cNvSpPr/>
          <p:nvPr/>
        </p:nvSpPr>
        <p:spPr>
          <a:xfrm>
            <a:off x="508863" y="1048602"/>
            <a:ext cx="5844292" cy="7715532"/>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600" dirty="0">
              <a:solidFill>
                <a:schemeClr val="tx1"/>
              </a:solidFill>
            </a:endParaRPr>
          </a:p>
        </p:txBody>
      </p:sp>
      <p:sp>
        <p:nvSpPr>
          <p:cNvPr id="6" name="TextBox 36">
            <a:extLst>
              <a:ext uri="{FF2B5EF4-FFF2-40B4-BE49-F238E27FC236}">
                <a16:creationId xmlns:a16="http://schemas.microsoft.com/office/drawing/2014/main" id="{597F9022-7ED3-2BE2-4C79-8FF5215BC16E}"/>
              </a:ext>
            </a:extLst>
          </p:cNvPr>
          <p:cNvSpPr txBox="1"/>
          <p:nvPr/>
        </p:nvSpPr>
        <p:spPr>
          <a:xfrm>
            <a:off x="2788121" y="8764133"/>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b="1" dirty="0">
                <a:latin typeface="Arial Narrow" pitchFamily="34" charset="0"/>
              </a:rPr>
              <a:t>NOTES AND EXAM REVISION</a:t>
            </a:r>
          </a:p>
        </p:txBody>
      </p:sp>
      <p:sp>
        <p:nvSpPr>
          <p:cNvPr id="7" name="TextBox 36">
            <a:extLst>
              <a:ext uri="{FF2B5EF4-FFF2-40B4-BE49-F238E27FC236}">
                <a16:creationId xmlns:a16="http://schemas.microsoft.com/office/drawing/2014/main" id="{D4E185AA-3683-387E-0B9A-3C8D8AEAD53C}"/>
              </a:ext>
            </a:extLst>
          </p:cNvPr>
          <p:cNvSpPr txBox="1"/>
          <p:nvPr/>
        </p:nvSpPr>
        <p:spPr>
          <a:xfrm>
            <a:off x="463783" y="8764133"/>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8" name="TextBox 7">
            <a:extLst>
              <a:ext uri="{FF2B5EF4-FFF2-40B4-BE49-F238E27FC236}">
                <a16:creationId xmlns:a16="http://schemas.microsoft.com/office/drawing/2014/main" id="{6CB9F2A8-05D8-4C83-5AF4-DC3E34C993BD}"/>
              </a:ext>
            </a:extLst>
          </p:cNvPr>
          <p:cNvSpPr txBox="1"/>
          <p:nvPr/>
        </p:nvSpPr>
        <p:spPr>
          <a:xfrm>
            <a:off x="6093296" y="8774886"/>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48</a:t>
            </a:r>
          </a:p>
        </p:txBody>
      </p:sp>
      <p:sp>
        <p:nvSpPr>
          <p:cNvPr id="2" name="TextBox 1">
            <a:extLst>
              <a:ext uri="{FF2B5EF4-FFF2-40B4-BE49-F238E27FC236}">
                <a16:creationId xmlns:a16="http://schemas.microsoft.com/office/drawing/2014/main" id="{79B56929-5754-9244-27B7-B7811D0A7371}"/>
              </a:ext>
            </a:extLst>
          </p:cNvPr>
          <p:cNvSpPr txBox="1"/>
          <p:nvPr/>
        </p:nvSpPr>
        <p:spPr>
          <a:xfrm>
            <a:off x="1386767" y="254522"/>
            <a:ext cx="4106515" cy="553998"/>
          </a:xfrm>
          <a:prstGeom prst="rect">
            <a:avLst/>
          </a:prstGeom>
          <a:noFill/>
        </p:spPr>
        <p:txBody>
          <a:bodyPr wrap="square" rtlCol="0">
            <a:spAutoFit/>
          </a:bodyPr>
          <a:lstStyle/>
          <a:p>
            <a:r>
              <a:rPr lang="en-US" b="1" dirty="0">
                <a:latin typeface="Arial Narrow" pitchFamily="34" charset="0"/>
              </a:rPr>
              <a:t>Interpret </a:t>
            </a:r>
            <a:r>
              <a:rPr lang="en-US" sz="1200" b="1" dirty="0">
                <a:latin typeface="Arial Narrow" pitchFamily="34" charset="0"/>
              </a:rPr>
              <a:t>d</a:t>
            </a:r>
            <a:r>
              <a:rPr lang="en-US" sz="1200" dirty="0">
                <a:latin typeface="Arial Narrow" pitchFamily="34" charset="0"/>
              </a:rPr>
              <a:t>ata from biotic and abiotic tests on a water sample to determine water quality.</a:t>
            </a:r>
            <a:endParaRPr lang="en-US" sz="1100" i="1" dirty="0">
              <a:latin typeface="Arial Narrow" pitchFamily="34" charset="0"/>
            </a:endParaRPr>
          </a:p>
        </p:txBody>
      </p:sp>
      <p:sp>
        <p:nvSpPr>
          <p:cNvPr id="3" name="TextBox 17">
            <a:extLst>
              <a:ext uri="{FF2B5EF4-FFF2-40B4-BE49-F238E27FC236}">
                <a16:creationId xmlns:a16="http://schemas.microsoft.com/office/drawing/2014/main" id="{7B84437F-3089-BFA4-2073-2E792B20994E}"/>
              </a:ext>
            </a:extLst>
          </p:cNvPr>
          <p:cNvSpPr txBox="1"/>
          <p:nvPr/>
        </p:nvSpPr>
        <p:spPr>
          <a:xfrm>
            <a:off x="5486430" y="18125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Tree>
    <p:extLst>
      <p:ext uri="{BB962C8B-B14F-4D97-AF65-F5344CB8AC3E}">
        <p14:creationId xmlns:p14="http://schemas.microsoft.com/office/powerpoint/2010/main" val="18867465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a:extLst>
              <a:ext uri="{FF2B5EF4-FFF2-40B4-BE49-F238E27FC236}">
                <a16:creationId xmlns:a16="http://schemas.microsoft.com/office/drawing/2014/main" id="{9FB6A293-4AE9-420C-97BD-104EB577F5DB}"/>
              </a:ext>
            </a:extLst>
          </p:cNvPr>
          <p:cNvSpPr txBox="1"/>
          <p:nvPr/>
        </p:nvSpPr>
        <p:spPr>
          <a:xfrm>
            <a:off x="1499291" y="135086"/>
            <a:ext cx="4089949" cy="738664"/>
          </a:xfrm>
          <a:prstGeom prst="rect">
            <a:avLst/>
          </a:prstGeom>
          <a:noFill/>
        </p:spPr>
        <p:txBody>
          <a:bodyPr wrap="square" rtlCol="0">
            <a:spAutoFit/>
          </a:bodyPr>
          <a:lstStyle/>
          <a:p>
            <a:r>
              <a:rPr lang="en-US" b="1" dirty="0">
                <a:latin typeface="Arial Narrow" pitchFamily="34" charset="0"/>
              </a:rPr>
              <a:t>24. Constructing Coastlines - </a:t>
            </a:r>
            <a:r>
              <a:rPr lang="en-US" sz="1200" dirty="0">
                <a:latin typeface="Arial Narrow" pitchFamily="34" charset="0"/>
              </a:rPr>
              <a:t>Consider how historical local planning decisions on dynamic shorelines have influenced the selection of coastal management strategies..</a:t>
            </a:r>
            <a:endParaRPr lang="en-US" sz="1100" i="1" dirty="0">
              <a:latin typeface="Arial Narrow" pitchFamily="34" charset="0"/>
            </a:endParaRPr>
          </a:p>
        </p:txBody>
      </p:sp>
      <p:sp>
        <p:nvSpPr>
          <p:cNvPr id="33" name="TextBox 17">
            <a:extLst>
              <a:ext uri="{FF2B5EF4-FFF2-40B4-BE49-F238E27FC236}">
                <a16:creationId xmlns:a16="http://schemas.microsoft.com/office/drawing/2014/main" id="{A4BD9CD8-3130-4017-86B5-6922FC8167A7}"/>
              </a:ext>
            </a:extLst>
          </p:cNvPr>
          <p:cNvSpPr txBox="1"/>
          <p:nvPr/>
        </p:nvSpPr>
        <p:spPr>
          <a:xfrm>
            <a:off x="5486430" y="18125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4" name="TextBox 33">
            <a:extLst>
              <a:ext uri="{FF2B5EF4-FFF2-40B4-BE49-F238E27FC236}">
                <a16:creationId xmlns:a16="http://schemas.microsoft.com/office/drawing/2014/main" id="{4985DB7E-B411-4F1F-AC61-3E2825C63F4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5" name="TextBox 34">
            <a:extLst>
              <a:ext uri="{FF2B5EF4-FFF2-40B4-BE49-F238E27FC236}">
                <a16:creationId xmlns:a16="http://schemas.microsoft.com/office/drawing/2014/main" id="{F0E1C2A8-A26C-42AE-91C0-31D2BA8FCC8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3" name="Straight Connector 2">
            <a:extLst>
              <a:ext uri="{FF2B5EF4-FFF2-40B4-BE49-F238E27FC236}">
                <a16:creationId xmlns:a16="http://schemas.microsoft.com/office/drawing/2014/main" id="{85545D15-F136-6638-380B-C5379FDA7F5C}"/>
              </a:ext>
            </a:extLst>
          </p:cNvPr>
          <p:cNvCxnSpPr>
            <a:cxnSpLocks/>
          </p:cNvCxnSpPr>
          <p:nvPr/>
        </p:nvCxnSpPr>
        <p:spPr>
          <a:xfrm flipH="1">
            <a:off x="537036" y="8820473"/>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6">
            <a:extLst>
              <a:ext uri="{FF2B5EF4-FFF2-40B4-BE49-F238E27FC236}">
                <a16:creationId xmlns:a16="http://schemas.microsoft.com/office/drawing/2014/main" id="{AE108EEC-20F1-670D-0240-B7522E223BA6}"/>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5" name="TextBox 36">
            <a:extLst>
              <a:ext uri="{FF2B5EF4-FFF2-40B4-BE49-F238E27FC236}">
                <a16:creationId xmlns:a16="http://schemas.microsoft.com/office/drawing/2014/main" id="{C584AB2F-AC2F-3675-7993-EDAD6EDBC0CC}"/>
              </a:ext>
            </a:extLst>
          </p:cNvPr>
          <p:cNvSpPr txBox="1"/>
          <p:nvPr/>
        </p:nvSpPr>
        <p:spPr>
          <a:xfrm>
            <a:off x="3000157" y="8827894"/>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as a Human Endeavour</a:t>
            </a:r>
            <a:endParaRPr lang="en-AU" sz="1100" b="1" dirty="0">
              <a:latin typeface="Arial Narrow" pitchFamily="34" charset="0"/>
            </a:endParaRPr>
          </a:p>
        </p:txBody>
      </p:sp>
      <p:sp>
        <p:nvSpPr>
          <p:cNvPr id="17" name="TextBox 16">
            <a:extLst>
              <a:ext uri="{FF2B5EF4-FFF2-40B4-BE49-F238E27FC236}">
                <a16:creationId xmlns:a16="http://schemas.microsoft.com/office/drawing/2014/main" id="{742FC743-286C-E5B7-783F-88D599C7215F}"/>
              </a:ext>
            </a:extLst>
          </p:cNvPr>
          <p:cNvSpPr txBox="1"/>
          <p:nvPr/>
        </p:nvSpPr>
        <p:spPr>
          <a:xfrm>
            <a:off x="6073179" y="8794027"/>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49</a:t>
            </a:r>
          </a:p>
        </p:txBody>
      </p:sp>
      <p:cxnSp>
        <p:nvCxnSpPr>
          <p:cNvPr id="22" name="Straight Connector 21">
            <a:extLst>
              <a:ext uri="{FF2B5EF4-FFF2-40B4-BE49-F238E27FC236}">
                <a16:creationId xmlns:a16="http://schemas.microsoft.com/office/drawing/2014/main" id="{981F2C29-C31C-33A4-69B3-28C8C995F6AD}"/>
              </a:ext>
            </a:extLst>
          </p:cNvPr>
          <p:cNvCxnSpPr/>
          <p:nvPr/>
        </p:nvCxnSpPr>
        <p:spPr>
          <a:xfrm flipH="1">
            <a:off x="564258" y="984989"/>
            <a:ext cx="56778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Rectangle 24">
            <a:extLst>
              <a:ext uri="{FF2B5EF4-FFF2-40B4-BE49-F238E27FC236}">
                <a16:creationId xmlns:a16="http://schemas.microsoft.com/office/drawing/2014/main" id="{DCB7658E-8DB9-0412-AB81-C27EEE33D69B}"/>
              </a:ext>
            </a:extLst>
          </p:cNvPr>
          <p:cNvSpPr/>
          <p:nvPr/>
        </p:nvSpPr>
        <p:spPr>
          <a:xfrm>
            <a:off x="526641" y="1088599"/>
            <a:ext cx="5720001" cy="331793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chemeClr val="tx1"/>
                </a:solidFill>
                <a:latin typeface="Arial Narrow" panose="020B0606020202030204" pitchFamily="34" charset="0"/>
              </a:rPr>
              <a:t>Activity: Research the historical local planning decisions made by your local council to address a retreating or growing shoreline and write them in the box below.  </a:t>
            </a:r>
          </a:p>
        </p:txBody>
      </p:sp>
      <p:sp>
        <p:nvSpPr>
          <p:cNvPr id="26" name="Rectangle 25">
            <a:extLst>
              <a:ext uri="{FF2B5EF4-FFF2-40B4-BE49-F238E27FC236}">
                <a16:creationId xmlns:a16="http://schemas.microsoft.com/office/drawing/2014/main" id="{5DF57B51-2BC8-7732-F223-73D7F925A49F}"/>
              </a:ext>
            </a:extLst>
          </p:cNvPr>
          <p:cNvSpPr/>
          <p:nvPr/>
        </p:nvSpPr>
        <p:spPr>
          <a:xfrm>
            <a:off x="677120" y="1547664"/>
            <a:ext cx="5423385" cy="2706843"/>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tx1"/>
              </a:solidFill>
              <a:latin typeface="Comic Sans MS" panose="030F0702030302020204" pitchFamily="66" charset="0"/>
            </a:endParaRPr>
          </a:p>
          <a:p>
            <a:endParaRPr lang="en-AU" sz="1200" dirty="0">
              <a:solidFill>
                <a:schemeClr val="tx1"/>
              </a:solidFill>
              <a:latin typeface="Comic Sans MS" panose="030F0702030302020204" pitchFamily="66" charset="0"/>
            </a:endParaRPr>
          </a:p>
          <a:p>
            <a:r>
              <a:rPr lang="en-AU" sz="1200" dirty="0">
                <a:solidFill>
                  <a:schemeClr val="bg1">
                    <a:lumMod val="50000"/>
                  </a:schemeClr>
                </a:solidFill>
                <a:latin typeface="Comic Sans MS" panose="030F0702030302020204" pitchFamily="66" charset="0"/>
              </a:rPr>
              <a:t>Answers will vary</a:t>
            </a:r>
          </a:p>
        </p:txBody>
      </p:sp>
      <p:sp>
        <p:nvSpPr>
          <p:cNvPr id="27" name="Rectangle 26">
            <a:extLst>
              <a:ext uri="{FF2B5EF4-FFF2-40B4-BE49-F238E27FC236}">
                <a16:creationId xmlns:a16="http://schemas.microsoft.com/office/drawing/2014/main" id="{CAD5425C-F26D-1744-C74D-157CCF841F42}"/>
              </a:ext>
            </a:extLst>
          </p:cNvPr>
          <p:cNvSpPr/>
          <p:nvPr/>
        </p:nvSpPr>
        <p:spPr>
          <a:xfrm>
            <a:off x="543831" y="4506638"/>
            <a:ext cx="5685619" cy="461666"/>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sym typeface="Wingdings" panose="05000000000000000000" pitchFamily="2" charset="2"/>
              </a:rPr>
              <a:t>Q. What coastal management strategies do they now have to choose from as a result?</a:t>
            </a:r>
            <a:endParaRPr lang="en-AU" sz="1200" dirty="0">
              <a:solidFill>
                <a:schemeClr val="bg1"/>
              </a:solidFill>
              <a:latin typeface="Arial Narrow" panose="020B0606020202030204" pitchFamily="34" charset="0"/>
              <a:sym typeface="Wingdings" panose="05000000000000000000" pitchFamily="2" charset="2"/>
            </a:endParaRPr>
          </a:p>
        </p:txBody>
      </p:sp>
      <p:pic>
        <p:nvPicPr>
          <p:cNvPr id="31" name="Picture 30" descr="A diagram of a beach&#10;&#10;Description automatically generated">
            <a:extLst>
              <a:ext uri="{FF2B5EF4-FFF2-40B4-BE49-F238E27FC236}">
                <a16:creationId xmlns:a16="http://schemas.microsoft.com/office/drawing/2014/main" id="{47C3CC79-300D-C603-DFC7-7001B23CAA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322" y="5125071"/>
            <a:ext cx="5646166" cy="2324892"/>
          </a:xfrm>
          <a:prstGeom prst="rect">
            <a:avLst/>
          </a:prstGeom>
        </p:spPr>
      </p:pic>
      <p:sp>
        <p:nvSpPr>
          <p:cNvPr id="32" name="TextBox 31">
            <a:extLst>
              <a:ext uri="{FF2B5EF4-FFF2-40B4-BE49-F238E27FC236}">
                <a16:creationId xmlns:a16="http://schemas.microsoft.com/office/drawing/2014/main" id="{A41F40EA-AE29-B46A-9803-CE65DE2719DD}"/>
              </a:ext>
            </a:extLst>
          </p:cNvPr>
          <p:cNvSpPr txBox="1"/>
          <p:nvPr/>
        </p:nvSpPr>
        <p:spPr>
          <a:xfrm rot="20485814">
            <a:off x="568115" y="5158048"/>
            <a:ext cx="1170856" cy="288032"/>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For example:</a:t>
            </a:r>
          </a:p>
        </p:txBody>
      </p:sp>
      <p:sp>
        <p:nvSpPr>
          <p:cNvPr id="38" name="Rectangle 37">
            <a:extLst>
              <a:ext uri="{FF2B5EF4-FFF2-40B4-BE49-F238E27FC236}">
                <a16:creationId xmlns:a16="http://schemas.microsoft.com/office/drawing/2014/main" id="{F0E70406-01EB-1F1B-2027-00488DFA3A7C}"/>
              </a:ext>
            </a:extLst>
          </p:cNvPr>
          <p:cNvSpPr/>
          <p:nvPr/>
        </p:nvSpPr>
        <p:spPr>
          <a:xfrm>
            <a:off x="537036" y="7595923"/>
            <a:ext cx="5742642" cy="110730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AU" sz="1200" dirty="0">
              <a:solidFill>
                <a:schemeClr val="bg1">
                  <a:lumMod val="50000"/>
                </a:schemeClr>
              </a:solidFill>
              <a:latin typeface="Comic Sans MS" panose="030F0702030302020204" pitchFamily="66" charset="0"/>
            </a:endParaRPr>
          </a:p>
          <a:p>
            <a:endParaRPr lang="en-AU" sz="1200" dirty="0">
              <a:solidFill>
                <a:schemeClr val="bg1">
                  <a:lumMod val="50000"/>
                </a:schemeClr>
              </a:solidFill>
              <a:latin typeface="Comic Sans MS" panose="030F0702030302020204" pitchFamily="66" charset="0"/>
            </a:endParaRPr>
          </a:p>
          <a:p>
            <a:r>
              <a:rPr lang="en-AU" sz="1200" dirty="0">
                <a:solidFill>
                  <a:schemeClr val="bg1">
                    <a:lumMod val="50000"/>
                  </a:schemeClr>
                </a:solidFill>
                <a:latin typeface="Comic Sans MS" panose="030F0702030302020204" pitchFamily="66" charset="0"/>
              </a:rPr>
              <a:t>Answers will vary</a:t>
            </a:r>
          </a:p>
        </p:txBody>
      </p:sp>
    </p:spTree>
    <p:extLst>
      <p:ext uri="{BB962C8B-B14F-4D97-AF65-F5344CB8AC3E}">
        <p14:creationId xmlns:p14="http://schemas.microsoft.com/office/powerpoint/2010/main" val="29007505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BF8EEF81-2867-46C8-9EA7-DE1F06E11171}"/>
              </a:ext>
            </a:extLst>
          </p:cNvPr>
          <p:cNvCxnSpPr/>
          <p:nvPr/>
        </p:nvCxnSpPr>
        <p:spPr>
          <a:xfrm flipH="1">
            <a:off x="564258" y="984989"/>
            <a:ext cx="56778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FB6A293-4AE9-420C-97BD-104EB577F5DB}"/>
              </a:ext>
            </a:extLst>
          </p:cNvPr>
          <p:cNvSpPr txBox="1"/>
          <p:nvPr/>
        </p:nvSpPr>
        <p:spPr>
          <a:xfrm>
            <a:off x="1410717" y="61659"/>
            <a:ext cx="4322539" cy="861774"/>
          </a:xfrm>
          <a:prstGeom prst="rect">
            <a:avLst/>
          </a:prstGeom>
          <a:noFill/>
        </p:spPr>
        <p:txBody>
          <a:bodyPr wrap="square" rtlCol="0">
            <a:spAutoFit/>
          </a:bodyPr>
          <a:lstStyle/>
          <a:p>
            <a:r>
              <a:rPr lang="en-US" b="1" dirty="0">
                <a:latin typeface="Arial Narrow" pitchFamily="34" charset="0"/>
              </a:rPr>
              <a:t>25. Disturbance Dynamics - </a:t>
            </a:r>
            <a:r>
              <a:rPr lang="en-US" sz="1100" dirty="0" err="1">
                <a:latin typeface="Arial Narrow" pitchFamily="34" charset="0"/>
              </a:rPr>
              <a:t>Recognise</a:t>
            </a:r>
            <a:r>
              <a:rPr lang="en-US" sz="1100" dirty="0">
                <a:latin typeface="Arial Narrow" pitchFamily="34" charset="0"/>
              </a:rPr>
              <a:t> that impact levels from pulse events alter as populations increase and landscape dynamics change. </a:t>
            </a:r>
          </a:p>
          <a:p>
            <a:r>
              <a:rPr lang="en-US" sz="1100" dirty="0">
                <a:latin typeface="Arial Narrow" pitchFamily="34" charset="0"/>
              </a:rPr>
              <a:t>This leads to increased pressure on infrastructure designed to mitigate risk.</a:t>
            </a:r>
          </a:p>
          <a:p>
            <a:endParaRPr lang="en-US" sz="300" dirty="0">
              <a:latin typeface="Arial Narrow" pitchFamily="34" charset="0"/>
            </a:endParaRPr>
          </a:p>
          <a:p>
            <a:r>
              <a:rPr lang="en-US" sz="700" i="1" dirty="0">
                <a:latin typeface="Arial Narrow" pitchFamily="34" charset="0"/>
              </a:rPr>
              <a:t>(mitigate: </a:t>
            </a:r>
            <a:r>
              <a:rPr lang="en-US" sz="700" dirty="0">
                <a:latin typeface="Arial Narrow" pitchFamily="34" charset="0"/>
              </a:rPr>
              <a:t>to make less severe or painful; alleviate; to try lessen the seriousness or extent of). </a:t>
            </a:r>
            <a:endParaRPr lang="en-US" sz="700" i="1" dirty="0">
              <a:latin typeface="Arial Narrow" pitchFamily="34" charset="0"/>
            </a:endParaRPr>
          </a:p>
        </p:txBody>
      </p:sp>
      <p:sp>
        <p:nvSpPr>
          <p:cNvPr id="33" name="TextBox 17">
            <a:extLst>
              <a:ext uri="{FF2B5EF4-FFF2-40B4-BE49-F238E27FC236}">
                <a16:creationId xmlns:a16="http://schemas.microsoft.com/office/drawing/2014/main" id="{A4BD9CD8-3130-4017-86B5-6922FC8167A7}"/>
              </a:ext>
            </a:extLst>
          </p:cNvPr>
          <p:cNvSpPr txBox="1"/>
          <p:nvPr/>
        </p:nvSpPr>
        <p:spPr>
          <a:xfrm>
            <a:off x="5642520" y="18125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4" name="TextBox 33">
            <a:extLst>
              <a:ext uri="{FF2B5EF4-FFF2-40B4-BE49-F238E27FC236}">
                <a16:creationId xmlns:a16="http://schemas.microsoft.com/office/drawing/2014/main" id="{4985DB7E-B411-4F1F-AC61-3E2825C63F4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5" name="TextBox 34">
            <a:extLst>
              <a:ext uri="{FF2B5EF4-FFF2-40B4-BE49-F238E27FC236}">
                <a16:creationId xmlns:a16="http://schemas.microsoft.com/office/drawing/2014/main" id="{F0E1C2A8-A26C-42AE-91C0-31D2BA8FCC8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8" name="TextBox 17">
            <a:extLst>
              <a:ext uri="{FF2B5EF4-FFF2-40B4-BE49-F238E27FC236}">
                <a16:creationId xmlns:a16="http://schemas.microsoft.com/office/drawing/2014/main" id="{70D58DAA-6753-4B34-8513-DBB75EF9C207}"/>
              </a:ext>
            </a:extLst>
          </p:cNvPr>
          <p:cNvSpPr txBox="1"/>
          <p:nvPr/>
        </p:nvSpPr>
        <p:spPr>
          <a:xfrm>
            <a:off x="548929" y="4431550"/>
            <a:ext cx="5844292" cy="738664"/>
          </a:xfrm>
          <a:prstGeom prst="rect">
            <a:avLst/>
          </a:prstGeom>
          <a:solidFill>
            <a:schemeClr val="bg1">
              <a:lumMod val="85000"/>
            </a:schemeClr>
          </a:solidFill>
        </p:spPr>
        <p:txBody>
          <a:bodyPr wrap="square">
            <a:spAutoFit/>
          </a:bodyPr>
          <a:lstStyle/>
          <a:p>
            <a:pPr algn="ctr"/>
            <a:r>
              <a:rPr lang="en-AU" sz="1400" i="1" dirty="0">
                <a:latin typeface="Times New Roman" panose="02020603050405020304" pitchFamily="18" charset="0"/>
                <a:cs typeface="Times New Roman" panose="02020603050405020304" pitchFamily="18" charset="0"/>
              </a:rPr>
              <a:t>“Protected areas have a high capacity to supply regulating ecosystem services (e.g. storm protection, flood control, erosion regulation)…the larger the protective buffer, the greater the damage reduction” </a:t>
            </a:r>
            <a:r>
              <a:rPr lang="en-AU" sz="1400" i="1" baseline="30000" dirty="0">
                <a:latin typeface="Times New Roman" panose="02020603050405020304" pitchFamily="18" charset="0"/>
                <a:cs typeface="Times New Roman" panose="02020603050405020304" pitchFamily="18" charset="0"/>
              </a:rPr>
              <a:t>[1]</a:t>
            </a:r>
            <a:r>
              <a:rPr lang="en-AU" sz="1400" i="1" dirty="0">
                <a:latin typeface="Times New Roman" panose="02020603050405020304" pitchFamily="18" charset="0"/>
                <a:cs typeface="Times New Roman" panose="02020603050405020304" pitchFamily="18" charset="0"/>
              </a:rPr>
              <a:t>. </a:t>
            </a:r>
            <a:endParaRPr lang="en-US" sz="1400" i="1" dirty="0">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80286CD3-CC64-87D9-C2A2-CB9A79A50A2C}"/>
              </a:ext>
            </a:extLst>
          </p:cNvPr>
          <p:cNvSpPr txBox="1"/>
          <p:nvPr/>
        </p:nvSpPr>
        <p:spPr>
          <a:xfrm>
            <a:off x="476672" y="8643228"/>
            <a:ext cx="5761376" cy="184666"/>
          </a:xfrm>
          <a:prstGeom prst="rect">
            <a:avLst/>
          </a:prstGeom>
          <a:noFill/>
        </p:spPr>
        <p:txBody>
          <a:bodyPr wrap="square" rtlCol="0">
            <a:spAutoFit/>
          </a:bodyPr>
          <a:lstStyle/>
          <a:p>
            <a:r>
              <a:rPr lang="en-US" sz="600" baseline="30000" dirty="0">
                <a:latin typeface="Arial Narrow" panose="020B0606020202030204" pitchFamily="34" charset="0"/>
              </a:rPr>
              <a:t>[1] </a:t>
            </a:r>
            <a:r>
              <a:rPr lang="en-US" sz="600" dirty="0">
                <a:latin typeface="Arial Narrow" panose="020B0606020202030204" pitchFamily="34" charset="0"/>
              </a:rPr>
              <a:t>Pert, P.T. </a:t>
            </a:r>
            <a:r>
              <a:rPr lang="en-US" sz="600" i="1" dirty="0">
                <a:latin typeface="Arial Narrow" panose="020B0606020202030204" pitchFamily="34" charset="0"/>
              </a:rPr>
              <a:t>et al., </a:t>
            </a:r>
            <a:r>
              <a:rPr lang="en-US" sz="600" dirty="0">
                <a:latin typeface="Arial Narrow" panose="020B0606020202030204" pitchFamily="34" charset="0"/>
              </a:rPr>
              <a:t>(2014). Chapter 1: The ecosystem service value of protected areas for cyclone protection in Queensland, Australia. ANU. DOI: 10.13140/2.1.4251.1040</a:t>
            </a:r>
          </a:p>
        </p:txBody>
      </p:sp>
      <p:sp>
        <p:nvSpPr>
          <p:cNvPr id="7" name="TextBox 6">
            <a:extLst>
              <a:ext uri="{FF2B5EF4-FFF2-40B4-BE49-F238E27FC236}">
                <a16:creationId xmlns:a16="http://schemas.microsoft.com/office/drawing/2014/main" id="{10ED3406-EA68-D8A5-5CC1-8826645FF97B}"/>
              </a:ext>
            </a:extLst>
          </p:cNvPr>
          <p:cNvSpPr txBox="1"/>
          <p:nvPr/>
        </p:nvSpPr>
        <p:spPr>
          <a:xfrm>
            <a:off x="499369" y="981463"/>
            <a:ext cx="5773499" cy="1415772"/>
          </a:xfrm>
          <a:prstGeom prst="rect">
            <a:avLst/>
          </a:prstGeom>
          <a:noFill/>
        </p:spPr>
        <p:txBody>
          <a:bodyPr wrap="square">
            <a:spAutoFit/>
          </a:bodyPr>
          <a:lstStyle/>
          <a:p>
            <a:r>
              <a:rPr lang="en-AU" sz="1400" b="1" dirty="0">
                <a:solidFill>
                  <a:srgbClr val="333333"/>
                </a:solidFill>
                <a:effectLst/>
                <a:latin typeface="Arial Narrow" panose="020B0606020202030204" pitchFamily="34" charset="0"/>
              </a:rPr>
              <a:t>Pulse events </a:t>
            </a:r>
          </a:p>
          <a:p>
            <a:pPr algn="just"/>
            <a:r>
              <a:rPr lang="en-AU" sz="1200" dirty="0">
                <a:solidFill>
                  <a:srgbClr val="333333"/>
                </a:solidFill>
                <a:effectLst/>
                <a:latin typeface="Arial Narrow" panose="020B0606020202030204" pitchFamily="34" charset="0"/>
              </a:rPr>
              <a:t>A pulse event is a (short-term) extreme weather event.</a:t>
            </a:r>
            <a:r>
              <a:rPr lang="en-AU" sz="1200" dirty="0">
                <a:solidFill>
                  <a:srgbClr val="333333"/>
                </a:solidFill>
                <a:latin typeface="Arial Narrow" panose="020B0606020202030204" pitchFamily="34" charset="0"/>
              </a:rPr>
              <a:t> As opposed to a (long-term) press event such as rising sea surface temperatures (SSTs) associated with climate change. Importantly, pulses and presses do not occur in isolation. Rather, they interact with each other. In a press-pulse framework, the impacts of an extreme weather event depends not only on the magnitude, duration, frequency and timing of the pulse, but also the state of the press. E.g. thanks to climate change, heat waves are expected to become hotter and last longer and storms more frequent and severe. </a:t>
            </a:r>
          </a:p>
        </p:txBody>
      </p:sp>
      <p:sp>
        <p:nvSpPr>
          <p:cNvPr id="9" name="Rectangle 8">
            <a:extLst>
              <a:ext uri="{FF2B5EF4-FFF2-40B4-BE49-F238E27FC236}">
                <a16:creationId xmlns:a16="http://schemas.microsoft.com/office/drawing/2014/main" id="{AC20EEAF-D658-812B-F660-34092922DC1A}"/>
              </a:ext>
            </a:extLst>
          </p:cNvPr>
          <p:cNvSpPr/>
          <p:nvPr/>
        </p:nvSpPr>
        <p:spPr>
          <a:xfrm>
            <a:off x="550485" y="2448951"/>
            <a:ext cx="5683153" cy="46686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1DEB563-B75F-335A-3AE7-59A96CD11CF0}"/>
              </a:ext>
            </a:extLst>
          </p:cNvPr>
          <p:cNvSpPr txBox="1"/>
          <p:nvPr/>
        </p:nvSpPr>
        <p:spPr>
          <a:xfrm>
            <a:off x="536802" y="2507218"/>
            <a:ext cx="4949628" cy="276999"/>
          </a:xfrm>
          <a:prstGeom prst="rect">
            <a:avLst/>
          </a:prstGeom>
          <a:noFill/>
        </p:spPr>
        <p:txBody>
          <a:bodyPr wrap="square" rtlCol="0">
            <a:spAutoFit/>
          </a:bodyPr>
          <a:lstStyle/>
          <a:p>
            <a:r>
              <a:rPr lang="en-US" sz="1200" b="1" dirty="0">
                <a:solidFill>
                  <a:schemeClr val="bg1"/>
                </a:solidFill>
                <a:latin typeface="Arial Narrow" panose="020B0606020202030204" pitchFamily="34" charset="0"/>
              </a:rPr>
              <a:t>Question: True or False? Pulses and presses are totally unrelated.  Ans. </a:t>
            </a:r>
          </a:p>
        </p:txBody>
      </p:sp>
      <p:sp>
        <p:nvSpPr>
          <p:cNvPr id="12" name="Rectangle 11">
            <a:extLst>
              <a:ext uri="{FF2B5EF4-FFF2-40B4-BE49-F238E27FC236}">
                <a16:creationId xmlns:a16="http://schemas.microsoft.com/office/drawing/2014/main" id="{1E872312-6689-1754-2D91-BA3E6B2413FE}"/>
              </a:ext>
            </a:extLst>
          </p:cNvPr>
          <p:cNvSpPr/>
          <p:nvPr/>
        </p:nvSpPr>
        <p:spPr>
          <a:xfrm>
            <a:off x="5033752" y="2475838"/>
            <a:ext cx="1149766" cy="40859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50000"/>
                  </a:schemeClr>
                </a:solidFill>
              </a:rPr>
              <a:t>False</a:t>
            </a:r>
          </a:p>
        </p:txBody>
      </p:sp>
      <p:cxnSp>
        <p:nvCxnSpPr>
          <p:cNvPr id="13" name="Straight Connector 12">
            <a:extLst>
              <a:ext uri="{FF2B5EF4-FFF2-40B4-BE49-F238E27FC236}">
                <a16:creationId xmlns:a16="http://schemas.microsoft.com/office/drawing/2014/main" id="{00A45CBB-C126-717B-946D-0B25798FD41B}"/>
              </a:ext>
            </a:extLst>
          </p:cNvPr>
          <p:cNvCxnSpPr/>
          <p:nvPr/>
        </p:nvCxnSpPr>
        <p:spPr>
          <a:xfrm flipH="1">
            <a:off x="548929" y="2987824"/>
            <a:ext cx="56778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6E1DADD-95B6-5B72-E35E-B45EF2FE3ACF}"/>
              </a:ext>
            </a:extLst>
          </p:cNvPr>
          <p:cNvSpPr txBox="1"/>
          <p:nvPr/>
        </p:nvSpPr>
        <p:spPr>
          <a:xfrm>
            <a:off x="496094" y="3013155"/>
            <a:ext cx="5745984" cy="1415772"/>
          </a:xfrm>
          <a:prstGeom prst="rect">
            <a:avLst/>
          </a:prstGeom>
          <a:noFill/>
        </p:spPr>
        <p:txBody>
          <a:bodyPr wrap="square">
            <a:spAutoFit/>
          </a:bodyPr>
          <a:lstStyle/>
          <a:p>
            <a:r>
              <a:rPr lang="en-AU" sz="1400" b="1" dirty="0">
                <a:solidFill>
                  <a:srgbClr val="333333"/>
                </a:solidFill>
                <a:effectLst/>
                <a:latin typeface="Arial Narrow" panose="020B0606020202030204" pitchFamily="34" charset="0"/>
              </a:rPr>
              <a:t>Mangroves against th</a:t>
            </a:r>
            <a:r>
              <a:rPr lang="en-AU" sz="1400" b="1" dirty="0">
                <a:solidFill>
                  <a:srgbClr val="333333"/>
                </a:solidFill>
                <a:latin typeface="Arial Narrow" panose="020B0606020202030204" pitchFamily="34" charset="0"/>
              </a:rPr>
              <a:t>e storm</a:t>
            </a:r>
            <a:endParaRPr lang="en-AU" sz="1400" b="1" dirty="0">
              <a:solidFill>
                <a:srgbClr val="333333"/>
              </a:solidFill>
              <a:effectLst/>
              <a:latin typeface="Arial Narrow" panose="020B0606020202030204" pitchFamily="34" charset="0"/>
            </a:endParaRPr>
          </a:p>
          <a:p>
            <a:pPr algn="just"/>
            <a:r>
              <a:rPr lang="en-AU" sz="1200" dirty="0">
                <a:solidFill>
                  <a:srgbClr val="333333"/>
                </a:solidFill>
                <a:effectLst/>
                <a:latin typeface="Arial Narrow" panose="020B0606020202030204" pitchFamily="34" charset="0"/>
              </a:rPr>
              <a:t>Mangroves provide a protective buffer from strong winds and large waves, reducing wave height. More mangroves means more protection during pulse events. When mangroves are gone,</a:t>
            </a:r>
            <a:r>
              <a:rPr lang="en-AU" sz="1200" dirty="0">
                <a:solidFill>
                  <a:srgbClr val="333333"/>
                </a:solidFill>
                <a:latin typeface="Arial Narrow" panose="020B0606020202030204" pitchFamily="34" charset="0"/>
              </a:rPr>
              <a:t> </a:t>
            </a:r>
            <a:r>
              <a:rPr lang="en-AU" sz="1200" dirty="0">
                <a:solidFill>
                  <a:srgbClr val="333333"/>
                </a:solidFill>
                <a:effectLst/>
                <a:latin typeface="Arial Narrow" panose="020B0606020202030204" pitchFamily="34" charset="0"/>
              </a:rPr>
              <a:t>their protective function is also gone. Mangroves are lost when replaced by housing and development to accommodate more people wanting an </a:t>
            </a:r>
            <a:r>
              <a:rPr lang="en-AU" sz="1200" dirty="0">
                <a:solidFill>
                  <a:srgbClr val="333333"/>
                </a:solidFill>
                <a:latin typeface="Arial Narrow" panose="020B0606020202030204" pitchFamily="34" charset="0"/>
              </a:rPr>
              <a:t>ocean view or close access to seawater. </a:t>
            </a:r>
            <a:r>
              <a:rPr lang="en-AU" sz="1200" dirty="0">
                <a:solidFill>
                  <a:srgbClr val="333333"/>
                </a:solidFill>
                <a:effectLst/>
                <a:latin typeface="Arial Narrow" panose="020B0606020202030204" pitchFamily="34" charset="0"/>
              </a:rPr>
              <a:t>This leads to increased pressure on infrastructure designed to mitigate the risk of damage to </a:t>
            </a:r>
            <a:r>
              <a:rPr lang="en-AU" sz="1200" dirty="0">
                <a:solidFill>
                  <a:srgbClr val="333333"/>
                </a:solidFill>
                <a:latin typeface="Arial Narrow" panose="020B0606020202030204" pitchFamily="34" charset="0"/>
              </a:rPr>
              <a:t>structures </a:t>
            </a:r>
            <a:r>
              <a:rPr lang="en-AU" sz="1200" dirty="0">
                <a:solidFill>
                  <a:srgbClr val="333333"/>
                </a:solidFill>
                <a:effectLst/>
                <a:latin typeface="Arial Narrow" panose="020B0606020202030204" pitchFamily="34" charset="0"/>
              </a:rPr>
              <a:t>that mangroves would otherwise protect. </a:t>
            </a:r>
          </a:p>
        </p:txBody>
      </p:sp>
      <p:sp>
        <p:nvSpPr>
          <p:cNvPr id="17" name="TextBox 16">
            <a:extLst>
              <a:ext uri="{FF2B5EF4-FFF2-40B4-BE49-F238E27FC236}">
                <a16:creationId xmlns:a16="http://schemas.microsoft.com/office/drawing/2014/main" id="{9B006093-CEEE-A7B5-469B-2D94EDF34043}"/>
              </a:ext>
            </a:extLst>
          </p:cNvPr>
          <p:cNvSpPr txBox="1"/>
          <p:nvPr/>
        </p:nvSpPr>
        <p:spPr>
          <a:xfrm>
            <a:off x="454298" y="5211034"/>
            <a:ext cx="6033554" cy="1754326"/>
          </a:xfrm>
          <a:prstGeom prst="rect">
            <a:avLst/>
          </a:prstGeom>
          <a:noFill/>
        </p:spPr>
        <p:txBody>
          <a:bodyPr wrap="square">
            <a:spAutoFit/>
          </a:bodyPr>
          <a:lstStyle/>
          <a:p>
            <a:pPr algn="just"/>
            <a:r>
              <a:rPr lang="en-AU" sz="1200" dirty="0">
                <a:solidFill>
                  <a:srgbClr val="333333"/>
                </a:solidFill>
                <a:effectLst/>
                <a:latin typeface="Arial Narrow" panose="020B0606020202030204" pitchFamily="34" charset="0"/>
              </a:rPr>
              <a:t>Mangroves not only protect people from the effects of climate change – they also combat it at the source – CO</a:t>
            </a:r>
            <a:r>
              <a:rPr lang="en-AU" sz="1200" baseline="-25000" dirty="0">
                <a:solidFill>
                  <a:srgbClr val="333333"/>
                </a:solidFill>
                <a:effectLst/>
                <a:latin typeface="Arial Narrow" panose="020B0606020202030204" pitchFamily="34" charset="0"/>
              </a:rPr>
              <a:t>2</a:t>
            </a:r>
            <a:r>
              <a:rPr lang="en-AU" sz="1200" dirty="0">
                <a:solidFill>
                  <a:srgbClr val="333333"/>
                </a:solidFill>
                <a:effectLst/>
                <a:latin typeface="Arial Narrow" panose="020B0606020202030204" pitchFamily="34" charset="0"/>
              </a:rPr>
              <a:t> emissions. </a:t>
            </a:r>
            <a:r>
              <a:rPr lang="en-AU" sz="1200" dirty="0">
                <a:solidFill>
                  <a:srgbClr val="333333"/>
                </a:solidFill>
                <a:latin typeface="Arial Narrow" panose="020B0606020202030204" pitchFamily="34" charset="0"/>
              </a:rPr>
              <a:t>M</a:t>
            </a:r>
            <a:r>
              <a:rPr lang="en-AU" sz="1200" dirty="0">
                <a:solidFill>
                  <a:srgbClr val="333333"/>
                </a:solidFill>
                <a:effectLst/>
                <a:latin typeface="Arial Narrow" panose="020B0606020202030204" pitchFamily="34" charset="0"/>
              </a:rPr>
              <a:t>angrove forests are extremely effective at storing carbon. Mangroves trap carbon 50 times faster than any other forest! How? Rapid leaf production and high leaf turnover rates (from ditching salty leaves all the time). Crabs then grab the leaves and bury them under the mud, thus locking up the carbon and throwing away the key. Notice how the leaves are never on the ground for very long? That’s why! Mangroves also </a:t>
            </a:r>
            <a:r>
              <a:rPr lang="en-AU" sz="1200" dirty="0">
                <a:solidFill>
                  <a:srgbClr val="333333"/>
                </a:solidFill>
                <a:latin typeface="Arial Narrow" panose="020B0606020202030204" pitchFamily="34" charset="0"/>
              </a:rPr>
              <a:t>filter the water, </a:t>
            </a:r>
            <a:r>
              <a:rPr lang="en-AU" sz="1200" dirty="0">
                <a:solidFill>
                  <a:srgbClr val="333333"/>
                </a:solidFill>
                <a:effectLst/>
                <a:latin typeface="Arial Narrow" panose="020B0606020202030204" pitchFamily="34" charset="0"/>
              </a:rPr>
              <a:t>keeping it clean, and provide habitat for juvenile and transient marine life. What man-made infrastructure, designed to mitigate risk, can do all that (and for free)?!?</a:t>
            </a:r>
          </a:p>
          <a:p>
            <a:pPr algn="just"/>
            <a:endParaRPr lang="en-AU" sz="1200" dirty="0">
              <a:solidFill>
                <a:srgbClr val="333333"/>
              </a:solidFill>
              <a:effectLst/>
              <a:latin typeface="Arial Narrow" panose="020B0606020202030204" pitchFamily="34" charset="0"/>
            </a:endParaRPr>
          </a:p>
          <a:p>
            <a:pPr algn="just"/>
            <a:endParaRPr lang="en-AU" sz="1200" dirty="0">
              <a:solidFill>
                <a:srgbClr val="333333"/>
              </a:solidFill>
              <a:effectLst/>
              <a:latin typeface="Arial Narrow" panose="020B0606020202030204" pitchFamily="34" charset="0"/>
            </a:endParaRPr>
          </a:p>
        </p:txBody>
      </p:sp>
      <p:sp>
        <p:nvSpPr>
          <p:cNvPr id="20" name="Rectangle 19">
            <a:extLst>
              <a:ext uri="{FF2B5EF4-FFF2-40B4-BE49-F238E27FC236}">
                <a16:creationId xmlns:a16="http://schemas.microsoft.com/office/drawing/2014/main" id="{9924F697-61AD-2447-D973-831D49BB442D}"/>
              </a:ext>
            </a:extLst>
          </p:cNvPr>
          <p:cNvSpPr/>
          <p:nvPr/>
        </p:nvSpPr>
        <p:spPr>
          <a:xfrm>
            <a:off x="554533" y="6626905"/>
            <a:ext cx="5809297" cy="201769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38C412F-9090-0362-3191-4A48C26DCA60}"/>
              </a:ext>
            </a:extLst>
          </p:cNvPr>
          <p:cNvSpPr txBox="1"/>
          <p:nvPr/>
        </p:nvSpPr>
        <p:spPr>
          <a:xfrm>
            <a:off x="564258" y="6640856"/>
            <a:ext cx="5799572" cy="461665"/>
          </a:xfrm>
          <a:prstGeom prst="rect">
            <a:avLst/>
          </a:prstGeom>
          <a:noFill/>
        </p:spPr>
        <p:txBody>
          <a:bodyPr wrap="square" rtlCol="0">
            <a:spAutoFit/>
          </a:bodyPr>
          <a:lstStyle/>
          <a:p>
            <a:r>
              <a:rPr lang="en-US" sz="1200" b="1" dirty="0">
                <a:solidFill>
                  <a:schemeClr val="bg1"/>
                </a:solidFill>
                <a:latin typeface="Arial Narrow" panose="020B0606020202030204" pitchFamily="34" charset="0"/>
              </a:rPr>
              <a:t>Activity: Below, explain why the impact levels from pulse events alter as populations increase and landscape dynamics change.   </a:t>
            </a:r>
          </a:p>
        </p:txBody>
      </p:sp>
      <p:sp>
        <p:nvSpPr>
          <p:cNvPr id="23" name="Rectangle 22">
            <a:extLst>
              <a:ext uri="{FF2B5EF4-FFF2-40B4-BE49-F238E27FC236}">
                <a16:creationId xmlns:a16="http://schemas.microsoft.com/office/drawing/2014/main" id="{75086DBC-19FC-CC31-20ED-1733CB5802B4}"/>
              </a:ext>
            </a:extLst>
          </p:cNvPr>
          <p:cNvSpPr/>
          <p:nvPr/>
        </p:nvSpPr>
        <p:spPr>
          <a:xfrm>
            <a:off x="594274" y="7102521"/>
            <a:ext cx="5709194" cy="142991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50000"/>
                  </a:schemeClr>
                </a:solidFill>
                <a:latin typeface="Comic Sans MS" panose="030F0902030302020204" pitchFamily="66" charset="0"/>
              </a:rPr>
              <a:t>Impact levels alter because the landscape has changed (e.g. natural barriers such as mangroves have been removed) in response to a growing population. </a:t>
            </a:r>
          </a:p>
          <a:p>
            <a:pPr algn="ctr"/>
            <a:r>
              <a:rPr lang="en-US" sz="1200" dirty="0">
                <a:solidFill>
                  <a:schemeClr val="bg1">
                    <a:lumMod val="50000"/>
                  </a:schemeClr>
                </a:solidFill>
                <a:latin typeface="Comic Sans MS" panose="030F0902030302020204" pitchFamily="66" charset="0"/>
              </a:rPr>
              <a:t>In addition, impact levels of pulse events are influenced by a background of press events. </a:t>
            </a:r>
          </a:p>
        </p:txBody>
      </p:sp>
      <p:cxnSp>
        <p:nvCxnSpPr>
          <p:cNvPr id="2" name="Straight Connector 1">
            <a:extLst>
              <a:ext uri="{FF2B5EF4-FFF2-40B4-BE49-F238E27FC236}">
                <a16:creationId xmlns:a16="http://schemas.microsoft.com/office/drawing/2014/main" id="{CAC153A0-4B99-286D-8112-E1DCAF7F2E18}"/>
              </a:ext>
            </a:extLst>
          </p:cNvPr>
          <p:cNvCxnSpPr>
            <a:cxnSpLocks/>
          </p:cNvCxnSpPr>
          <p:nvPr/>
        </p:nvCxnSpPr>
        <p:spPr>
          <a:xfrm flipH="1">
            <a:off x="537036" y="8820473"/>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36">
            <a:extLst>
              <a:ext uri="{FF2B5EF4-FFF2-40B4-BE49-F238E27FC236}">
                <a16:creationId xmlns:a16="http://schemas.microsoft.com/office/drawing/2014/main" id="{7090DBDE-B7A3-D6B2-4735-AD890C473C9A}"/>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8" name="TextBox 36">
            <a:extLst>
              <a:ext uri="{FF2B5EF4-FFF2-40B4-BE49-F238E27FC236}">
                <a16:creationId xmlns:a16="http://schemas.microsoft.com/office/drawing/2014/main" id="{A5FA05F2-E9F3-00EF-1D77-37D8320531CE}"/>
              </a:ext>
            </a:extLst>
          </p:cNvPr>
          <p:cNvSpPr txBox="1"/>
          <p:nvPr/>
        </p:nvSpPr>
        <p:spPr>
          <a:xfrm>
            <a:off x="3000157" y="8827894"/>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as a Human Endeavour</a:t>
            </a:r>
            <a:endParaRPr lang="en-AU" sz="1100" b="1" dirty="0">
              <a:latin typeface="Arial Narrow" pitchFamily="34" charset="0"/>
            </a:endParaRPr>
          </a:p>
        </p:txBody>
      </p:sp>
      <p:sp>
        <p:nvSpPr>
          <p:cNvPr id="10" name="TextBox 9">
            <a:extLst>
              <a:ext uri="{FF2B5EF4-FFF2-40B4-BE49-F238E27FC236}">
                <a16:creationId xmlns:a16="http://schemas.microsoft.com/office/drawing/2014/main" id="{9AD32D26-ADA8-6E55-2754-57B868275870}"/>
              </a:ext>
            </a:extLst>
          </p:cNvPr>
          <p:cNvSpPr txBox="1"/>
          <p:nvPr/>
        </p:nvSpPr>
        <p:spPr>
          <a:xfrm>
            <a:off x="6023609" y="8794027"/>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 50</a:t>
            </a:r>
          </a:p>
        </p:txBody>
      </p:sp>
    </p:spTree>
    <p:extLst>
      <p:ext uri="{BB962C8B-B14F-4D97-AF65-F5344CB8AC3E}">
        <p14:creationId xmlns:p14="http://schemas.microsoft.com/office/powerpoint/2010/main" val="19439724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1380803" y="322670"/>
            <a:ext cx="4191130" cy="400110"/>
          </a:xfrm>
          <a:prstGeom prst="rect">
            <a:avLst/>
          </a:prstGeom>
          <a:noFill/>
        </p:spPr>
        <p:txBody>
          <a:bodyPr wrap="square" rtlCol="0">
            <a:spAutoFit/>
          </a:bodyPr>
          <a:lstStyle/>
          <a:p>
            <a:pPr algn="ctr"/>
            <a:r>
              <a:rPr lang="en-US" sz="2000" b="1" dirty="0">
                <a:latin typeface="Arial Narrow" pitchFamily="34" charset="0"/>
              </a:rPr>
              <a:t>Table of Contents</a:t>
            </a:r>
          </a:p>
        </p:txBody>
      </p: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2" name="TextBox 11">
            <a:extLst>
              <a:ext uri="{FF2B5EF4-FFF2-40B4-BE49-F238E27FC236}">
                <a16:creationId xmlns:a16="http://schemas.microsoft.com/office/drawing/2014/main" id="{FE44E870-CE1A-4842-8D99-7EA6EA588F6F}"/>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10" name="Straight Connector 9">
            <a:extLst>
              <a:ext uri="{FF2B5EF4-FFF2-40B4-BE49-F238E27FC236}">
                <a16:creationId xmlns:a16="http://schemas.microsoft.com/office/drawing/2014/main" id="{B0887990-198D-4427-B70F-56ACFCD01D8A}"/>
              </a:ext>
            </a:extLst>
          </p:cNvPr>
          <p:cNvCxnSpPr>
            <a:cxnSpLocks/>
          </p:cNvCxnSpPr>
          <p:nvPr/>
        </p:nvCxnSpPr>
        <p:spPr>
          <a:xfrm flipH="1">
            <a:off x="539217" y="8748464"/>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36">
            <a:extLst>
              <a:ext uri="{FF2B5EF4-FFF2-40B4-BE49-F238E27FC236}">
                <a16:creationId xmlns:a16="http://schemas.microsoft.com/office/drawing/2014/main" id="{92C1C812-17A9-27A8-DE08-9CD542D999D0}"/>
              </a:ext>
            </a:extLst>
          </p:cNvPr>
          <p:cNvSpPr txBox="1"/>
          <p:nvPr/>
        </p:nvSpPr>
        <p:spPr>
          <a:xfrm>
            <a:off x="476672" y="8748464"/>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pic>
        <p:nvPicPr>
          <p:cNvPr id="6" name="Picture 2" descr="Premium Vector | A black and white drawing of a sea turtle.">
            <a:extLst>
              <a:ext uri="{FF2B5EF4-FFF2-40B4-BE49-F238E27FC236}">
                <a16:creationId xmlns:a16="http://schemas.microsoft.com/office/drawing/2014/main" id="{008D6903-23BD-105F-C485-64E672F6C43A}"/>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55018" y="173834"/>
            <a:ext cx="1024499" cy="72706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AFF46C43-7CC8-D96D-3D34-DE98C062CDF6}"/>
              </a:ext>
            </a:extLst>
          </p:cNvPr>
          <p:cNvGraphicFramePr>
            <a:graphicFrameLocks noGrp="1"/>
          </p:cNvGraphicFramePr>
          <p:nvPr/>
        </p:nvGraphicFramePr>
        <p:xfrm>
          <a:off x="531963" y="1049735"/>
          <a:ext cx="5842708" cy="1769385"/>
        </p:xfrm>
        <a:graphic>
          <a:graphicData uri="http://schemas.openxmlformats.org/drawingml/2006/table">
            <a:tbl>
              <a:tblPr firstRow="1" bandRow="1">
                <a:tableStyleId>{5940675A-B579-460E-94D1-54222C63F5DA}</a:tableStyleId>
              </a:tblPr>
              <a:tblGrid>
                <a:gridCol w="5296404">
                  <a:extLst>
                    <a:ext uri="{9D8B030D-6E8A-4147-A177-3AD203B41FA5}">
                      <a16:colId xmlns:a16="http://schemas.microsoft.com/office/drawing/2014/main" val="20000"/>
                    </a:ext>
                  </a:extLst>
                </a:gridCol>
                <a:gridCol w="546304">
                  <a:extLst>
                    <a:ext uri="{9D8B030D-6E8A-4147-A177-3AD203B41FA5}">
                      <a16:colId xmlns:a16="http://schemas.microsoft.com/office/drawing/2014/main" val="20001"/>
                    </a:ext>
                  </a:extLst>
                </a:gridCol>
              </a:tblGrid>
              <a:tr h="321585">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200" b="1" dirty="0">
                          <a:solidFill>
                            <a:schemeClr val="bg1"/>
                          </a:solidFill>
                          <a:latin typeface="Arial Narrow" panose="020B0606020202030204" pitchFamily="34" charset="0"/>
                        </a:rPr>
                        <a:t>Strand: SCIENCE INQUIRY (continued)</a:t>
                      </a:r>
                    </a:p>
                  </a:txBody>
                  <a:tcPr>
                    <a:solidFill>
                      <a:schemeClr val="bg1">
                        <a:lumMod val="50000"/>
                      </a:schemeClr>
                    </a:solidFill>
                  </a:tcPr>
                </a:tc>
                <a:tc>
                  <a:txBody>
                    <a:bodyPr/>
                    <a:lstStyle/>
                    <a:p>
                      <a:r>
                        <a:rPr lang="en-AU" sz="1200" dirty="0">
                          <a:solidFill>
                            <a:schemeClr val="bg1"/>
                          </a:solidFill>
                          <a:latin typeface="Arial Narrow" panose="020B0606020202030204" pitchFamily="34" charset="0"/>
                        </a:rPr>
                        <a:t>Page</a:t>
                      </a:r>
                    </a:p>
                  </a:txBody>
                  <a:tcPr>
                    <a:solidFill>
                      <a:schemeClr val="bg1">
                        <a:lumMod val="50000"/>
                      </a:schemeClr>
                    </a:solidFill>
                  </a:tcPr>
                </a:tc>
                <a:extLst>
                  <a:ext uri="{0D108BD9-81ED-4DB2-BD59-A6C34878D82A}">
                    <a16:rowId xmlns:a16="http://schemas.microsoft.com/office/drawing/2014/main" val="376006614"/>
                  </a:ext>
                </a:extLst>
              </a:tr>
              <a:tr h="32036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33. Peeps: </a:t>
                      </a:r>
                      <a:r>
                        <a:rPr lang="en-AU" sz="1100" b="0" baseline="0" dirty="0">
                          <a:latin typeface="Arial Narrow" panose="020B0606020202030204" pitchFamily="34" charset="0"/>
                        </a:rPr>
                        <a:t>Interpret population density data of coastal areas to identify the impact on the health of coastal water.</a:t>
                      </a:r>
                    </a:p>
                  </a:txBody>
                  <a:tcPr/>
                </a:tc>
                <a:tc>
                  <a:txBody>
                    <a:bodyPr/>
                    <a:lstStyle/>
                    <a:p>
                      <a:pPr algn="ctr"/>
                      <a:r>
                        <a:rPr lang="en-AU" sz="1200" dirty="0">
                          <a:latin typeface="Arial Narrow" panose="020B0606020202030204" pitchFamily="34" charset="0"/>
                        </a:rPr>
                        <a:t>58</a:t>
                      </a:r>
                    </a:p>
                  </a:txBody>
                  <a:tcPr/>
                </a:tc>
                <a:extLst>
                  <a:ext uri="{0D108BD9-81ED-4DB2-BD59-A6C34878D82A}">
                    <a16:rowId xmlns:a16="http://schemas.microsoft.com/office/drawing/2014/main" val="10003"/>
                  </a:ext>
                </a:extLst>
              </a:tr>
              <a:tr h="3383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34. Finger on the pulse: </a:t>
                      </a:r>
                      <a:r>
                        <a:rPr lang="en-AU" sz="1100" b="0" baseline="0" dirty="0">
                          <a:latin typeface="Arial Narrow" panose="020B0606020202030204" pitchFamily="34" charset="0"/>
                        </a:rPr>
                        <a:t>Interpret evidence used to inform the monitoring, assessment and evaluation of risk in relation to pulse events, i.e. cyclone, storm surge, tsunami and floods.</a:t>
                      </a:r>
                    </a:p>
                  </a:txBody>
                  <a:tcPr/>
                </a:tc>
                <a:tc>
                  <a:txBody>
                    <a:bodyPr/>
                    <a:lstStyle/>
                    <a:p>
                      <a:pPr algn="ctr"/>
                      <a:r>
                        <a:rPr lang="en-AU" sz="1200" dirty="0">
                          <a:latin typeface="Arial Narrow" panose="020B0606020202030204" pitchFamily="34" charset="0"/>
                        </a:rPr>
                        <a:t>59</a:t>
                      </a:r>
                    </a:p>
                  </a:txBody>
                  <a:tcPr/>
                </a:tc>
                <a:extLst>
                  <a:ext uri="{0D108BD9-81ED-4DB2-BD59-A6C34878D82A}">
                    <a16:rowId xmlns:a16="http://schemas.microsoft.com/office/drawing/2014/main" val="10004"/>
                  </a:ext>
                </a:extLst>
              </a:tr>
              <a:tr h="338340">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1" baseline="0" dirty="0">
                          <a:latin typeface="Arial Narrow" panose="020B0606020202030204" pitchFamily="34" charset="0"/>
                        </a:rPr>
                        <a:t>35. Shifting sands: </a:t>
                      </a:r>
                      <a:r>
                        <a:rPr lang="en-AU" sz="1100" b="0" baseline="0" dirty="0">
                          <a:latin typeface="Arial Narrow" panose="020B0606020202030204" pitchFamily="34" charset="0"/>
                        </a:rPr>
                        <a:t>Analyse evidence from the use of groynes, river walls and sand bypass systems to determine the effects on longshore drift for a beach system resource, e.g. the Delft report; Griffith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1100" b="0" baseline="0" dirty="0">
                          <a:latin typeface="Arial Narrow" panose="020B0606020202030204" pitchFamily="34" charset="0"/>
                        </a:rPr>
                        <a:t>University Centre for Coastal Management.</a:t>
                      </a:r>
                    </a:p>
                  </a:txBody>
                  <a:tcPr/>
                </a:tc>
                <a:tc>
                  <a:txBody>
                    <a:bodyPr/>
                    <a:lstStyle/>
                    <a:p>
                      <a:pPr algn="ctr"/>
                      <a:r>
                        <a:rPr lang="en-AU" sz="1200" dirty="0">
                          <a:latin typeface="Arial Narrow" panose="020B0606020202030204" pitchFamily="34" charset="0"/>
                        </a:rPr>
                        <a:t>60</a:t>
                      </a:r>
                    </a:p>
                  </a:txBody>
                  <a:tcPr/>
                </a:tc>
                <a:extLst>
                  <a:ext uri="{0D108BD9-81ED-4DB2-BD59-A6C34878D82A}">
                    <a16:rowId xmlns:a16="http://schemas.microsoft.com/office/drawing/2014/main" val="4223261685"/>
                  </a:ext>
                </a:extLst>
              </a:tr>
            </a:tbl>
          </a:graphicData>
        </a:graphic>
      </p:graphicFrame>
    </p:spTree>
    <p:extLst>
      <p:ext uri="{BB962C8B-B14F-4D97-AF65-F5344CB8AC3E}">
        <p14:creationId xmlns:p14="http://schemas.microsoft.com/office/powerpoint/2010/main" val="41595749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BF8EEF81-2867-46C8-9EA7-DE1F06E11171}"/>
              </a:ext>
            </a:extLst>
          </p:cNvPr>
          <p:cNvCxnSpPr/>
          <p:nvPr/>
        </p:nvCxnSpPr>
        <p:spPr>
          <a:xfrm flipH="1">
            <a:off x="564258" y="984989"/>
            <a:ext cx="56778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FB6A293-4AE9-420C-97BD-104EB577F5DB}"/>
              </a:ext>
            </a:extLst>
          </p:cNvPr>
          <p:cNvSpPr txBox="1"/>
          <p:nvPr/>
        </p:nvSpPr>
        <p:spPr>
          <a:xfrm>
            <a:off x="1410717" y="61659"/>
            <a:ext cx="4322539" cy="877163"/>
          </a:xfrm>
          <a:prstGeom prst="rect">
            <a:avLst/>
          </a:prstGeom>
          <a:noFill/>
        </p:spPr>
        <p:txBody>
          <a:bodyPr wrap="square" rtlCol="0">
            <a:spAutoFit/>
          </a:bodyPr>
          <a:lstStyle/>
          <a:p>
            <a:r>
              <a:rPr lang="en-US" b="1" dirty="0">
                <a:latin typeface="Arial Narrow" pitchFamily="34" charset="0"/>
              </a:rPr>
              <a:t>26. Eyes under the water - </a:t>
            </a:r>
            <a:r>
              <a:rPr lang="en-US" sz="1100" dirty="0">
                <a:latin typeface="Arial Narrow" pitchFamily="34" charset="0"/>
              </a:rPr>
              <a:t>Appreciate that diver-propelled vehicles with </a:t>
            </a:r>
            <a:r>
              <a:rPr lang="en-US" sz="1100" dirty="0" err="1">
                <a:latin typeface="Arial Narrow" pitchFamily="34" charset="0"/>
              </a:rPr>
              <a:t>customised</a:t>
            </a:r>
            <a:r>
              <a:rPr lang="en-US" sz="1100" dirty="0">
                <a:latin typeface="Arial Narrow" pitchFamily="34" charset="0"/>
              </a:rPr>
              <a:t> high-definition cameras and automated image-annotation methods have dramatically increased the size, accuracy, and geographic and temporal scope of the datasets that marine scientists work with.</a:t>
            </a:r>
            <a:endParaRPr lang="en-US" sz="1100" i="1" dirty="0">
              <a:latin typeface="Arial Narrow" pitchFamily="34" charset="0"/>
            </a:endParaRPr>
          </a:p>
        </p:txBody>
      </p:sp>
      <p:sp>
        <p:nvSpPr>
          <p:cNvPr id="33" name="TextBox 17">
            <a:extLst>
              <a:ext uri="{FF2B5EF4-FFF2-40B4-BE49-F238E27FC236}">
                <a16:creationId xmlns:a16="http://schemas.microsoft.com/office/drawing/2014/main" id="{A4BD9CD8-3130-4017-86B5-6922FC8167A7}"/>
              </a:ext>
            </a:extLst>
          </p:cNvPr>
          <p:cNvSpPr txBox="1"/>
          <p:nvPr/>
        </p:nvSpPr>
        <p:spPr>
          <a:xfrm>
            <a:off x="5628548" y="195143"/>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4" name="TextBox 33">
            <a:extLst>
              <a:ext uri="{FF2B5EF4-FFF2-40B4-BE49-F238E27FC236}">
                <a16:creationId xmlns:a16="http://schemas.microsoft.com/office/drawing/2014/main" id="{4985DB7E-B411-4F1F-AC61-3E2825C63F4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5" name="TextBox 34">
            <a:extLst>
              <a:ext uri="{FF2B5EF4-FFF2-40B4-BE49-F238E27FC236}">
                <a16:creationId xmlns:a16="http://schemas.microsoft.com/office/drawing/2014/main" id="{F0E1C2A8-A26C-42AE-91C0-31D2BA8FCC8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2" name="TextBox 1">
            <a:extLst>
              <a:ext uri="{FF2B5EF4-FFF2-40B4-BE49-F238E27FC236}">
                <a16:creationId xmlns:a16="http://schemas.microsoft.com/office/drawing/2014/main" id="{B3F60172-0AFB-50BE-923B-A76B5E2D456C}"/>
              </a:ext>
            </a:extLst>
          </p:cNvPr>
          <p:cNvSpPr txBox="1"/>
          <p:nvPr/>
        </p:nvSpPr>
        <p:spPr>
          <a:xfrm>
            <a:off x="517866" y="1399438"/>
            <a:ext cx="5724212" cy="861774"/>
          </a:xfrm>
          <a:prstGeom prst="rect">
            <a:avLst/>
          </a:prstGeom>
          <a:noFill/>
        </p:spPr>
        <p:txBody>
          <a:bodyPr wrap="square">
            <a:spAutoFit/>
          </a:bodyPr>
          <a:lstStyle/>
          <a:p>
            <a:r>
              <a:rPr lang="en-AU" sz="1400" b="1" dirty="0">
                <a:solidFill>
                  <a:srgbClr val="333333"/>
                </a:solidFill>
                <a:effectLst/>
                <a:latin typeface="Arial Narrow" panose="020B0606020202030204" pitchFamily="34" charset="0"/>
              </a:rPr>
              <a:t>Monitoring the </a:t>
            </a:r>
            <a:r>
              <a:rPr lang="en-AU" sz="1400" b="1" dirty="0">
                <a:solidFill>
                  <a:srgbClr val="333333"/>
                </a:solidFill>
                <a:latin typeface="Arial Narrow" panose="020B0606020202030204" pitchFamily="34" charset="0"/>
              </a:rPr>
              <a:t>Reef using </a:t>
            </a:r>
            <a:r>
              <a:rPr lang="en-AU" sz="1400" b="1" dirty="0">
                <a:solidFill>
                  <a:srgbClr val="333333"/>
                </a:solidFill>
                <a:effectLst/>
                <a:latin typeface="Arial Narrow" panose="020B0606020202030204" pitchFamily="34" charset="0"/>
              </a:rPr>
              <a:t>Fun Toys </a:t>
            </a:r>
          </a:p>
          <a:p>
            <a:r>
              <a:rPr lang="en-AU" sz="1200" dirty="0">
                <a:solidFill>
                  <a:srgbClr val="333333"/>
                </a:solidFill>
                <a:latin typeface="Arial Narrow" panose="020B0606020202030204" pitchFamily="34" charset="0"/>
              </a:rPr>
              <a:t>E.g. XL Catlin Seaview Surveys uses diver-propelled vehicles with cameras attached to collect data. Their mission? To scientifically record the world’s coral reefs and reveal them to all in high resolution, 360-degree panoramic vision </a:t>
            </a:r>
            <a:r>
              <a:rPr lang="en-AU" sz="1200" baseline="30000" dirty="0">
                <a:solidFill>
                  <a:srgbClr val="333333"/>
                </a:solidFill>
                <a:latin typeface="Arial Narrow" panose="020B0606020202030204" pitchFamily="34" charset="0"/>
              </a:rPr>
              <a:t>[1] </a:t>
            </a:r>
            <a:r>
              <a:rPr lang="en-AU" sz="1200" dirty="0">
                <a:solidFill>
                  <a:srgbClr val="333333"/>
                </a:solidFill>
                <a:latin typeface="Arial Narrow" panose="020B0606020202030204" pitchFamily="34" charset="0"/>
              </a:rPr>
              <a:t>. Images now available through </a:t>
            </a:r>
            <a:r>
              <a:rPr lang="en-AU" sz="1200" b="1" i="1" dirty="0" err="1">
                <a:solidFill>
                  <a:srgbClr val="333333"/>
                </a:solidFill>
                <a:latin typeface="Arial Narrow" panose="020B0606020202030204" pitchFamily="34" charset="0"/>
              </a:rPr>
              <a:t>GlobalReefRecord.org</a:t>
            </a:r>
            <a:endParaRPr lang="en-AU" sz="1200" b="1" i="1" dirty="0">
              <a:solidFill>
                <a:srgbClr val="333333"/>
              </a:solidFill>
              <a:latin typeface="Arial Narrow" panose="020B0606020202030204" pitchFamily="34" charset="0"/>
            </a:endParaRPr>
          </a:p>
        </p:txBody>
      </p:sp>
      <p:sp>
        <p:nvSpPr>
          <p:cNvPr id="3" name="TextBox 2">
            <a:extLst>
              <a:ext uri="{FF2B5EF4-FFF2-40B4-BE49-F238E27FC236}">
                <a16:creationId xmlns:a16="http://schemas.microsoft.com/office/drawing/2014/main" id="{BF22279B-47B6-A098-0D27-918CE4540CE0}"/>
              </a:ext>
            </a:extLst>
          </p:cNvPr>
          <p:cNvSpPr txBox="1"/>
          <p:nvPr/>
        </p:nvSpPr>
        <p:spPr>
          <a:xfrm>
            <a:off x="516979" y="4626853"/>
            <a:ext cx="5824042" cy="2785378"/>
          </a:xfrm>
          <a:prstGeom prst="rect">
            <a:avLst/>
          </a:prstGeom>
          <a:noFill/>
        </p:spPr>
        <p:txBody>
          <a:bodyPr wrap="square">
            <a:spAutoFit/>
          </a:bodyPr>
          <a:lstStyle/>
          <a:p>
            <a:pPr algn="just"/>
            <a:r>
              <a:rPr lang="en-AU" sz="1400" b="1" dirty="0">
                <a:solidFill>
                  <a:srgbClr val="333333"/>
                </a:solidFill>
                <a:effectLst/>
                <a:latin typeface="Arial Narrow" panose="020B0606020202030204" pitchFamily="34" charset="0"/>
              </a:rPr>
              <a:t>AI analyses the images for us!</a:t>
            </a:r>
          </a:p>
          <a:p>
            <a:pPr algn="just"/>
            <a:r>
              <a:rPr lang="en-AU" sz="1200" dirty="0">
                <a:solidFill>
                  <a:srgbClr val="333333"/>
                </a:solidFill>
                <a:effectLst/>
                <a:latin typeface="Arial Narrow" panose="020B0606020202030204" pitchFamily="34" charset="0"/>
              </a:rPr>
              <a:t>Have you ever had to download all your photos from a visit to the ree</a:t>
            </a:r>
            <a:r>
              <a:rPr lang="en-AU" sz="1200" dirty="0">
                <a:solidFill>
                  <a:srgbClr val="333333"/>
                </a:solidFill>
                <a:latin typeface="Arial Narrow" panose="020B0606020202030204" pitchFamily="34" charset="0"/>
              </a:rPr>
              <a:t>f? It takes a long time, right? Imagine doing that on a much bigger scale. Like any reef survey, there’s always l</a:t>
            </a:r>
            <a:r>
              <a:rPr lang="en-AU" sz="1200" dirty="0">
                <a:solidFill>
                  <a:srgbClr val="333333"/>
                </a:solidFill>
                <a:effectLst/>
                <a:latin typeface="Arial Narrow" panose="020B0606020202030204" pitchFamily="34" charset="0"/>
              </a:rPr>
              <a:t>ots and lots of images that need to be analysed. Often it is left up to a few dedicated people who volunteer their time to painstakingly identify and annotate individual components in each image, one click at a time. </a:t>
            </a:r>
          </a:p>
          <a:p>
            <a:pPr algn="just"/>
            <a:endParaRPr lang="en-AU" sz="500" dirty="0">
              <a:solidFill>
                <a:srgbClr val="333333"/>
              </a:solidFill>
              <a:effectLst/>
              <a:latin typeface="Arial Narrow" panose="020B0606020202030204" pitchFamily="34" charset="0"/>
            </a:endParaRPr>
          </a:p>
          <a:p>
            <a:pPr algn="just"/>
            <a:r>
              <a:rPr lang="en-AU" sz="1200" dirty="0">
                <a:solidFill>
                  <a:srgbClr val="333333"/>
                </a:solidFill>
                <a:latin typeface="Arial Narrow" panose="020B0606020202030204" pitchFamily="34" charset="0"/>
              </a:rPr>
              <a:t>Enter, Artificial Intelligence or AI. We now have </a:t>
            </a:r>
            <a:r>
              <a:rPr lang="en-AU" sz="1200" i="1" dirty="0">
                <a:solidFill>
                  <a:srgbClr val="333333"/>
                </a:solidFill>
                <a:latin typeface="Arial Narrow" panose="020B0606020202030204" pitchFamily="34" charset="0"/>
              </a:rPr>
              <a:t>automated </a:t>
            </a:r>
            <a:r>
              <a:rPr lang="en-AU" sz="1200" dirty="0">
                <a:solidFill>
                  <a:srgbClr val="333333"/>
                </a:solidFill>
                <a:latin typeface="Arial Narrow" panose="020B0606020202030204" pitchFamily="34" charset="0"/>
              </a:rPr>
              <a:t>image-annotation methods that can do the work for us! For example, the University of Qld used artificial intelligence (and other methods) to analyse all the images from the XL Catlin Seaview Surveys collected from 23 coral reef countries over multiple expedition years. They checked the system for accuracy by comparing automated annotation </a:t>
            </a:r>
            <a:r>
              <a:rPr lang="en-AU" sz="1200" i="1" dirty="0">
                <a:solidFill>
                  <a:srgbClr val="333333"/>
                </a:solidFill>
                <a:latin typeface="Arial Narrow" panose="020B0606020202030204" pitchFamily="34" charset="0"/>
              </a:rPr>
              <a:t>errors</a:t>
            </a:r>
            <a:r>
              <a:rPr lang="en-AU" sz="1200" dirty="0">
                <a:solidFill>
                  <a:srgbClr val="333333"/>
                </a:solidFill>
                <a:latin typeface="Arial Narrow" panose="020B0606020202030204" pitchFamily="34" charset="0"/>
              </a:rPr>
              <a:t> to those of multiple human annotators. The AI was able to identify key benthic groups correctly 95% of the time and estimate coral cover 88-98% of the time. Satisfied this was accurate enough to detect significant changes among dominant groups, AI has become a game changer that now allows for the rapid collection of</a:t>
            </a:r>
            <a:r>
              <a:rPr lang="en-AU" sz="1200" i="1" dirty="0">
                <a:solidFill>
                  <a:srgbClr val="333333"/>
                </a:solidFill>
                <a:latin typeface="Arial Narrow" panose="020B0606020202030204" pitchFamily="34" charset="0"/>
              </a:rPr>
              <a:t> in-situ </a:t>
            </a:r>
            <a:r>
              <a:rPr lang="en-AU" sz="1200" dirty="0">
                <a:solidFill>
                  <a:srgbClr val="333333"/>
                </a:solidFill>
                <a:latin typeface="Arial Narrow" panose="020B0606020202030204" pitchFamily="34" charset="0"/>
              </a:rPr>
              <a:t>observations at much bigger scales – more than previously possible</a:t>
            </a:r>
            <a:r>
              <a:rPr lang="en-AU" sz="1200" baseline="30000" dirty="0">
                <a:solidFill>
                  <a:srgbClr val="333333"/>
                </a:solidFill>
                <a:latin typeface="Arial Narrow" panose="020B0606020202030204" pitchFamily="34" charset="0"/>
              </a:rPr>
              <a:t>[2]</a:t>
            </a:r>
            <a:r>
              <a:rPr lang="en-AU" sz="1200" dirty="0">
                <a:solidFill>
                  <a:srgbClr val="333333"/>
                </a:solidFill>
                <a:latin typeface="Arial Narrow" panose="020B0606020202030204" pitchFamily="34" charset="0"/>
              </a:rPr>
              <a:t>. Other great examples worth checking out include Reef Cloud (AIMS) and </a:t>
            </a:r>
            <a:r>
              <a:rPr lang="en-AU" sz="1200" dirty="0" err="1">
                <a:solidFill>
                  <a:srgbClr val="333333"/>
                </a:solidFill>
                <a:latin typeface="Arial Narrow" panose="020B0606020202030204" pitchFamily="34" charset="0"/>
              </a:rPr>
              <a:t>Squidle</a:t>
            </a:r>
            <a:r>
              <a:rPr lang="en-AU" sz="1200" dirty="0">
                <a:solidFill>
                  <a:srgbClr val="333333"/>
                </a:solidFill>
                <a:latin typeface="Arial Narrow" panose="020B0606020202030204" pitchFamily="34" charset="0"/>
              </a:rPr>
              <a:t>. </a:t>
            </a:r>
          </a:p>
        </p:txBody>
      </p:sp>
      <p:pic>
        <p:nvPicPr>
          <p:cNvPr id="3074" name="Picture 2" descr="About — XL Catlin Seaview Survey">
            <a:extLst>
              <a:ext uri="{FF2B5EF4-FFF2-40B4-BE49-F238E27FC236}">
                <a16:creationId xmlns:a16="http://schemas.microsoft.com/office/drawing/2014/main" id="{533D0252-99C8-6C70-9B0F-96005B9E5EC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50000"/>
                    </a14:imgEffect>
                    <a14:imgEffect>
                      <a14:saturation sat="0"/>
                    </a14:imgEffect>
                  </a14:imgLayer>
                </a14:imgProps>
              </a:ext>
              <a:ext uri="{28A0092B-C50C-407E-A947-70E740481C1C}">
                <a14:useLocalDpi xmlns:a14="http://schemas.microsoft.com/office/drawing/2010/main" val="0"/>
              </a:ext>
            </a:extLst>
          </a:blip>
          <a:srcRect t="2656" b="20259"/>
          <a:stretch/>
        </p:blipFill>
        <p:spPr bwMode="auto">
          <a:xfrm>
            <a:off x="592360" y="2324041"/>
            <a:ext cx="5621616" cy="22479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6D3FA99A-54C6-DCF4-5831-75BBD8B152BB}"/>
              </a:ext>
            </a:extLst>
          </p:cNvPr>
          <p:cNvSpPr txBox="1"/>
          <p:nvPr/>
        </p:nvSpPr>
        <p:spPr>
          <a:xfrm>
            <a:off x="496922" y="8376271"/>
            <a:ext cx="5824042" cy="461665"/>
          </a:xfrm>
          <a:prstGeom prst="rect">
            <a:avLst/>
          </a:prstGeom>
          <a:noFill/>
        </p:spPr>
        <p:txBody>
          <a:bodyPr wrap="square">
            <a:spAutoFit/>
          </a:bodyPr>
          <a:lstStyle/>
          <a:p>
            <a:r>
              <a:rPr lang="en-US" sz="800" baseline="30000" dirty="0">
                <a:latin typeface="Arial Narrow" panose="020B0606020202030204" pitchFamily="34" charset="0"/>
              </a:rPr>
              <a:t>[1] </a:t>
            </a:r>
            <a:r>
              <a:rPr lang="en-US" sz="800" dirty="0">
                <a:latin typeface="Arial Narrow" panose="020B0606020202030204" pitchFamily="34" charset="0"/>
              </a:rPr>
              <a:t>XL Catlin Seaview Survey. Accessed 12</a:t>
            </a:r>
            <a:r>
              <a:rPr lang="en-US" sz="800" baseline="30000" dirty="0">
                <a:latin typeface="Arial Narrow" panose="020B0606020202030204" pitchFamily="34" charset="0"/>
              </a:rPr>
              <a:t>th</a:t>
            </a:r>
            <a:r>
              <a:rPr lang="en-US" sz="800" dirty="0">
                <a:latin typeface="Arial Narrow" panose="020B0606020202030204" pitchFamily="34" charset="0"/>
              </a:rPr>
              <a:t> July 2023 from: https://</a:t>
            </a:r>
            <a:r>
              <a:rPr lang="en-US" sz="800" dirty="0" err="1">
                <a:latin typeface="Arial Narrow" panose="020B0606020202030204" pitchFamily="34" charset="0"/>
              </a:rPr>
              <a:t>www.catlinseaviewsurvey.com</a:t>
            </a:r>
            <a:r>
              <a:rPr lang="en-US" sz="800" dirty="0">
                <a:latin typeface="Arial Narrow" panose="020B0606020202030204" pitchFamily="34" charset="0"/>
              </a:rPr>
              <a:t>/</a:t>
            </a:r>
          </a:p>
          <a:p>
            <a:r>
              <a:rPr lang="en-US" sz="800" baseline="30000" dirty="0">
                <a:latin typeface="Arial Narrow" panose="020B0606020202030204" pitchFamily="34" charset="0"/>
              </a:rPr>
              <a:t>[2] </a:t>
            </a:r>
            <a:r>
              <a:rPr lang="en-US" sz="800" dirty="0">
                <a:latin typeface="Arial Narrow" panose="020B0606020202030204" pitchFamily="34" charset="0"/>
              </a:rPr>
              <a:t>González-Rivero, M. </a:t>
            </a:r>
            <a:r>
              <a:rPr lang="en-US" sz="800" i="1" dirty="0">
                <a:latin typeface="Arial Narrow" panose="020B0606020202030204" pitchFamily="34" charset="0"/>
              </a:rPr>
              <a:t>et al., </a:t>
            </a:r>
            <a:r>
              <a:rPr lang="en-US" sz="800" dirty="0">
                <a:latin typeface="Arial Narrow" panose="020B0606020202030204" pitchFamily="34" charset="0"/>
              </a:rPr>
              <a:t>(2016). </a:t>
            </a:r>
            <a:r>
              <a:rPr lang="en-US" sz="800" i="1" dirty="0">
                <a:latin typeface="Arial Narrow" panose="020B0606020202030204" pitchFamily="34" charset="0"/>
              </a:rPr>
              <a:t>Scaling up Ecological Measurements of Coral Reefs Using Semi-Automated Field Image Collection and Analysis. </a:t>
            </a:r>
            <a:r>
              <a:rPr lang="en-US" sz="800" dirty="0">
                <a:latin typeface="Arial Narrow" panose="020B0606020202030204" pitchFamily="34" charset="0"/>
              </a:rPr>
              <a:t>Remote Sens. 2016, 8(1), 30; https://</a:t>
            </a:r>
            <a:r>
              <a:rPr lang="en-US" sz="800" dirty="0" err="1">
                <a:latin typeface="Arial Narrow" panose="020B0606020202030204" pitchFamily="34" charset="0"/>
              </a:rPr>
              <a:t>doi.org</a:t>
            </a:r>
            <a:r>
              <a:rPr lang="en-US" sz="800" dirty="0">
                <a:latin typeface="Arial Narrow" panose="020B0606020202030204" pitchFamily="34" charset="0"/>
              </a:rPr>
              <a:t>/10.3390/rs8010030</a:t>
            </a:r>
          </a:p>
        </p:txBody>
      </p:sp>
      <p:pic>
        <p:nvPicPr>
          <p:cNvPr id="10" name="Picture 9" descr="A diagram of a machine&#10;&#10;Description automatically generated">
            <a:extLst>
              <a:ext uri="{FF2B5EF4-FFF2-40B4-BE49-F238E27FC236}">
                <a16:creationId xmlns:a16="http://schemas.microsoft.com/office/drawing/2014/main" id="{00AE89AD-E618-FD99-6337-C78162043B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02237" y="7465837"/>
            <a:ext cx="2846586" cy="860841"/>
          </a:xfrm>
          <a:prstGeom prst="rect">
            <a:avLst/>
          </a:prstGeom>
          <a:ln>
            <a:solidFill>
              <a:schemeClr val="tx1"/>
            </a:solidFill>
          </a:ln>
        </p:spPr>
      </p:pic>
      <p:sp>
        <p:nvSpPr>
          <p:cNvPr id="11" name="Rectangle 10">
            <a:extLst>
              <a:ext uri="{FF2B5EF4-FFF2-40B4-BE49-F238E27FC236}">
                <a16:creationId xmlns:a16="http://schemas.microsoft.com/office/drawing/2014/main" id="{72BCA395-6104-A28E-7B7E-C34988502905}"/>
              </a:ext>
            </a:extLst>
          </p:cNvPr>
          <p:cNvSpPr/>
          <p:nvPr/>
        </p:nvSpPr>
        <p:spPr>
          <a:xfrm>
            <a:off x="594273" y="7448599"/>
            <a:ext cx="2797819" cy="87807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8B5012C1-F692-C153-0DDD-05135D920932}"/>
              </a:ext>
            </a:extLst>
          </p:cNvPr>
          <p:cNvSpPr txBox="1"/>
          <p:nvPr/>
        </p:nvSpPr>
        <p:spPr>
          <a:xfrm>
            <a:off x="542494" y="7419651"/>
            <a:ext cx="2827834" cy="830997"/>
          </a:xfrm>
          <a:prstGeom prst="rect">
            <a:avLst/>
          </a:prstGeom>
          <a:noFill/>
        </p:spPr>
        <p:txBody>
          <a:bodyPr wrap="square" rtlCol="0">
            <a:spAutoFit/>
          </a:bodyPr>
          <a:lstStyle/>
          <a:p>
            <a:pPr algn="ctr"/>
            <a:r>
              <a:rPr lang="en-US" sz="1200" b="1" dirty="0">
                <a:solidFill>
                  <a:schemeClr val="bg1"/>
                </a:solidFill>
                <a:latin typeface="Arial Narrow" panose="020B0606020202030204" pitchFamily="34" charset="0"/>
              </a:rPr>
              <a:t>Activity: </a:t>
            </a:r>
            <a:r>
              <a:rPr lang="en-US" sz="1200" b="1" dirty="0" err="1">
                <a:solidFill>
                  <a:schemeClr val="bg1"/>
                </a:solidFill>
                <a:latin typeface="Arial Narrow" panose="020B0606020202030204" pitchFamily="34" charset="0"/>
              </a:rPr>
              <a:t>Analyse</a:t>
            </a:r>
            <a:r>
              <a:rPr lang="en-US" sz="1200" b="1" dirty="0">
                <a:solidFill>
                  <a:schemeClr val="bg1"/>
                </a:solidFill>
                <a:latin typeface="Arial Narrow" panose="020B0606020202030204" pitchFamily="34" charset="0"/>
              </a:rPr>
              <a:t> a quadrat from Global Reef Record (click on the ‘Data’ tab) to appreciate how long it takes to </a:t>
            </a:r>
          </a:p>
          <a:p>
            <a:pPr algn="ctr"/>
            <a:r>
              <a:rPr lang="en-US" sz="1200" b="1" dirty="0" err="1">
                <a:solidFill>
                  <a:schemeClr val="bg1"/>
                </a:solidFill>
                <a:latin typeface="Arial Narrow" panose="020B0606020202030204" pitchFamily="34" charset="0"/>
              </a:rPr>
              <a:t>analyse</a:t>
            </a:r>
            <a:r>
              <a:rPr lang="en-US" sz="1200" b="1" dirty="0">
                <a:solidFill>
                  <a:schemeClr val="bg1"/>
                </a:solidFill>
                <a:latin typeface="Arial Narrow" panose="020B0606020202030204" pitchFamily="34" charset="0"/>
              </a:rPr>
              <a:t> a single image.</a:t>
            </a:r>
          </a:p>
        </p:txBody>
      </p:sp>
      <p:sp>
        <p:nvSpPr>
          <p:cNvPr id="7" name="Rectangle 6">
            <a:extLst>
              <a:ext uri="{FF2B5EF4-FFF2-40B4-BE49-F238E27FC236}">
                <a16:creationId xmlns:a16="http://schemas.microsoft.com/office/drawing/2014/main" id="{075F7A50-359B-716F-7036-1CE3D13CFED5}"/>
              </a:ext>
            </a:extLst>
          </p:cNvPr>
          <p:cNvSpPr/>
          <p:nvPr/>
        </p:nvSpPr>
        <p:spPr>
          <a:xfrm>
            <a:off x="572218" y="1063280"/>
            <a:ext cx="5677820" cy="303746"/>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AU" sz="1800" dirty="0">
                <a:solidFill>
                  <a:srgbClr val="333333"/>
                </a:solidFill>
                <a:latin typeface="Arial Narrow" panose="020B0606020202030204" pitchFamily="34" charset="0"/>
              </a:rPr>
              <a:t>.</a:t>
            </a:r>
            <a:endParaRPr lang="en-AU" sz="1800" b="1" dirty="0">
              <a:solidFill>
                <a:srgbClr val="333333"/>
              </a:solidFill>
              <a:effectLst/>
              <a:latin typeface="Arial Narrow" panose="020B0606020202030204" pitchFamily="34" charset="0"/>
            </a:endParaRPr>
          </a:p>
        </p:txBody>
      </p:sp>
      <p:sp>
        <p:nvSpPr>
          <p:cNvPr id="13" name="TextBox 12">
            <a:extLst>
              <a:ext uri="{FF2B5EF4-FFF2-40B4-BE49-F238E27FC236}">
                <a16:creationId xmlns:a16="http://schemas.microsoft.com/office/drawing/2014/main" id="{36996F62-94ED-52EC-6738-ABFE02B269A7}"/>
              </a:ext>
            </a:extLst>
          </p:cNvPr>
          <p:cNvSpPr txBox="1"/>
          <p:nvPr/>
        </p:nvSpPr>
        <p:spPr>
          <a:xfrm>
            <a:off x="615922" y="1043860"/>
            <a:ext cx="5626156" cy="307777"/>
          </a:xfrm>
          <a:prstGeom prst="rect">
            <a:avLst/>
          </a:prstGeom>
          <a:noFill/>
        </p:spPr>
        <p:txBody>
          <a:bodyPr wrap="square">
            <a:spAutoFit/>
          </a:bodyPr>
          <a:lstStyle/>
          <a:p>
            <a:pPr algn="ctr"/>
            <a:r>
              <a:rPr lang="en-AU" sz="1400" b="1" dirty="0">
                <a:solidFill>
                  <a:schemeClr val="bg1"/>
                </a:solidFill>
                <a:latin typeface="Arial Narrow" panose="020B0606020202030204" pitchFamily="34" charset="0"/>
              </a:rPr>
              <a:t>Photogrammetry: ‘</a:t>
            </a:r>
            <a:r>
              <a:rPr lang="en-AU" sz="1400" b="1" i="1" dirty="0">
                <a:solidFill>
                  <a:schemeClr val="bg1"/>
                </a:solidFill>
                <a:latin typeface="Arial Narrow" panose="020B0606020202030204" pitchFamily="34" charset="0"/>
              </a:rPr>
              <a:t>photo</a:t>
            </a:r>
            <a:r>
              <a:rPr lang="en-AU" sz="1400" b="1" dirty="0">
                <a:solidFill>
                  <a:schemeClr val="bg1"/>
                </a:solidFill>
                <a:latin typeface="Arial Narrow" panose="020B0606020202030204" pitchFamily="34" charset="0"/>
              </a:rPr>
              <a:t>’ = image; ‘</a:t>
            </a:r>
            <a:r>
              <a:rPr lang="en-AU" sz="1400" b="1" i="1" dirty="0" err="1">
                <a:solidFill>
                  <a:schemeClr val="bg1"/>
                </a:solidFill>
                <a:latin typeface="Arial Narrow" panose="020B0606020202030204" pitchFamily="34" charset="0"/>
              </a:rPr>
              <a:t>grammetry</a:t>
            </a:r>
            <a:r>
              <a:rPr lang="en-AU" sz="1400" b="1" dirty="0">
                <a:solidFill>
                  <a:schemeClr val="bg1"/>
                </a:solidFill>
                <a:latin typeface="Arial Narrow" panose="020B0606020202030204" pitchFamily="34" charset="0"/>
              </a:rPr>
              <a:t>’ = precise measurement</a:t>
            </a:r>
            <a:endParaRPr lang="en-US" sz="1400" dirty="0"/>
          </a:p>
        </p:txBody>
      </p:sp>
      <p:cxnSp>
        <p:nvCxnSpPr>
          <p:cNvPr id="9" name="Straight Connector 8">
            <a:extLst>
              <a:ext uri="{FF2B5EF4-FFF2-40B4-BE49-F238E27FC236}">
                <a16:creationId xmlns:a16="http://schemas.microsoft.com/office/drawing/2014/main" id="{6EC218D4-B59A-5EED-AA82-519F96D5B68F}"/>
              </a:ext>
            </a:extLst>
          </p:cNvPr>
          <p:cNvCxnSpPr>
            <a:cxnSpLocks/>
          </p:cNvCxnSpPr>
          <p:nvPr/>
        </p:nvCxnSpPr>
        <p:spPr>
          <a:xfrm flipH="1">
            <a:off x="537036" y="8820473"/>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36">
            <a:extLst>
              <a:ext uri="{FF2B5EF4-FFF2-40B4-BE49-F238E27FC236}">
                <a16:creationId xmlns:a16="http://schemas.microsoft.com/office/drawing/2014/main" id="{63D51713-084E-AC90-EF9D-FB4CA103CA56}"/>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5" name="TextBox 36">
            <a:extLst>
              <a:ext uri="{FF2B5EF4-FFF2-40B4-BE49-F238E27FC236}">
                <a16:creationId xmlns:a16="http://schemas.microsoft.com/office/drawing/2014/main" id="{E85D6CC4-FFA0-3120-9A6C-37A63E63E41F}"/>
              </a:ext>
            </a:extLst>
          </p:cNvPr>
          <p:cNvSpPr txBox="1"/>
          <p:nvPr/>
        </p:nvSpPr>
        <p:spPr>
          <a:xfrm>
            <a:off x="3000157" y="8827894"/>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as a Human Endeavour</a:t>
            </a:r>
            <a:endParaRPr lang="en-AU" sz="1100" b="1" dirty="0">
              <a:latin typeface="Arial Narrow" pitchFamily="34" charset="0"/>
            </a:endParaRPr>
          </a:p>
        </p:txBody>
      </p:sp>
      <p:sp>
        <p:nvSpPr>
          <p:cNvPr id="16" name="TextBox 15">
            <a:extLst>
              <a:ext uri="{FF2B5EF4-FFF2-40B4-BE49-F238E27FC236}">
                <a16:creationId xmlns:a16="http://schemas.microsoft.com/office/drawing/2014/main" id="{233292CF-77E1-B3A2-F2E2-3780F0113125}"/>
              </a:ext>
            </a:extLst>
          </p:cNvPr>
          <p:cNvSpPr txBox="1"/>
          <p:nvPr/>
        </p:nvSpPr>
        <p:spPr>
          <a:xfrm>
            <a:off x="6023609" y="8794027"/>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 51</a:t>
            </a:r>
          </a:p>
        </p:txBody>
      </p:sp>
    </p:spTree>
    <p:extLst>
      <p:ext uri="{BB962C8B-B14F-4D97-AF65-F5344CB8AC3E}">
        <p14:creationId xmlns:p14="http://schemas.microsoft.com/office/powerpoint/2010/main" val="1074080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BF8EEF81-2867-46C8-9EA7-DE1F06E11171}"/>
              </a:ext>
            </a:extLst>
          </p:cNvPr>
          <p:cNvCxnSpPr/>
          <p:nvPr/>
        </p:nvCxnSpPr>
        <p:spPr>
          <a:xfrm flipH="1">
            <a:off x="564258" y="984989"/>
            <a:ext cx="56778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FB6A293-4AE9-420C-97BD-104EB577F5DB}"/>
              </a:ext>
            </a:extLst>
          </p:cNvPr>
          <p:cNvSpPr txBox="1"/>
          <p:nvPr/>
        </p:nvSpPr>
        <p:spPr>
          <a:xfrm>
            <a:off x="1410717" y="61659"/>
            <a:ext cx="4106515" cy="877163"/>
          </a:xfrm>
          <a:prstGeom prst="rect">
            <a:avLst/>
          </a:prstGeom>
          <a:noFill/>
        </p:spPr>
        <p:txBody>
          <a:bodyPr wrap="square" rtlCol="0">
            <a:spAutoFit/>
          </a:bodyPr>
          <a:lstStyle/>
          <a:p>
            <a:r>
              <a:rPr lang="en-US" b="1" dirty="0">
                <a:latin typeface="Arial Narrow" pitchFamily="34" charset="0"/>
              </a:rPr>
              <a:t>27. Roads to Reefs -  </a:t>
            </a:r>
            <a:r>
              <a:rPr lang="en-US" sz="1100" dirty="0" err="1">
                <a:latin typeface="Arial Narrow" pitchFamily="34" charset="0"/>
              </a:rPr>
              <a:t>Recognise</a:t>
            </a:r>
            <a:r>
              <a:rPr lang="en-US" sz="1100" dirty="0">
                <a:latin typeface="Arial Narrow" pitchFamily="34" charset="0"/>
              </a:rPr>
              <a:t> that the effectiveness of land-based management practices has a direct impact on the health of marine ecosystems. Scientific monitoring of these practices can be used to develop and evaluate projected impacts on marine conservation strategies.</a:t>
            </a:r>
            <a:endParaRPr lang="en-US" sz="1100" i="1" dirty="0">
              <a:latin typeface="Arial Narrow" pitchFamily="34" charset="0"/>
            </a:endParaRPr>
          </a:p>
        </p:txBody>
      </p:sp>
      <p:sp>
        <p:nvSpPr>
          <p:cNvPr id="33" name="TextBox 17">
            <a:extLst>
              <a:ext uri="{FF2B5EF4-FFF2-40B4-BE49-F238E27FC236}">
                <a16:creationId xmlns:a16="http://schemas.microsoft.com/office/drawing/2014/main" id="{A4BD9CD8-3130-4017-86B5-6922FC8167A7}"/>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4" name="TextBox 33">
            <a:extLst>
              <a:ext uri="{FF2B5EF4-FFF2-40B4-BE49-F238E27FC236}">
                <a16:creationId xmlns:a16="http://schemas.microsoft.com/office/drawing/2014/main" id="{4985DB7E-B411-4F1F-AC61-3E2825C63F4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5" name="TextBox 34">
            <a:extLst>
              <a:ext uri="{FF2B5EF4-FFF2-40B4-BE49-F238E27FC236}">
                <a16:creationId xmlns:a16="http://schemas.microsoft.com/office/drawing/2014/main" id="{F0E1C2A8-A26C-42AE-91C0-31D2BA8FCC8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6" name="TextBox 5">
            <a:extLst>
              <a:ext uri="{FF2B5EF4-FFF2-40B4-BE49-F238E27FC236}">
                <a16:creationId xmlns:a16="http://schemas.microsoft.com/office/drawing/2014/main" id="{0F6A433F-4B00-29B4-EFB3-2FACD7B17BD0}"/>
              </a:ext>
            </a:extLst>
          </p:cNvPr>
          <p:cNvSpPr txBox="1"/>
          <p:nvPr/>
        </p:nvSpPr>
        <p:spPr>
          <a:xfrm>
            <a:off x="481022" y="2611364"/>
            <a:ext cx="5817070" cy="461665"/>
          </a:xfrm>
          <a:prstGeom prst="rect">
            <a:avLst/>
          </a:prstGeom>
          <a:noFill/>
        </p:spPr>
        <p:txBody>
          <a:bodyPr wrap="square" rtlCol="0">
            <a:spAutoFit/>
          </a:bodyPr>
          <a:lstStyle/>
          <a:p>
            <a:r>
              <a:rPr lang="en-US" sz="1200" dirty="0">
                <a:latin typeface="Arial Narrow" panose="020B0606020202030204" pitchFamily="34" charset="0"/>
              </a:rPr>
              <a:t>Land-based management practices can have a POSITIVE impact on the health of marine ecosystems, OR, they can have a NEGATIVE impact on the health of marine ecosystems</a:t>
            </a:r>
            <a:r>
              <a:rPr lang="en-US" sz="1200" baseline="30000" dirty="0">
                <a:latin typeface="Arial Narrow" panose="020B0606020202030204" pitchFamily="34" charset="0"/>
              </a:rPr>
              <a:t> [1]</a:t>
            </a:r>
            <a:r>
              <a:rPr lang="en-US" sz="1200" dirty="0">
                <a:latin typeface="Arial Narrow" panose="020B0606020202030204" pitchFamily="34" charset="0"/>
              </a:rPr>
              <a:t>. </a:t>
            </a:r>
          </a:p>
        </p:txBody>
      </p:sp>
      <p:sp>
        <p:nvSpPr>
          <p:cNvPr id="7" name="Rectangle 6">
            <a:extLst>
              <a:ext uri="{FF2B5EF4-FFF2-40B4-BE49-F238E27FC236}">
                <a16:creationId xmlns:a16="http://schemas.microsoft.com/office/drawing/2014/main" id="{454F4ED1-3F62-8361-F7A6-5EE6D0996DC3}"/>
              </a:ext>
            </a:extLst>
          </p:cNvPr>
          <p:cNvSpPr/>
          <p:nvPr/>
        </p:nvSpPr>
        <p:spPr>
          <a:xfrm>
            <a:off x="556459" y="3158327"/>
            <a:ext cx="5685619" cy="461666"/>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sym typeface="Wingdings" panose="05000000000000000000" pitchFamily="2" charset="2"/>
              </a:rPr>
              <a:t>Activity: Write a (+) sign next to the land management strategies below that have a positive impact on the health of marine ecosystems. Write a (-) sign next to the negative ones.</a:t>
            </a:r>
            <a:endParaRPr lang="en-AU" sz="1200" dirty="0">
              <a:solidFill>
                <a:schemeClr val="bg1"/>
              </a:solidFill>
              <a:latin typeface="Arial Narrow" panose="020B0606020202030204" pitchFamily="34" charset="0"/>
              <a:sym typeface="Wingdings" panose="05000000000000000000" pitchFamily="2" charset="2"/>
            </a:endParaRPr>
          </a:p>
        </p:txBody>
      </p:sp>
      <p:graphicFrame>
        <p:nvGraphicFramePr>
          <p:cNvPr id="8" name="Table 8">
            <a:extLst>
              <a:ext uri="{FF2B5EF4-FFF2-40B4-BE49-F238E27FC236}">
                <a16:creationId xmlns:a16="http://schemas.microsoft.com/office/drawing/2014/main" id="{C55B087C-4B9A-C399-1B9B-8CEAD29C0341}"/>
              </a:ext>
            </a:extLst>
          </p:cNvPr>
          <p:cNvGraphicFramePr>
            <a:graphicFrameLocks noGrp="1"/>
          </p:cNvGraphicFramePr>
          <p:nvPr>
            <p:extLst>
              <p:ext uri="{D42A27DB-BD31-4B8C-83A1-F6EECF244321}">
                <p14:modId xmlns:p14="http://schemas.microsoft.com/office/powerpoint/2010/main" val="3658458344"/>
              </p:ext>
            </p:extLst>
          </p:nvPr>
        </p:nvGraphicFramePr>
        <p:xfrm>
          <a:off x="537036" y="3790588"/>
          <a:ext cx="5705042" cy="4650188"/>
        </p:xfrm>
        <a:graphic>
          <a:graphicData uri="http://schemas.openxmlformats.org/drawingml/2006/table">
            <a:tbl>
              <a:tblPr firstRow="1" bandRow="1">
                <a:tableStyleId>{5940675A-B579-460E-94D1-54222C63F5DA}</a:tableStyleId>
              </a:tblPr>
              <a:tblGrid>
                <a:gridCol w="515700">
                  <a:extLst>
                    <a:ext uri="{9D8B030D-6E8A-4147-A177-3AD203B41FA5}">
                      <a16:colId xmlns:a16="http://schemas.microsoft.com/office/drawing/2014/main" val="3610494718"/>
                    </a:ext>
                  </a:extLst>
                </a:gridCol>
                <a:gridCol w="4392488">
                  <a:extLst>
                    <a:ext uri="{9D8B030D-6E8A-4147-A177-3AD203B41FA5}">
                      <a16:colId xmlns:a16="http://schemas.microsoft.com/office/drawing/2014/main" val="3905301221"/>
                    </a:ext>
                  </a:extLst>
                </a:gridCol>
                <a:gridCol w="796854">
                  <a:extLst>
                    <a:ext uri="{9D8B030D-6E8A-4147-A177-3AD203B41FA5}">
                      <a16:colId xmlns:a16="http://schemas.microsoft.com/office/drawing/2014/main" val="3983537356"/>
                    </a:ext>
                  </a:extLst>
                </a:gridCol>
              </a:tblGrid>
              <a:tr h="512086">
                <a:tc>
                  <a:txBody>
                    <a:bodyPr/>
                    <a:lstStyle/>
                    <a:p>
                      <a:r>
                        <a:rPr lang="en-US" sz="800" b="1" i="0" dirty="0">
                          <a:latin typeface="Arial Narrow" panose="020B0606020202030204" pitchFamily="34" charset="0"/>
                        </a:rPr>
                        <a:t>Type of land use</a:t>
                      </a:r>
                    </a:p>
                  </a:txBody>
                  <a:tcPr>
                    <a:solidFill>
                      <a:schemeClr val="bg1">
                        <a:lumMod val="85000"/>
                      </a:schemeClr>
                    </a:solidFill>
                  </a:tcPr>
                </a:tc>
                <a:tc>
                  <a:txBody>
                    <a:bodyPr/>
                    <a:lstStyle/>
                    <a:p>
                      <a:r>
                        <a:rPr lang="en-US" sz="1600" b="1" i="0" dirty="0">
                          <a:latin typeface="Arial Narrow" panose="020B0606020202030204" pitchFamily="34" charset="0"/>
                        </a:rPr>
                        <a:t>Land Management Strategy</a:t>
                      </a:r>
                      <a:endParaRPr lang="en-US" sz="2400" dirty="0"/>
                    </a:p>
                  </a:txBody>
                  <a:tcPr>
                    <a:solidFill>
                      <a:schemeClr val="bg1">
                        <a:lumMod val="85000"/>
                      </a:schemeClr>
                    </a:solidFill>
                  </a:tcPr>
                </a:tc>
                <a:tc>
                  <a:txBody>
                    <a:bodyPr/>
                    <a:lstStyle/>
                    <a:p>
                      <a:pPr algn="ctr"/>
                      <a:r>
                        <a:rPr lang="en-US" sz="1600" b="1" i="0" dirty="0">
                          <a:latin typeface="Arial Narrow" panose="020B0606020202030204" pitchFamily="34" charset="0"/>
                        </a:rPr>
                        <a:t>+ or -</a:t>
                      </a:r>
                    </a:p>
                  </a:txBody>
                  <a:tcPr>
                    <a:solidFill>
                      <a:schemeClr val="bg1">
                        <a:lumMod val="85000"/>
                      </a:schemeClr>
                    </a:solidFill>
                  </a:tcPr>
                </a:tc>
                <a:extLst>
                  <a:ext uri="{0D108BD9-81ED-4DB2-BD59-A6C34878D82A}">
                    <a16:rowId xmlns:a16="http://schemas.microsoft.com/office/drawing/2014/main" val="856922012"/>
                  </a:ext>
                </a:extLst>
              </a:tr>
              <a:tr h="477946">
                <a:tc rowSpan="3">
                  <a:txBody>
                    <a:bodyPr/>
                    <a:lstStyle/>
                    <a:p>
                      <a:pPr algn="ctr"/>
                      <a:r>
                        <a:rPr lang="en-US" sz="1600" b="1" i="0" dirty="0">
                          <a:latin typeface="Arial Narrow" panose="020B0606020202030204" pitchFamily="34" charset="0"/>
                        </a:rPr>
                        <a:t>Forest</a:t>
                      </a:r>
                    </a:p>
                  </a:txBody>
                  <a:tcPr vert="vert270"/>
                </a:tc>
                <a:tc>
                  <a:txBody>
                    <a:bodyPr/>
                    <a:lstStyle/>
                    <a:p>
                      <a:r>
                        <a:rPr lang="en-US" sz="1100" b="0" i="0" dirty="0">
                          <a:latin typeface="Arial Narrow" panose="020B0606020202030204" pitchFamily="34" charset="0"/>
                        </a:rPr>
                        <a:t>Tree cover reduces erosion as roots improve soil structure, arrest topsoil runoff, and stabilize riverbanks.</a:t>
                      </a:r>
                    </a:p>
                  </a:txBody>
                  <a:tcPr/>
                </a:tc>
                <a:tc>
                  <a:txBody>
                    <a:bodyPr/>
                    <a:lstStyle/>
                    <a:p>
                      <a:pPr algn="ctr"/>
                      <a:r>
                        <a:rPr lang="en-US" sz="2000" b="0" i="0" dirty="0">
                          <a:solidFill>
                            <a:schemeClr val="bg1">
                              <a:lumMod val="50000"/>
                            </a:schemeClr>
                          </a:solidFill>
                          <a:latin typeface="Comic Sans MS" panose="030F0902030302020204" pitchFamily="66" charset="0"/>
                        </a:rPr>
                        <a:t>+</a:t>
                      </a:r>
                    </a:p>
                  </a:txBody>
                  <a:tcPr/>
                </a:tc>
                <a:extLst>
                  <a:ext uri="{0D108BD9-81ED-4DB2-BD59-A6C34878D82A}">
                    <a16:rowId xmlns:a16="http://schemas.microsoft.com/office/drawing/2014/main" val="212875818"/>
                  </a:ext>
                </a:extLst>
              </a:tr>
              <a:tr h="391490">
                <a:tc vMerge="1">
                  <a:txBody>
                    <a:bodyPr/>
                    <a:lstStyle/>
                    <a:p>
                      <a:endParaRPr lang="en-US" sz="1000" b="0" i="0" dirty="0">
                        <a:latin typeface="Arial Narrow" panose="020B0606020202030204" pitchFamily="34" charset="0"/>
                      </a:endParaRPr>
                    </a:p>
                  </a:txBody>
                  <a:tcPr/>
                </a:tc>
                <a:tc>
                  <a:txBody>
                    <a:bodyPr/>
                    <a:lstStyle/>
                    <a:p>
                      <a:r>
                        <a:rPr lang="en-US" sz="1100" b="0" i="0" dirty="0">
                          <a:latin typeface="Arial Narrow" panose="020B0606020202030204" pitchFamily="34" charset="0"/>
                        </a:rPr>
                        <a:t>Mangrove forests trap sediment and provide a nursery habitat for reef species. </a:t>
                      </a:r>
                    </a:p>
                  </a:txBody>
                  <a:tcPr/>
                </a:tc>
                <a:tc>
                  <a:txBody>
                    <a:bodyPr/>
                    <a:lstStyle/>
                    <a:p>
                      <a:pPr algn="ctr"/>
                      <a:r>
                        <a:rPr lang="en-US" sz="2000" b="0" i="0" dirty="0">
                          <a:solidFill>
                            <a:schemeClr val="bg1">
                              <a:lumMod val="50000"/>
                            </a:schemeClr>
                          </a:solidFill>
                          <a:latin typeface="Comic Sans MS" panose="030F0902030302020204" pitchFamily="66" charset="0"/>
                        </a:rPr>
                        <a:t>+</a:t>
                      </a:r>
                    </a:p>
                  </a:txBody>
                  <a:tcPr/>
                </a:tc>
                <a:extLst>
                  <a:ext uri="{0D108BD9-81ED-4DB2-BD59-A6C34878D82A}">
                    <a16:rowId xmlns:a16="http://schemas.microsoft.com/office/drawing/2014/main" val="199070149"/>
                  </a:ext>
                </a:extLst>
              </a:tr>
              <a:tr h="477946">
                <a:tc vMerge="1">
                  <a:txBody>
                    <a:bodyPr/>
                    <a:lstStyle/>
                    <a:p>
                      <a:endParaRPr lang="en-US" sz="1000" b="0" i="0" dirty="0">
                        <a:latin typeface="Arial Narrow" panose="020B0606020202030204" pitchFamily="34" charset="0"/>
                      </a:endParaRPr>
                    </a:p>
                  </a:txBody>
                  <a:tcPr/>
                </a:tc>
                <a:tc>
                  <a:txBody>
                    <a:bodyPr/>
                    <a:lstStyle/>
                    <a:p>
                      <a:r>
                        <a:rPr lang="en-US" sz="1100" b="0" i="0" dirty="0">
                          <a:latin typeface="Arial Narrow" panose="020B0606020202030204" pitchFamily="34" charset="0"/>
                        </a:rPr>
                        <a:t>Plants sequester heavy metals in tissues and transform/volatilize organic pesticides, selenium, and organo-mercury compounds.</a:t>
                      </a:r>
                    </a:p>
                  </a:txBody>
                  <a:tcPr/>
                </a:tc>
                <a:tc>
                  <a:txBody>
                    <a:bodyPr/>
                    <a:lstStyle/>
                    <a:p>
                      <a:pPr algn="ctr"/>
                      <a:r>
                        <a:rPr lang="en-US" sz="2000" b="0" i="0" dirty="0">
                          <a:solidFill>
                            <a:schemeClr val="bg1">
                              <a:lumMod val="50000"/>
                            </a:schemeClr>
                          </a:solidFill>
                          <a:latin typeface="Comic Sans MS" panose="030F0902030302020204" pitchFamily="66" charset="0"/>
                        </a:rPr>
                        <a:t>+</a:t>
                      </a:r>
                    </a:p>
                  </a:txBody>
                  <a:tcPr/>
                </a:tc>
                <a:extLst>
                  <a:ext uri="{0D108BD9-81ED-4DB2-BD59-A6C34878D82A}">
                    <a16:rowId xmlns:a16="http://schemas.microsoft.com/office/drawing/2014/main" val="2754291678"/>
                  </a:ext>
                </a:extLst>
              </a:tr>
              <a:tr h="477946">
                <a:tc rowSpan="3">
                  <a:txBody>
                    <a:bodyPr/>
                    <a:lstStyle/>
                    <a:p>
                      <a:pPr algn="ctr"/>
                      <a:r>
                        <a:rPr lang="en-US" sz="1600" b="1" i="0" dirty="0">
                          <a:latin typeface="Arial Narrow" panose="020B0606020202030204" pitchFamily="34" charset="0"/>
                        </a:rPr>
                        <a:t>Agriculture</a:t>
                      </a:r>
                    </a:p>
                  </a:txBody>
                  <a:tcPr vert="vert270"/>
                </a:tc>
                <a:tc>
                  <a:txBody>
                    <a:bodyPr/>
                    <a:lstStyle/>
                    <a:p>
                      <a:r>
                        <a:rPr lang="en-US" sz="1100" b="0" i="0" dirty="0">
                          <a:latin typeface="Arial Narrow" panose="020B0606020202030204" pitchFamily="34" charset="0"/>
                        </a:rPr>
                        <a:t>Grazing increases soil compaction and infiltration, increasing episodic surface water runoff.</a:t>
                      </a:r>
                    </a:p>
                  </a:txBody>
                  <a:tcPr/>
                </a:tc>
                <a:tc>
                  <a:txBody>
                    <a:bodyPr/>
                    <a:lstStyle/>
                    <a:p>
                      <a:pPr algn="ctr"/>
                      <a:r>
                        <a:rPr lang="en-US" sz="2000" b="0" i="0" dirty="0">
                          <a:solidFill>
                            <a:schemeClr val="bg1">
                              <a:lumMod val="50000"/>
                            </a:schemeClr>
                          </a:solidFill>
                          <a:latin typeface="Comic Sans MS" panose="030F0902030302020204" pitchFamily="66" charset="0"/>
                        </a:rPr>
                        <a:t>-</a:t>
                      </a:r>
                    </a:p>
                  </a:txBody>
                  <a:tcPr/>
                </a:tc>
                <a:extLst>
                  <a:ext uri="{0D108BD9-81ED-4DB2-BD59-A6C34878D82A}">
                    <a16:rowId xmlns:a16="http://schemas.microsoft.com/office/drawing/2014/main" val="1279563875"/>
                  </a:ext>
                </a:extLst>
              </a:tr>
              <a:tr h="477946">
                <a:tc vMerge="1">
                  <a:txBody>
                    <a:bodyPr/>
                    <a:lstStyle/>
                    <a:p>
                      <a:endParaRPr lang="en-US" sz="1000" b="0" i="0" dirty="0">
                        <a:latin typeface="Arial Narrow" panose="020B0606020202030204" pitchFamily="34" charset="0"/>
                      </a:endParaRPr>
                    </a:p>
                  </a:txBody>
                  <a:tcPr/>
                </a:tc>
                <a:tc>
                  <a:txBody>
                    <a:bodyPr/>
                    <a:lstStyle/>
                    <a:p>
                      <a:r>
                        <a:rPr lang="en-US" sz="1100" b="0" i="0" dirty="0">
                          <a:latin typeface="Arial Narrow" panose="020B0606020202030204" pitchFamily="34" charset="0"/>
                        </a:rPr>
                        <a:t>Certain types of agriculture like taro and rice paddy may help retain sediment during the rainy season.</a:t>
                      </a:r>
                    </a:p>
                  </a:txBody>
                  <a:tcPr/>
                </a:tc>
                <a:tc>
                  <a:txBody>
                    <a:bodyPr/>
                    <a:lstStyle/>
                    <a:p>
                      <a:pPr algn="ctr"/>
                      <a:r>
                        <a:rPr lang="en-US" sz="2000" b="0" i="0" dirty="0">
                          <a:solidFill>
                            <a:schemeClr val="bg1">
                              <a:lumMod val="50000"/>
                            </a:schemeClr>
                          </a:solidFill>
                          <a:latin typeface="Comic Sans MS" panose="030F0902030302020204" pitchFamily="66" charset="0"/>
                        </a:rPr>
                        <a:t>+</a:t>
                      </a:r>
                    </a:p>
                  </a:txBody>
                  <a:tcPr/>
                </a:tc>
                <a:extLst>
                  <a:ext uri="{0D108BD9-81ED-4DB2-BD59-A6C34878D82A}">
                    <a16:rowId xmlns:a16="http://schemas.microsoft.com/office/drawing/2014/main" val="4277822299"/>
                  </a:ext>
                </a:extLst>
              </a:tr>
              <a:tr h="477946">
                <a:tc vMerge="1">
                  <a:txBody>
                    <a:bodyPr/>
                    <a:lstStyle/>
                    <a:p>
                      <a:pPr algn="ctr"/>
                      <a:endParaRPr lang="en-US" sz="1600" b="1" i="0" dirty="0">
                        <a:latin typeface="Arial Narrow" panose="020B0606020202030204" pitchFamily="34" charset="0"/>
                      </a:endParaRPr>
                    </a:p>
                  </a:txBody>
                  <a:tcPr vert="vert270"/>
                </a:tc>
                <a:tc>
                  <a:txBody>
                    <a:bodyPr/>
                    <a:lstStyle/>
                    <a:p>
                      <a:r>
                        <a:rPr lang="en-US" sz="1100" b="0" i="0" dirty="0">
                          <a:latin typeface="Arial Narrow" panose="020B0606020202030204" pitchFamily="34" charset="0"/>
                        </a:rPr>
                        <a:t>Fertilizer and manure increase leaching of nitrate and other inorganics in groundwater (that eventually flows into the ocean).</a:t>
                      </a:r>
                    </a:p>
                  </a:txBody>
                  <a:tcPr/>
                </a:tc>
                <a:tc>
                  <a:txBody>
                    <a:bodyPr/>
                    <a:lstStyle/>
                    <a:p>
                      <a:pPr algn="ctr"/>
                      <a:r>
                        <a:rPr lang="en-US" sz="2000" b="0" i="0" dirty="0">
                          <a:solidFill>
                            <a:schemeClr val="bg1">
                              <a:lumMod val="50000"/>
                            </a:schemeClr>
                          </a:solidFill>
                          <a:latin typeface="Comic Sans MS" panose="030F0902030302020204" pitchFamily="66" charset="0"/>
                        </a:rPr>
                        <a:t>-</a:t>
                      </a:r>
                    </a:p>
                  </a:txBody>
                  <a:tcPr/>
                </a:tc>
                <a:extLst>
                  <a:ext uri="{0D108BD9-81ED-4DB2-BD59-A6C34878D82A}">
                    <a16:rowId xmlns:a16="http://schemas.microsoft.com/office/drawing/2014/main" val="517751646"/>
                  </a:ext>
                </a:extLst>
              </a:tr>
              <a:tr h="477946">
                <a:tc rowSpan="3">
                  <a:txBody>
                    <a:bodyPr/>
                    <a:lstStyle/>
                    <a:p>
                      <a:pPr algn="ctr"/>
                      <a:r>
                        <a:rPr lang="en-US" sz="1600" b="1" i="0" dirty="0">
                          <a:latin typeface="Arial Narrow" panose="020B0606020202030204" pitchFamily="34" charset="0"/>
                        </a:rPr>
                        <a:t>Urban</a:t>
                      </a:r>
                    </a:p>
                  </a:txBody>
                  <a:tcPr vert="vert270"/>
                </a:tc>
                <a:tc>
                  <a:txBody>
                    <a:bodyPr/>
                    <a:lstStyle/>
                    <a:p>
                      <a:r>
                        <a:rPr lang="en-US" sz="1100" b="0" i="0" dirty="0">
                          <a:latin typeface="Arial Narrow" panose="020B0606020202030204" pitchFamily="34" charset="0"/>
                        </a:rPr>
                        <a:t>Impervious surfaces increase frequency and intensity of floods and reduce groundwater recharge.</a:t>
                      </a:r>
                    </a:p>
                  </a:txBody>
                  <a:tcPr/>
                </a:tc>
                <a:tc>
                  <a:txBody>
                    <a:bodyPr/>
                    <a:lstStyle/>
                    <a:p>
                      <a:pPr algn="ctr"/>
                      <a:r>
                        <a:rPr lang="en-US" sz="2000" b="0" i="0" dirty="0">
                          <a:solidFill>
                            <a:schemeClr val="bg1">
                              <a:lumMod val="50000"/>
                            </a:schemeClr>
                          </a:solidFill>
                          <a:latin typeface="Comic Sans MS" panose="030F0902030302020204" pitchFamily="66" charset="0"/>
                        </a:rPr>
                        <a:t>-</a:t>
                      </a:r>
                    </a:p>
                  </a:txBody>
                  <a:tcPr/>
                </a:tc>
                <a:extLst>
                  <a:ext uri="{0D108BD9-81ED-4DB2-BD59-A6C34878D82A}">
                    <a16:rowId xmlns:a16="http://schemas.microsoft.com/office/drawing/2014/main" val="3923738445"/>
                  </a:ext>
                </a:extLst>
              </a:tr>
              <a:tr h="391490">
                <a:tc vMerge="1">
                  <a:txBody>
                    <a:bodyPr/>
                    <a:lstStyle/>
                    <a:p>
                      <a:endParaRPr lang="en-US" sz="1000" b="0" i="0" dirty="0">
                        <a:latin typeface="Arial Narrow" panose="020B0606020202030204" pitchFamily="34" charset="0"/>
                      </a:endParaRPr>
                    </a:p>
                  </a:txBody>
                  <a:tcPr/>
                </a:tc>
                <a:tc>
                  <a:txBody>
                    <a:bodyPr/>
                    <a:lstStyle/>
                    <a:p>
                      <a:r>
                        <a:rPr lang="en-US" sz="1100" b="0" i="0" dirty="0">
                          <a:latin typeface="Arial Narrow" panose="020B0606020202030204" pitchFamily="34" charset="0"/>
                        </a:rPr>
                        <a:t>Roads increase frequency and intensity of surface runoff.</a:t>
                      </a:r>
                    </a:p>
                  </a:txBody>
                  <a:tcPr/>
                </a:tc>
                <a:tc>
                  <a:txBody>
                    <a:bodyPr/>
                    <a:lstStyle/>
                    <a:p>
                      <a:pPr algn="ctr"/>
                      <a:r>
                        <a:rPr lang="en-US" sz="2000" b="0" i="0" dirty="0">
                          <a:solidFill>
                            <a:schemeClr val="bg1">
                              <a:lumMod val="50000"/>
                            </a:schemeClr>
                          </a:solidFill>
                          <a:latin typeface="Comic Sans MS" panose="030F0902030302020204" pitchFamily="66" charset="0"/>
                        </a:rPr>
                        <a:t>-</a:t>
                      </a:r>
                    </a:p>
                  </a:txBody>
                  <a:tcPr/>
                </a:tc>
                <a:extLst>
                  <a:ext uri="{0D108BD9-81ED-4DB2-BD59-A6C34878D82A}">
                    <a16:rowId xmlns:a16="http://schemas.microsoft.com/office/drawing/2014/main" val="1685750944"/>
                  </a:ext>
                </a:extLst>
              </a:tr>
              <a:tr h="477946">
                <a:tc vMerge="1">
                  <a:txBody>
                    <a:bodyPr/>
                    <a:lstStyle/>
                    <a:p>
                      <a:endParaRPr lang="en-US" sz="1000" b="0" i="0" dirty="0">
                        <a:latin typeface="Arial Narrow" panose="020B0606020202030204" pitchFamily="34" charset="0"/>
                      </a:endParaRPr>
                    </a:p>
                  </a:txBody>
                  <a:tcPr/>
                </a:tc>
                <a:tc>
                  <a:txBody>
                    <a:bodyPr/>
                    <a:lstStyle/>
                    <a:p>
                      <a:r>
                        <a:rPr lang="en-US" sz="1100" b="0" i="0" dirty="0">
                          <a:latin typeface="Arial Narrow" panose="020B0606020202030204" pitchFamily="34" charset="0"/>
                        </a:rPr>
                        <a:t>“First flush” effect: acute discharge of urban contaminants during early-season rainfall.</a:t>
                      </a:r>
                    </a:p>
                  </a:txBody>
                  <a:tcPr/>
                </a:tc>
                <a:tc>
                  <a:txBody>
                    <a:bodyPr/>
                    <a:lstStyle/>
                    <a:p>
                      <a:pPr algn="ctr"/>
                      <a:r>
                        <a:rPr lang="en-US" sz="2000" b="0" i="0" dirty="0">
                          <a:solidFill>
                            <a:schemeClr val="bg1">
                              <a:lumMod val="50000"/>
                            </a:schemeClr>
                          </a:solidFill>
                          <a:latin typeface="Comic Sans MS" panose="030F0902030302020204" pitchFamily="66" charset="0"/>
                        </a:rPr>
                        <a:t>-</a:t>
                      </a:r>
                    </a:p>
                  </a:txBody>
                  <a:tcPr/>
                </a:tc>
                <a:extLst>
                  <a:ext uri="{0D108BD9-81ED-4DB2-BD59-A6C34878D82A}">
                    <a16:rowId xmlns:a16="http://schemas.microsoft.com/office/drawing/2014/main" val="2541367625"/>
                  </a:ext>
                </a:extLst>
              </a:tr>
            </a:tbl>
          </a:graphicData>
        </a:graphic>
      </p:graphicFrame>
      <p:cxnSp>
        <p:nvCxnSpPr>
          <p:cNvPr id="9" name="Straight Connector 8">
            <a:extLst>
              <a:ext uri="{FF2B5EF4-FFF2-40B4-BE49-F238E27FC236}">
                <a16:creationId xmlns:a16="http://schemas.microsoft.com/office/drawing/2014/main" id="{89C307B6-3166-F8B5-5E3A-C24687B901D6}"/>
              </a:ext>
            </a:extLst>
          </p:cNvPr>
          <p:cNvCxnSpPr/>
          <p:nvPr/>
        </p:nvCxnSpPr>
        <p:spPr>
          <a:xfrm flipH="1">
            <a:off x="521508" y="2605753"/>
            <a:ext cx="56778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1A73F4FD-99E6-06B1-3600-D6780EC55156}"/>
              </a:ext>
            </a:extLst>
          </p:cNvPr>
          <p:cNvSpPr txBox="1"/>
          <p:nvPr/>
        </p:nvSpPr>
        <p:spPr>
          <a:xfrm>
            <a:off x="483824" y="1003505"/>
            <a:ext cx="5814268" cy="1600438"/>
          </a:xfrm>
          <a:prstGeom prst="rect">
            <a:avLst/>
          </a:prstGeom>
          <a:noFill/>
        </p:spPr>
        <p:txBody>
          <a:bodyPr wrap="square">
            <a:spAutoFit/>
          </a:bodyPr>
          <a:lstStyle/>
          <a:p>
            <a:r>
              <a:rPr lang="en-AU" sz="1400" b="1" dirty="0">
                <a:solidFill>
                  <a:srgbClr val="333333"/>
                </a:solidFill>
                <a:effectLst/>
                <a:latin typeface="Arial Narrow" panose="020B0606020202030204" pitchFamily="34" charset="0"/>
              </a:rPr>
              <a:t>Land &amp; Sea Interactions</a:t>
            </a:r>
          </a:p>
          <a:p>
            <a:r>
              <a:rPr lang="en-AU" sz="1200" dirty="0">
                <a:solidFill>
                  <a:srgbClr val="333333"/>
                </a:solidFill>
                <a:latin typeface="Arial Narrow" panose="020B0606020202030204" pitchFamily="34" charset="0"/>
              </a:rPr>
              <a:t>Land-use &amp; land-cover change affects marine ecosystems through several key ecological processes: </a:t>
            </a:r>
            <a:r>
              <a:rPr lang="en-AU" sz="1200" b="1" i="1" dirty="0">
                <a:solidFill>
                  <a:srgbClr val="333333"/>
                </a:solidFill>
                <a:latin typeface="Arial Narrow" panose="020B0606020202030204" pitchFamily="34" charset="0"/>
              </a:rPr>
              <a:t>Freshwater regulation</a:t>
            </a:r>
            <a:r>
              <a:rPr lang="en-AU" sz="1200" b="1" dirty="0">
                <a:solidFill>
                  <a:srgbClr val="333333"/>
                </a:solidFill>
                <a:latin typeface="Arial Narrow" panose="020B0606020202030204" pitchFamily="34" charset="0"/>
              </a:rPr>
              <a:t>: </a:t>
            </a:r>
            <a:r>
              <a:rPr lang="en-AU" sz="1200" dirty="0">
                <a:solidFill>
                  <a:srgbClr val="333333"/>
                </a:solidFill>
                <a:latin typeface="Arial Narrow" panose="020B0606020202030204" pitchFamily="34" charset="0"/>
              </a:rPr>
              <a:t>Land and sea interact through surface and groundwater flows. E.g. Land cover effects how much freshwater reaches a coral reef, which can alter reef salinity and temperature. </a:t>
            </a:r>
          </a:p>
          <a:p>
            <a:r>
              <a:rPr lang="en-AU" sz="1200" b="1" i="1" dirty="0">
                <a:solidFill>
                  <a:srgbClr val="333333"/>
                </a:solidFill>
                <a:latin typeface="Arial Narrow" panose="020B0606020202030204" pitchFamily="34" charset="0"/>
              </a:rPr>
              <a:t>Contaminant retention</a:t>
            </a:r>
            <a:r>
              <a:rPr lang="en-AU" sz="1200" b="1" dirty="0">
                <a:solidFill>
                  <a:srgbClr val="333333"/>
                </a:solidFill>
                <a:latin typeface="Arial Narrow" panose="020B0606020202030204" pitchFamily="34" charset="0"/>
              </a:rPr>
              <a:t>: </a:t>
            </a:r>
            <a:r>
              <a:rPr lang="en-AU" sz="1200" dirty="0">
                <a:solidFill>
                  <a:srgbClr val="333333"/>
                </a:solidFill>
                <a:latin typeface="Arial Narrow" panose="020B0606020202030204" pitchFamily="34" charset="0"/>
              </a:rPr>
              <a:t>Land spaces may either serve as sources or sinks for surface and ground-water contaminants such as nutrients, sediment, herbicides and pathogens like faecal bacteria.</a:t>
            </a:r>
          </a:p>
          <a:p>
            <a:r>
              <a:rPr lang="en-AU" sz="1200" b="1" i="1" dirty="0">
                <a:solidFill>
                  <a:srgbClr val="333333"/>
                </a:solidFill>
                <a:latin typeface="Arial Narrow" panose="020B0606020202030204" pitchFamily="34" charset="0"/>
              </a:rPr>
              <a:t>Land-sea biological exchange: </a:t>
            </a:r>
            <a:r>
              <a:rPr lang="en-AU" sz="1200" dirty="0">
                <a:solidFill>
                  <a:srgbClr val="333333"/>
                </a:solidFill>
                <a:latin typeface="Arial Narrow" panose="020B0606020202030204" pitchFamily="34" charset="0"/>
              </a:rPr>
              <a:t>Land-use and land-cover change can affect the abundance of marine species. E.g. Mangrove habitat loss reduces filtration of contaminants </a:t>
            </a:r>
            <a:r>
              <a:rPr lang="en-AU" sz="1200" dirty="0">
                <a:solidFill>
                  <a:srgbClr val="333333"/>
                </a:solidFill>
                <a:latin typeface="Arial Narrow" panose="020B0606020202030204" pitchFamily="34" charset="0"/>
                <a:sym typeface="Wingdings" pitchFamily="2" charset="2"/>
              </a:rPr>
              <a:t></a:t>
            </a:r>
            <a:r>
              <a:rPr lang="en-AU" sz="1200" dirty="0">
                <a:solidFill>
                  <a:srgbClr val="333333"/>
                </a:solidFill>
                <a:latin typeface="Arial Narrow" panose="020B0606020202030204" pitchFamily="34" charset="0"/>
              </a:rPr>
              <a:t> poor water quality</a:t>
            </a:r>
            <a:r>
              <a:rPr lang="en-AU" sz="1200" baseline="30000" dirty="0">
                <a:solidFill>
                  <a:srgbClr val="333333"/>
                </a:solidFill>
                <a:latin typeface="Arial Narrow" panose="020B0606020202030204" pitchFamily="34" charset="0"/>
              </a:rPr>
              <a:t> [1]</a:t>
            </a:r>
            <a:r>
              <a:rPr lang="en-AU" sz="1200" dirty="0">
                <a:solidFill>
                  <a:srgbClr val="333333"/>
                </a:solidFill>
                <a:latin typeface="Arial Narrow" panose="020B0606020202030204" pitchFamily="34" charset="0"/>
              </a:rPr>
              <a:t>.</a:t>
            </a:r>
          </a:p>
        </p:txBody>
      </p:sp>
      <p:sp>
        <p:nvSpPr>
          <p:cNvPr id="11" name="TextBox 10">
            <a:extLst>
              <a:ext uri="{FF2B5EF4-FFF2-40B4-BE49-F238E27FC236}">
                <a16:creationId xmlns:a16="http://schemas.microsoft.com/office/drawing/2014/main" id="{9AA32031-64DF-7EF0-E40F-18C1145749B2}"/>
              </a:ext>
            </a:extLst>
          </p:cNvPr>
          <p:cNvSpPr txBox="1"/>
          <p:nvPr/>
        </p:nvSpPr>
        <p:spPr>
          <a:xfrm>
            <a:off x="491677" y="8456598"/>
            <a:ext cx="6264696" cy="338554"/>
          </a:xfrm>
          <a:prstGeom prst="rect">
            <a:avLst/>
          </a:prstGeom>
          <a:noFill/>
        </p:spPr>
        <p:txBody>
          <a:bodyPr wrap="square" rtlCol="0">
            <a:spAutoFit/>
          </a:bodyPr>
          <a:lstStyle/>
          <a:p>
            <a:r>
              <a:rPr lang="en-US" sz="800" baseline="30000" dirty="0">
                <a:latin typeface="Arial Narrow" panose="020B0606020202030204" pitchFamily="34" charset="0"/>
              </a:rPr>
              <a:t>[1] </a:t>
            </a:r>
            <a:r>
              <a:rPr lang="en-US" sz="800" dirty="0" err="1">
                <a:latin typeface="Arial Narrow" panose="020B0606020202030204" pitchFamily="34" charset="0"/>
              </a:rPr>
              <a:t>Calson</a:t>
            </a:r>
            <a:r>
              <a:rPr lang="en-US" sz="800" dirty="0">
                <a:latin typeface="Arial Narrow" panose="020B0606020202030204" pitchFamily="34" charset="0"/>
              </a:rPr>
              <a:t> R.R. </a:t>
            </a:r>
            <a:r>
              <a:rPr lang="en-US" sz="800" i="1" dirty="0">
                <a:latin typeface="Arial Narrow" panose="020B0606020202030204" pitchFamily="34" charset="0"/>
              </a:rPr>
              <a:t>et al., </a:t>
            </a:r>
            <a:r>
              <a:rPr lang="en-US" sz="800" dirty="0">
                <a:latin typeface="Arial Narrow" panose="020B0606020202030204" pitchFamily="34" charset="0"/>
              </a:rPr>
              <a:t>(2019). Land Use Impacts on Coral Reef Health: A Ridge-to-Reef Perspective. Sec. Marine Conservation and Sustainability</a:t>
            </a:r>
          </a:p>
          <a:p>
            <a:r>
              <a:rPr lang="en-US" sz="800" dirty="0">
                <a:latin typeface="Arial Narrow" panose="020B0606020202030204" pitchFamily="34" charset="0"/>
              </a:rPr>
              <a:t>Volume 6 - 2019 | https://</a:t>
            </a:r>
            <a:r>
              <a:rPr lang="en-US" sz="800" dirty="0" err="1">
                <a:latin typeface="Arial Narrow" panose="020B0606020202030204" pitchFamily="34" charset="0"/>
              </a:rPr>
              <a:t>doi.org</a:t>
            </a:r>
            <a:r>
              <a:rPr lang="en-US" sz="800" dirty="0">
                <a:latin typeface="Arial Narrow" panose="020B0606020202030204" pitchFamily="34" charset="0"/>
              </a:rPr>
              <a:t>/10.3389/fmars.2019.00562</a:t>
            </a:r>
          </a:p>
        </p:txBody>
      </p:sp>
      <p:cxnSp>
        <p:nvCxnSpPr>
          <p:cNvPr id="2" name="Straight Connector 1">
            <a:extLst>
              <a:ext uri="{FF2B5EF4-FFF2-40B4-BE49-F238E27FC236}">
                <a16:creationId xmlns:a16="http://schemas.microsoft.com/office/drawing/2014/main" id="{B37C860D-D8B1-D2CE-DE8F-234A6EA4FA22}"/>
              </a:ext>
            </a:extLst>
          </p:cNvPr>
          <p:cNvCxnSpPr>
            <a:cxnSpLocks/>
          </p:cNvCxnSpPr>
          <p:nvPr/>
        </p:nvCxnSpPr>
        <p:spPr>
          <a:xfrm flipH="1">
            <a:off x="537036" y="8820473"/>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36">
            <a:extLst>
              <a:ext uri="{FF2B5EF4-FFF2-40B4-BE49-F238E27FC236}">
                <a16:creationId xmlns:a16="http://schemas.microsoft.com/office/drawing/2014/main" id="{541171F6-65E4-77EE-10BA-F064EB2F28F5}"/>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3" name="TextBox 36">
            <a:extLst>
              <a:ext uri="{FF2B5EF4-FFF2-40B4-BE49-F238E27FC236}">
                <a16:creationId xmlns:a16="http://schemas.microsoft.com/office/drawing/2014/main" id="{3E0F0497-1DF4-BA67-00CE-167FB0DCBBAF}"/>
              </a:ext>
            </a:extLst>
          </p:cNvPr>
          <p:cNvSpPr txBox="1"/>
          <p:nvPr/>
        </p:nvSpPr>
        <p:spPr>
          <a:xfrm>
            <a:off x="3000157" y="8827894"/>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as a Human Endeavour</a:t>
            </a:r>
            <a:endParaRPr lang="en-AU" sz="1100" b="1" dirty="0">
              <a:latin typeface="Arial Narrow" pitchFamily="34" charset="0"/>
            </a:endParaRPr>
          </a:p>
        </p:txBody>
      </p:sp>
      <p:sp>
        <p:nvSpPr>
          <p:cNvPr id="14" name="TextBox 13">
            <a:extLst>
              <a:ext uri="{FF2B5EF4-FFF2-40B4-BE49-F238E27FC236}">
                <a16:creationId xmlns:a16="http://schemas.microsoft.com/office/drawing/2014/main" id="{A30FB43B-E1C0-F193-D57B-1DB49EBD765D}"/>
              </a:ext>
            </a:extLst>
          </p:cNvPr>
          <p:cNvSpPr txBox="1"/>
          <p:nvPr/>
        </p:nvSpPr>
        <p:spPr>
          <a:xfrm>
            <a:off x="6023609" y="8794027"/>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 52</a:t>
            </a:r>
          </a:p>
        </p:txBody>
      </p:sp>
    </p:spTree>
    <p:extLst>
      <p:ext uri="{BB962C8B-B14F-4D97-AF65-F5344CB8AC3E}">
        <p14:creationId xmlns:p14="http://schemas.microsoft.com/office/powerpoint/2010/main" val="9264983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p:cNvSpPr/>
          <p:nvPr/>
        </p:nvSpPr>
        <p:spPr>
          <a:xfrm>
            <a:off x="531608" y="7427729"/>
            <a:ext cx="5737089" cy="32876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rgbClr val="000000"/>
                </a:solidFill>
                <a:latin typeface="Arial Narrow" panose="020B0606020202030204" pitchFamily="34" charset="0"/>
              </a:rPr>
              <a:t>Activity: Circle all the </a:t>
            </a:r>
            <a:r>
              <a:rPr lang="en-AU" sz="1200" b="1" i="1" dirty="0">
                <a:solidFill>
                  <a:srgbClr val="000000"/>
                </a:solidFill>
                <a:latin typeface="Arial Narrow" panose="020B0606020202030204" pitchFamily="34" charset="0"/>
              </a:rPr>
              <a:t>trustworthy </a:t>
            </a:r>
            <a:r>
              <a:rPr lang="en-AU" sz="1200" b="1" dirty="0">
                <a:solidFill>
                  <a:srgbClr val="000000"/>
                </a:solidFill>
                <a:latin typeface="Arial Narrow" panose="020B0606020202030204" pitchFamily="34" charset="0"/>
              </a:rPr>
              <a:t>and </a:t>
            </a:r>
            <a:r>
              <a:rPr lang="en-AU" sz="1200" b="1" i="1" dirty="0">
                <a:solidFill>
                  <a:srgbClr val="000000"/>
                </a:solidFill>
                <a:latin typeface="Arial Narrow" panose="020B0606020202030204" pitchFamily="34" charset="0"/>
              </a:rPr>
              <a:t>reputable</a:t>
            </a:r>
            <a:r>
              <a:rPr lang="en-AU" sz="1200" b="1" dirty="0">
                <a:solidFill>
                  <a:srgbClr val="000000"/>
                </a:solidFill>
                <a:latin typeface="Arial Narrow" panose="020B0606020202030204" pitchFamily="34" charset="0"/>
              </a:rPr>
              <a:t> information sources</a:t>
            </a:r>
          </a:p>
        </p:txBody>
      </p:sp>
      <p:sp>
        <p:nvSpPr>
          <p:cNvPr id="34" name="Rectangle 33"/>
          <p:cNvSpPr/>
          <p:nvPr/>
        </p:nvSpPr>
        <p:spPr>
          <a:xfrm>
            <a:off x="526935" y="7824982"/>
            <a:ext cx="5737089" cy="32876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rgbClr val="000000"/>
                </a:solidFill>
                <a:latin typeface="Arial Narrow" panose="020B0606020202030204" pitchFamily="34" charset="0"/>
              </a:rPr>
              <a:t>Activity: </a:t>
            </a:r>
            <a:r>
              <a:rPr lang="en-AU" sz="1200" b="1" u="sng" dirty="0">
                <a:solidFill>
                  <a:srgbClr val="000000"/>
                </a:solidFill>
                <a:latin typeface="Arial Narrow" panose="020B0606020202030204" pitchFamily="34" charset="0"/>
              </a:rPr>
              <a:t>Underline</a:t>
            </a:r>
            <a:r>
              <a:rPr lang="en-AU" sz="1200" b="1" dirty="0">
                <a:solidFill>
                  <a:srgbClr val="000000"/>
                </a:solidFill>
                <a:latin typeface="Arial Narrow" panose="020B0606020202030204" pitchFamily="34" charset="0"/>
              </a:rPr>
              <a:t> information sources that people pay most attention to, or understand best</a:t>
            </a:r>
          </a:p>
        </p:txBody>
      </p:sp>
      <p:sp>
        <p:nvSpPr>
          <p:cNvPr id="35" name="Rectangle 34"/>
          <p:cNvSpPr/>
          <p:nvPr/>
        </p:nvSpPr>
        <p:spPr>
          <a:xfrm>
            <a:off x="526935" y="8447151"/>
            <a:ext cx="5737089" cy="328761"/>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rgbClr val="000000"/>
                </a:solidFill>
                <a:latin typeface="Arial Narrow" panose="020B0606020202030204" pitchFamily="34" charset="0"/>
              </a:rPr>
              <a:t>Activity: </a:t>
            </a:r>
            <a:r>
              <a:rPr lang="en-AU" sz="1200" b="1" dirty="0" err="1">
                <a:solidFill>
                  <a:srgbClr val="000000"/>
                </a:solidFill>
                <a:latin typeface="Arial Narrow" panose="020B0606020202030204" pitchFamily="34" charset="0"/>
              </a:rPr>
              <a:t>Astericks</a:t>
            </a:r>
            <a:r>
              <a:rPr lang="en-AU" sz="1200" b="1" dirty="0">
                <a:solidFill>
                  <a:srgbClr val="000000"/>
                </a:solidFill>
                <a:latin typeface="Arial Narrow" panose="020B0606020202030204" pitchFamily="34" charset="0"/>
              </a:rPr>
              <a:t>* information sources that are related to educating people in </a:t>
            </a:r>
            <a:r>
              <a:rPr lang="en-AU" sz="1200" b="1" i="1" dirty="0">
                <a:solidFill>
                  <a:srgbClr val="000000"/>
                </a:solidFill>
                <a:latin typeface="Arial Narrow" panose="020B0606020202030204" pitchFamily="34" charset="0"/>
              </a:rPr>
              <a:t>sustainability</a:t>
            </a:r>
          </a:p>
        </p:txBody>
      </p:sp>
      <p:sp>
        <p:nvSpPr>
          <p:cNvPr id="38" name="Rectangle 37">
            <a:extLst>
              <a:ext uri="{FF2B5EF4-FFF2-40B4-BE49-F238E27FC236}">
                <a16:creationId xmlns:a16="http://schemas.microsoft.com/office/drawing/2014/main" id="{5E87C0CE-1E68-4C5E-9297-4B0DF151B342}"/>
              </a:ext>
            </a:extLst>
          </p:cNvPr>
          <p:cNvSpPr/>
          <p:nvPr/>
        </p:nvSpPr>
        <p:spPr>
          <a:xfrm>
            <a:off x="430957" y="3975570"/>
            <a:ext cx="6044760" cy="523220"/>
          </a:xfrm>
          <a:prstGeom prst="rect">
            <a:avLst/>
          </a:prstGeom>
        </p:spPr>
        <p:txBody>
          <a:bodyPr wrap="square">
            <a:spAutoFit/>
          </a:bodyPr>
          <a:lstStyle/>
          <a:p>
            <a:r>
              <a:rPr lang="en-AU" sz="1600" b="1" dirty="0">
                <a:solidFill>
                  <a:srgbClr val="000000"/>
                </a:solidFill>
                <a:latin typeface="Arial Narrow" panose="020B0606020202030204" pitchFamily="34" charset="0"/>
              </a:rPr>
              <a:t>How do stakeholders become informed? </a:t>
            </a:r>
          </a:p>
          <a:p>
            <a:r>
              <a:rPr lang="en-AU" sz="1200" dirty="0">
                <a:solidFill>
                  <a:srgbClr val="000000"/>
                </a:solidFill>
                <a:latin typeface="Arial Narrow" panose="020B0606020202030204" pitchFamily="34" charset="0"/>
              </a:rPr>
              <a:t>Where do stakeholders obtain their information from? What and who influences opinions and behaviours? </a:t>
            </a:r>
          </a:p>
        </p:txBody>
      </p:sp>
      <p:sp>
        <p:nvSpPr>
          <p:cNvPr id="39" name="Rectangle 38">
            <a:extLst>
              <a:ext uri="{FF2B5EF4-FFF2-40B4-BE49-F238E27FC236}">
                <a16:creationId xmlns:a16="http://schemas.microsoft.com/office/drawing/2014/main" id="{E1CAB808-B599-4588-8EC2-AE69E65F9FFB}"/>
              </a:ext>
            </a:extLst>
          </p:cNvPr>
          <p:cNvSpPr/>
          <p:nvPr/>
        </p:nvSpPr>
        <p:spPr>
          <a:xfrm>
            <a:off x="430957" y="977639"/>
            <a:ext cx="5992173" cy="2000548"/>
          </a:xfrm>
          <a:prstGeom prst="rect">
            <a:avLst/>
          </a:prstGeom>
        </p:spPr>
        <p:txBody>
          <a:bodyPr wrap="square">
            <a:spAutoFit/>
          </a:bodyPr>
          <a:lstStyle/>
          <a:p>
            <a:r>
              <a:rPr lang="en-AU" sz="1600" b="1" dirty="0">
                <a:solidFill>
                  <a:srgbClr val="000000"/>
                </a:solidFill>
                <a:latin typeface="Arial Narrow" panose="020B0606020202030204" pitchFamily="34" charset="0"/>
              </a:rPr>
              <a:t>The holders of stakes</a:t>
            </a:r>
          </a:p>
          <a:p>
            <a:r>
              <a:rPr lang="en-AU" sz="1200" dirty="0">
                <a:solidFill>
                  <a:srgbClr val="000000"/>
                </a:solidFill>
                <a:latin typeface="Arial Narrow" panose="020B0606020202030204" pitchFamily="34" charset="0"/>
              </a:rPr>
              <a:t>A stakeholder is a person or group of people who have an interest in (and will be affected by) the outcome of an environmental management decision. Examples of stakeholders include: locals, students, scientists, agencies, business owners and indigenous peoples. Stakeholder consultation and participation involves processes whereby all those with a </a:t>
            </a:r>
            <a:r>
              <a:rPr lang="en-AU" sz="1200" i="1" dirty="0">
                <a:solidFill>
                  <a:srgbClr val="000000"/>
                </a:solidFill>
                <a:latin typeface="Arial Narrow" panose="020B0606020202030204" pitchFamily="34" charset="0"/>
              </a:rPr>
              <a:t>stake</a:t>
            </a:r>
            <a:r>
              <a:rPr lang="en-AU" sz="1200" dirty="0">
                <a:solidFill>
                  <a:srgbClr val="000000"/>
                </a:solidFill>
                <a:latin typeface="Arial Narrow" panose="020B0606020202030204" pitchFamily="34" charset="0"/>
              </a:rPr>
              <a:t> in the outcome of a plan or project can actively contribute to decisions on planning and management. If no stakeholders speak up, there’s a real risk that decisions made may </a:t>
            </a:r>
            <a:r>
              <a:rPr lang="en-AU" sz="1200" i="1" dirty="0">
                <a:solidFill>
                  <a:srgbClr val="000000"/>
                </a:solidFill>
                <a:latin typeface="Arial Narrow" panose="020B0606020202030204" pitchFamily="34" charset="0"/>
              </a:rPr>
              <a:t>not</a:t>
            </a:r>
            <a:r>
              <a:rPr lang="en-AU" sz="1200" dirty="0">
                <a:solidFill>
                  <a:srgbClr val="000000"/>
                </a:solidFill>
                <a:latin typeface="Arial Narrow" panose="020B0606020202030204" pitchFamily="34" charset="0"/>
              </a:rPr>
              <a:t> be sustainable. When stakeholders are willing to speak up, they’re able to influence what decisions are made. With so much influence, it’s important they’re well educated. When educated, stakeholders can make informed decisions and contributions to the decision-making process that encourage sustainable management practices. </a:t>
            </a:r>
          </a:p>
        </p:txBody>
      </p:sp>
      <p:sp>
        <p:nvSpPr>
          <p:cNvPr id="42" name="Rectangle 41">
            <a:extLst>
              <a:ext uri="{FF2B5EF4-FFF2-40B4-BE49-F238E27FC236}">
                <a16:creationId xmlns:a16="http://schemas.microsoft.com/office/drawing/2014/main" id="{EB87917C-412C-4F86-A298-284AF72E7B17}"/>
              </a:ext>
            </a:extLst>
          </p:cNvPr>
          <p:cNvSpPr/>
          <p:nvPr/>
        </p:nvSpPr>
        <p:spPr>
          <a:xfrm>
            <a:off x="523698" y="3011522"/>
            <a:ext cx="5737089" cy="907357"/>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b="1" dirty="0">
                <a:solidFill>
                  <a:srgbClr val="000000"/>
                </a:solidFill>
                <a:latin typeface="Arial Narrow" panose="020B0606020202030204" pitchFamily="34" charset="0"/>
              </a:rPr>
              <a:t>Q.  What could happen if stakeholders don’t speak up, or are not educated? Ans. </a:t>
            </a:r>
          </a:p>
        </p:txBody>
      </p:sp>
      <p:sp>
        <p:nvSpPr>
          <p:cNvPr id="43" name="Rectangle 42">
            <a:extLst>
              <a:ext uri="{FF2B5EF4-FFF2-40B4-BE49-F238E27FC236}">
                <a16:creationId xmlns:a16="http://schemas.microsoft.com/office/drawing/2014/main" id="{06EC5F7C-F581-45D8-96BE-1F7275ECB807}"/>
              </a:ext>
            </a:extLst>
          </p:cNvPr>
          <p:cNvSpPr/>
          <p:nvPr/>
        </p:nvSpPr>
        <p:spPr>
          <a:xfrm>
            <a:off x="586524" y="3303067"/>
            <a:ext cx="5603706" cy="57599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1200" dirty="0">
                <a:solidFill>
                  <a:schemeClr val="bg1">
                    <a:lumMod val="50000"/>
                  </a:schemeClr>
                </a:solidFill>
                <a:latin typeface="Comic Sans MS" panose="030F0702030302020204" pitchFamily="66" charset="0"/>
              </a:rPr>
              <a:t>There’s a real risk that decisions made may not be sustainable. </a:t>
            </a:r>
          </a:p>
        </p:txBody>
      </p:sp>
      <p:sp>
        <p:nvSpPr>
          <p:cNvPr id="44" name="Rectangle 43">
            <a:extLst>
              <a:ext uri="{FF2B5EF4-FFF2-40B4-BE49-F238E27FC236}">
                <a16:creationId xmlns:a16="http://schemas.microsoft.com/office/drawing/2014/main" id="{119C59A6-6C96-4276-BEE8-D13B43E97D36}"/>
              </a:ext>
            </a:extLst>
          </p:cNvPr>
          <p:cNvSpPr/>
          <p:nvPr/>
        </p:nvSpPr>
        <p:spPr>
          <a:xfrm>
            <a:off x="531608" y="4532125"/>
            <a:ext cx="5737089" cy="328761"/>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rPr>
              <a:t>Activity: Below, write as many </a:t>
            </a:r>
            <a:r>
              <a:rPr lang="en-AU" sz="1200" b="1" i="1" dirty="0">
                <a:solidFill>
                  <a:schemeClr val="bg1"/>
                </a:solidFill>
                <a:latin typeface="Arial Narrow" panose="020B0606020202030204" pitchFamily="34" charset="0"/>
              </a:rPr>
              <a:t>examples</a:t>
            </a:r>
            <a:r>
              <a:rPr lang="en-AU" sz="1200" b="1" dirty="0">
                <a:solidFill>
                  <a:schemeClr val="bg1"/>
                </a:solidFill>
                <a:latin typeface="Arial Narrow" panose="020B0606020202030204" pitchFamily="34" charset="0"/>
              </a:rPr>
              <a:t> of sources of information as you can</a:t>
            </a:r>
          </a:p>
        </p:txBody>
      </p:sp>
      <p:cxnSp>
        <p:nvCxnSpPr>
          <p:cNvPr id="45" name="Straight Connector 44">
            <a:extLst>
              <a:ext uri="{FF2B5EF4-FFF2-40B4-BE49-F238E27FC236}">
                <a16:creationId xmlns:a16="http://schemas.microsoft.com/office/drawing/2014/main" id="{2DF420BF-8EB9-412B-A72D-670FD728EF09}"/>
              </a:ext>
            </a:extLst>
          </p:cNvPr>
          <p:cNvCxnSpPr/>
          <p:nvPr/>
        </p:nvCxnSpPr>
        <p:spPr>
          <a:xfrm flipH="1">
            <a:off x="508057" y="3976302"/>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Rectangle 45">
            <a:extLst>
              <a:ext uri="{FF2B5EF4-FFF2-40B4-BE49-F238E27FC236}">
                <a16:creationId xmlns:a16="http://schemas.microsoft.com/office/drawing/2014/main" id="{E180D3ED-FA76-48B4-9BBD-ACF78872832B}"/>
              </a:ext>
            </a:extLst>
          </p:cNvPr>
          <p:cNvSpPr/>
          <p:nvPr/>
        </p:nvSpPr>
        <p:spPr>
          <a:xfrm>
            <a:off x="457251" y="8149862"/>
            <a:ext cx="6207034" cy="276999"/>
          </a:xfrm>
          <a:prstGeom prst="rect">
            <a:avLst/>
          </a:prstGeom>
        </p:spPr>
        <p:txBody>
          <a:bodyPr wrap="square">
            <a:spAutoFit/>
          </a:bodyPr>
          <a:lstStyle/>
          <a:p>
            <a:r>
              <a:rPr lang="en-AU" sz="1200" b="1" dirty="0">
                <a:solidFill>
                  <a:srgbClr val="000000"/>
                </a:solidFill>
                <a:latin typeface="Arial Narrow" panose="020B0606020202030204" pitchFamily="34" charset="0"/>
              </a:rPr>
              <a:t>Q. </a:t>
            </a:r>
            <a:r>
              <a:rPr lang="en-AU" sz="1200" dirty="0">
                <a:solidFill>
                  <a:srgbClr val="000000"/>
                </a:solidFill>
                <a:latin typeface="Arial Narrow" panose="020B0606020202030204" pitchFamily="34" charset="0"/>
              </a:rPr>
              <a:t>Did you circle and underline the same ones? </a:t>
            </a:r>
            <a:r>
              <a:rPr lang="en-AU" sz="1200" b="1" dirty="0">
                <a:solidFill>
                  <a:srgbClr val="000000"/>
                </a:solidFill>
                <a:latin typeface="Arial Narrow" panose="020B0606020202030204" pitchFamily="34" charset="0"/>
              </a:rPr>
              <a:t>Ans. [Yes][No][sort of]. </a:t>
            </a:r>
            <a:r>
              <a:rPr lang="en-AU" sz="1200" dirty="0">
                <a:solidFill>
                  <a:srgbClr val="000000"/>
                </a:solidFill>
                <a:latin typeface="Arial Narrow" panose="020B0606020202030204" pitchFamily="34" charset="0"/>
              </a:rPr>
              <a:t>Compare answers. </a:t>
            </a:r>
            <a:r>
              <a:rPr lang="en-AU" sz="1200" b="1" dirty="0">
                <a:solidFill>
                  <a:srgbClr val="000000"/>
                </a:solidFill>
                <a:latin typeface="Arial Narrow" panose="020B0606020202030204" pitchFamily="34" charset="0"/>
              </a:rPr>
              <a:t>Discuss</a:t>
            </a:r>
            <a:r>
              <a:rPr lang="en-AU" sz="1200" dirty="0">
                <a:solidFill>
                  <a:srgbClr val="000000"/>
                </a:solidFill>
                <a:latin typeface="Arial Narrow" panose="020B0606020202030204" pitchFamily="34" charset="0"/>
              </a:rPr>
              <a:t>.</a:t>
            </a:r>
          </a:p>
        </p:txBody>
      </p:sp>
      <p:cxnSp>
        <p:nvCxnSpPr>
          <p:cNvPr id="47" name="Straight Connector 46">
            <a:extLst>
              <a:ext uri="{FF2B5EF4-FFF2-40B4-BE49-F238E27FC236}">
                <a16:creationId xmlns:a16="http://schemas.microsoft.com/office/drawing/2014/main" id="{9E6E45C7-3781-4923-B2FF-A18CE877A42C}"/>
              </a:ext>
            </a:extLst>
          </p:cNvPr>
          <p:cNvCxnSpPr/>
          <p:nvPr/>
        </p:nvCxnSpPr>
        <p:spPr>
          <a:xfrm flipH="1">
            <a:off x="481438" y="971600"/>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D6AE94C5-EC07-4464-8B22-E97E68BBBA11}"/>
              </a:ext>
            </a:extLst>
          </p:cNvPr>
          <p:cNvSpPr txBox="1"/>
          <p:nvPr/>
        </p:nvSpPr>
        <p:spPr>
          <a:xfrm>
            <a:off x="1416512" y="179512"/>
            <a:ext cx="3890491" cy="861774"/>
          </a:xfrm>
          <a:prstGeom prst="rect">
            <a:avLst/>
          </a:prstGeom>
          <a:noFill/>
        </p:spPr>
        <p:txBody>
          <a:bodyPr wrap="square" rtlCol="0">
            <a:spAutoFit/>
          </a:bodyPr>
          <a:lstStyle/>
          <a:p>
            <a:r>
              <a:rPr lang="en-US" b="1" dirty="0">
                <a:latin typeface="Arial Narrow" pitchFamily="34" charset="0"/>
              </a:rPr>
              <a:t>28. High stakes – </a:t>
            </a:r>
            <a:r>
              <a:rPr lang="en-US" sz="1200" dirty="0">
                <a:latin typeface="Arial Narrow" pitchFamily="34" charset="0"/>
              </a:rPr>
              <a:t>Discuss that the education of stakeholders is essential to encouraging sustainable management practices</a:t>
            </a:r>
            <a:endParaRPr lang="en-US" sz="1200" i="1" dirty="0">
              <a:latin typeface="Arial Narrow" pitchFamily="34" charset="0"/>
            </a:endParaRPr>
          </a:p>
          <a:p>
            <a:endParaRPr lang="en-US" sz="800" i="1" dirty="0">
              <a:latin typeface="Arial Narrow" pitchFamily="34" charset="0"/>
            </a:endParaRPr>
          </a:p>
        </p:txBody>
      </p:sp>
      <p:sp>
        <p:nvSpPr>
          <p:cNvPr id="49" name="TextBox 17">
            <a:extLst>
              <a:ext uri="{FF2B5EF4-FFF2-40B4-BE49-F238E27FC236}">
                <a16:creationId xmlns:a16="http://schemas.microsoft.com/office/drawing/2014/main" id="{E6009115-1CBE-4358-B161-5F2D1A7AEB04}"/>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50" name="TextBox 49">
            <a:extLst>
              <a:ext uri="{FF2B5EF4-FFF2-40B4-BE49-F238E27FC236}">
                <a16:creationId xmlns:a16="http://schemas.microsoft.com/office/drawing/2014/main" id="{32FBA474-4F01-4AF9-84AF-A802870C66B9}"/>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3" name="TextBox 52">
            <a:extLst>
              <a:ext uri="{FF2B5EF4-FFF2-40B4-BE49-F238E27FC236}">
                <a16:creationId xmlns:a16="http://schemas.microsoft.com/office/drawing/2014/main" id="{1018910A-2F94-4FF1-8F31-0621291CC397}"/>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6" name="Straight Connector 5">
            <a:extLst>
              <a:ext uri="{FF2B5EF4-FFF2-40B4-BE49-F238E27FC236}">
                <a16:creationId xmlns:a16="http://schemas.microsoft.com/office/drawing/2014/main" id="{5E7E9BF4-9A5F-8D08-9C91-0FC271EF7194}"/>
              </a:ext>
            </a:extLst>
          </p:cNvPr>
          <p:cNvCxnSpPr>
            <a:cxnSpLocks/>
          </p:cNvCxnSpPr>
          <p:nvPr/>
        </p:nvCxnSpPr>
        <p:spPr>
          <a:xfrm flipH="1">
            <a:off x="537036" y="8820473"/>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36">
            <a:extLst>
              <a:ext uri="{FF2B5EF4-FFF2-40B4-BE49-F238E27FC236}">
                <a16:creationId xmlns:a16="http://schemas.microsoft.com/office/drawing/2014/main" id="{E22A4BB7-1254-EE74-BD78-44E9A5E4DCC7}"/>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8" name="TextBox 36">
            <a:extLst>
              <a:ext uri="{FF2B5EF4-FFF2-40B4-BE49-F238E27FC236}">
                <a16:creationId xmlns:a16="http://schemas.microsoft.com/office/drawing/2014/main" id="{4D2825CC-4959-1967-9207-BD689D441E6A}"/>
              </a:ext>
            </a:extLst>
          </p:cNvPr>
          <p:cNvSpPr txBox="1"/>
          <p:nvPr/>
        </p:nvSpPr>
        <p:spPr>
          <a:xfrm>
            <a:off x="3000157" y="8827894"/>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as a Human Endeavour</a:t>
            </a:r>
            <a:endParaRPr lang="en-AU" sz="1100" b="1" dirty="0">
              <a:latin typeface="Arial Narrow" pitchFamily="34" charset="0"/>
            </a:endParaRPr>
          </a:p>
        </p:txBody>
      </p:sp>
      <p:sp>
        <p:nvSpPr>
          <p:cNvPr id="9" name="TextBox 8">
            <a:extLst>
              <a:ext uri="{FF2B5EF4-FFF2-40B4-BE49-F238E27FC236}">
                <a16:creationId xmlns:a16="http://schemas.microsoft.com/office/drawing/2014/main" id="{88B0E5F5-8E3C-595B-E479-5062EADD84B7}"/>
              </a:ext>
            </a:extLst>
          </p:cNvPr>
          <p:cNvSpPr txBox="1"/>
          <p:nvPr/>
        </p:nvSpPr>
        <p:spPr>
          <a:xfrm>
            <a:off x="6023609" y="8794027"/>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 53</a:t>
            </a:r>
          </a:p>
        </p:txBody>
      </p:sp>
      <p:sp>
        <p:nvSpPr>
          <p:cNvPr id="2" name="Rectangle 1">
            <a:extLst>
              <a:ext uri="{FF2B5EF4-FFF2-40B4-BE49-F238E27FC236}">
                <a16:creationId xmlns:a16="http://schemas.microsoft.com/office/drawing/2014/main" id="{31F0E4BA-BED4-BC7F-9B1D-5589F22E57B4}"/>
              </a:ext>
            </a:extLst>
          </p:cNvPr>
          <p:cNvSpPr/>
          <p:nvPr/>
        </p:nvSpPr>
        <p:spPr>
          <a:xfrm>
            <a:off x="531608" y="4938389"/>
            <a:ext cx="5737089" cy="2420848"/>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71450" indent="-171450">
              <a:buFont typeface="Arial" panose="020B0604020202020204" pitchFamily="34" charset="0"/>
              <a:buChar char="•"/>
            </a:pPr>
            <a:r>
              <a:rPr lang="en-AU" sz="1100" dirty="0">
                <a:solidFill>
                  <a:schemeClr val="bg1">
                    <a:lumMod val="50000"/>
                  </a:schemeClr>
                </a:solidFill>
                <a:latin typeface="Comic Sans MS" panose="030F0702030302020204" pitchFamily="66" charset="0"/>
              </a:rPr>
              <a:t>Google (google scholar*, </a:t>
            </a:r>
            <a:r>
              <a:rPr lang="en-AU" sz="1100" u="sng" dirty="0" err="1">
                <a:solidFill>
                  <a:schemeClr val="bg1">
                    <a:lumMod val="50000"/>
                  </a:schemeClr>
                </a:solidFill>
                <a:latin typeface="Comic Sans MS" panose="030F0702030302020204" pitchFamily="66" charset="0"/>
              </a:rPr>
              <a:t>wikapedia</a:t>
            </a:r>
            <a:r>
              <a:rPr lang="en-AU" sz="1100" dirty="0">
                <a:solidFill>
                  <a:schemeClr val="bg1">
                    <a:lumMod val="50000"/>
                  </a:schemeClr>
                </a:solidFill>
                <a:latin typeface="Comic Sans MS" panose="030F0702030302020204" pitchFamily="66" charset="0"/>
              </a:rPr>
              <a:t>)</a:t>
            </a:r>
          </a:p>
          <a:p>
            <a:pPr marL="171450" indent="-171450">
              <a:buFont typeface="Arial" panose="020B0604020202020204" pitchFamily="34" charset="0"/>
              <a:buChar char="•"/>
            </a:pPr>
            <a:r>
              <a:rPr lang="en-AU" sz="1100" dirty="0">
                <a:solidFill>
                  <a:schemeClr val="bg1">
                    <a:lumMod val="50000"/>
                  </a:schemeClr>
                </a:solidFill>
                <a:latin typeface="Comic Sans MS" panose="030F0702030302020204" pitchFamily="66" charset="0"/>
              </a:rPr>
              <a:t>People of Authority (parents, teachers, educators, religious figures)</a:t>
            </a:r>
          </a:p>
          <a:p>
            <a:pPr marL="171450" indent="-171450">
              <a:buFont typeface="Arial" panose="020B0604020202020204" pitchFamily="34" charset="0"/>
              <a:buChar char="•"/>
            </a:pPr>
            <a:r>
              <a:rPr lang="en-AU" sz="1100" dirty="0">
                <a:solidFill>
                  <a:schemeClr val="bg1">
                    <a:lumMod val="50000"/>
                  </a:schemeClr>
                </a:solidFill>
                <a:latin typeface="Comic Sans MS" panose="030F0702030302020204" pitchFamily="66" charset="0"/>
              </a:rPr>
              <a:t>Written text (textbooks*, magazines, newspapers, journal articles*) </a:t>
            </a:r>
          </a:p>
          <a:p>
            <a:pPr marL="171450" indent="-171450">
              <a:buFont typeface="Arial" panose="020B0604020202020204" pitchFamily="34" charset="0"/>
              <a:buChar char="•"/>
            </a:pPr>
            <a:r>
              <a:rPr lang="en-AU" sz="1100" u="sng" dirty="0">
                <a:solidFill>
                  <a:schemeClr val="bg1">
                    <a:lumMod val="50000"/>
                  </a:schemeClr>
                </a:solidFill>
                <a:latin typeface="Comic Sans MS" panose="030F0702030302020204" pitchFamily="66" charset="0"/>
              </a:rPr>
              <a:t>Social Media (twitter, snapchat, </a:t>
            </a:r>
            <a:r>
              <a:rPr lang="en-AU" sz="1100" u="sng" dirty="0" err="1">
                <a:solidFill>
                  <a:schemeClr val="bg1">
                    <a:lumMod val="50000"/>
                  </a:schemeClr>
                </a:solidFill>
                <a:latin typeface="Comic Sans MS" panose="030F0702030302020204" pitchFamily="66" charset="0"/>
              </a:rPr>
              <a:t>facebook</a:t>
            </a:r>
            <a:r>
              <a:rPr lang="en-AU" sz="1100" u="sng" dirty="0">
                <a:solidFill>
                  <a:schemeClr val="bg1">
                    <a:lumMod val="50000"/>
                  </a:schemeClr>
                </a:solidFill>
                <a:latin typeface="Comic Sans MS" panose="030F0702030302020204" pitchFamily="66" charset="0"/>
              </a:rPr>
              <a:t>…)</a:t>
            </a:r>
          </a:p>
          <a:p>
            <a:pPr marL="171450" indent="-171450">
              <a:buFont typeface="Arial" panose="020B0604020202020204" pitchFamily="34" charset="0"/>
              <a:buChar char="•"/>
            </a:pPr>
            <a:r>
              <a:rPr lang="en-AU" sz="1100" dirty="0">
                <a:solidFill>
                  <a:schemeClr val="bg1">
                    <a:lumMod val="50000"/>
                  </a:schemeClr>
                </a:solidFill>
                <a:latin typeface="Comic Sans MS" panose="030F0702030302020204" pitchFamily="66" charset="0"/>
              </a:rPr>
              <a:t>Advertising Material (commercials, flyers, posters, signs, billboards)</a:t>
            </a:r>
          </a:p>
          <a:p>
            <a:pPr marL="171450" indent="-171450">
              <a:buFont typeface="Arial" panose="020B0604020202020204" pitchFamily="34" charset="0"/>
              <a:buChar char="•"/>
            </a:pPr>
            <a:r>
              <a:rPr lang="en-AU" sz="1100" u="sng" dirty="0">
                <a:solidFill>
                  <a:schemeClr val="bg1">
                    <a:lumMod val="50000"/>
                  </a:schemeClr>
                </a:solidFill>
                <a:latin typeface="Comic Sans MS" panose="030F0702030302020204" pitchFamily="66" charset="0"/>
              </a:rPr>
              <a:t>Television &amp; </a:t>
            </a:r>
            <a:r>
              <a:rPr lang="en-AU" sz="1100" u="sng" dirty="0" err="1">
                <a:solidFill>
                  <a:schemeClr val="bg1">
                    <a:lumMod val="50000"/>
                  </a:schemeClr>
                </a:solidFill>
                <a:latin typeface="Comic Sans MS" panose="030F0702030302020204" pitchFamily="66" charset="0"/>
              </a:rPr>
              <a:t>Youtube</a:t>
            </a:r>
            <a:r>
              <a:rPr lang="en-AU" sz="1100" u="sng" dirty="0">
                <a:solidFill>
                  <a:schemeClr val="bg1">
                    <a:lumMod val="50000"/>
                  </a:schemeClr>
                </a:solidFill>
                <a:latin typeface="Comic Sans MS" panose="030F0702030302020204" pitchFamily="66" charset="0"/>
              </a:rPr>
              <a:t> </a:t>
            </a:r>
            <a:r>
              <a:rPr lang="en-AU" sz="1100" dirty="0">
                <a:solidFill>
                  <a:schemeClr val="bg1">
                    <a:lumMod val="50000"/>
                  </a:schemeClr>
                </a:solidFill>
                <a:latin typeface="Comic Sans MS" panose="030F0702030302020204" pitchFamily="66" charset="0"/>
              </a:rPr>
              <a:t>(news programmes, blogs, podcasts)</a:t>
            </a:r>
          </a:p>
          <a:p>
            <a:pPr marL="171450" indent="-171450">
              <a:buFont typeface="Arial" panose="020B0604020202020204" pitchFamily="34" charset="0"/>
              <a:buChar char="•"/>
            </a:pPr>
            <a:r>
              <a:rPr lang="en-AU" sz="1100" u="sng" dirty="0">
                <a:solidFill>
                  <a:schemeClr val="bg1">
                    <a:lumMod val="50000"/>
                  </a:schemeClr>
                </a:solidFill>
                <a:latin typeface="Comic Sans MS" panose="030F0702030302020204" pitchFamily="66" charset="0"/>
              </a:rPr>
              <a:t>Friends</a:t>
            </a:r>
            <a:r>
              <a:rPr lang="en-AU" sz="1100" dirty="0">
                <a:solidFill>
                  <a:schemeClr val="bg1">
                    <a:lumMod val="50000"/>
                  </a:schemeClr>
                </a:solidFill>
                <a:latin typeface="Comic Sans MS" panose="030F0702030302020204" pitchFamily="66" charset="0"/>
              </a:rPr>
              <a:t> (spoken word)</a:t>
            </a:r>
          </a:p>
          <a:p>
            <a:pPr marL="171450" indent="-171450">
              <a:buFont typeface="Arial" panose="020B0604020202020204" pitchFamily="34" charset="0"/>
              <a:buChar char="•"/>
            </a:pPr>
            <a:r>
              <a:rPr lang="en-AU" sz="1100" dirty="0">
                <a:solidFill>
                  <a:schemeClr val="bg1">
                    <a:lumMod val="50000"/>
                  </a:schemeClr>
                </a:solidFill>
                <a:latin typeface="Comic Sans MS" panose="030F0702030302020204" pitchFamily="66" charset="0"/>
              </a:rPr>
              <a:t>Work (work colleagues, manager, supervisor, company personnel)</a:t>
            </a:r>
          </a:p>
          <a:p>
            <a:pPr marL="171450" indent="-171450">
              <a:buFont typeface="Arial" panose="020B0604020202020204" pitchFamily="34" charset="0"/>
              <a:buChar char="•"/>
            </a:pPr>
            <a:r>
              <a:rPr lang="en-AU" sz="1100" dirty="0">
                <a:solidFill>
                  <a:schemeClr val="bg1">
                    <a:lumMod val="50000"/>
                  </a:schemeClr>
                </a:solidFill>
                <a:latin typeface="Comic Sans MS" panose="030F0702030302020204" pitchFamily="66" charset="0"/>
              </a:rPr>
              <a:t>Movies (drama, romance, horror films, comedy, thriller, </a:t>
            </a:r>
            <a:r>
              <a:rPr lang="en-AU" sz="1100" u="sng" dirty="0">
                <a:solidFill>
                  <a:schemeClr val="bg1">
                    <a:lumMod val="50000"/>
                  </a:schemeClr>
                </a:solidFill>
                <a:latin typeface="Comic Sans MS" panose="030F0702030302020204" pitchFamily="66" charset="0"/>
              </a:rPr>
              <a:t>documentaries*</a:t>
            </a:r>
            <a:r>
              <a:rPr lang="en-AU" sz="1100" dirty="0">
                <a:solidFill>
                  <a:schemeClr val="bg1">
                    <a:lumMod val="50000"/>
                  </a:schemeClr>
                </a:solidFill>
                <a:latin typeface="Comic Sans MS" panose="030F0702030302020204" pitchFamily="66" charset="0"/>
              </a:rPr>
              <a:t>)</a:t>
            </a:r>
          </a:p>
          <a:p>
            <a:pPr marL="171450" indent="-171450">
              <a:buFont typeface="Arial" panose="020B0604020202020204" pitchFamily="34" charset="0"/>
              <a:buChar char="•"/>
            </a:pPr>
            <a:r>
              <a:rPr lang="en-AU" sz="1100" dirty="0">
                <a:solidFill>
                  <a:schemeClr val="bg1">
                    <a:lumMod val="50000"/>
                  </a:schemeClr>
                </a:solidFill>
                <a:latin typeface="Comic Sans MS" panose="030F0702030302020204" pitchFamily="66" charset="0"/>
              </a:rPr>
              <a:t>Music (words to songs, music celebrities)</a:t>
            </a:r>
          </a:p>
          <a:p>
            <a:pPr marL="171450" indent="-171450">
              <a:buFont typeface="Arial" panose="020B0604020202020204" pitchFamily="34" charset="0"/>
              <a:buChar char="•"/>
            </a:pPr>
            <a:r>
              <a:rPr lang="en-AU" sz="1100" dirty="0">
                <a:solidFill>
                  <a:schemeClr val="bg1">
                    <a:lumMod val="50000"/>
                  </a:schemeClr>
                </a:solidFill>
                <a:latin typeface="Comic Sans MS" panose="030F0702030302020204" pitchFamily="66" charset="0"/>
              </a:rPr>
              <a:t>Notices (school, work, community*)</a:t>
            </a:r>
          </a:p>
          <a:p>
            <a:pPr marL="171450" indent="-171450">
              <a:buFont typeface="Arial" panose="020B0604020202020204" pitchFamily="34" charset="0"/>
              <a:buChar char="•"/>
            </a:pPr>
            <a:r>
              <a:rPr lang="en-AU" sz="1100" dirty="0">
                <a:solidFill>
                  <a:schemeClr val="bg1">
                    <a:lumMod val="50000"/>
                  </a:schemeClr>
                </a:solidFill>
                <a:latin typeface="Comic Sans MS" panose="030F0702030302020204" pitchFamily="66" charset="0"/>
              </a:rPr>
              <a:t>Education institutions (school, TAFE, University)</a:t>
            </a:r>
          </a:p>
          <a:p>
            <a:pPr marL="171450" indent="-171450">
              <a:buFont typeface="Arial" panose="020B0604020202020204" pitchFamily="34" charset="0"/>
              <a:buChar char="•"/>
            </a:pPr>
            <a:r>
              <a:rPr lang="en-AU" sz="1100" u="sng" dirty="0">
                <a:solidFill>
                  <a:schemeClr val="bg1">
                    <a:lumMod val="50000"/>
                  </a:schemeClr>
                </a:solidFill>
                <a:latin typeface="Comic Sans MS" panose="030F0702030302020204" pitchFamily="66" charset="0"/>
              </a:rPr>
              <a:t>Your experiences in life </a:t>
            </a:r>
          </a:p>
          <a:p>
            <a:pPr marL="171450" indent="-171450">
              <a:buFont typeface="Arial" panose="020B0604020202020204" pitchFamily="34" charset="0"/>
              <a:buChar char="•"/>
            </a:pPr>
            <a:r>
              <a:rPr lang="en-AU" sz="1100" u="sng" dirty="0">
                <a:solidFill>
                  <a:schemeClr val="bg1">
                    <a:lumMod val="50000"/>
                  </a:schemeClr>
                </a:solidFill>
                <a:latin typeface="Comic Sans MS" panose="030F0702030302020204" pitchFamily="66" charset="0"/>
              </a:rPr>
              <a:t>World views</a:t>
            </a:r>
          </a:p>
          <a:p>
            <a:endParaRPr lang="en-AU" sz="1200" dirty="0">
              <a:solidFill>
                <a:schemeClr val="tx1"/>
              </a:solidFill>
              <a:latin typeface="Comic Sans MS" panose="030F0702030302020204" pitchFamily="66" charset="0"/>
            </a:endParaRPr>
          </a:p>
          <a:p>
            <a:endParaRPr lang="en-AU" sz="1200" dirty="0">
              <a:solidFill>
                <a:schemeClr val="tx1"/>
              </a:solidFill>
              <a:latin typeface="Comic Sans MS" panose="030F0702030302020204" pitchFamily="66" charset="0"/>
            </a:endParaRPr>
          </a:p>
        </p:txBody>
      </p:sp>
      <p:sp>
        <p:nvSpPr>
          <p:cNvPr id="4" name="Oval 3">
            <a:extLst>
              <a:ext uri="{FF2B5EF4-FFF2-40B4-BE49-F238E27FC236}">
                <a16:creationId xmlns:a16="http://schemas.microsoft.com/office/drawing/2014/main" id="{4EBCE4AE-34F6-648F-8CE7-593F4F49AF6D}"/>
              </a:ext>
            </a:extLst>
          </p:cNvPr>
          <p:cNvSpPr/>
          <p:nvPr/>
        </p:nvSpPr>
        <p:spPr>
          <a:xfrm>
            <a:off x="567172" y="6805019"/>
            <a:ext cx="3744416" cy="216421"/>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6868B611-F257-2BF6-67B1-DC36E0C53408}"/>
              </a:ext>
            </a:extLst>
          </p:cNvPr>
          <p:cNvSpPr/>
          <p:nvPr/>
        </p:nvSpPr>
        <p:spPr>
          <a:xfrm>
            <a:off x="4005064" y="5300275"/>
            <a:ext cx="1296144" cy="235186"/>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0361633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BF8EEF81-2867-46C8-9EA7-DE1F06E11171}"/>
              </a:ext>
            </a:extLst>
          </p:cNvPr>
          <p:cNvCxnSpPr/>
          <p:nvPr/>
        </p:nvCxnSpPr>
        <p:spPr>
          <a:xfrm flipH="1">
            <a:off x="564258" y="984989"/>
            <a:ext cx="56778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FB6A293-4AE9-420C-97BD-104EB577F5DB}"/>
              </a:ext>
            </a:extLst>
          </p:cNvPr>
          <p:cNvSpPr txBox="1"/>
          <p:nvPr/>
        </p:nvSpPr>
        <p:spPr>
          <a:xfrm>
            <a:off x="1396943" y="121784"/>
            <a:ext cx="4106515" cy="907941"/>
          </a:xfrm>
          <a:prstGeom prst="rect">
            <a:avLst/>
          </a:prstGeom>
          <a:noFill/>
        </p:spPr>
        <p:txBody>
          <a:bodyPr wrap="square" rtlCol="0">
            <a:spAutoFit/>
          </a:bodyPr>
          <a:lstStyle/>
          <a:p>
            <a:r>
              <a:rPr lang="en-US" b="1" dirty="0">
                <a:latin typeface="Arial Narrow" pitchFamily="34" charset="0"/>
              </a:rPr>
              <a:t>29. Power in data - </a:t>
            </a:r>
            <a:r>
              <a:rPr lang="en-US" sz="1200" dirty="0">
                <a:latin typeface="Arial Narrow" pitchFamily="34" charset="0"/>
              </a:rPr>
              <a:t>Consider that the use of data can inform the selection of coastal management strategies that may have beneficial, and/or harmful and/or unintended consequences.</a:t>
            </a:r>
          </a:p>
          <a:p>
            <a:endParaRPr lang="en-US" sz="1100" i="1" dirty="0">
              <a:highlight>
                <a:srgbClr val="FFFF00"/>
              </a:highlight>
              <a:latin typeface="Arial Narrow" pitchFamily="34" charset="0"/>
            </a:endParaRPr>
          </a:p>
        </p:txBody>
      </p:sp>
      <p:sp>
        <p:nvSpPr>
          <p:cNvPr id="33" name="TextBox 17">
            <a:extLst>
              <a:ext uri="{FF2B5EF4-FFF2-40B4-BE49-F238E27FC236}">
                <a16:creationId xmlns:a16="http://schemas.microsoft.com/office/drawing/2014/main" id="{A4BD9CD8-3130-4017-86B5-6922FC8167A7}"/>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4" name="TextBox 33">
            <a:extLst>
              <a:ext uri="{FF2B5EF4-FFF2-40B4-BE49-F238E27FC236}">
                <a16:creationId xmlns:a16="http://schemas.microsoft.com/office/drawing/2014/main" id="{4985DB7E-B411-4F1F-AC61-3E2825C63F4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5" name="TextBox 34">
            <a:extLst>
              <a:ext uri="{FF2B5EF4-FFF2-40B4-BE49-F238E27FC236}">
                <a16:creationId xmlns:a16="http://schemas.microsoft.com/office/drawing/2014/main" id="{F0E1C2A8-A26C-42AE-91C0-31D2BA8FCC8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pic>
        <p:nvPicPr>
          <p:cNvPr id="1026" name="Picture 2" descr="Gold Coast at threat of severe erosion and property damage, research shows  | Gold Coast Bulletin">
            <a:extLst>
              <a:ext uri="{FF2B5EF4-FFF2-40B4-BE49-F238E27FC236}">
                <a16:creationId xmlns:a16="http://schemas.microsoft.com/office/drawing/2014/main" id="{C5232C09-BA24-93C0-2A91-7EFA856025C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64258" y="3870385"/>
            <a:ext cx="2801626" cy="15772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D78D8E02-0C52-259B-E734-E8F18E289D21}"/>
              </a:ext>
            </a:extLst>
          </p:cNvPr>
          <p:cNvSpPr/>
          <p:nvPr/>
        </p:nvSpPr>
        <p:spPr>
          <a:xfrm>
            <a:off x="564259" y="3199400"/>
            <a:ext cx="5677820" cy="610130"/>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en-AU" sz="1150" b="1" dirty="0">
                <a:solidFill>
                  <a:schemeClr val="bg1"/>
                </a:solidFill>
                <a:latin typeface="Arial Narrow" panose="020B0604020202020204" pitchFamily="34" charset="0"/>
                <a:cs typeface="Arial Narrow" panose="020B0604020202020204" pitchFamily="34" charset="0"/>
                <a:sym typeface="Wingdings" panose="05000000000000000000" pitchFamily="2" charset="2"/>
              </a:rPr>
              <a:t>Activity: Pretend you write for a newspaper. You’ve been tasked with creating two headlines for the image of Gladstone harbour below. One headline is positive. The other headline is negative.</a:t>
            </a:r>
          </a:p>
        </p:txBody>
      </p:sp>
      <p:sp>
        <p:nvSpPr>
          <p:cNvPr id="3" name="Rectangle 2">
            <a:extLst>
              <a:ext uri="{FF2B5EF4-FFF2-40B4-BE49-F238E27FC236}">
                <a16:creationId xmlns:a16="http://schemas.microsoft.com/office/drawing/2014/main" id="{8835474A-0641-174D-322E-D2E5A1BF9017}"/>
              </a:ext>
            </a:extLst>
          </p:cNvPr>
          <p:cNvSpPr/>
          <p:nvPr/>
        </p:nvSpPr>
        <p:spPr>
          <a:xfrm>
            <a:off x="537036" y="5498405"/>
            <a:ext cx="2828848" cy="65777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7742C8D-8946-9973-1F48-507BDFB1158B}"/>
              </a:ext>
            </a:extLst>
          </p:cNvPr>
          <p:cNvSpPr txBox="1"/>
          <p:nvPr/>
        </p:nvSpPr>
        <p:spPr>
          <a:xfrm>
            <a:off x="527125" y="5498404"/>
            <a:ext cx="2720726" cy="215444"/>
          </a:xfrm>
          <a:prstGeom prst="rect">
            <a:avLst/>
          </a:prstGeom>
          <a:noFill/>
        </p:spPr>
        <p:txBody>
          <a:bodyPr wrap="square" rtlCol="0">
            <a:spAutoFit/>
          </a:bodyPr>
          <a:lstStyle/>
          <a:p>
            <a:r>
              <a:rPr lang="en-US" sz="800" dirty="0">
                <a:latin typeface="Arial Narrow" panose="020B0606020202030204" pitchFamily="34" charset="0"/>
              </a:rPr>
              <a:t>Headline (positive):</a:t>
            </a:r>
          </a:p>
        </p:txBody>
      </p:sp>
      <p:sp>
        <p:nvSpPr>
          <p:cNvPr id="8" name="Rectangle 7">
            <a:extLst>
              <a:ext uri="{FF2B5EF4-FFF2-40B4-BE49-F238E27FC236}">
                <a16:creationId xmlns:a16="http://schemas.microsoft.com/office/drawing/2014/main" id="{40BC9717-FB76-8115-DCC1-0B683FA053C5}"/>
              </a:ext>
            </a:extLst>
          </p:cNvPr>
          <p:cNvSpPr/>
          <p:nvPr/>
        </p:nvSpPr>
        <p:spPr>
          <a:xfrm>
            <a:off x="3434343" y="5499609"/>
            <a:ext cx="2828848" cy="65656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42ED5E41-00E4-D0E8-8D89-E1074B6FD484}"/>
              </a:ext>
            </a:extLst>
          </p:cNvPr>
          <p:cNvSpPr txBox="1"/>
          <p:nvPr/>
        </p:nvSpPr>
        <p:spPr>
          <a:xfrm>
            <a:off x="3424432" y="5499608"/>
            <a:ext cx="2720726" cy="215444"/>
          </a:xfrm>
          <a:prstGeom prst="rect">
            <a:avLst/>
          </a:prstGeom>
          <a:noFill/>
        </p:spPr>
        <p:txBody>
          <a:bodyPr wrap="square" rtlCol="0">
            <a:spAutoFit/>
          </a:bodyPr>
          <a:lstStyle/>
          <a:p>
            <a:r>
              <a:rPr lang="en-US" sz="800" dirty="0">
                <a:latin typeface="Arial Narrow" panose="020B0606020202030204" pitchFamily="34" charset="0"/>
              </a:rPr>
              <a:t>Headline (negative):</a:t>
            </a:r>
          </a:p>
        </p:txBody>
      </p:sp>
      <p:sp>
        <p:nvSpPr>
          <p:cNvPr id="10" name="Rectangle 9">
            <a:extLst>
              <a:ext uri="{FF2B5EF4-FFF2-40B4-BE49-F238E27FC236}">
                <a16:creationId xmlns:a16="http://schemas.microsoft.com/office/drawing/2014/main" id="{CF21E780-86E5-FE38-E76E-DB873C7FFD1A}"/>
              </a:ext>
            </a:extLst>
          </p:cNvPr>
          <p:cNvSpPr/>
          <p:nvPr/>
        </p:nvSpPr>
        <p:spPr>
          <a:xfrm>
            <a:off x="515919" y="8090695"/>
            <a:ext cx="2828848" cy="657769"/>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5240584-E4FE-3C95-9DAA-C5883F464901}"/>
              </a:ext>
            </a:extLst>
          </p:cNvPr>
          <p:cNvSpPr txBox="1"/>
          <p:nvPr/>
        </p:nvSpPr>
        <p:spPr>
          <a:xfrm>
            <a:off x="506008" y="8090694"/>
            <a:ext cx="2720726" cy="215444"/>
          </a:xfrm>
          <a:prstGeom prst="rect">
            <a:avLst/>
          </a:prstGeom>
          <a:noFill/>
        </p:spPr>
        <p:txBody>
          <a:bodyPr wrap="square" rtlCol="0">
            <a:spAutoFit/>
          </a:bodyPr>
          <a:lstStyle/>
          <a:p>
            <a:r>
              <a:rPr lang="en-US" sz="800" dirty="0">
                <a:latin typeface="Arial Narrow" panose="020B0606020202030204" pitchFamily="34" charset="0"/>
              </a:rPr>
              <a:t>Headline (positive):</a:t>
            </a:r>
          </a:p>
        </p:txBody>
      </p:sp>
      <p:sp>
        <p:nvSpPr>
          <p:cNvPr id="13" name="Rectangle 12">
            <a:extLst>
              <a:ext uri="{FF2B5EF4-FFF2-40B4-BE49-F238E27FC236}">
                <a16:creationId xmlns:a16="http://schemas.microsoft.com/office/drawing/2014/main" id="{A0506077-045C-B0E6-53CC-453868B1AF7C}"/>
              </a:ext>
            </a:extLst>
          </p:cNvPr>
          <p:cNvSpPr/>
          <p:nvPr/>
        </p:nvSpPr>
        <p:spPr>
          <a:xfrm>
            <a:off x="3444254" y="8097243"/>
            <a:ext cx="2828848" cy="639698"/>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3EF83796-9472-B4B9-2B93-653FFD461EB0}"/>
              </a:ext>
            </a:extLst>
          </p:cNvPr>
          <p:cNvSpPr txBox="1"/>
          <p:nvPr/>
        </p:nvSpPr>
        <p:spPr>
          <a:xfrm>
            <a:off x="3434343" y="8079171"/>
            <a:ext cx="2720726" cy="215444"/>
          </a:xfrm>
          <a:prstGeom prst="rect">
            <a:avLst/>
          </a:prstGeom>
          <a:noFill/>
        </p:spPr>
        <p:txBody>
          <a:bodyPr wrap="square" rtlCol="0">
            <a:spAutoFit/>
          </a:bodyPr>
          <a:lstStyle/>
          <a:p>
            <a:r>
              <a:rPr lang="en-US" sz="800" dirty="0">
                <a:latin typeface="Arial Narrow" panose="020B0606020202030204" pitchFamily="34" charset="0"/>
              </a:rPr>
              <a:t>Headline (negative):</a:t>
            </a:r>
          </a:p>
        </p:txBody>
      </p:sp>
      <p:pic>
        <p:nvPicPr>
          <p:cNvPr id="1040" name="Picture 16" descr="Gladstone Harbour Flyover | Aerial views of Gladstone Harbou… | Flickr">
            <a:extLst>
              <a:ext uri="{FF2B5EF4-FFF2-40B4-BE49-F238E27FC236}">
                <a16:creationId xmlns:a16="http://schemas.microsoft.com/office/drawing/2014/main" id="{4CB1AFFE-8D64-BE55-67CA-526899B5EAB0}"/>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0"/>
                    </a14:imgEffect>
                  </a14:imgLayer>
                </a14:imgProps>
              </a:ext>
              <a:ext uri="{28A0092B-C50C-407E-A947-70E740481C1C}">
                <a14:useLocalDpi xmlns:a14="http://schemas.microsoft.com/office/drawing/2010/main" val="0"/>
              </a:ext>
            </a:extLst>
          </a:blip>
          <a:srcRect t="4685" r="16950" b="13060"/>
          <a:stretch/>
        </p:blipFill>
        <p:spPr bwMode="auto">
          <a:xfrm>
            <a:off x="3424432" y="6215833"/>
            <a:ext cx="2838759" cy="17798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C2BB1494-AA1E-E5B0-518F-568C390B3DA9}"/>
              </a:ext>
            </a:extLst>
          </p:cNvPr>
          <p:cNvSpPr txBox="1"/>
          <p:nvPr/>
        </p:nvSpPr>
        <p:spPr>
          <a:xfrm>
            <a:off x="498761" y="1005100"/>
            <a:ext cx="5794980" cy="2154436"/>
          </a:xfrm>
          <a:prstGeom prst="rect">
            <a:avLst/>
          </a:prstGeom>
          <a:noFill/>
        </p:spPr>
        <p:txBody>
          <a:bodyPr wrap="square">
            <a:spAutoFit/>
          </a:bodyPr>
          <a:lstStyle/>
          <a:p>
            <a:r>
              <a:rPr lang="en-AU" sz="1400" b="1" dirty="0">
                <a:effectLst/>
                <a:latin typeface="Arial Narrow" panose="020B0606020202030204" pitchFamily="34" charset="0"/>
              </a:rPr>
              <a:t>Decisions decisions…</a:t>
            </a:r>
          </a:p>
          <a:p>
            <a:pPr algn="just"/>
            <a:r>
              <a:rPr lang="en-AU" sz="1200" dirty="0">
                <a:solidFill>
                  <a:srgbClr val="333333"/>
                </a:solidFill>
                <a:latin typeface="Arial Narrow" panose="020B0606020202030204" pitchFamily="34" charset="0"/>
              </a:rPr>
              <a:t>Most of the population lives near the coast. Thus, there are lots of decisions that need to be made about how these coastlines are managed. E.g. What do we do about the issue of erosion? Should we bulldoze that wetland and build more housing or industry? Should we build that dam to secure more water supplies? And so on. Coastal management decisions and strategies are often a compromise. Governments take into consideration the wants and needs of stakeholder groups (including investors) to decide who can build what and where, and what is allowed or not allowed. Decisions like these can be politically motivated and heavily influenced by media, particularly when there is no scientific data available to give decision-makers any clear direction of the consequences of their decisions. For example, a decision-maker may be convinced something is a good idea, but it ends up being a bad idea. The use of data can </a:t>
            </a:r>
            <a:r>
              <a:rPr lang="en-AU" sz="1200" i="1" dirty="0">
                <a:solidFill>
                  <a:srgbClr val="333333"/>
                </a:solidFill>
                <a:latin typeface="Arial Narrow" panose="020B0606020202030204" pitchFamily="34" charset="0"/>
              </a:rPr>
              <a:t>inform </a:t>
            </a:r>
            <a:r>
              <a:rPr lang="en-AU" sz="1200" dirty="0">
                <a:solidFill>
                  <a:srgbClr val="333333"/>
                </a:solidFill>
                <a:latin typeface="Arial Narrow" panose="020B0606020202030204" pitchFamily="34" charset="0"/>
              </a:rPr>
              <a:t>the decision-making process. </a:t>
            </a:r>
          </a:p>
        </p:txBody>
      </p:sp>
      <p:pic>
        <p:nvPicPr>
          <p:cNvPr id="12" name="Picture 2" descr="Gold Coast at threat of severe erosion and property damage, research shows  | Gold Coast Bulletin">
            <a:extLst>
              <a:ext uri="{FF2B5EF4-FFF2-40B4-BE49-F238E27FC236}">
                <a16:creationId xmlns:a16="http://schemas.microsoft.com/office/drawing/2014/main" id="{EB34CDD2-DD69-F8B7-2560-5587B742DB1A}"/>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433584" y="3874851"/>
            <a:ext cx="2801626" cy="157721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5" name="Picture 16" descr="Gladstone Harbour Flyover | Aerial views of Gladstone Harbou… | Flickr">
            <a:extLst>
              <a:ext uri="{FF2B5EF4-FFF2-40B4-BE49-F238E27FC236}">
                <a16:creationId xmlns:a16="http://schemas.microsoft.com/office/drawing/2014/main" id="{103A0ADF-7DBC-1D06-5D03-6A3CA1EB49F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0"/>
                    </a14:imgEffect>
                  </a14:imgLayer>
                </a14:imgProps>
              </a:ext>
              <a:ext uri="{28A0092B-C50C-407E-A947-70E740481C1C}">
                <a14:useLocalDpi xmlns:a14="http://schemas.microsoft.com/office/drawing/2010/main" val="0"/>
              </a:ext>
            </a:extLst>
          </a:blip>
          <a:srcRect t="4685" r="16950" b="13060"/>
          <a:stretch/>
        </p:blipFill>
        <p:spPr bwMode="auto">
          <a:xfrm>
            <a:off x="526707" y="6220906"/>
            <a:ext cx="2838759" cy="177980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88F2DCC9-DDBC-5F1C-E9AE-85AFE9230B43}"/>
              </a:ext>
            </a:extLst>
          </p:cNvPr>
          <p:cNvSpPr txBox="1"/>
          <p:nvPr/>
        </p:nvSpPr>
        <p:spPr>
          <a:xfrm>
            <a:off x="646612" y="5632957"/>
            <a:ext cx="2611150" cy="523220"/>
          </a:xfrm>
          <a:prstGeom prst="rect">
            <a:avLst/>
          </a:prstGeom>
          <a:noFill/>
        </p:spPr>
        <p:txBody>
          <a:bodyPr wrap="square" rtlCol="0">
            <a:spAutoFit/>
          </a:bodyPr>
          <a:lstStyle/>
          <a:p>
            <a:pPr algn="ctr"/>
            <a:r>
              <a:rPr lang="en-US" sz="1400" dirty="0">
                <a:solidFill>
                  <a:schemeClr val="tx1">
                    <a:lumMod val="50000"/>
                    <a:lumOff val="50000"/>
                  </a:schemeClr>
                </a:solidFill>
                <a:latin typeface="Comic Sans MS" panose="030F0902030302020204" pitchFamily="66" charset="0"/>
              </a:rPr>
              <a:t>Beach goers happy for more sand on the beach</a:t>
            </a:r>
          </a:p>
        </p:txBody>
      </p:sp>
      <p:sp>
        <p:nvSpPr>
          <p:cNvPr id="17" name="TextBox 16">
            <a:extLst>
              <a:ext uri="{FF2B5EF4-FFF2-40B4-BE49-F238E27FC236}">
                <a16:creationId xmlns:a16="http://schemas.microsoft.com/office/drawing/2014/main" id="{28F6D771-C245-3F42-FFD4-55450D4BC1EC}"/>
              </a:ext>
            </a:extLst>
          </p:cNvPr>
          <p:cNvSpPr txBox="1"/>
          <p:nvPr/>
        </p:nvSpPr>
        <p:spPr>
          <a:xfrm>
            <a:off x="3528822" y="5622662"/>
            <a:ext cx="2611150" cy="523220"/>
          </a:xfrm>
          <a:prstGeom prst="rect">
            <a:avLst/>
          </a:prstGeom>
          <a:noFill/>
        </p:spPr>
        <p:txBody>
          <a:bodyPr wrap="square" rtlCol="0">
            <a:spAutoFit/>
          </a:bodyPr>
          <a:lstStyle/>
          <a:p>
            <a:pPr algn="ctr"/>
            <a:r>
              <a:rPr lang="en-US" sz="1400" dirty="0">
                <a:solidFill>
                  <a:schemeClr val="tx1">
                    <a:lumMod val="50000"/>
                    <a:lumOff val="50000"/>
                  </a:schemeClr>
                </a:solidFill>
                <a:latin typeface="Comic Sans MS" panose="030F0902030302020204" pitchFamily="66" charset="0"/>
              </a:rPr>
              <a:t>Beach closures cause community anger</a:t>
            </a:r>
          </a:p>
        </p:txBody>
      </p:sp>
      <p:cxnSp>
        <p:nvCxnSpPr>
          <p:cNvPr id="19" name="Straight Connector 18">
            <a:extLst>
              <a:ext uri="{FF2B5EF4-FFF2-40B4-BE49-F238E27FC236}">
                <a16:creationId xmlns:a16="http://schemas.microsoft.com/office/drawing/2014/main" id="{34EB4704-D483-FFA1-4B7A-218A5E156E24}"/>
              </a:ext>
            </a:extLst>
          </p:cNvPr>
          <p:cNvCxnSpPr>
            <a:cxnSpLocks/>
          </p:cNvCxnSpPr>
          <p:nvPr/>
        </p:nvCxnSpPr>
        <p:spPr>
          <a:xfrm flipH="1">
            <a:off x="537036" y="8820473"/>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Box 36">
            <a:extLst>
              <a:ext uri="{FF2B5EF4-FFF2-40B4-BE49-F238E27FC236}">
                <a16:creationId xmlns:a16="http://schemas.microsoft.com/office/drawing/2014/main" id="{3BE99926-387D-0FCF-6822-441DEC39E542}"/>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1" name="TextBox 36">
            <a:extLst>
              <a:ext uri="{FF2B5EF4-FFF2-40B4-BE49-F238E27FC236}">
                <a16:creationId xmlns:a16="http://schemas.microsoft.com/office/drawing/2014/main" id="{01E8F3C0-EE89-F900-322D-8DA57CAE5B3E}"/>
              </a:ext>
            </a:extLst>
          </p:cNvPr>
          <p:cNvSpPr txBox="1"/>
          <p:nvPr/>
        </p:nvSpPr>
        <p:spPr>
          <a:xfrm>
            <a:off x="3000157" y="8827894"/>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as a Human Endeavour</a:t>
            </a:r>
            <a:endParaRPr lang="en-AU" sz="1100" b="1" dirty="0">
              <a:latin typeface="Arial Narrow" pitchFamily="34" charset="0"/>
            </a:endParaRPr>
          </a:p>
        </p:txBody>
      </p:sp>
      <p:sp>
        <p:nvSpPr>
          <p:cNvPr id="22" name="TextBox 21">
            <a:extLst>
              <a:ext uri="{FF2B5EF4-FFF2-40B4-BE49-F238E27FC236}">
                <a16:creationId xmlns:a16="http://schemas.microsoft.com/office/drawing/2014/main" id="{BA48063D-86E0-6085-2550-0C93909487DE}"/>
              </a:ext>
            </a:extLst>
          </p:cNvPr>
          <p:cNvSpPr txBox="1"/>
          <p:nvPr/>
        </p:nvSpPr>
        <p:spPr>
          <a:xfrm>
            <a:off x="6023609" y="8794027"/>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 54</a:t>
            </a:r>
          </a:p>
        </p:txBody>
      </p:sp>
      <p:sp>
        <p:nvSpPr>
          <p:cNvPr id="4" name="TextBox 3">
            <a:extLst>
              <a:ext uri="{FF2B5EF4-FFF2-40B4-BE49-F238E27FC236}">
                <a16:creationId xmlns:a16="http://schemas.microsoft.com/office/drawing/2014/main" id="{9316A7E8-8885-F684-803A-887E36CB9687}"/>
              </a:ext>
            </a:extLst>
          </p:cNvPr>
          <p:cNvSpPr txBox="1"/>
          <p:nvPr/>
        </p:nvSpPr>
        <p:spPr>
          <a:xfrm>
            <a:off x="670017" y="8225180"/>
            <a:ext cx="2611150" cy="523220"/>
          </a:xfrm>
          <a:prstGeom prst="rect">
            <a:avLst/>
          </a:prstGeom>
          <a:noFill/>
        </p:spPr>
        <p:txBody>
          <a:bodyPr wrap="square" rtlCol="0">
            <a:spAutoFit/>
          </a:bodyPr>
          <a:lstStyle/>
          <a:p>
            <a:pPr algn="ctr"/>
            <a:r>
              <a:rPr lang="en-US" sz="1400" dirty="0">
                <a:solidFill>
                  <a:schemeClr val="tx1">
                    <a:lumMod val="50000"/>
                    <a:lumOff val="50000"/>
                  </a:schemeClr>
                </a:solidFill>
                <a:latin typeface="Comic Sans MS" panose="030F0902030302020204" pitchFamily="66" charset="0"/>
              </a:rPr>
              <a:t>E.g. Gladstone ports supporting a strong economy</a:t>
            </a:r>
          </a:p>
        </p:txBody>
      </p:sp>
      <p:sp>
        <p:nvSpPr>
          <p:cNvPr id="5" name="TextBox 4">
            <a:extLst>
              <a:ext uri="{FF2B5EF4-FFF2-40B4-BE49-F238E27FC236}">
                <a16:creationId xmlns:a16="http://schemas.microsoft.com/office/drawing/2014/main" id="{641A874A-C36C-F9F4-E96C-9B20C49C6E71}"/>
              </a:ext>
            </a:extLst>
          </p:cNvPr>
          <p:cNvSpPr txBox="1"/>
          <p:nvPr/>
        </p:nvSpPr>
        <p:spPr>
          <a:xfrm>
            <a:off x="3553103" y="8213721"/>
            <a:ext cx="2611150" cy="523220"/>
          </a:xfrm>
          <a:prstGeom prst="rect">
            <a:avLst/>
          </a:prstGeom>
          <a:noFill/>
        </p:spPr>
        <p:txBody>
          <a:bodyPr wrap="square" rtlCol="0">
            <a:spAutoFit/>
          </a:bodyPr>
          <a:lstStyle/>
          <a:p>
            <a:pPr algn="ctr"/>
            <a:r>
              <a:rPr lang="en-US" sz="1400" dirty="0">
                <a:solidFill>
                  <a:schemeClr val="tx1">
                    <a:lumMod val="50000"/>
                    <a:lumOff val="50000"/>
                  </a:schemeClr>
                </a:solidFill>
                <a:latin typeface="Comic Sans MS" panose="030F0902030302020204" pitchFamily="66" charset="0"/>
              </a:rPr>
              <a:t>E.g. Gladstone ports high cost to the environment</a:t>
            </a:r>
          </a:p>
        </p:txBody>
      </p:sp>
    </p:spTree>
    <p:extLst>
      <p:ext uri="{BB962C8B-B14F-4D97-AF65-F5344CB8AC3E}">
        <p14:creationId xmlns:p14="http://schemas.microsoft.com/office/powerpoint/2010/main" val="190365451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nvGraphicFramePr>
        <p:xfrm>
          <a:off x="485715" y="5235909"/>
          <a:ext cx="5782756" cy="1695676"/>
        </p:xfrm>
        <a:graphic>
          <a:graphicData uri="http://schemas.openxmlformats.org/drawingml/2006/table">
            <a:tbl>
              <a:tblPr firstRow="1" bandRow="1">
                <a:tableStyleId>{5940675A-B579-460E-94D1-54222C63F5DA}</a:tableStyleId>
              </a:tblPr>
              <a:tblGrid>
                <a:gridCol w="789392">
                  <a:extLst>
                    <a:ext uri="{9D8B030D-6E8A-4147-A177-3AD203B41FA5}">
                      <a16:colId xmlns:a16="http://schemas.microsoft.com/office/drawing/2014/main" val="20000"/>
                    </a:ext>
                  </a:extLst>
                </a:gridCol>
                <a:gridCol w="648072">
                  <a:extLst>
                    <a:ext uri="{9D8B030D-6E8A-4147-A177-3AD203B41FA5}">
                      <a16:colId xmlns:a16="http://schemas.microsoft.com/office/drawing/2014/main" val="20001"/>
                    </a:ext>
                  </a:extLst>
                </a:gridCol>
                <a:gridCol w="1099108">
                  <a:extLst>
                    <a:ext uri="{9D8B030D-6E8A-4147-A177-3AD203B41FA5}">
                      <a16:colId xmlns:a16="http://schemas.microsoft.com/office/drawing/2014/main" val="20002"/>
                    </a:ext>
                  </a:extLst>
                </a:gridCol>
                <a:gridCol w="1198801">
                  <a:extLst>
                    <a:ext uri="{9D8B030D-6E8A-4147-A177-3AD203B41FA5}">
                      <a16:colId xmlns:a16="http://schemas.microsoft.com/office/drawing/2014/main" val="20004"/>
                    </a:ext>
                  </a:extLst>
                </a:gridCol>
                <a:gridCol w="1008112">
                  <a:extLst>
                    <a:ext uri="{9D8B030D-6E8A-4147-A177-3AD203B41FA5}">
                      <a16:colId xmlns:a16="http://schemas.microsoft.com/office/drawing/2014/main" val="2725915389"/>
                    </a:ext>
                  </a:extLst>
                </a:gridCol>
                <a:gridCol w="1039271">
                  <a:extLst>
                    <a:ext uri="{9D8B030D-6E8A-4147-A177-3AD203B41FA5}">
                      <a16:colId xmlns:a16="http://schemas.microsoft.com/office/drawing/2014/main" val="4249518328"/>
                    </a:ext>
                  </a:extLst>
                </a:gridCol>
              </a:tblGrid>
              <a:tr h="554725">
                <a:tc>
                  <a:txBody>
                    <a:bodyPr/>
                    <a:lstStyle/>
                    <a:p>
                      <a:pPr algn="ctr"/>
                      <a:r>
                        <a:rPr lang="en-AU" sz="900" b="1" dirty="0">
                          <a:latin typeface="Arial Narrow" panose="020B0606020202030204" pitchFamily="34" charset="0"/>
                        </a:rPr>
                        <a:t>Temperature</a:t>
                      </a:r>
                    </a:p>
                    <a:p>
                      <a:pPr algn="ctr"/>
                      <a:r>
                        <a:rPr lang="en-AU" sz="900" b="0" dirty="0">
                          <a:latin typeface="Arial Narrow" panose="020B0606020202030204" pitchFamily="34" charset="0"/>
                        </a:rPr>
                        <a:t>°C</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AU" sz="900" b="1" dirty="0">
                          <a:latin typeface="Arial Narrow" panose="020B0606020202030204" pitchFamily="34" charset="0"/>
                        </a:rPr>
                        <a:t>pH</a:t>
                      </a:r>
                    </a:p>
                    <a:p>
                      <a:pPr algn="ctr"/>
                      <a:r>
                        <a:rPr lang="en-AU" sz="900" b="0" dirty="0">
                          <a:latin typeface="Arial Narrow" panose="020B0606020202030204" pitchFamily="34" charset="0"/>
                        </a:rPr>
                        <a:t>0-14</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AU" sz="900" b="1" dirty="0">
                          <a:latin typeface="Arial Narrow" panose="020B0606020202030204" pitchFamily="34" charset="0"/>
                        </a:rPr>
                        <a:t>Dissolved Oxygen </a:t>
                      </a:r>
                      <a:r>
                        <a:rPr lang="en-AU" sz="900" b="0" dirty="0">
                          <a:latin typeface="Arial Narrow" panose="020B0606020202030204" pitchFamily="34" charset="0"/>
                        </a:rPr>
                        <a:t>mg/L or ppm or % saturation</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AU" sz="900" b="1" dirty="0">
                          <a:latin typeface="Arial Narrow" panose="020B0606020202030204" pitchFamily="34" charset="0"/>
                        </a:rPr>
                        <a:t>Salinity </a:t>
                      </a:r>
                    </a:p>
                    <a:p>
                      <a:pPr algn="ctr"/>
                      <a:r>
                        <a:rPr lang="en-AU" sz="900" b="0" dirty="0">
                          <a:latin typeface="Arial Narrow" panose="020B0606020202030204" pitchFamily="34" charset="0"/>
                        </a:rPr>
                        <a:t>ppt or </a:t>
                      </a:r>
                      <a:r>
                        <a:rPr lang="en-AU" sz="900" b="0" dirty="0" err="1">
                          <a:latin typeface="Arial Narrow" panose="020B0606020202030204" pitchFamily="34" charset="0"/>
                        </a:rPr>
                        <a:t>psu</a:t>
                      </a:r>
                      <a:r>
                        <a:rPr lang="en-AU" sz="900" b="0" dirty="0">
                          <a:latin typeface="Arial Narrow" panose="020B0606020202030204" pitchFamily="34" charset="0"/>
                        </a:rPr>
                        <a:t> (at 25°C)</a:t>
                      </a:r>
                    </a:p>
                    <a:p>
                      <a:pPr algn="ctr"/>
                      <a:endParaRPr lang="en-AU" sz="900" b="0" dirty="0">
                        <a:latin typeface="Arial Narrow" panose="020B0606020202030204" pitchFamily="34" charset="0"/>
                      </a:endParaRPr>
                    </a:p>
                  </a:txBody>
                  <a:tcPr>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1" baseline="0" dirty="0">
                          <a:latin typeface="Arial Narrow" panose="020B0606020202030204" pitchFamily="34" charset="0"/>
                        </a:rPr>
                        <a:t>Turbidity</a:t>
                      </a:r>
                      <a:endParaRPr lang="en-AU" sz="900" b="1" dirty="0">
                        <a:latin typeface="Arial Narrow" panose="020B0606020202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0" dirty="0">
                          <a:latin typeface="Arial Narrow" panose="020B0606020202030204" pitchFamily="34" charset="0"/>
                        </a:rPr>
                        <a:t>NTU or metres or other</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dirty="0">
                          <a:latin typeface="Arial Narrow" panose="020B0606020202030204" pitchFamily="34" charset="0"/>
                        </a:rPr>
                        <a:t>TSS</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700" b="0" dirty="0">
                          <a:latin typeface="Arial Narrow" panose="020B0606020202030204" pitchFamily="34" charset="0"/>
                        </a:rPr>
                        <a:t>(total suspended solids)</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0" dirty="0">
                          <a:latin typeface="Arial Narrow" panose="020B0606020202030204" pitchFamily="34" charset="0"/>
                        </a:rPr>
                        <a:t>mg/L or ppm</a:t>
                      </a:r>
                    </a:p>
                  </a:txBody>
                  <a:tcPr>
                    <a:lnT w="12700"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10001"/>
                  </a:ext>
                </a:extLst>
              </a:tr>
              <a:tr h="54331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a:latin typeface="Arial Narrow" panose="020B0606020202030204" pitchFamily="34" charset="0"/>
                        </a:rPr>
                        <a:t>Probe or thermometer</a:t>
                      </a:r>
                      <a:endParaRPr lang="en-AU" sz="800" b="0" dirty="0">
                        <a:latin typeface="Arial Narrow" panose="020B0606020202030204" pitchFamily="34" charset="0"/>
                      </a:endParaRPr>
                    </a:p>
                  </a:txBody>
                  <a:tcPr anchor="ctr">
                    <a:solidFill>
                      <a:schemeClr val="bg1">
                        <a:lumMod val="95000"/>
                      </a:schemeClr>
                    </a:solidFill>
                  </a:tcPr>
                </a:tc>
                <a:tc>
                  <a:txBody>
                    <a:bodyPr/>
                    <a:lstStyle/>
                    <a:p>
                      <a:pPr algn="ctr"/>
                      <a:r>
                        <a:rPr lang="en-AU" sz="800" b="0" dirty="0">
                          <a:latin typeface="Arial Narrow" panose="020B0606020202030204" pitchFamily="34" charset="0"/>
                        </a:rPr>
                        <a:t>Probe</a:t>
                      </a:r>
                      <a:r>
                        <a:rPr lang="en-AU" sz="800" b="0" baseline="0" dirty="0">
                          <a:latin typeface="Arial Narrow" panose="020B0606020202030204" pitchFamily="34" charset="0"/>
                        </a:rPr>
                        <a:t> or </a:t>
                      </a:r>
                    </a:p>
                    <a:p>
                      <a:pPr algn="ctr"/>
                      <a:r>
                        <a:rPr lang="en-AU" sz="800" b="0" baseline="0" dirty="0">
                          <a:latin typeface="Arial Narrow" panose="020B0606020202030204" pitchFamily="34" charset="0"/>
                        </a:rPr>
                        <a:t>litmus paper or indicator</a:t>
                      </a:r>
                      <a:endParaRPr lang="en-AU" sz="800" b="0" dirty="0">
                        <a:latin typeface="Arial Narrow" panose="020B060602020203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dirty="0">
                          <a:latin typeface="Arial Narrow" panose="020B0606020202030204" pitchFamily="34" charset="0"/>
                        </a:rPr>
                        <a:t>Probe</a:t>
                      </a:r>
                      <a:r>
                        <a:rPr lang="en-AU" sz="800" b="0" baseline="0" dirty="0">
                          <a:latin typeface="Arial Narrow" panose="020B0606020202030204" pitchFamily="34" charset="0"/>
                        </a:rPr>
                        <a:t> or titration kit</a:t>
                      </a:r>
                      <a:endParaRPr lang="en-AU" sz="800" b="0" dirty="0">
                        <a:latin typeface="Arial Narrow" panose="020B060602020203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dirty="0">
                          <a:latin typeface="Arial Narrow" panose="020B0606020202030204" pitchFamily="34" charset="0"/>
                        </a:rPr>
                        <a:t>Probe, conductivity meter, hydrometer, refractometer</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a:latin typeface="Arial Narrow" panose="020B0606020202030204" pitchFamily="34" charset="0"/>
                        </a:rPr>
                        <a:t>Turbidity meter, Secchi disk or transparency tube</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a:latin typeface="Arial Narrow" panose="020B0606020202030204" pitchFamily="34" charset="0"/>
                        </a:rPr>
                        <a:t>Filtration method</a:t>
                      </a:r>
                    </a:p>
                  </a:txBody>
                  <a:tcPr anchor="ctr">
                    <a:solidFill>
                      <a:schemeClr val="bg1">
                        <a:lumMod val="95000"/>
                      </a:schemeClr>
                    </a:solidFill>
                  </a:tcPr>
                </a:tc>
                <a:extLst>
                  <a:ext uri="{0D108BD9-81ED-4DB2-BD59-A6C34878D82A}">
                    <a16:rowId xmlns:a16="http://schemas.microsoft.com/office/drawing/2014/main" val="10002"/>
                  </a:ext>
                </a:extLst>
              </a:tr>
              <a:tr h="597641">
                <a:tc>
                  <a:txBody>
                    <a:bodyPr/>
                    <a:lstStyle/>
                    <a:p>
                      <a:pPr algn="ctr"/>
                      <a:endParaRPr lang="en-AU" sz="900" b="0" dirty="0">
                        <a:solidFill>
                          <a:schemeClr val="bg1">
                            <a:lumMod val="50000"/>
                          </a:schemeClr>
                        </a:solidFill>
                        <a:latin typeface="Comic Sans MS" panose="030F0702030302020204" pitchFamily="66" charset="0"/>
                      </a:endParaRPr>
                    </a:p>
                  </a:txBody>
                  <a:tcPr/>
                </a:tc>
                <a:tc>
                  <a:txBody>
                    <a:bodyPr/>
                    <a:lstStyle/>
                    <a:p>
                      <a:pPr algn="ctr"/>
                      <a:endParaRPr lang="en-AU" sz="900" b="0" dirty="0">
                        <a:solidFill>
                          <a:schemeClr val="bg1">
                            <a:lumMod val="50000"/>
                          </a:schemeClr>
                        </a:solidFill>
                        <a:latin typeface="Comic Sans MS" panose="030F0702030302020204" pitchFamily="66" charset="0"/>
                      </a:endParaRPr>
                    </a:p>
                  </a:txBody>
                  <a:tcPr/>
                </a:tc>
                <a:tc>
                  <a:txBody>
                    <a:bodyPr/>
                    <a:lstStyle/>
                    <a:p>
                      <a:pPr algn="ctr"/>
                      <a:endParaRPr lang="en-AU" sz="900" b="0" dirty="0">
                        <a:solidFill>
                          <a:schemeClr val="bg1">
                            <a:lumMod val="50000"/>
                          </a:schemeClr>
                        </a:solidFill>
                        <a:latin typeface="Comic Sans MS" panose="030F0702030302020204" pitchFamily="66" charset="0"/>
                      </a:endParaRPr>
                    </a:p>
                  </a:txBody>
                  <a:tcPr/>
                </a:tc>
                <a:tc>
                  <a:txBody>
                    <a:bodyPr/>
                    <a:lstStyle/>
                    <a:p>
                      <a:pPr algn="ctr"/>
                      <a:endParaRPr lang="en-AU" sz="900" b="0" dirty="0">
                        <a:solidFill>
                          <a:schemeClr val="bg1">
                            <a:lumMod val="50000"/>
                          </a:schemeClr>
                        </a:solidFill>
                        <a:latin typeface="Comic Sans MS" panose="030F0702030302020204" pitchFamily="66" charset="0"/>
                      </a:endParaRPr>
                    </a:p>
                  </a:txBody>
                  <a:tcPr/>
                </a:tc>
                <a:tc>
                  <a:txBody>
                    <a:bodyPr/>
                    <a:lstStyle/>
                    <a:p>
                      <a:pPr algn="ctr"/>
                      <a:endParaRPr lang="en-AU" sz="900" b="0" dirty="0">
                        <a:solidFill>
                          <a:schemeClr val="bg1">
                            <a:lumMod val="50000"/>
                          </a:schemeClr>
                        </a:solidFill>
                        <a:latin typeface="Comic Sans MS" panose="030F0702030302020204" pitchFamily="66" charset="0"/>
                      </a:endParaRPr>
                    </a:p>
                  </a:txBody>
                  <a:tcPr/>
                </a:tc>
                <a:tc>
                  <a:txBody>
                    <a:bodyPr/>
                    <a:lstStyle/>
                    <a:p>
                      <a:pPr algn="ctr"/>
                      <a:endParaRPr lang="en-AU" sz="900" b="0" dirty="0">
                        <a:solidFill>
                          <a:schemeClr val="bg1">
                            <a:lumMod val="50000"/>
                          </a:schemeClr>
                        </a:solidFill>
                        <a:latin typeface="Comic Sans MS" panose="030F0702030302020204" pitchFamily="66" charset="0"/>
                      </a:endParaRPr>
                    </a:p>
                    <a:p>
                      <a:pPr algn="ctr"/>
                      <a:endParaRPr lang="en-AU" sz="900" b="0" dirty="0">
                        <a:solidFill>
                          <a:schemeClr val="bg1">
                            <a:lumMod val="50000"/>
                          </a:schemeClr>
                        </a:solidFill>
                        <a:latin typeface="Comic Sans MS" panose="030F0702030302020204" pitchFamily="66" charset="0"/>
                      </a:endParaRPr>
                    </a:p>
                    <a:p>
                      <a:pPr algn="ctr"/>
                      <a:endParaRPr lang="en-AU" sz="900" b="0" dirty="0">
                        <a:solidFill>
                          <a:schemeClr val="bg1">
                            <a:lumMod val="50000"/>
                          </a:schemeClr>
                        </a:solidFill>
                        <a:latin typeface="Comic Sans MS" panose="030F0702030302020204" pitchFamily="66" charset="0"/>
                      </a:endParaRPr>
                    </a:p>
                  </a:txBody>
                  <a:tcPr/>
                </a:tc>
                <a:extLst>
                  <a:ext uri="{0D108BD9-81ED-4DB2-BD59-A6C34878D82A}">
                    <a16:rowId xmlns:a16="http://schemas.microsoft.com/office/drawing/2014/main" val="10003"/>
                  </a:ext>
                </a:extLst>
              </a:tr>
            </a:tbl>
          </a:graphicData>
        </a:graphic>
      </p:graphicFrame>
      <p:cxnSp>
        <p:nvCxnSpPr>
          <p:cNvPr id="60" name="Straight Connector 59">
            <a:extLst>
              <a:ext uri="{FF2B5EF4-FFF2-40B4-BE49-F238E27FC236}">
                <a16:creationId xmlns:a16="http://schemas.microsoft.com/office/drawing/2014/main" id="{3FA55D61-CEDE-41D7-8B06-4993B79075D0}"/>
              </a:ext>
            </a:extLst>
          </p:cNvPr>
          <p:cNvCxnSpPr>
            <a:cxnSpLocks/>
          </p:cNvCxnSpPr>
          <p:nvPr/>
        </p:nvCxnSpPr>
        <p:spPr>
          <a:xfrm flipH="1">
            <a:off x="467961" y="971749"/>
            <a:ext cx="579416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08B146FA-45B7-4AB3-8243-AD8C86E38475}"/>
              </a:ext>
            </a:extLst>
          </p:cNvPr>
          <p:cNvSpPr txBox="1"/>
          <p:nvPr/>
        </p:nvSpPr>
        <p:spPr>
          <a:xfrm>
            <a:off x="560013" y="224829"/>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68" name="TextBox 67">
            <a:extLst>
              <a:ext uri="{FF2B5EF4-FFF2-40B4-BE49-F238E27FC236}">
                <a16:creationId xmlns:a16="http://schemas.microsoft.com/office/drawing/2014/main" id="{AE315BC4-E8DF-4170-8A55-AA0DC9B48300}"/>
              </a:ext>
            </a:extLst>
          </p:cNvPr>
          <p:cNvSpPr txBox="1"/>
          <p:nvPr/>
        </p:nvSpPr>
        <p:spPr>
          <a:xfrm rot="16200000">
            <a:off x="-71537" y="321034"/>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0" name="Rectangle 9">
            <a:extLst>
              <a:ext uri="{FF2B5EF4-FFF2-40B4-BE49-F238E27FC236}">
                <a16:creationId xmlns:a16="http://schemas.microsoft.com/office/drawing/2014/main" id="{393B0C8B-6365-4AF0-856C-294086CF92FF}"/>
              </a:ext>
            </a:extLst>
          </p:cNvPr>
          <p:cNvSpPr/>
          <p:nvPr/>
        </p:nvSpPr>
        <p:spPr>
          <a:xfrm>
            <a:off x="479368" y="1022148"/>
            <a:ext cx="5789415" cy="3786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61" name="Rectangle 60">
            <a:extLst>
              <a:ext uri="{FF2B5EF4-FFF2-40B4-BE49-F238E27FC236}">
                <a16:creationId xmlns:a16="http://schemas.microsoft.com/office/drawing/2014/main" id="{1E867B22-85FC-4E7F-BB8F-C105C5B3C8CF}"/>
              </a:ext>
            </a:extLst>
          </p:cNvPr>
          <p:cNvSpPr/>
          <p:nvPr/>
        </p:nvSpPr>
        <p:spPr>
          <a:xfrm>
            <a:off x="482867" y="1050160"/>
            <a:ext cx="5808354" cy="269304"/>
          </a:xfrm>
          <a:prstGeom prst="rect">
            <a:avLst/>
          </a:prstGeom>
          <a:noFill/>
          <a:ln w="19050">
            <a:noFill/>
          </a:ln>
          <a:effectLst/>
        </p:spPr>
        <p:txBody>
          <a:bodyPr wrap="square">
            <a:spAutoFit/>
          </a:bodyPr>
          <a:lstStyle/>
          <a:p>
            <a:r>
              <a:rPr lang="en-AU" sz="1150" b="1" dirty="0">
                <a:solidFill>
                  <a:schemeClr val="bg1"/>
                </a:solidFill>
                <a:latin typeface="Arial Narrow" panose="020B0606020202030204" pitchFamily="34" charset="0"/>
              </a:rPr>
              <a:t>Activity: Sample for macroinvertebrates and tally your count in the blank spaces below</a:t>
            </a:r>
            <a:endParaRPr lang="en-AU" sz="200" dirty="0">
              <a:latin typeface="Arial Narrow" panose="020B0606020202030204" pitchFamily="34" charset="0"/>
            </a:endParaRPr>
          </a:p>
        </p:txBody>
      </p:sp>
      <p:graphicFrame>
        <p:nvGraphicFramePr>
          <p:cNvPr id="5" name="Table 4">
            <a:extLst>
              <a:ext uri="{FF2B5EF4-FFF2-40B4-BE49-F238E27FC236}">
                <a16:creationId xmlns:a16="http://schemas.microsoft.com/office/drawing/2014/main" id="{9B868EE3-D572-64FC-D849-4DCA5DC50E6E}"/>
              </a:ext>
            </a:extLst>
          </p:cNvPr>
          <p:cNvGraphicFramePr>
            <a:graphicFrameLocks noGrp="1"/>
          </p:cNvGraphicFramePr>
          <p:nvPr/>
        </p:nvGraphicFramePr>
        <p:xfrm>
          <a:off x="479368" y="7020272"/>
          <a:ext cx="5782757" cy="1586498"/>
        </p:xfrm>
        <a:graphic>
          <a:graphicData uri="http://schemas.openxmlformats.org/drawingml/2006/table">
            <a:tbl>
              <a:tblPr firstRow="1" bandRow="1">
                <a:tableStyleId>{5940675A-B579-460E-94D1-54222C63F5DA}</a:tableStyleId>
              </a:tblPr>
              <a:tblGrid>
                <a:gridCol w="1069947">
                  <a:extLst>
                    <a:ext uri="{9D8B030D-6E8A-4147-A177-3AD203B41FA5}">
                      <a16:colId xmlns:a16="http://schemas.microsoft.com/office/drawing/2014/main" val="4064686836"/>
                    </a:ext>
                  </a:extLst>
                </a:gridCol>
                <a:gridCol w="608354">
                  <a:extLst>
                    <a:ext uri="{9D8B030D-6E8A-4147-A177-3AD203B41FA5}">
                      <a16:colId xmlns:a16="http://schemas.microsoft.com/office/drawing/2014/main" val="1302634989"/>
                    </a:ext>
                  </a:extLst>
                </a:gridCol>
                <a:gridCol w="504056">
                  <a:extLst>
                    <a:ext uri="{9D8B030D-6E8A-4147-A177-3AD203B41FA5}">
                      <a16:colId xmlns:a16="http://schemas.microsoft.com/office/drawing/2014/main" val="1413554168"/>
                    </a:ext>
                  </a:extLst>
                </a:gridCol>
                <a:gridCol w="839283">
                  <a:extLst>
                    <a:ext uri="{9D8B030D-6E8A-4147-A177-3AD203B41FA5}">
                      <a16:colId xmlns:a16="http://schemas.microsoft.com/office/drawing/2014/main" val="20006"/>
                    </a:ext>
                  </a:extLst>
                </a:gridCol>
                <a:gridCol w="856619">
                  <a:extLst>
                    <a:ext uri="{9D8B030D-6E8A-4147-A177-3AD203B41FA5}">
                      <a16:colId xmlns:a16="http://schemas.microsoft.com/office/drawing/2014/main" val="20007"/>
                    </a:ext>
                  </a:extLst>
                </a:gridCol>
                <a:gridCol w="896386">
                  <a:extLst>
                    <a:ext uri="{9D8B030D-6E8A-4147-A177-3AD203B41FA5}">
                      <a16:colId xmlns:a16="http://schemas.microsoft.com/office/drawing/2014/main" val="20008"/>
                    </a:ext>
                  </a:extLst>
                </a:gridCol>
                <a:gridCol w="1008112">
                  <a:extLst>
                    <a:ext uri="{9D8B030D-6E8A-4147-A177-3AD203B41FA5}">
                      <a16:colId xmlns:a16="http://schemas.microsoft.com/office/drawing/2014/main" val="465779060"/>
                    </a:ext>
                  </a:extLst>
                </a:gridCol>
              </a:tblGrid>
              <a:tr h="576908">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dirty="0">
                          <a:latin typeface="Arial Narrow" panose="020B0606020202030204" pitchFamily="34" charset="0"/>
                        </a:rPr>
                        <a:t>Depth</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0" dirty="0">
                          <a:latin typeface="Arial Narrow" panose="020B0606020202030204" pitchFamily="34" charset="0"/>
                        </a:rPr>
                        <a:t>metres (m)</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dirty="0">
                          <a:latin typeface="Arial Narrow" panose="020B0606020202030204" pitchFamily="34" charset="0"/>
                        </a:rPr>
                        <a:t>Water Source</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000" b="1" dirty="0">
                          <a:latin typeface="Arial Narrow" panose="020B0606020202030204" pitchFamily="34" charset="0"/>
                        </a:rPr>
                        <a:t>Flow</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0" dirty="0">
                          <a:latin typeface="Arial Narrow" panose="020B0606020202030204" pitchFamily="34" charset="0"/>
                        </a:rPr>
                        <a:t>m</a:t>
                      </a:r>
                      <a:r>
                        <a:rPr lang="en-AU" sz="900" b="0" baseline="30000" dirty="0">
                          <a:latin typeface="Arial Narrow" panose="020B0606020202030204" pitchFamily="34" charset="0"/>
                        </a:rPr>
                        <a:t>3</a:t>
                      </a:r>
                      <a:r>
                        <a:rPr lang="en-AU" sz="900" b="0" dirty="0">
                          <a:latin typeface="Arial Narrow" panose="020B0606020202030204" pitchFamily="34" charset="0"/>
                        </a:rPr>
                        <a:t>/sec</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AU" sz="1000" b="1" dirty="0">
                          <a:latin typeface="Arial Narrow" panose="020B0606020202030204" pitchFamily="34" charset="0"/>
                        </a:rPr>
                        <a:t>Nitrogen </a:t>
                      </a:r>
                    </a:p>
                    <a:p>
                      <a:pPr algn="ctr"/>
                      <a:r>
                        <a:rPr lang="en-AU" sz="600" b="0" dirty="0">
                          <a:latin typeface="Arial Narrow" panose="020B0606020202030204" pitchFamily="34" charset="0"/>
                        </a:rPr>
                        <a:t>as Total N, DIN, nitrate, nitrite or ammonium </a:t>
                      </a:r>
                    </a:p>
                    <a:p>
                      <a:pPr algn="ctr"/>
                      <a:r>
                        <a:rPr lang="en-AU" sz="900" b="0" dirty="0">
                          <a:latin typeface="Arial Narrow" panose="020B0606020202030204" pitchFamily="34" charset="0"/>
                        </a:rPr>
                        <a:t>µg/L</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AU" sz="1000" b="1" dirty="0">
                          <a:latin typeface="Arial Narrow" panose="020B0606020202030204" pitchFamily="34" charset="0"/>
                        </a:rPr>
                        <a:t>Phosphorus</a:t>
                      </a:r>
                    </a:p>
                    <a:p>
                      <a:pPr algn="ctr"/>
                      <a:r>
                        <a:rPr lang="en-AU" sz="600" b="0" dirty="0">
                          <a:latin typeface="Arial Narrow" panose="020B0606020202030204" pitchFamily="34" charset="0"/>
                        </a:rPr>
                        <a:t>as Total P, DIP or filterable reactive P </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0" dirty="0">
                          <a:latin typeface="Arial Narrow" panose="020B0606020202030204" pitchFamily="34" charset="0"/>
                        </a:rPr>
                        <a:t>µg/L</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AU" sz="1000" b="1" baseline="0" dirty="0">
                          <a:latin typeface="Arial Narrow" panose="020B0606020202030204" pitchFamily="34" charset="0"/>
                        </a:rPr>
                        <a:t>Chlorophyll a</a:t>
                      </a:r>
                    </a:p>
                    <a:p>
                      <a:pPr marL="0" marR="0" lvl="0" indent="0" algn="ctr" defTabSz="914400" rtl="0" eaLnBrk="1" fontAlgn="auto" latinLnBrk="0" hangingPunct="1">
                        <a:lnSpc>
                          <a:spcPct val="100000"/>
                        </a:lnSpc>
                        <a:spcBef>
                          <a:spcPts val="0"/>
                        </a:spcBef>
                        <a:spcAft>
                          <a:spcPts val="0"/>
                        </a:spcAft>
                        <a:buClrTx/>
                        <a:buSzTx/>
                        <a:buFontTx/>
                        <a:buNone/>
                        <a:tabLst/>
                        <a:defRPr/>
                      </a:pPr>
                      <a:r>
                        <a:rPr lang="en-AU" sz="900" b="0" dirty="0">
                          <a:latin typeface="Arial Narrow" panose="020B0606020202030204" pitchFamily="34" charset="0"/>
                        </a:rPr>
                        <a:t>µg/L</a:t>
                      </a:r>
                    </a:p>
                  </a:txBody>
                  <a:tcPr>
                    <a:lnT w="12700" cap="flat" cmpd="sng" algn="ctr">
                      <a:solidFill>
                        <a:schemeClr val="tx1"/>
                      </a:solidFill>
                      <a:prstDash val="solid"/>
                      <a:round/>
                      <a:headEnd type="none" w="med" len="med"/>
                      <a:tailEnd type="none" w="med" len="med"/>
                    </a:lnT>
                    <a:solidFill>
                      <a:schemeClr val="bg1">
                        <a:lumMod val="85000"/>
                      </a:schemeClr>
                    </a:solidFill>
                  </a:tcPr>
                </a:tc>
                <a:tc>
                  <a:txBody>
                    <a:bodyPr/>
                    <a:lstStyle/>
                    <a:p>
                      <a:pPr algn="ctr"/>
                      <a:r>
                        <a:rPr lang="en-AU" sz="1000" b="1" dirty="0">
                          <a:latin typeface="Arial Narrow" panose="020B0606020202030204" pitchFamily="34" charset="0"/>
                        </a:rPr>
                        <a:t>Faecal bacteria</a:t>
                      </a:r>
                    </a:p>
                    <a:p>
                      <a:pPr algn="ctr"/>
                      <a:r>
                        <a:rPr lang="en-AU" sz="900" b="0" dirty="0" err="1">
                          <a:latin typeface="Arial Narrow" panose="020B0606020202030204" pitchFamily="34" charset="0"/>
                        </a:rPr>
                        <a:t>cfu</a:t>
                      </a:r>
                      <a:r>
                        <a:rPr lang="en-AU" sz="900" b="0" dirty="0">
                          <a:latin typeface="Arial Narrow" panose="020B0606020202030204" pitchFamily="34" charset="0"/>
                        </a:rPr>
                        <a:t>/100mL</a:t>
                      </a:r>
                    </a:p>
                    <a:p>
                      <a:pPr algn="ctr"/>
                      <a:r>
                        <a:rPr lang="en-AU" sz="700" b="0" dirty="0">
                          <a:latin typeface="Arial Narrow" panose="020B0606020202030204" pitchFamily="34" charset="0"/>
                        </a:rPr>
                        <a:t>(colony forming units)</a:t>
                      </a:r>
                    </a:p>
                  </a:txBody>
                  <a:tcPr>
                    <a:lnT w="12700" cap="flat" cmpd="sng" algn="ctr">
                      <a:solidFill>
                        <a:schemeClr val="tx1"/>
                      </a:solidFill>
                      <a:prstDash val="solid"/>
                      <a:round/>
                      <a:headEnd type="none" w="med" len="med"/>
                      <a:tailEnd type="none" w="med" len="med"/>
                    </a:lnT>
                    <a:solidFill>
                      <a:schemeClr val="bg1">
                        <a:lumMod val="85000"/>
                      </a:schemeClr>
                    </a:solidFill>
                  </a:tcPr>
                </a:tc>
                <a:extLst>
                  <a:ext uri="{0D108BD9-81ED-4DB2-BD59-A6C34878D82A}">
                    <a16:rowId xmlns:a16="http://schemas.microsoft.com/office/drawing/2014/main" val="10001"/>
                  </a:ext>
                </a:extLst>
              </a:tr>
              <a:tr h="48075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a:latin typeface="Arial Narrow" panose="020B0606020202030204" pitchFamily="34" charset="0"/>
                        </a:rPr>
                        <a:t>Echo sounder, long ruler (staff, </a:t>
                      </a:r>
                      <a:r>
                        <a:rPr lang="en-AU" sz="800" b="0" baseline="0" dirty="0" err="1">
                          <a:latin typeface="Arial Narrow" panose="020B0606020202030204" pitchFamily="34" charset="0"/>
                        </a:rPr>
                        <a:t>pvc</a:t>
                      </a:r>
                      <a:r>
                        <a:rPr lang="en-AU" sz="800" b="0" baseline="0" dirty="0">
                          <a:latin typeface="Arial Narrow" panose="020B0606020202030204" pitchFamily="34" charset="0"/>
                        </a:rPr>
                        <a:t>), weighted tape measure</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a:latin typeface="Arial Narrow" panose="020B0606020202030204" pitchFamily="34" charset="0"/>
                        </a:rPr>
                        <a:t>maps</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a:latin typeface="Arial Narrow" panose="020B0606020202030204" pitchFamily="34" charset="0"/>
                        </a:rPr>
                        <a:t>Float method</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dirty="0">
                          <a:latin typeface="Arial Narrow" panose="020B0606020202030204" pitchFamily="34" charset="0"/>
                        </a:rPr>
                        <a:t>Test</a:t>
                      </a:r>
                      <a:r>
                        <a:rPr lang="en-AU" sz="800" b="0" baseline="0" dirty="0">
                          <a:latin typeface="Arial Narrow" panose="020B0606020202030204" pitchFamily="34" charset="0"/>
                        </a:rPr>
                        <a:t> kit</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dirty="0">
                          <a:latin typeface="Arial Narrow" panose="020B0606020202030204" pitchFamily="34" charset="0"/>
                        </a:rPr>
                        <a:t>Test kit</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err="1">
                          <a:latin typeface="Arial Narrow" panose="020B0606020202030204" pitchFamily="34" charset="0"/>
                        </a:rPr>
                        <a:t>Spectrormeter</a:t>
                      </a:r>
                      <a:r>
                        <a:rPr lang="en-AU" sz="800" b="0" baseline="0" dirty="0">
                          <a:latin typeface="Arial Narrow" panose="020B0606020202030204" pitchFamily="34" charset="0"/>
                        </a:rPr>
                        <a:t>, fluorometer, satellite</a:t>
                      </a: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800" b="0" baseline="0" dirty="0">
                          <a:latin typeface="Arial Narrow" panose="020B0606020202030204" pitchFamily="34" charset="0"/>
                        </a:rPr>
                        <a:t>Agar plate, water test kit or membrane filtration technique</a:t>
                      </a:r>
                    </a:p>
                  </a:txBody>
                  <a:tcPr anchor="ctr">
                    <a:solidFill>
                      <a:schemeClr val="bg1">
                        <a:lumMod val="95000"/>
                      </a:schemeClr>
                    </a:solidFill>
                  </a:tcPr>
                </a:tc>
                <a:extLst>
                  <a:ext uri="{0D108BD9-81ED-4DB2-BD59-A6C34878D82A}">
                    <a16:rowId xmlns:a16="http://schemas.microsoft.com/office/drawing/2014/main" val="10002"/>
                  </a:ext>
                </a:extLst>
              </a:tr>
              <a:tr h="528833">
                <a:tc>
                  <a:txBody>
                    <a:bodyPr/>
                    <a:lstStyle/>
                    <a:p>
                      <a:pPr algn="ctr"/>
                      <a:endParaRPr lang="en-AU" sz="900" b="0" dirty="0">
                        <a:solidFill>
                          <a:schemeClr val="bg1">
                            <a:lumMod val="50000"/>
                          </a:schemeClr>
                        </a:solidFill>
                        <a:latin typeface="Comic Sans MS" panose="030F0702030302020204" pitchFamily="66" charset="0"/>
                      </a:endParaRPr>
                    </a:p>
                  </a:txBody>
                  <a:tcPr/>
                </a:tc>
                <a:tc>
                  <a:txBody>
                    <a:bodyPr/>
                    <a:lstStyle/>
                    <a:p>
                      <a:pPr algn="ctr"/>
                      <a:endParaRPr lang="en-AU" sz="900" b="0" dirty="0">
                        <a:solidFill>
                          <a:schemeClr val="bg1">
                            <a:lumMod val="50000"/>
                          </a:schemeClr>
                        </a:solidFill>
                        <a:latin typeface="Comic Sans MS" panose="030F0702030302020204" pitchFamily="66" charset="0"/>
                      </a:endParaRPr>
                    </a:p>
                  </a:txBody>
                  <a:tcPr/>
                </a:tc>
                <a:tc>
                  <a:txBody>
                    <a:bodyPr/>
                    <a:lstStyle/>
                    <a:p>
                      <a:pPr algn="ctr"/>
                      <a:endParaRPr lang="en-AU" sz="900" b="0" dirty="0">
                        <a:solidFill>
                          <a:schemeClr val="bg1">
                            <a:lumMod val="50000"/>
                          </a:schemeClr>
                        </a:solidFill>
                        <a:latin typeface="Comic Sans MS" panose="030F0702030302020204" pitchFamily="66" charset="0"/>
                      </a:endParaRPr>
                    </a:p>
                  </a:txBody>
                  <a:tcPr/>
                </a:tc>
                <a:tc>
                  <a:txBody>
                    <a:bodyPr/>
                    <a:lstStyle/>
                    <a:p>
                      <a:pPr algn="ctr"/>
                      <a:endParaRPr lang="en-AU" sz="900" b="0" dirty="0">
                        <a:solidFill>
                          <a:schemeClr val="bg1">
                            <a:lumMod val="50000"/>
                          </a:schemeClr>
                        </a:solidFill>
                        <a:latin typeface="Comic Sans MS" panose="030F0702030302020204" pitchFamily="66" charset="0"/>
                      </a:endParaRPr>
                    </a:p>
                  </a:txBody>
                  <a:tcPr/>
                </a:tc>
                <a:tc>
                  <a:txBody>
                    <a:bodyPr/>
                    <a:lstStyle/>
                    <a:p>
                      <a:pPr algn="ctr"/>
                      <a:endParaRPr lang="en-AU" sz="900" b="0" dirty="0">
                        <a:solidFill>
                          <a:schemeClr val="bg1">
                            <a:lumMod val="50000"/>
                          </a:schemeClr>
                        </a:solidFill>
                        <a:latin typeface="Comic Sans MS" panose="030F0702030302020204" pitchFamily="66" charset="0"/>
                      </a:endParaRPr>
                    </a:p>
                  </a:txBody>
                  <a:tcPr/>
                </a:tc>
                <a:tc>
                  <a:txBody>
                    <a:bodyPr/>
                    <a:lstStyle/>
                    <a:p>
                      <a:pPr algn="ctr"/>
                      <a:endParaRPr lang="en-AU" sz="900" b="0" dirty="0">
                        <a:solidFill>
                          <a:schemeClr val="bg1">
                            <a:lumMod val="50000"/>
                          </a:schemeClr>
                        </a:solidFill>
                        <a:latin typeface="Comic Sans MS" panose="030F0702030302020204" pitchFamily="66"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AU" sz="900" b="0" dirty="0">
                        <a:solidFill>
                          <a:schemeClr val="bg1">
                            <a:lumMod val="50000"/>
                          </a:schemeClr>
                        </a:solidFill>
                        <a:latin typeface="Comic Sans MS" panose="030F0702030302020204" pitchFamily="66"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900" b="0" dirty="0">
                        <a:solidFill>
                          <a:schemeClr val="bg1">
                            <a:lumMod val="50000"/>
                          </a:schemeClr>
                        </a:solidFill>
                        <a:latin typeface="Comic Sans MS" panose="030F0702030302020204" pitchFamily="66"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AU" sz="900" b="0" dirty="0">
                        <a:solidFill>
                          <a:schemeClr val="bg1">
                            <a:lumMod val="50000"/>
                          </a:schemeClr>
                        </a:solidFill>
                        <a:latin typeface="Comic Sans MS" panose="030F0702030302020204" pitchFamily="66" charset="0"/>
                      </a:endParaRPr>
                    </a:p>
                  </a:txBody>
                  <a:tcPr/>
                </a:tc>
                <a:extLst>
                  <a:ext uri="{0D108BD9-81ED-4DB2-BD59-A6C34878D82A}">
                    <a16:rowId xmlns:a16="http://schemas.microsoft.com/office/drawing/2014/main" val="10003"/>
                  </a:ext>
                </a:extLst>
              </a:tr>
            </a:tbl>
          </a:graphicData>
        </a:graphic>
      </p:graphicFrame>
      <p:sp>
        <p:nvSpPr>
          <p:cNvPr id="24" name="Rectangle 23">
            <a:extLst>
              <a:ext uri="{FF2B5EF4-FFF2-40B4-BE49-F238E27FC236}">
                <a16:creationId xmlns:a16="http://schemas.microsoft.com/office/drawing/2014/main" id="{F3899A0A-8B9D-8FFE-8840-FBF0468C63B7}"/>
              </a:ext>
            </a:extLst>
          </p:cNvPr>
          <p:cNvSpPr/>
          <p:nvPr/>
        </p:nvSpPr>
        <p:spPr>
          <a:xfrm>
            <a:off x="492583" y="4788024"/>
            <a:ext cx="5789415" cy="37861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26" name="Rectangle 25">
            <a:extLst>
              <a:ext uri="{FF2B5EF4-FFF2-40B4-BE49-F238E27FC236}">
                <a16:creationId xmlns:a16="http://schemas.microsoft.com/office/drawing/2014/main" id="{B49AC5EA-B781-3693-E945-9C89127CFC79}"/>
              </a:ext>
            </a:extLst>
          </p:cNvPr>
          <p:cNvSpPr/>
          <p:nvPr/>
        </p:nvSpPr>
        <p:spPr>
          <a:xfrm>
            <a:off x="496082" y="4816036"/>
            <a:ext cx="5808354" cy="269304"/>
          </a:xfrm>
          <a:prstGeom prst="rect">
            <a:avLst/>
          </a:prstGeom>
          <a:noFill/>
          <a:ln w="19050">
            <a:noFill/>
          </a:ln>
          <a:effectLst/>
        </p:spPr>
        <p:txBody>
          <a:bodyPr wrap="square">
            <a:spAutoFit/>
          </a:bodyPr>
          <a:lstStyle/>
          <a:p>
            <a:r>
              <a:rPr lang="en-AU" sz="1150" b="1" dirty="0">
                <a:solidFill>
                  <a:schemeClr val="bg1"/>
                </a:solidFill>
                <a:latin typeface="Arial Narrow" panose="020B0606020202030204" pitchFamily="34" charset="0"/>
              </a:rPr>
              <a:t>Activity: Record abiotic measurements in the tables below (leave blank those that do </a:t>
            </a:r>
            <a:r>
              <a:rPr lang="en-AU" sz="1150" b="1" i="1" dirty="0">
                <a:solidFill>
                  <a:schemeClr val="bg1"/>
                </a:solidFill>
                <a:latin typeface="Arial Narrow" panose="020B0606020202030204" pitchFamily="34" charset="0"/>
              </a:rPr>
              <a:t>not </a:t>
            </a:r>
            <a:r>
              <a:rPr lang="en-AU" sz="1150" b="1" dirty="0">
                <a:solidFill>
                  <a:schemeClr val="bg1"/>
                </a:solidFill>
                <a:latin typeface="Arial Narrow" panose="020B0606020202030204" pitchFamily="34" charset="0"/>
              </a:rPr>
              <a:t>apply)</a:t>
            </a:r>
            <a:endParaRPr lang="en-AU" sz="200" dirty="0">
              <a:latin typeface="Arial Narrow" panose="020B0606020202030204" pitchFamily="34" charset="0"/>
            </a:endParaRPr>
          </a:p>
        </p:txBody>
      </p:sp>
      <p:cxnSp>
        <p:nvCxnSpPr>
          <p:cNvPr id="2" name="Straight Connector 1">
            <a:extLst>
              <a:ext uri="{FF2B5EF4-FFF2-40B4-BE49-F238E27FC236}">
                <a16:creationId xmlns:a16="http://schemas.microsoft.com/office/drawing/2014/main" id="{8ABEE34B-7534-7360-B8F4-470C0181D338}"/>
              </a:ext>
            </a:extLst>
          </p:cNvPr>
          <p:cNvCxnSpPr>
            <a:cxnSpLocks/>
          </p:cNvCxnSpPr>
          <p:nvPr/>
        </p:nvCxnSpPr>
        <p:spPr>
          <a:xfrm flipH="1">
            <a:off x="450023" y="8695457"/>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36">
            <a:extLst>
              <a:ext uri="{FF2B5EF4-FFF2-40B4-BE49-F238E27FC236}">
                <a16:creationId xmlns:a16="http://schemas.microsoft.com/office/drawing/2014/main" id="{768EB495-9C65-100A-18A3-00CB8223FC54}"/>
              </a:ext>
            </a:extLst>
          </p:cNvPr>
          <p:cNvSpPr txBox="1"/>
          <p:nvPr/>
        </p:nvSpPr>
        <p:spPr>
          <a:xfrm>
            <a:off x="404664" y="8695456"/>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7" name="TextBox 36">
            <a:extLst>
              <a:ext uri="{FF2B5EF4-FFF2-40B4-BE49-F238E27FC236}">
                <a16:creationId xmlns:a16="http://schemas.microsoft.com/office/drawing/2014/main" id="{CA175123-5A69-222E-6968-5900A60E310D}"/>
              </a:ext>
            </a:extLst>
          </p:cNvPr>
          <p:cNvSpPr txBox="1"/>
          <p:nvPr/>
        </p:nvSpPr>
        <p:spPr>
          <a:xfrm>
            <a:off x="2913144" y="8702878"/>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Inquiry</a:t>
            </a:r>
            <a:endParaRPr lang="en-AU" sz="1100" b="1" dirty="0">
              <a:latin typeface="Arial Narrow" pitchFamily="34" charset="0"/>
            </a:endParaRPr>
          </a:p>
        </p:txBody>
      </p:sp>
      <p:sp>
        <p:nvSpPr>
          <p:cNvPr id="8" name="TextBox 7">
            <a:extLst>
              <a:ext uri="{FF2B5EF4-FFF2-40B4-BE49-F238E27FC236}">
                <a16:creationId xmlns:a16="http://schemas.microsoft.com/office/drawing/2014/main" id="{231D5BAF-F820-A4E7-6E30-B4F2DA4805F5}"/>
              </a:ext>
            </a:extLst>
          </p:cNvPr>
          <p:cNvSpPr txBox="1"/>
          <p:nvPr/>
        </p:nvSpPr>
        <p:spPr>
          <a:xfrm>
            <a:off x="5936596" y="8669011"/>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 55</a:t>
            </a:r>
          </a:p>
        </p:txBody>
      </p:sp>
      <p:sp>
        <p:nvSpPr>
          <p:cNvPr id="9" name="TextBox 17">
            <a:extLst>
              <a:ext uri="{FF2B5EF4-FFF2-40B4-BE49-F238E27FC236}">
                <a16:creationId xmlns:a16="http://schemas.microsoft.com/office/drawing/2014/main" id="{C253F1C8-0381-CC37-9071-DA7F91CD776B}"/>
              </a:ext>
            </a:extLst>
          </p:cNvPr>
          <p:cNvSpPr txBox="1"/>
          <p:nvPr/>
        </p:nvSpPr>
        <p:spPr>
          <a:xfrm>
            <a:off x="5486430" y="253261"/>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12" name="TextBox 11">
            <a:extLst>
              <a:ext uri="{FF2B5EF4-FFF2-40B4-BE49-F238E27FC236}">
                <a16:creationId xmlns:a16="http://schemas.microsoft.com/office/drawing/2014/main" id="{C4FC9DCC-C2FA-3C01-E198-988448AC8882}"/>
              </a:ext>
            </a:extLst>
          </p:cNvPr>
          <p:cNvSpPr txBox="1"/>
          <p:nvPr/>
        </p:nvSpPr>
        <p:spPr>
          <a:xfrm>
            <a:off x="1422779" y="224829"/>
            <a:ext cx="4075713" cy="677108"/>
          </a:xfrm>
          <a:prstGeom prst="rect">
            <a:avLst/>
          </a:prstGeom>
          <a:noFill/>
        </p:spPr>
        <p:txBody>
          <a:bodyPr wrap="square" rtlCol="0">
            <a:spAutoFit/>
          </a:bodyPr>
          <a:lstStyle/>
          <a:p>
            <a:r>
              <a:rPr lang="en-US" b="1" dirty="0">
                <a:latin typeface="Arial Narrow" pitchFamily="34" charset="0"/>
              </a:rPr>
              <a:t>30. What’s in the water? – </a:t>
            </a:r>
            <a:r>
              <a:rPr lang="en-US" sz="1200" dirty="0">
                <a:latin typeface="Arial Narrow" pitchFamily="34" charset="0"/>
              </a:rPr>
              <a:t>Investigate water quality by conducting biotic and abiotic tests on a water sample.</a:t>
            </a:r>
          </a:p>
          <a:p>
            <a:r>
              <a:rPr lang="en-US" sz="800" dirty="0">
                <a:latin typeface="Arial Narrow" pitchFamily="34" charset="0"/>
              </a:rPr>
              <a:t>(</a:t>
            </a:r>
            <a:r>
              <a:rPr lang="en-US" sz="800" i="1" dirty="0">
                <a:latin typeface="Arial Narrow" pitchFamily="34" charset="0"/>
              </a:rPr>
              <a:t>hint: </a:t>
            </a:r>
            <a:r>
              <a:rPr lang="en-US" sz="800" dirty="0">
                <a:latin typeface="Arial Narrow" pitchFamily="34" charset="0"/>
              </a:rPr>
              <a:t>refer to pages 45-47 to help you remember what to do)</a:t>
            </a:r>
          </a:p>
        </p:txBody>
      </p:sp>
      <p:graphicFrame>
        <p:nvGraphicFramePr>
          <p:cNvPr id="13" name="Table 12">
            <a:extLst>
              <a:ext uri="{FF2B5EF4-FFF2-40B4-BE49-F238E27FC236}">
                <a16:creationId xmlns:a16="http://schemas.microsoft.com/office/drawing/2014/main" id="{901303D2-7239-EC68-79DE-4AAD5780A65B}"/>
              </a:ext>
            </a:extLst>
          </p:cNvPr>
          <p:cNvGraphicFramePr>
            <a:graphicFrameLocks noGrp="1"/>
          </p:cNvGraphicFramePr>
          <p:nvPr>
            <p:extLst>
              <p:ext uri="{D42A27DB-BD31-4B8C-83A1-F6EECF244321}">
                <p14:modId xmlns:p14="http://schemas.microsoft.com/office/powerpoint/2010/main" val="803483140"/>
              </p:ext>
            </p:extLst>
          </p:nvPr>
        </p:nvGraphicFramePr>
        <p:xfrm>
          <a:off x="492583" y="1485431"/>
          <a:ext cx="5769543" cy="3246162"/>
        </p:xfrm>
        <a:graphic>
          <a:graphicData uri="http://schemas.openxmlformats.org/drawingml/2006/table">
            <a:tbl>
              <a:tblPr firstRow="1" bandRow="1">
                <a:tableStyleId>{5940675A-B579-460E-94D1-54222C63F5DA}</a:tableStyleId>
              </a:tblPr>
              <a:tblGrid>
                <a:gridCol w="1923181">
                  <a:extLst>
                    <a:ext uri="{9D8B030D-6E8A-4147-A177-3AD203B41FA5}">
                      <a16:colId xmlns:a16="http://schemas.microsoft.com/office/drawing/2014/main" val="3975787206"/>
                    </a:ext>
                  </a:extLst>
                </a:gridCol>
                <a:gridCol w="2021348">
                  <a:extLst>
                    <a:ext uri="{9D8B030D-6E8A-4147-A177-3AD203B41FA5}">
                      <a16:colId xmlns:a16="http://schemas.microsoft.com/office/drawing/2014/main" val="266330882"/>
                    </a:ext>
                  </a:extLst>
                </a:gridCol>
                <a:gridCol w="1825014">
                  <a:extLst>
                    <a:ext uri="{9D8B030D-6E8A-4147-A177-3AD203B41FA5}">
                      <a16:colId xmlns:a16="http://schemas.microsoft.com/office/drawing/2014/main" val="1223559371"/>
                    </a:ext>
                  </a:extLst>
                </a:gridCol>
              </a:tblGrid>
              <a:tr h="298925">
                <a:tc>
                  <a:txBody>
                    <a:bodyPr/>
                    <a:lstStyle/>
                    <a:p>
                      <a:pPr algn="ctr"/>
                      <a:r>
                        <a:rPr lang="en-US" sz="1200" b="0" i="0" dirty="0">
                          <a:latin typeface="Arial Narrow" panose="020B0604020202020204" pitchFamily="34" charset="0"/>
                          <a:cs typeface="Arial Narrow" panose="020B0604020202020204" pitchFamily="34" charset="0"/>
                        </a:rPr>
                        <a:t>Sensitive to pollution</a:t>
                      </a:r>
                    </a:p>
                  </a:txBody>
                  <a:tcPr>
                    <a:solidFill>
                      <a:schemeClr val="bg1">
                        <a:lumMod val="85000"/>
                      </a:schemeClr>
                    </a:solidFill>
                  </a:tcPr>
                </a:tc>
                <a:tc>
                  <a:txBody>
                    <a:bodyPr/>
                    <a:lstStyle/>
                    <a:p>
                      <a:pPr algn="ctr"/>
                      <a:r>
                        <a:rPr lang="en-US" sz="1200" b="0" i="0" dirty="0">
                          <a:latin typeface="Arial Narrow" panose="020B0604020202020204" pitchFamily="34" charset="0"/>
                          <a:cs typeface="Arial Narrow" panose="020B0604020202020204" pitchFamily="34" charset="0"/>
                        </a:rPr>
                        <a:t>Somewhat </a:t>
                      </a:r>
                      <a:r>
                        <a:rPr lang="en-US" sz="1200" b="0" i="0" dirty="0" err="1">
                          <a:latin typeface="Arial Narrow" panose="020B0604020202020204" pitchFamily="34" charset="0"/>
                          <a:cs typeface="Arial Narrow" panose="020B0604020202020204" pitchFamily="34" charset="0"/>
                        </a:rPr>
                        <a:t>sesitive</a:t>
                      </a:r>
                      <a:r>
                        <a:rPr lang="en-US" sz="1200" b="0" i="0" dirty="0">
                          <a:latin typeface="Arial Narrow" panose="020B0604020202020204" pitchFamily="34" charset="0"/>
                          <a:cs typeface="Arial Narrow" panose="020B0604020202020204" pitchFamily="34" charset="0"/>
                        </a:rPr>
                        <a:t> to pollution</a:t>
                      </a:r>
                    </a:p>
                  </a:txBody>
                  <a:tcPr>
                    <a:solidFill>
                      <a:schemeClr val="bg1">
                        <a:lumMod val="85000"/>
                      </a:schemeClr>
                    </a:solidFill>
                  </a:tcPr>
                </a:tc>
                <a:tc>
                  <a:txBody>
                    <a:bodyPr/>
                    <a:lstStyle/>
                    <a:p>
                      <a:pPr algn="ctr"/>
                      <a:r>
                        <a:rPr lang="en-US" sz="1200" b="0" i="0" dirty="0">
                          <a:latin typeface="Arial Narrow" panose="020B0604020202020204" pitchFamily="34" charset="0"/>
                          <a:cs typeface="Arial Narrow" panose="020B0604020202020204" pitchFamily="34" charset="0"/>
                        </a:rPr>
                        <a:t>Tolerant of pollution</a:t>
                      </a:r>
                    </a:p>
                  </a:txBody>
                  <a:tcPr>
                    <a:solidFill>
                      <a:schemeClr val="bg1">
                        <a:lumMod val="85000"/>
                      </a:schemeClr>
                    </a:solidFill>
                  </a:tcPr>
                </a:tc>
                <a:extLst>
                  <a:ext uri="{0D108BD9-81ED-4DB2-BD59-A6C34878D82A}">
                    <a16:rowId xmlns:a16="http://schemas.microsoft.com/office/drawing/2014/main" val="2924796766"/>
                  </a:ext>
                </a:extLst>
              </a:tr>
              <a:tr h="1209877">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2952036963"/>
                  </a:ext>
                </a:extLst>
              </a:tr>
              <a:tr h="209615">
                <a:tc>
                  <a:txBody>
                    <a:bodyPr/>
                    <a:lstStyle/>
                    <a:p>
                      <a:pPr algn="ctr"/>
                      <a:r>
                        <a:rPr lang="en-US" sz="1200" b="0" i="0" dirty="0">
                          <a:solidFill>
                            <a:schemeClr val="bg1">
                              <a:lumMod val="50000"/>
                            </a:schemeClr>
                          </a:solidFill>
                          <a:latin typeface="Comic Sans MS" panose="030F0902030302020204" pitchFamily="66" charset="0"/>
                          <a:cs typeface="Arial Narrow" panose="020B0604020202020204" pitchFamily="34" charset="0"/>
                        </a:rPr>
                        <a:t>suggestion: if you can’t conduct a macroinvertebrate survey, use the pictures above to make a deck of cards that can be used to simulate a macroinvertebrate study instead</a:t>
                      </a:r>
                    </a:p>
                  </a:txBody>
                  <a:tcPr/>
                </a:tc>
                <a:tc>
                  <a:txBody>
                    <a:bodyPr/>
                    <a:lstStyle/>
                    <a:p>
                      <a:pPr algn="ctr"/>
                      <a:endParaRPr lang="en-US" dirty="0"/>
                    </a:p>
                  </a:txBody>
                  <a:tcPr/>
                </a:tc>
                <a:tc>
                  <a:txBody>
                    <a:bodyPr/>
                    <a:lstStyle/>
                    <a:p>
                      <a:pPr algn="ctr"/>
                      <a:endParaRPr lang="en-US" dirty="0"/>
                    </a:p>
                    <a:p>
                      <a:pPr algn="ctr"/>
                      <a:endParaRPr lang="en-US" dirty="0"/>
                    </a:p>
                    <a:p>
                      <a:pPr algn="ctr"/>
                      <a:endParaRPr lang="en-US" dirty="0"/>
                    </a:p>
                    <a:p>
                      <a:pPr algn="ctr"/>
                      <a:endParaRPr lang="en-US" dirty="0"/>
                    </a:p>
                    <a:p>
                      <a:pPr algn="ctr"/>
                      <a:endParaRPr lang="en-US" sz="2400" dirty="0"/>
                    </a:p>
                  </a:txBody>
                  <a:tcPr/>
                </a:tc>
                <a:extLst>
                  <a:ext uri="{0D108BD9-81ED-4DB2-BD59-A6C34878D82A}">
                    <a16:rowId xmlns:a16="http://schemas.microsoft.com/office/drawing/2014/main" val="2408819965"/>
                  </a:ext>
                </a:extLst>
              </a:tr>
            </a:tbl>
          </a:graphicData>
        </a:graphic>
      </p:graphicFrame>
      <p:pic>
        <p:nvPicPr>
          <p:cNvPr id="16" name="Picture 15" descr="A group of insects with names&#10;&#10;Description automatically generated">
            <a:extLst>
              <a:ext uri="{FF2B5EF4-FFF2-40B4-BE49-F238E27FC236}">
                <a16:creationId xmlns:a16="http://schemas.microsoft.com/office/drawing/2014/main" id="{C3793CB0-B024-19E7-4854-E1736D549C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548" y="1895592"/>
            <a:ext cx="1453106" cy="1006166"/>
          </a:xfrm>
          <a:prstGeom prst="rect">
            <a:avLst/>
          </a:prstGeom>
        </p:spPr>
      </p:pic>
      <p:pic>
        <p:nvPicPr>
          <p:cNvPr id="21" name="Picture 20" descr="A group of insects with names&#10;&#10;Description automatically generated">
            <a:extLst>
              <a:ext uri="{FF2B5EF4-FFF2-40B4-BE49-F238E27FC236}">
                <a16:creationId xmlns:a16="http://schemas.microsoft.com/office/drawing/2014/main" id="{E7D0392B-D271-3531-DE67-44563DC4F64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26152" y="1833145"/>
            <a:ext cx="1453106" cy="1123599"/>
          </a:xfrm>
          <a:prstGeom prst="rect">
            <a:avLst/>
          </a:prstGeom>
        </p:spPr>
      </p:pic>
      <p:pic>
        <p:nvPicPr>
          <p:cNvPr id="31" name="Picture 30" descr="A group of different types of insects&#10;&#10;Description automatically generated">
            <a:extLst>
              <a:ext uri="{FF2B5EF4-FFF2-40B4-BE49-F238E27FC236}">
                <a16:creationId xmlns:a16="http://schemas.microsoft.com/office/drawing/2014/main" id="{EEC846D6-7604-FDC9-6D6D-9DB647BFD7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7124" y="1891807"/>
            <a:ext cx="1667892" cy="1004388"/>
          </a:xfrm>
          <a:prstGeom prst="rect">
            <a:avLst/>
          </a:prstGeom>
        </p:spPr>
      </p:pic>
    </p:spTree>
    <p:extLst>
      <p:ext uri="{BB962C8B-B14F-4D97-AF65-F5344CB8AC3E}">
        <p14:creationId xmlns:p14="http://schemas.microsoft.com/office/powerpoint/2010/main" val="376433709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BF8EEF81-2867-46C8-9EA7-DE1F06E11171}"/>
              </a:ext>
            </a:extLst>
          </p:cNvPr>
          <p:cNvCxnSpPr/>
          <p:nvPr/>
        </p:nvCxnSpPr>
        <p:spPr>
          <a:xfrm flipH="1">
            <a:off x="564258" y="984989"/>
            <a:ext cx="56778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FB6A293-4AE9-420C-97BD-104EB577F5DB}"/>
              </a:ext>
            </a:extLst>
          </p:cNvPr>
          <p:cNvSpPr txBox="1"/>
          <p:nvPr/>
        </p:nvSpPr>
        <p:spPr>
          <a:xfrm>
            <a:off x="1401326" y="145539"/>
            <a:ext cx="4385210" cy="754053"/>
          </a:xfrm>
          <a:prstGeom prst="rect">
            <a:avLst/>
          </a:prstGeom>
          <a:noFill/>
        </p:spPr>
        <p:txBody>
          <a:bodyPr wrap="square" rtlCol="0">
            <a:spAutoFit/>
          </a:bodyPr>
          <a:lstStyle/>
          <a:p>
            <a:r>
              <a:rPr lang="en-US" b="1" dirty="0">
                <a:latin typeface="Arial Narrow" pitchFamily="34" charset="0"/>
              </a:rPr>
              <a:t>31. Making waves – </a:t>
            </a:r>
            <a:r>
              <a:rPr lang="en-US" sz="1200" dirty="0">
                <a:latin typeface="Arial Narrow" pitchFamily="34" charset="0"/>
              </a:rPr>
              <a:t>Investigate wave properties using a wave tank.</a:t>
            </a:r>
          </a:p>
          <a:p>
            <a:endParaRPr lang="en-US" sz="200" i="1" dirty="0">
              <a:latin typeface="Arial Narrow" pitchFamily="34" charset="0"/>
            </a:endParaRPr>
          </a:p>
          <a:p>
            <a:r>
              <a:rPr lang="en-US" sz="1000" i="1" dirty="0">
                <a:latin typeface="Arial Narrow" pitchFamily="34" charset="0"/>
              </a:rPr>
              <a:t>Before starting this worksheet, revise the content on the ‘Surf’s Up’ Worksheet</a:t>
            </a:r>
          </a:p>
        </p:txBody>
      </p:sp>
      <p:sp>
        <p:nvSpPr>
          <p:cNvPr id="33" name="TextBox 17">
            <a:extLst>
              <a:ext uri="{FF2B5EF4-FFF2-40B4-BE49-F238E27FC236}">
                <a16:creationId xmlns:a16="http://schemas.microsoft.com/office/drawing/2014/main" id="{A4BD9CD8-3130-4017-86B5-6922FC8167A7}"/>
              </a:ext>
            </a:extLst>
          </p:cNvPr>
          <p:cNvSpPr txBox="1"/>
          <p:nvPr/>
        </p:nvSpPr>
        <p:spPr>
          <a:xfrm>
            <a:off x="5610740" y="209474"/>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4" name="TextBox 33">
            <a:extLst>
              <a:ext uri="{FF2B5EF4-FFF2-40B4-BE49-F238E27FC236}">
                <a16:creationId xmlns:a16="http://schemas.microsoft.com/office/drawing/2014/main" id="{4985DB7E-B411-4F1F-AC61-3E2825C63F4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5" name="TextBox 34">
            <a:extLst>
              <a:ext uri="{FF2B5EF4-FFF2-40B4-BE49-F238E27FC236}">
                <a16:creationId xmlns:a16="http://schemas.microsoft.com/office/drawing/2014/main" id="{F0E1C2A8-A26C-42AE-91C0-31D2BA8FCC8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pic>
        <p:nvPicPr>
          <p:cNvPr id="2050" name="Picture 2" descr="Build Your Own Wave Tank | Hackaday">
            <a:extLst>
              <a:ext uri="{FF2B5EF4-FFF2-40B4-BE49-F238E27FC236}">
                <a16:creationId xmlns:a16="http://schemas.microsoft.com/office/drawing/2014/main" id="{F8808A5A-D9C2-8073-F532-20E4C4B2D233}"/>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12998" b="-2722"/>
          <a:stretch/>
        </p:blipFill>
        <p:spPr bwMode="auto">
          <a:xfrm>
            <a:off x="566817" y="5629211"/>
            <a:ext cx="5677820" cy="290322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Weird Science: Waves in a bottle">
            <a:extLst>
              <a:ext uri="{FF2B5EF4-FFF2-40B4-BE49-F238E27FC236}">
                <a16:creationId xmlns:a16="http://schemas.microsoft.com/office/drawing/2014/main" id="{F24E58F4-BD0D-F2A5-481D-66775520515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5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77588" y="1088599"/>
            <a:ext cx="3557012" cy="20008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BB54765-B589-904D-A52A-952BFE7694E2}"/>
              </a:ext>
            </a:extLst>
          </p:cNvPr>
          <p:cNvSpPr txBox="1"/>
          <p:nvPr/>
        </p:nvSpPr>
        <p:spPr>
          <a:xfrm>
            <a:off x="4160848" y="1051905"/>
            <a:ext cx="2190946" cy="2000548"/>
          </a:xfrm>
          <a:prstGeom prst="rect">
            <a:avLst/>
          </a:prstGeom>
          <a:noFill/>
        </p:spPr>
        <p:txBody>
          <a:bodyPr wrap="square" rtlCol="0">
            <a:spAutoFit/>
          </a:bodyPr>
          <a:lstStyle/>
          <a:p>
            <a:r>
              <a:rPr lang="en-US" sz="1600" b="1" dirty="0">
                <a:latin typeface="Arial Narrow" panose="020B0606020202030204" pitchFamily="34" charset="0"/>
              </a:rPr>
              <a:t>Ocean in a bottle</a:t>
            </a:r>
          </a:p>
          <a:p>
            <a:pPr algn="just"/>
            <a:r>
              <a:rPr lang="en-AU" sz="1200" dirty="0">
                <a:solidFill>
                  <a:srgbClr val="212529"/>
                </a:solidFill>
                <a:effectLst/>
                <a:latin typeface="Arial Narrow" panose="020B0606020202030204" pitchFamily="34" charset="0"/>
              </a:rPr>
              <a:t>Fill 2L bottle two thirds of the way with water. Add some blue food colouring to the water and swirl the bottle around to mix. Fill the remainder of the bottle with (clear) baby oil and cap the bottle tightly. If possible, add enough oil so that there is no air left in the bottle. </a:t>
            </a:r>
          </a:p>
          <a:p>
            <a:pPr algn="just"/>
            <a:r>
              <a:rPr lang="en-AU" sz="1200" dirty="0">
                <a:solidFill>
                  <a:srgbClr val="212529"/>
                </a:solidFill>
                <a:effectLst/>
                <a:latin typeface="Arial Narrow" panose="020B0606020202030204" pitchFamily="34" charset="0"/>
              </a:rPr>
              <a:t>Allow to sit. Tilt back &amp; forth.</a:t>
            </a:r>
            <a:endParaRPr lang="en-US" sz="1200" dirty="0">
              <a:latin typeface="Arial Narrow" panose="020B0606020202030204" pitchFamily="34" charset="0"/>
            </a:endParaRPr>
          </a:p>
        </p:txBody>
      </p:sp>
      <p:sp>
        <p:nvSpPr>
          <p:cNvPr id="7" name="Rectangle 6">
            <a:extLst>
              <a:ext uri="{FF2B5EF4-FFF2-40B4-BE49-F238E27FC236}">
                <a16:creationId xmlns:a16="http://schemas.microsoft.com/office/drawing/2014/main" id="{6D7E901A-DF2F-292A-2DD6-1B470DC6551D}"/>
              </a:ext>
            </a:extLst>
          </p:cNvPr>
          <p:cNvSpPr/>
          <p:nvPr/>
        </p:nvSpPr>
        <p:spPr>
          <a:xfrm>
            <a:off x="613363" y="7786630"/>
            <a:ext cx="5582805" cy="574388"/>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bg1">
                    <a:lumMod val="50000"/>
                  </a:schemeClr>
                </a:solidFill>
                <a:latin typeface="Comic Sans MS" panose="030F0902030302020204" pitchFamily="66" charset="0"/>
              </a:rPr>
              <a:t>E.g. reflection and constructive/destructive interference </a:t>
            </a:r>
          </a:p>
        </p:txBody>
      </p:sp>
      <p:sp>
        <p:nvSpPr>
          <p:cNvPr id="8" name="TextBox 7">
            <a:extLst>
              <a:ext uri="{FF2B5EF4-FFF2-40B4-BE49-F238E27FC236}">
                <a16:creationId xmlns:a16="http://schemas.microsoft.com/office/drawing/2014/main" id="{4F79B928-6203-DCA9-71A5-D4F36A79E258}"/>
              </a:ext>
            </a:extLst>
          </p:cNvPr>
          <p:cNvSpPr txBox="1"/>
          <p:nvPr/>
        </p:nvSpPr>
        <p:spPr>
          <a:xfrm>
            <a:off x="594273" y="7528262"/>
            <a:ext cx="5379162" cy="276999"/>
          </a:xfrm>
          <a:prstGeom prst="rect">
            <a:avLst/>
          </a:prstGeom>
          <a:noFill/>
        </p:spPr>
        <p:txBody>
          <a:bodyPr wrap="square" rtlCol="0">
            <a:spAutoFit/>
          </a:bodyPr>
          <a:lstStyle/>
          <a:p>
            <a:r>
              <a:rPr lang="en-US" sz="1200" dirty="0">
                <a:solidFill>
                  <a:schemeClr val="bg1"/>
                </a:solidFill>
                <a:latin typeface="Arial Narrow" panose="020B0606020202030204" pitchFamily="34" charset="0"/>
              </a:rPr>
              <a:t>Activity: Write your observations of wave properties in the space below.</a:t>
            </a:r>
          </a:p>
        </p:txBody>
      </p:sp>
      <p:sp>
        <p:nvSpPr>
          <p:cNvPr id="10" name="TextBox 9">
            <a:extLst>
              <a:ext uri="{FF2B5EF4-FFF2-40B4-BE49-F238E27FC236}">
                <a16:creationId xmlns:a16="http://schemas.microsoft.com/office/drawing/2014/main" id="{F1F27197-4BD0-9053-5708-AE81208AA973}"/>
              </a:ext>
            </a:extLst>
          </p:cNvPr>
          <p:cNvSpPr txBox="1"/>
          <p:nvPr/>
        </p:nvSpPr>
        <p:spPr>
          <a:xfrm>
            <a:off x="478176" y="8438190"/>
            <a:ext cx="5962012" cy="276999"/>
          </a:xfrm>
          <a:prstGeom prst="rect">
            <a:avLst/>
          </a:prstGeom>
          <a:noFill/>
        </p:spPr>
        <p:txBody>
          <a:bodyPr wrap="square" rtlCol="0">
            <a:spAutoFit/>
          </a:bodyPr>
          <a:lstStyle/>
          <a:p>
            <a:r>
              <a:rPr lang="en-US" sz="600" baseline="30000" dirty="0">
                <a:latin typeface="Arial Narrow" panose="020B0604020202020204" pitchFamily="34" charset="0"/>
                <a:cs typeface="Arial Narrow" panose="020B0604020202020204" pitchFamily="34" charset="0"/>
              </a:rPr>
              <a:t>[1] </a:t>
            </a:r>
            <a:r>
              <a:rPr lang="en-US" sz="600" dirty="0">
                <a:latin typeface="Arial Narrow" panose="020B0604020202020204" pitchFamily="34" charset="0"/>
                <a:cs typeface="Arial Narrow" panose="020B0604020202020204" pitchFamily="34" charset="0"/>
              </a:rPr>
              <a:t>McIvor, A.L., </a:t>
            </a:r>
            <a:r>
              <a:rPr lang="en-US" sz="600" dirty="0" err="1">
                <a:latin typeface="Arial Narrow" panose="020B0604020202020204" pitchFamily="34" charset="0"/>
                <a:cs typeface="Arial Narrow" panose="020B0604020202020204" pitchFamily="34" charset="0"/>
              </a:rPr>
              <a:t>Möller</a:t>
            </a:r>
            <a:r>
              <a:rPr lang="en-US" sz="600" dirty="0">
                <a:latin typeface="Arial Narrow" panose="020B0604020202020204" pitchFamily="34" charset="0"/>
                <a:cs typeface="Arial Narrow" panose="020B0604020202020204" pitchFamily="34" charset="0"/>
              </a:rPr>
              <a:t>, I., Spencer, T. and Spalding. M. (2012) </a:t>
            </a:r>
            <a:r>
              <a:rPr lang="en-US" sz="600" i="1" dirty="0">
                <a:latin typeface="Arial Narrow" panose="020B0604020202020204" pitchFamily="34" charset="0"/>
                <a:cs typeface="Arial Narrow" panose="020B0604020202020204" pitchFamily="34" charset="0"/>
              </a:rPr>
              <a:t>Reduction of wind and swell waves by mangroves</a:t>
            </a:r>
            <a:r>
              <a:rPr lang="en-US" sz="600" dirty="0">
                <a:latin typeface="Arial Narrow" panose="020B0604020202020204" pitchFamily="34" charset="0"/>
                <a:cs typeface="Arial Narrow" panose="020B0604020202020204" pitchFamily="34" charset="0"/>
              </a:rPr>
              <a:t>. Natural Coastal Protection Series: Report 1. Cambridge Coastal Research Unit Working Paper 40. Published by The Nature Conservancy and Wetlands International. 27 pages. ISSN 2050-7941. URL: http://</a:t>
            </a:r>
            <a:r>
              <a:rPr lang="en-US" sz="600" dirty="0" err="1">
                <a:latin typeface="Arial Narrow" panose="020B0604020202020204" pitchFamily="34" charset="0"/>
                <a:cs typeface="Arial Narrow" panose="020B0604020202020204" pitchFamily="34" charset="0"/>
              </a:rPr>
              <a:t>www.naturalcoastalprotection.org</a:t>
            </a:r>
            <a:r>
              <a:rPr lang="en-US" sz="600" dirty="0">
                <a:latin typeface="Arial Narrow" panose="020B0604020202020204" pitchFamily="34" charset="0"/>
                <a:cs typeface="Arial Narrow" panose="020B0604020202020204" pitchFamily="34" charset="0"/>
              </a:rPr>
              <a:t>/documents/reduction-of-wind-and-swell-</a:t>
            </a:r>
            <a:r>
              <a:rPr lang="en-US" sz="600" dirty="0" err="1">
                <a:latin typeface="Arial Narrow" panose="020B0604020202020204" pitchFamily="34" charset="0"/>
                <a:cs typeface="Arial Narrow" panose="020B0604020202020204" pitchFamily="34" charset="0"/>
              </a:rPr>
              <a:t>wavesby</a:t>
            </a:r>
            <a:r>
              <a:rPr lang="en-US" sz="600" dirty="0">
                <a:latin typeface="Arial Narrow" panose="020B0604020202020204" pitchFamily="34" charset="0"/>
                <a:cs typeface="Arial Narrow" panose="020B0604020202020204" pitchFamily="34" charset="0"/>
              </a:rPr>
              <a:t>-mangroves</a:t>
            </a:r>
          </a:p>
        </p:txBody>
      </p:sp>
      <p:cxnSp>
        <p:nvCxnSpPr>
          <p:cNvPr id="6" name="Straight Connector 5">
            <a:extLst>
              <a:ext uri="{FF2B5EF4-FFF2-40B4-BE49-F238E27FC236}">
                <a16:creationId xmlns:a16="http://schemas.microsoft.com/office/drawing/2014/main" id="{D5867A2D-3D8D-3C69-E8AD-A141423436BD}"/>
              </a:ext>
            </a:extLst>
          </p:cNvPr>
          <p:cNvCxnSpPr>
            <a:cxnSpLocks/>
          </p:cNvCxnSpPr>
          <p:nvPr/>
        </p:nvCxnSpPr>
        <p:spPr>
          <a:xfrm flipH="1">
            <a:off x="450023" y="8695457"/>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36">
            <a:extLst>
              <a:ext uri="{FF2B5EF4-FFF2-40B4-BE49-F238E27FC236}">
                <a16:creationId xmlns:a16="http://schemas.microsoft.com/office/drawing/2014/main" id="{500DA5B3-CB9E-C186-8835-27EDC35784E6}"/>
              </a:ext>
            </a:extLst>
          </p:cNvPr>
          <p:cNvSpPr txBox="1"/>
          <p:nvPr/>
        </p:nvSpPr>
        <p:spPr>
          <a:xfrm>
            <a:off x="404664" y="8695456"/>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36">
            <a:extLst>
              <a:ext uri="{FF2B5EF4-FFF2-40B4-BE49-F238E27FC236}">
                <a16:creationId xmlns:a16="http://schemas.microsoft.com/office/drawing/2014/main" id="{F5A16819-291E-F9BE-B80E-2C546F1727C9}"/>
              </a:ext>
            </a:extLst>
          </p:cNvPr>
          <p:cNvSpPr txBox="1"/>
          <p:nvPr/>
        </p:nvSpPr>
        <p:spPr>
          <a:xfrm>
            <a:off x="2913144" y="8702878"/>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Inquiry</a:t>
            </a:r>
            <a:endParaRPr lang="en-AU" sz="1100" b="1" dirty="0">
              <a:latin typeface="Arial Narrow" pitchFamily="34" charset="0"/>
            </a:endParaRPr>
          </a:p>
        </p:txBody>
      </p:sp>
      <p:sp>
        <p:nvSpPr>
          <p:cNvPr id="13" name="TextBox 12">
            <a:extLst>
              <a:ext uri="{FF2B5EF4-FFF2-40B4-BE49-F238E27FC236}">
                <a16:creationId xmlns:a16="http://schemas.microsoft.com/office/drawing/2014/main" id="{F7436D20-365A-2F20-08B0-796FCD7D1BD0}"/>
              </a:ext>
            </a:extLst>
          </p:cNvPr>
          <p:cNvSpPr txBox="1"/>
          <p:nvPr/>
        </p:nvSpPr>
        <p:spPr>
          <a:xfrm>
            <a:off x="6001171" y="8687489"/>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 56</a:t>
            </a:r>
          </a:p>
        </p:txBody>
      </p:sp>
      <p:pic>
        <p:nvPicPr>
          <p:cNvPr id="14" name="Picture 6" descr="Scale model showing how mangrove forests protect the coast from wave  erosion. - GIF on Imgur">
            <a:extLst>
              <a:ext uri="{FF2B5EF4-FFF2-40B4-BE49-F238E27FC236}">
                <a16:creationId xmlns:a16="http://schemas.microsoft.com/office/drawing/2014/main" id="{A2719C4F-7760-E2D1-A1CB-975EFDAEB2AD}"/>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5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563332" y="3224707"/>
            <a:ext cx="4161812" cy="233523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2D24616-B7E6-06C1-01DD-59C9AD52484E}"/>
              </a:ext>
            </a:extLst>
          </p:cNvPr>
          <p:cNvSpPr txBox="1"/>
          <p:nvPr/>
        </p:nvSpPr>
        <p:spPr>
          <a:xfrm>
            <a:off x="4776691" y="3328026"/>
            <a:ext cx="1419477" cy="1938992"/>
          </a:xfrm>
          <a:prstGeom prst="rect">
            <a:avLst/>
          </a:prstGeom>
          <a:noFill/>
        </p:spPr>
        <p:txBody>
          <a:bodyPr wrap="square">
            <a:spAutoFit/>
          </a:bodyPr>
          <a:lstStyle/>
          <a:p>
            <a:r>
              <a:rPr lang="en-AU" sz="1200" i="1" dirty="0">
                <a:latin typeface="Arial Narrow" panose="020B0604020202020204" pitchFamily="34" charset="0"/>
                <a:cs typeface="Arial Narrow" panose="020B0604020202020204" pitchFamily="34" charset="0"/>
              </a:rPr>
              <a:t>“Waves are most rapidly reduced when they pass through a greater density of obstacles. Mangroves with aerial roots will attenuate (reduce) waves in shallow water more rapidly than those without” </a:t>
            </a:r>
            <a:r>
              <a:rPr lang="en-AU" sz="1200" i="1" baseline="30000" dirty="0">
                <a:latin typeface="Arial Narrow" panose="020B0604020202020204" pitchFamily="34" charset="0"/>
                <a:cs typeface="Arial Narrow" panose="020B0604020202020204" pitchFamily="34" charset="0"/>
              </a:rPr>
              <a:t>[1]</a:t>
            </a:r>
            <a:r>
              <a:rPr lang="en-AU" sz="1200" i="1" dirty="0">
                <a:latin typeface="Arial Narrow" panose="020B0604020202020204" pitchFamily="34" charset="0"/>
                <a:cs typeface="Arial Narrow" panose="020B0604020202020204" pitchFamily="34" charset="0"/>
              </a:rPr>
              <a:t>. </a:t>
            </a:r>
            <a:endParaRPr lang="en-US" sz="1200" i="1" dirty="0">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5521850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BF8EEF81-2867-46C8-9EA7-DE1F06E11171}"/>
              </a:ext>
            </a:extLst>
          </p:cNvPr>
          <p:cNvCxnSpPr>
            <a:cxnSpLocks/>
          </p:cNvCxnSpPr>
          <p:nvPr/>
        </p:nvCxnSpPr>
        <p:spPr>
          <a:xfrm flipH="1">
            <a:off x="564258" y="984989"/>
            <a:ext cx="581707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FB6A293-4AE9-420C-97BD-104EB577F5DB}"/>
              </a:ext>
            </a:extLst>
          </p:cNvPr>
          <p:cNvSpPr txBox="1"/>
          <p:nvPr/>
        </p:nvSpPr>
        <p:spPr>
          <a:xfrm>
            <a:off x="1410186" y="218279"/>
            <a:ext cx="4106515" cy="553998"/>
          </a:xfrm>
          <a:prstGeom prst="rect">
            <a:avLst/>
          </a:prstGeom>
          <a:noFill/>
        </p:spPr>
        <p:txBody>
          <a:bodyPr wrap="square" rtlCol="0">
            <a:spAutoFit/>
          </a:bodyPr>
          <a:lstStyle/>
          <a:p>
            <a:r>
              <a:rPr lang="en-US" b="1" dirty="0">
                <a:latin typeface="Arial Narrow" pitchFamily="34" charset="0"/>
              </a:rPr>
              <a:t>32. Beach </a:t>
            </a:r>
            <a:r>
              <a:rPr lang="en-US" b="1" dirty="0" err="1">
                <a:latin typeface="Arial Narrow" pitchFamily="34" charset="0"/>
              </a:rPr>
              <a:t>prac</a:t>
            </a:r>
            <a:r>
              <a:rPr lang="en-US" b="1" dirty="0">
                <a:latin typeface="Arial Narrow" pitchFamily="34" charset="0"/>
              </a:rPr>
              <a:t> - </a:t>
            </a:r>
            <a:r>
              <a:rPr lang="en-US" sz="1200" dirty="0">
                <a:latin typeface="Arial Narrow" pitchFamily="34" charset="0"/>
              </a:rPr>
              <a:t>Investigate sandy coastlines using beach profiles, dune transects and sand sifts.</a:t>
            </a:r>
            <a:endParaRPr lang="en-US" sz="1100" i="1" dirty="0">
              <a:latin typeface="Arial Narrow" pitchFamily="34" charset="0"/>
            </a:endParaRPr>
          </a:p>
        </p:txBody>
      </p:sp>
      <p:sp>
        <p:nvSpPr>
          <p:cNvPr id="33" name="TextBox 17">
            <a:extLst>
              <a:ext uri="{FF2B5EF4-FFF2-40B4-BE49-F238E27FC236}">
                <a16:creationId xmlns:a16="http://schemas.microsoft.com/office/drawing/2014/main" id="{A4BD9CD8-3130-4017-86B5-6922FC8167A7}"/>
              </a:ext>
            </a:extLst>
          </p:cNvPr>
          <p:cNvSpPr txBox="1"/>
          <p:nvPr/>
        </p:nvSpPr>
        <p:spPr>
          <a:xfrm>
            <a:off x="5562690" y="184054"/>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4" name="TextBox 33">
            <a:extLst>
              <a:ext uri="{FF2B5EF4-FFF2-40B4-BE49-F238E27FC236}">
                <a16:creationId xmlns:a16="http://schemas.microsoft.com/office/drawing/2014/main" id="{4985DB7E-B411-4F1F-AC61-3E2825C63F4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5" name="TextBox 34">
            <a:extLst>
              <a:ext uri="{FF2B5EF4-FFF2-40B4-BE49-F238E27FC236}">
                <a16:creationId xmlns:a16="http://schemas.microsoft.com/office/drawing/2014/main" id="{F0E1C2A8-A26C-42AE-91C0-31D2BA8FCC8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3" name="Rectangle 12">
            <a:extLst>
              <a:ext uri="{FF2B5EF4-FFF2-40B4-BE49-F238E27FC236}">
                <a16:creationId xmlns:a16="http://schemas.microsoft.com/office/drawing/2014/main" id="{ED98F5C3-710A-9E38-E55F-C681E1034F0F}"/>
              </a:ext>
            </a:extLst>
          </p:cNvPr>
          <p:cNvSpPr/>
          <p:nvPr/>
        </p:nvSpPr>
        <p:spPr>
          <a:xfrm>
            <a:off x="519182" y="1093974"/>
            <a:ext cx="5844292" cy="387053"/>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rPr>
              <a:t>Activity: Record your beach profile data in the table/s</a:t>
            </a:r>
            <a:r>
              <a:rPr lang="en-AU" sz="1200" b="1" baseline="30000" dirty="0">
                <a:solidFill>
                  <a:schemeClr val="bg1"/>
                </a:solidFill>
                <a:latin typeface="Arial Narrow" panose="020B0606020202030204" pitchFamily="34" charset="0"/>
              </a:rPr>
              <a:t>[1] </a:t>
            </a:r>
            <a:r>
              <a:rPr lang="en-AU" sz="1200" b="1" dirty="0">
                <a:solidFill>
                  <a:schemeClr val="bg1"/>
                </a:solidFill>
                <a:latin typeface="Arial Narrow" panose="020B0606020202030204" pitchFamily="34" charset="0"/>
              </a:rPr>
              <a:t>below (spare one on the right)</a:t>
            </a:r>
          </a:p>
        </p:txBody>
      </p:sp>
      <p:graphicFrame>
        <p:nvGraphicFramePr>
          <p:cNvPr id="14" name="Table 13">
            <a:extLst>
              <a:ext uri="{FF2B5EF4-FFF2-40B4-BE49-F238E27FC236}">
                <a16:creationId xmlns:a16="http://schemas.microsoft.com/office/drawing/2014/main" id="{272D499D-970D-E5F8-8FB3-A4C662001987}"/>
              </a:ext>
            </a:extLst>
          </p:cNvPr>
          <p:cNvGraphicFramePr>
            <a:graphicFrameLocks noGrp="1"/>
          </p:cNvGraphicFramePr>
          <p:nvPr/>
        </p:nvGraphicFramePr>
        <p:xfrm>
          <a:off x="519182" y="1584642"/>
          <a:ext cx="2909818" cy="6761480"/>
        </p:xfrm>
        <a:graphic>
          <a:graphicData uri="http://schemas.openxmlformats.org/drawingml/2006/table">
            <a:tbl>
              <a:tblPr firstRow="1" bandRow="1">
                <a:tableStyleId>{5940675A-B579-460E-94D1-54222C63F5DA}</a:tableStyleId>
              </a:tblPr>
              <a:tblGrid>
                <a:gridCol w="1049320">
                  <a:extLst>
                    <a:ext uri="{9D8B030D-6E8A-4147-A177-3AD203B41FA5}">
                      <a16:colId xmlns:a16="http://schemas.microsoft.com/office/drawing/2014/main" val="1060216910"/>
                    </a:ext>
                  </a:extLst>
                </a:gridCol>
                <a:gridCol w="1049320">
                  <a:extLst>
                    <a:ext uri="{9D8B030D-6E8A-4147-A177-3AD203B41FA5}">
                      <a16:colId xmlns:a16="http://schemas.microsoft.com/office/drawing/2014/main" val="2288735726"/>
                    </a:ext>
                  </a:extLst>
                </a:gridCol>
                <a:gridCol w="811178">
                  <a:extLst>
                    <a:ext uri="{9D8B030D-6E8A-4147-A177-3AD203B41FA5}">
                      <a16:colId xmlns:a16="http://schemas.microsoft.com/office/drawing/2014/main" val="2420909378"/>
                    </a:ext>
                  </a:extLst>
                </a:gridCol>
              </a:tblGrid>
              <a:tr h="370840">
                <a:tc>
                  <a:txBody>
                    <a:bodyPr/>
                    <a:lstStyle/>
                    <a:p>
                      <a:r>
                        <a:rPr lang="en-US" sz="1200" b="0" i="0" dirty="0">
                          <a:latin typeface="Arial Narrow" panose="020B0604020202020204" pitchFamily="34" charset="0"/>
                          <a:cs typeface="Arial Narrow" panose="020B0604020202020204" pitchFamily="34" charset="0"/>
                        </a:rPr>
                        <a:t>Distance out from datum (m)</a:t>
                      </a:r>
                    </a:p>
                  </a:txBody>
                  <a:tcPr/>
                </a:tc>
                <a:tc>
                  <a:txBody>
                    <a:bodyPr/>
                    <a:lstStyle/>
                    <a:p>
                      <a:r>
                        <a:rPr lang="en-US" sz="1200" b="0" i="0" dirty="0">
                          <a:latin typeface="Arial Narrow" panose="020B0604020202020204" pitchFamily="34" charset="0"/>
                          <a:cs typeface="Arial Narrow" panose="020B0604020202020204" pitchFamily="34" charset="0"/>
                        </a:rPr>
                        <a:t>Fall or rise in cm from datum</a:t>
                      </a:r>
                    </a:p>
                  </a:txBody>
                  <a:tcPr/>
                </a:tc>
                <a:tc>
                  <a:txBody>
                    <a:bodyPr/>
                    <a:lstStyle/>
                    <a:p>
                      <a:r>
                        <a:rPr lang="en-US" sz="1200" b="0" i="0" dirty="0">
                          <a:latin typeface="Arial Narrow" panose="020B0604020202020204" pitchFamily="34" charset="0"/>
                          <a:cs typeface="Arial Narrow" panose="020B0604020202020204" pitchFamily="34" charset="0"/>
                        </a:rPr>
                        <a:t>Notes</a:t>
                      </a:r>
                    </a:p>
                  </a:txBody>
                  <a:tcPr/>
                </a:tc>
                <a:extLst>
                  <a:ext uri="{0D108BD9-81ED-4DB2-BD59-A6C34878D82A}">
                    <a16:rowId xmlns:a16="http://schemas.microsoft.com/office/drawing/2014/main" val="1847282951"/>
                  </a:ext>
                </a:extLst>
              </a:tr>
              <a:tr h="370840">
                <a:tc>
                  <a:txBody>
                    <a:bodyPr/>
                    <a:lstStyle/>
                    <a:p>
                      <a:r>
                        <a:rPr lang="en-US" sz="1200" b="0" i="0" dirty="0">
                          <a:latin typeface="Arial Narrow" panose="020B0604020202020204" pitchFamily="34" charset="0"/>
                          <a:cs typeface="Arial Narrow" panose="020B0604020202020204" pitchFamily="34" charset="0"/>
                        </a:rPr>
                        <a:t>1</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3899016309"/>
                  </a:ext>
                </a:extLst>
              </a:tr>
              <a:tr h="370840">
                <a:tc>
                  <a:txBody>
                    <a:bodyPr/>
                    <a:lstStyle/>
                    <a:p>
                      <a:r>
                        <a:rPr lang="en-US" sz="1200" b="0" i="0" dirty="0">
                          <a:latin typeface="Arial Narrow" panose="020B0604020202020204" pitchFamily="34" charset="0"/>
                          <a:cs typeface="Arial Narrow" panose="020B0604020202020204" pitchFamily="34" charset="0"/>
                        </a:rPr>
                        <a:t>2</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507078006"/>
                  </a:ext>
                </a:extLst>
              </a:tr>
              <a:tr h="370840">
                <a:tc>
                  <a:txBody>
                    <a:bodyPr/>
                    <a:lstStyle/>
                    <a:p>
                      <a:r>
                        <a:rPr lang="en-US" sz="1200" b="0" i="0" dirty="0">
                          <a:latin typeface="Arial Narrow" panose="020B0604020202020204" pitchFamily="34" charset="0"/>
                          <a:cs typeface="Arial Narrow" panose="020B0604020202020204" pitchFamily="34" charset="0"/>
                        </a:rPr>
                        <a:t>3</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1968858027"/>
                  </a:ext>
                </a:extLst>
              </a:tr>
              <a:tr h="370840">
                <a:tc>
                  <a:txBody>
                    <a:bodyPr/>
                    <a:lstStyle/>
                    <a:p>
                      <a:r>
                        <a:rPr lang="en-US" sz="1200" b="0" i="0" dirty="0">
                          <a:latin typeface="Arial Narrow" panose="020B0604020202020204" pitchFamily="34" charset="0"/>
                          <a:cs typeface="Arial Narrow" panose="020B0604020202020204" pitchFamily="34" charset="0"/>
                        </a:rPr>
                        <a:t>4</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1022210576"/>
                  </a:ext>
                </a:extLst>
              </a:tr>
              <a:tr h="370840">
                <a:tc>
                  <a:txBody>
                    <a:bodyPr/>
                    <a:lstStyle/>
                    <a:p>
                      <a:r>
                        <a:rPr lang="en-US" sz="1200" b="0" i="0" dirty="0">
                          <a:latin typeface="Arial Narrow" panose="020B0604020202020204" pitchFamily="34" charset="0"/>
                          <a:cs typeface="Arial Narrow" panose="020B0604020202020204" pitchFamily="34" charset="0"/>
                        </a:rPr>
                        <a:t>5</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4144509505"/>
                  </a:ext>
                </a:extLst>
              </a:tr>
              <a:tr h="370840">
                <a:tc>
                  <a:txBody>
                    <a:bodyPr/>
                    <a:lstStyle/>
                    <a:p>
                      <a:r>
                        <a:rPr lang="en-US" sz="1200" b="0" i="0" dirty="0">
                          <a:latin typeface="Arial Narrow" panose="020B0604020202020204" pitchFamily="34" charset="0"/>
                          <a:cs typeface="Arial Narrow" panose="020B0604020202020204" pitchFamily="34" charset="0"/>
                        </a:rPr>
                        <a:t>6</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1478579889"/>
                  </a:ext>
                </a:extLst>
              </a:tr>
              <a:tr h="370840">
                <a:tc>
                  <a:txBody>
                    <a:bodyPr/>
                    <a:lstStyle/>
                    <a:p>
                      <a:r>
                        <a:rPr lang="en-US" sz="1200" b="0" i="0" dirty="0">
                          <a:latin typeface="Arial Narrow" panose="020B0604020202020204" pitchFamily="34" charset="0"/>
                          <a:cs typeface="Arial Narrow" panose="020B0604020202020204" pitchFamily="34" charset="0"/>
                        </a:rPr>
                        <a:t>7</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1220775716"/>
                  </a:ext>
                </a:extLst>
              </a:tr>
              <a:tr h="370840">
                <a:tc>
                  <a:txBody>
                    <a:bodyPr/>
                    <a:lstStyle/>
                    <a:p>
                      <a:r>
                        <a:rPr lang="en-US" sz="1200" b="0" i="0" dirty="0">
                          <a:latin typeface="Arial Narrow" panose="020B0604020202020204" pitchFamily="34" charset="0"/>
                          <a:cs typeface="Arial Narrow" panose="020B0604020202020204" pitchFamily="34" charset="0"/>
                        </a:rPr>
                        <a:t>8</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2726497511"/>
                  </a:ext>
                </a:extLst>
              </a:tr>
              <a:tr h="370840">
                <a:tc>
                  <a:txBody>
                    <a:bodyPr/>
                    <a:lstStyle/>
                    <a:p>
                      <a:r>
                        <a:rPr lang="en-US" sz="1200" b="0" i="0" dirty="0">
                          <a:latin typeface="Arial Narrow" panose="020B0604020202020204" pitchFamily="34" charset="0"/>
                          <a:cs typeface="Arial Narrow" panose="020B0604020202020204" pitchFamily="34" charset="0"/>
                        </a:rPr>
                        <a:t>9</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1360756914"/>
                  </a:ext>
                </a:extLst>
              </a:tr>
              <a:tr h="370840">
                <a:tc>
                  <a:txBody>
                    <a:bodyPr/>
                    <a:lstStyle/>
                    <a:p>
                      <a:r>
                        <a:rPr lang="en-US" sz="1200" b="0" i="0" dirty="0">
                          <a:latin typeface="Arial Narrow" panose="020B0604020202020204" pitchFamily="34" charset="0"/>
                          <a:cs typeface="Arial Narrow" panose="020B0604020202020204" pitchFamily="34" charset="0"/>
                        </a:rPr>
                        <a:t>10</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3525670109"/>
                  </a:ext>
                </a:extLst>
              </a:tr>
              <a:tr h="370840">
                <a:tc>
                  <a:txBody>
                    <a:bodyPr/>
                    <a:lstStyle/>
                    <a:p>
                      <a:r>
                        <a:rPr lang="en-US" sz="1200" b="0" i="0" dirty="0">
                          <a:latin typeface="Arial Narrow" panose="020B0604020202020204" pitchFamily="34" charset="0"/>
                          <a:cs typeface="Arial Narrow" panose="020B0604020202020204" pitchFamily="34" charset="0"/>
                        </a:rPr>
                        <a:t>11</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2535505345"/>
                  </a:ext>
                </a:extLst>
              </a:tr>
              <a:tr h="370840">
                <a:tc>
                  <a:txBody>
                    <a:bodyPr/>
                    <a:lstStyle/>
                    <a:p>
                      <a:r>
                        <a:rPr lang="en-US" sz="1200" b="0" i="0" dirty="0">
                          <a:latin typeface="Arial Narrow" panose="020B0604020202020204" pitchFamily="34" charset="0"/>
                          <a:cs typeface="Arial Narrow" panose="020B0604020202020204" pitchFamily="34" charset="0"/>
                        </a:rPr>
                        <a:t>12</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3974433290"/>
                  </a:ext>
                </a:extLst>
              </a:tr>
              <a:tr h="370840">
                <a:tc>
                  <a:txBody>
                    <a:bodyPr/>
                    <a:lstStyle/>
                    <a:p>
                      <a:r>
                        <a:rPr lang="en-US" sz="1200" b="0" i="0" dirty="0">
                          <a:latin typeface="Arial Narrow" panose="020B0604020202020204" pitchFamily="34" charset="0"/>
                          <a:cs typeface="Arial Narrow" panose="020B0604020202020204" pitchFamily="34" charset="0"/>
                        </a:rPr>
                        <a:t>13</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597842806"/>
                  </a:ext>
                </a:extLst>
              </a:tr>
              <a:tr h="370840">
                <a:tc>
                  <a:txBody>
                    <a:bodyPr/>
                    <a:lstStyle/>
                    <a:p>
                      <a:r>
                        <a:rPr lang="en-US" sz="1200" b="0" i="0" dirty="0">
                          <a:latin typeface="Arial Narrow" panose="020B0604020202020204" pitchFamily="34" charset="0"/>
                          <a:cs typeface="Arial Narrow" panose="020B0604020202020204" pitchFamily="34" charset="0"/>
                        </a:rPr>
                        <a:t>14</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3034539697"/>
                  </a:ext>
                </a:extLst>
              </a:tr>
              <a:tr h="370840">
                <a:tc>
                  <a:txBody>
                    <a:bodyPr/>
                    <a:lstStyle/>
                    <a:p>
                      <a:r>
                        <a:rPr lang="en-US" sz="1200" b="0" i="0" dirty="0">
                          <a:latin typeface="Arial Narrow" panose="020B0604020202020204" pitchFamily="34" charset="0"/>
                          <a:cs typeface="Arial Narrow" panose="020B0604020202020204" pitchFamily="34" charset="0"/>
                        </a:rPr>
                        <a:t>15</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3791860657"/>
                  </a:ext>
                </a:extLst>
              </a:tr>
              <a:tr h="370840">
                <a:tc>
                  <a:txBody>
                    <a:bodyPr/>
                    <a:lstStyle/>
                    <a:p>
                      <a:r>
                        <a:rPr lang="en-US" sz="1200" b="0" i="0" dirty="0">
                          <a:latin typeface="Arial Narrow" panose="020B0604020202020204" pitchFamily="34" charset="0"/>
                          <a:cs typeface="Arial Narrow" panose="020B0604020202020204" pitchFamily="34" charset="0"/>
                        </a:rPr>
                        <a:t>16</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3458498039"/>
                  </a:ext>
                </a:extLst>
              </a:tr>
              <a:tr h="370840">
                <a:tc>
                  <a:txBody>
                    <a:bodyPr/>
                    <a:lstStyle/>
                    <a:p>
                      <a:r>
                        <a:rPr lang="en-US" sz="1200" b="0" i="0" dirty="0">
                          <a:latin typeface="Arial Narrow" panose="020B0604020202020204" pitchFamily="34" charset="0"/>
                          <a:cs typeface="Arial Narrow" panose="020B0604020202020204" pitchFamily="34" charset="0"/>
                        </a:rPr>
                        <a:t>17</a:t>
                      </a: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1704837123"/>
                  </a:ext>
                </a:extLst>
              </a:tr>
            </a:tbl>
          </a:graphicData>
        </a:graphic>
      </p:graphicFrame>
      <p:graphicFrame>
        <p:nvGraphicFramePr>
          <p:cNvPr id="15" name="Table 14">
            <a:extLst>
              <a:ext uri="{FF2B5EF4-FFF2-40B4-BE49-F238E27FC236}">
                <a16:creationId xmlns:a16="http://schemas.microsoft.com/office/drawing/2014/main" id="{627C4CE5-97CF-8F32-4F41-51F1C0783548}"/>
              </a:ext>
            </a:extLst>
          </p:cNvPr>
          <p:cNvGraphicFramePr>
            <a:graphicFrameLocks noGrp="1"/>
          </p:cNvGraphicFramePr>
          <p:nvPr/>
        </p:nvGraphicFramePr>
        <p:xfrm>
          <a:off x="3471510" y="1584642"/>
          <a:ext cx="2909818" cy="6761480"/>
        </p:xfrm>
        <a:graphic>
          <a:graphicData uri="http://schemas.openxmlformats.org/drawingml/2006/table">
            <a:tbl>
              <a:tblPr firstRow="1" bandRow="1">
                <a:tableStyleId>{5940675A-B579-460E-94D1-54222C63F5DA}</a:tableStyleId>
              </a:tblPr>
              <a:tblGrid>
                <a:gridCol w="1049320">
                  <a:extLst>
                    <a:ext uri="{9D8B030D-6E8A-4147-A177-3AD203B41FA5}">
                      <a16:colId xmlns:a16="http://schemas.microsoft.com/office/drawing/2014/main" val="1060216910"/>
                    </a:ext>
                  </a:extLst>
                </a:gridCol>
                <a:gridCol w="1049320">
                  <a:extLst>
                    <a:ext uri="{9D8B030D-6E8A-4147-A177-3AD203B41FA5}">
                      <a16:colId xmlns:a16="http://schemas.microsoft.com/office/drawing/2014/main" val="2288735726"/>
                    </a:ext>
                  </a:extLst>
                </a:gridCol>
                <a:gridCol w="811178">
                  <a:extLst>
                    <a:ext uri="{9D8B030D-6E8A-4147-A177-3AD203B41FA5}">
                      <a16:colId xmlns:a16="http://schemas.microsoft.com/office/drawing/2014/main" val="2420909378"/>
                    </a:ext>
                  </a:extLst>
                </a:gridCol>
              </a:tblGrid>
              <a:tr h="370840">
                <a:tc>
                  <a:txBody>
                    <a:bodyPr/>
                    <a:lstStyle/>
                    <a:p>
                      <a:r>
                        <a:rPr lang="en-US" sz="1200" b="0" i="0" dirty="0">
                          <a:latin typeface="Arial Narrow" panose="020B0604020202020204" pitchFamily="34" charset="0"/>
                          <a:cs typeface="Arial Narrow" panose="020B0604020202020204" pitchFamily="34" charset="0"/>
                        </a:rPr>
                        <a:t>Distance out from datum (m)</a:t>
                      </a:r>
                    </a:p>
                  </a:txBody>
                  <a:tcPr/>
                </a:tc>
                <a:tc>
                  <a:txBody>
                    <a:bodyPr/>
                    <a:lstStyle/>
                    <a:p>
                      <a:r>
                        <a:rPr lang="en-US" sz="1200" b="0" i="0" dirty="0">
                          <a:latin typeface="Arial Narrow" panose="020B0604020202020204" pitchFamily="34" charset="0"/>
                          <a:cs typeface="Arial Narrow" panose="020B0604020202020204" pitchFamily="34" charset="0"/>
                        </a:rPr>
                        <a:t>Fall or rise in cm from datum</a:t>
                      </a:r>
                    </a:p>
                  </a:txBody>
                  <a:tcPr/>
                </a:tc>
                <a:tc>
                  <a:txBody>
                    <a:bodyPr/>
                    <a:lstStyle/>
                    <a:p>
                      <a:r>
                        <a:rPr lang="en-US" sz="1200" b="0" i="0" dirty="0">
                          <a:latin typeface="Arial Narrow" panose="020B0604020202020204" pitchFamily="34" charset="0"/>
                          <a:cs typeface="Arial Narrow" panose="020B0604020202020204" pitchFamily="34" charset="0"/>
                        </a:rPr>
                        <a:t>Notes</a:t>
                      </a:r>
                    </a:p>
                  </a:txBody>
                  <a:tcPr/>
                </a:tc>
                <a:extLst>
                  <a:ext uri="{0D108BD9-81ED-4DB2-BD59-A6C34878D82A}">
                    <a16:rowId xmlns:a16="http://schemas.microsoft.com/office/drawing/2014/main" val="1847282951"/>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3899016309"/>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507078006"/>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1968858027"/>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1022210576"/>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4144509505"/>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1478579889"/>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1220775716"/>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2726497511"/>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1360756914"/>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3525670109"/>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2535505345"/>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3974433290"/>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597842806"/>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3034539697"/>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3791860657"/>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3458498039"/>
                  </a:ext>
                </a:extLst>
              </a:tr>
              <a:tr h="370840">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tc>
                  <a:txBody>
                    <a:bodyPr/>
                    <a:lstStyle/>
                    <a:p>
                      <a:endParaRPr lang="en-US" sz="1200" b="0" i="0" dirty="0">
                        <a:latin typeface="Arial Narrow" panose="020B0604020202020204" pitchFamily="34" charset="0"/>
                        <a:cs typeface="Arial Narrow" panose="020B0604020202020204" pitchFamily="34" charset="0"/>
                      </a:endParaRPr>
                    </a:p>
                  </a:txBody>
                  <a:tcPr/>
                </a:tc>
                <a:extLst>
                  <a:ext uri="{0D108BD9-81ED-4DB2-BD59-A6C34878D82A}">
                    <a16:rowId xmlns:a16="http://schemas.microsoft.com/office/drawing/2014/main" val="1704837123"/>
                  </a:ext>
                </a:extLst>
              </a:tr>
            </a:tbl>
          </a:graphicData>
        </a:graphic>
      </p:graphicFrame>
      <p:sp>
        <p:nvSpPr>
          <p:cNvPr id="17" name="TextBox 16">
            <a:extLst>
              <a:ext uri="{FF2B5EF4-FFF2-40B4-BE49-F238E27FC236}">
                <a16:creationId xmlns:a16="http://schemas.microsoft.com/office/drawing/2014/main" id="{4C700966-486C-1D4F-EC6D-F4755B8AA4D7}"/>
              </a:ext>
            </a:extLst>
          </p:cNvPr>
          <p:cNvSpPr txBox="1"/>
          <p:nvPr/>
        </p:nvSpPr>
        <p:spPr>
          <a:xfrm>
            <a:off x="486891" y="8381064"/>
            <a:ext cx="6122437" cy="246221"/>
          </a:xfrm>
          <a:prstGeom prst="rect">
            <a:avLst/>
          </a:prstGeom>
          <a:noFill/>
        </p:spPr>
        <p:txBody>
          <a:bodyPr wrap="square" rtlCol="0">
            <a:spAutoFit/>
          </a:bodyPr>
          <a:lstStyle/>
          <a:p>
            <a:r>
              <a:rPr lang="en-AU" sz="1000" baseline="30000" dirty="0">
                <a:latin typeface="Arial Narrow" panose="020B0606020202030204" pitchFamily="34" charset="0"/>
              </a:rPr>
              <a:t>[1] </a:t>
            </a:r>
            <a:r>
              <a:rPr lang="en-AU" sz="1000" dirty="0">
                <a:latin typeface="Arial Narrow" panose="020B0606020202030204" pitchFamily="34" charset="0"/>
              </a:rPr>
              <a:t>Adapted from Wet Paper publication, Author: Bob Moffatt. Accessed April 2024 from: https://</a:t>
            </a:r>
            <a:r>
              <a:rPr lang="en-AU" sz="1000" dirty="0" err="1">
                <a:latin typeface="Arial Narrow" panose="020B0606020202030204" pitchFamily="34" charset="0"/>
              </a:rPr>
              <a:t>www.wetpaper.com.au</a:t>
            </a:r>
            <a:r>
              <a:rPr lang="en-AU" sz="1000" dirty="0">
                <a:latin typeface="Arial Narrow" panose="020B0606020202030204" pitchFamily="34" charset="0"/>
              </a:rPr>
              <a:t>/ </a:t>
            </a:r>
            <a:endParaRPr lang="en-AU" sz="1000" baseline="30000" dirty="0">
              <a:latin typeface="Arial Narrow" panose="020B0606020202030204" pitchFamily="34" charset="0"/>
            </a:endParaRPr>
          </a:p>
        </p:txBody>
      </p:sp>
      <p:cxnSp>
        <p:nvCxnSpPr>
          <p:cNvPr id="18" name="Straight Connector 17">
            <a:extLst>
              <a:ext uri="{FF2B5EF4-FFF2-40B4-BE49-F238E27FC236}">
                <a16:creationId xmlns:a16="http://schemas.microsoft.com/office/drawing/2014/main" id="{F03B93FF-0251-62FF-0B6A-D1A5A32FB4D1}"/>
              </a:ext>
            </a:extLst>
          </p:cNvPr>
          <p:cNvCxnSpPr>
            <a:cxnSpLocks/>
          </p:cNvCxnSpPr>
          <p:nvPr/>
        </p:nvCxnSpPr>
        <p:spPr>
          <a:xfrm flipH="1">
            <a:off x="450023" y="8695457"/>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Box 36">
            <a:extLst>
              <a:ext uri="{FF2B5EF4-FFF2-40B4-BE49-F238E27FC236}">
                <a16:creationId xmlns:a16="http://schemas.microsoft.com/office/drawing/2014/main" id="{AB9C9EDC-D850-9B9A-2D8C-07B8AE90F6C2}"/>
              </a:ext>
            </a:extLst>
          </p:cNvPr>
          <p:cNvSpPr txBox="1"/>
          <p:nvPr/>
        </p:nvSpPr>
        <p:spPr>
          <a:xfrm>
            <a:off x="404664" y="8695456"/>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0" name="TextBox 36">
            <a:extLst>
              <a:ext uri="{FF2B5EF4-FFF2-40B4-BE49-F238E27FC236}">
                <a16:creationId xmlns:a16="http://schemas.microsoft.com/office/drawing/2014/main" id="{1F9A69AC-4073-0F3B-6A07-4B2CD9255C4A}"/>
              </a:ext>
            </a:extLst>
          </p:cNvPr>
          <p:cNvSpPr txBox="1"/>
          <p:nvPr/>
        </p:nvSpPr>
        <p:spPr>
          <a:xfrm>
            <a:off x="2913144" y="8702878"/>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Inquiry</a:t>
            </a:r>
            <a:endParaRPr lang="en-AU" sz="1100" b="1" dirty="0">
              <a:latin typeface="Arial Narrow" pitchFamily="34" charset="0"/>
            </a:endParaRPr>
          </a:p>
        </p:txBody>
      </p:sp>
      <p:sp>
        <p:nvSpPr>
          <p:cNvPr id="21" name="TextBox 20">
            <a:extLst>
              <a:ext uri="{FF2B5EF4-FFF2-40B4-BE49-F238E27FC236}">
                <a16:creationId xmlns:a16="http://schemas.microsoft.com/office/drawing/2014/main" id="{7A24C504-755B-5153-6795-0B50A054A74D}"/>
              </a:ext>
            </a:extLst>
          </p:cNvPr>
          <p:cNvSpPr txBox="1"/>
          <p:nvPr/>
        </p:nvSpPr>
        <p:spPr>
          <a:xfrm>
            <a:off x="6001171" y="8687489"/>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 57</a:t>
            </a:r>
          </a:p>
        </p:txBody>
      </p:sp>
    </p:spTree>
    <p:extLst>
      <p:ext uri="{BB962C8B-B14F-4D97-AF65-F5344CB8AC3E}">
        <p14:creationId xmlns:p14="http://schemas.microsoft.com/office/powerpoint/2010/main" val="1091278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TextBox 114">
            <a:extLst>
              <a:ext uri="{FF2B5EF4-FFF2-40B4-BE49-F238E27FC236}">
                <a16:creationId xmlns:a16="http://schemas.microsoft.com/office/drawing/2014/main" id="{45090179-E51F-4BA8-B9A4-ABBB30DB08B5}"/>
              </a:ext>
            </a:extLst>
          </p:cNvPr>
          <p:cNvSpPr txBox="1"/>
          <p:nvPr/>
        </p:nvSpPr>
        <p:spPr>
          <a:xfrm>
            <a:off x="1395626" y="220627"/>
            <a:ext cx="4106515" cy="553998"/>
          </a:xfrm>
          <a:prstGeom prst="rect">
            <a:avLst/>
          </a:prstGeom>
          <a:noFill/>
        </p:spPr>
        <p:txBody>
          <a:bodyPr wrap="square" rtlCol="0">
            <a:spAutoFit/>
          </a:bodyPr>
          <a:lstStyle/>
          <a:p>
            <a:r>
              <a:rPr lang="en-US" b="1" dirty="0">
                <a:latin typeface="Arial Narrow" pitchFamily="34" charset="0"/>
              </a:rPr>
              <a:t>33. Peeps – </a:t>
            </a:r>
            <a:r>
              <a:rPr lang="en-US" sz="1200" dirty="0">
                <a:latin typeface="Arial Narrow" pitchFamily="34" charset="0"/>
              </a:rPr>
              <a:t>Interpret population density data of coastal areas to identify the impact on the health of coastal water.</a:t>
            </a:r>
            <a:endParaRPr lang="en-US" sz="1100" i="1" dirty="0">
              <a:latin typeface="Arial Narrow" pitchFamily="34" charset="0"/>
            </a:endParaRPr>
          </a:p>
        </p:txBody>
      </p:sp>
      <p:sp>
        <p:nvSpPr>
          <p:cNvPr id="116" name="TextBox 17">
            <a:extLst>
              <a:ext uri="{FF2B5EF4-FFF2-40B4-BE49-F238E27FC236}">
                <a16:creationId xmlns:a16="http://schemas.microsoft.com/office/drawing/2014/main" id="{956049A0-F933-40EE-9BA3-B890A4011467}"/>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117" name="TextBox 116">
            <a:extLst>
              <a:ext uri="{FF2B5EF4-FFF2-40B4-BE49-F238E27FC236}">
                <a16:creationId xmlns:a16="http://schemas.microsoft.com/office/drawing/2014/main" id="{DEBD7877-DEB2-4344-B04E-0C4BAFE3642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119" name="TextBox 118">
            <a:extLst>
              <a:ext uri="{FF2B5EF4-FFF2-40B4-BE49-F238E27FC236}">
                <a16:creationId xmlns:a16="http://schemas.microsoft.com/office/drawing/2014/main" id="{779235B1-C6CB-4BD9-A148-401193921F8B}"/>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111" name="TextBox 110">
            <a:extLst>
              <a:ext uri="{FF2B5EF4-FFF2-40B4-BE49-F238E27FC236}">
                <a16:creationId xmlns:a16="http://schemas.microsoft.com/office/drawing/2014/main" id="{ED442D0F-30B7-4692-8F95-DE603EE5322B}"/>
              </a:ext>
            </a:extLst>
          </p:cNvPr>
          <p:cNvSpPr txBox="1"/>
          <p:nvPr/>
        </p:nvSpPr>
        <p:spPr>
          <a:xfrm>
            <a:off x="402755" y="8442015"/>
            <a:ext cx="6122437" cy="412421"/>
          </a:xfrm>
          <a:prstGeom prst="rect">
            <a:avLst/>
          </a:prstGeom>
          <a:noFill/>
        </p:spPr>
        <p:txBody>
          <a:bodyPr wrap="square" rtlCol="0">
            <a:spAutoFit/>
          </a:bodyPr>
          <a:lstStyle/>
          <a:p>
            <a:r>
              <a:rPr lang="en-AU" sz="510" baseline="30000" dirty="0">
                <a:latin typeface="Arial Narrow" panose="020B0606020202030204" pitchFamily="34" charset="0"/>
              </a:rPr>
              <a:t>[1] </a:t>
            </a:r>
            <a:r>
              <a:rPr lang="en-AU" sz="510" dirty="0" err="1">
                <a:latin typeface="Arial Narrow" panose="020B0606020202030204" pitchFamily="34" charset="0"/>
              </a:rPr>
              <a:t>Worldometers</a:t>
            </a:r>
            <a:r>
              <a:rPr lang="en-AU" sz="510" dirty="0">
                <a:latin typeface="Arial Narrow" panose="020B0606020202030204" pitchFamily="34" charset="0"/>
              </a:rPr>
              <a:t> (2018). </a:t>
            </a:r>
            <a:r>
              <a:rPr lang="en-AU" sz="510" i="1" dirty="0">
                <a:latin typeface="Arial Narrow" panose="020B0606020202030204" pitchFamily="34" charset="0"/>
              </a:rPr>
              <a:t>World Population. </a:t>
            </a:r>
            <a:r>
              <a:rPr lang="en-AU" sz="510" dirty="0">
                <a:latin typeface="Arial Narrow" panose="020B0606020202030204" pitchFamily="34" charset="0"/>
              </a:rPr>
              <a:t>Accessed 2018 from: https://www.worldometers.info/</a:t>
            </a:r>
          </a:p>
          <a:p>
            <a:r>
              <a:rPr lang="en-AU" sz="510" baseline="30000" dirty="0">
                <a:latin typeface="Arial Narrow" panose="020B0606020202030204" pitchFamily="34" charset="0"/>
              </a:rPr>
              <a:t>[2]</a:t>
            </a:r>
            <a:r>
              <a:rPr lang="en-AU" sz="510" dirty="0">
                <a:latin typeface="Arial Narrow" panose="020B0606020202030204" pitchFamily="34" charset="0"/>
              </a:rPr>
              <a:t> </a:t>
            </a:r>
            <a:r>
              <a:rPr lang="en-US" sz="510" dirty="0">
                <a:latin typeface="Arial Narrow" panose="020B0606020202030204" pitchFamily="34" charset="0"/>
              </a:rPr>
              <a:t>Clark GF &amp; Johnston EL (2017). </a:t>
            </a:r>
            <a:r>
              <a:rPr lang="en-US" sz="510" i="1" dirty="0">
                <a:latin typeface="Arial Narrow" panose="020B0606020202030204" pitchFamily="34" charset="0"/>
              </a:rPr>
              <a:t>Australia state of the environment 2016: coasts, independent report to the Australian Government Minister for Environment and Energy. </a:t>
            </a:r>
            <a:r>
              <a:rPr lang="en-US" sz="510" dirty="0">
                <a:latin typeface="Arial Narrow" panose="020B0606020202030204" pitchFamily="34" charset="0"/>
              </a:rPr>
              <a:t>Australian Government Department of the Environment and Energy, Canberra.</a:t>
            </a:r>
            <a:endParaRPr lang="en-AU" sz="510" dirty="0">
              <a:latin typeface="Arial Narrow" panose="020B0606020202030204" pitchFamily="34" charset="0"/>
            </a:endParaRPr>
          </a:p>
          <a:p>
            <a:r>
              <a:rPr lang="en-AU" sz="510" baseline="30000" dirty="0">
                <a:latin typeface="Arial Narrow" panose="020B0606020202030204" pitchFamily="34" charset="0"/>
              </a:rPr>
              <a:t>[3] </a:t>
            </a:r>
            <a:r>
              <a:rPr lang="en-AU" sz="510" dirty="0">
                <a:latin typeface="Arial Narrow" panose="020B0606020202030204" pitchFamily="34" charset="0"/>
              </a:rPr>
              <a:t>Queensland Government Statistician’s Office (2016). </a:t>
            </a:r>
            <a:r>
              <a:rPr lang="en-US" sz="510" i="1" dirty="0">
                <a:latin typeface="Arial Narrow" panose="020B0606020202030204" pitchFamily="34" charset="0"/>
              </a:rPr>
              <a:t>Estimated resident population by local government area (LGA), Queensland, 2006 to 2016p. </a:t>
            </a:r>
            <a:r>
              <a:rPr lang="en-US" sz="510" dirty="0">
                <a:latin typeface="Arial Narrow" panose="020B0606020202030204" pitchFamily="34" charset="0"/>
              </a:rPr>
              <a:t>The State of Queensland (Queensland Treasury). Accessed 30.12.2017 from: http://www.qgso.qld.gov.au/products/tables/erp-lga-qld/index.php</a:t>
            </a:r>
            <a:endParaRPr lang="en-AU" sz="510" baseline="30000" dirty="0">
              <a:latin typeface="Arial Narrow" panose="020B0606020202030204" pitchFamily="34" charset="0"/>
            </a:endParaRPr>
          </a:p>
        </p:txBody>
      </p:sp>
      <p:sp>
        <p:nvSpPr>
          <p:cNvPr id="122" name="Rectangle 121">
            <a:extLst>
              <a:ext uri="{FF2B5EF4-FFF2-40B4-BE49-F238E27FC236}">
                <a16:creationId xmlns:a16="http://schemas.microsoft.com/office/drawing/2014/main" id="{06F3CC77-5698-4BC4-9579-3E455095641D}"/>
              </a:ext>
            </a:extLst>
          </p:cNvPr>
          <p:cNvSpPr/>
          <p:nvPr/>
        </p:nvSpPr>
        <p:spPr>
          <a:xfrm>
            <a:off x="406327" y="2235580"/>
            <a:ext cx="5993305" cy="2000548"/>
          </a:xfrm>
          <a:prstGeom prst="rect">
            <a:avLst/>
          </a:prstGeom>
        </p:spPr>
        <p:txBody>
          <a:bodyPr wrap="square">
            <a:spAutoFit/>
          </a:bodyPr>
          <a:lstStyle/>
          <a:p>
            <a:pPr algn="just"/>
            <a:r>
              <a:rPr lang="en-AU" sz="1600" b="1" dirty="0">
                <a:latin typeface="Arial Narrow" panose="020B0606020202030204" pitchFamily="34" charset="0"/>
              </a:rPr>
              <a:t>Loving our coast to death</a:t>
            </a:r>
          </a:p>
          <a:p>
            <a:r>
              <a:rPr lang="en-AU" sz="1200" dirty="0">
                <a:latin typeface="Arial Narrow" panose="020B0606020202030204" pitchFamily="34" charset="0"/>
              </a:rPr>
              <a:t>In Australia, 85% of people live within 50km of the coast with more people populating it every year</a:t>
            </a:r>
            <a:r>
              <a:rPr lang="en-AU" sz="1200" baseline="30000" dirty="0">
                <a:latin typeface="Arial Narrow" panose="020B0606020202030204" pitchFamily="34" charset="0"/>
              </a:rPr>
              <a:t>[2]</a:t>
            </a:r>
            <a:r>
              <a:rPr lang="en-AU" sz="1200" dirty="0">
                <a:latin typeface="Arial Narrow" panose="020B0606020202030204" pitchFamily="34" charset="0"/>
              </a:rPr>
              <a:t>. Why is this an issue? What do people do that’s so destructive to the health of coastal waters? First of all, we need to find a place to live (clearing vegetation that would normally function to keep oceans healthy). We need water to drink (building dams and stealing water from rivers). We need to eat (removing seafood stocks, clearing coastal habitat for aquaculture and polluting waterways with agricultural runoff). We need energy (supporting the mining of oil and gas and increasing CO</a:t>
            </a:r>
            <a:r>
              <a:rPr lang="en-AU" sz="800" dirty="0">
                <a:latin typeface="Arial Narrow" panose="020B0606020202030204" pitchFamily="34" charset="0"/>
              </a:rPr>
              <a:t>2</a:t>
            </a:r>
            <a:r>
              <a:rPr lang="en-AU" sz="1200" dirty="0">
                <a:latin typeface="Arial Narrow" panose="020B0606020202030204" pitchFamily="34" charset="0"/>
              </a:rPr>
              <a:t> emissions). We like to play (using noisy, oily boat engines and damaging anchors). And, we like to shop (more waste, more industrial pollution and more shipping requiring dredging and dumping of ballast water)! </a:t>
            </a:r>
          </a:p>
          <a:p>
            <a:r>
              <a:rPr lang="en-AU" sz="1200" b="1" dirty="0">
                <a:latin typeface="Arial Narrow" panose="020B0606020202030204" pitchFamily="34" charset="0"/>
              </a:rPr>
              <a:t>Q. What percentage of people live within 50km of the Australian coast? Ans. </a:t>
            </a:r>
            <a:endParaRPr lang="en-AU" sz="1200" dirty="0">
              <a:solidFill>
                <a:schemeClr val="bg1">
                  <a:lumMod val="50000"/>
                </a:schemeClr>
              </a:solidFill>
              <a:latin typeface="Arial Narrow" panose="020B0606020202030204" pitchFamily="34" charset="0"/>
            </a:endParaRPr>
          </a:p>
        </p:txBody>
      </p:sp>
      <p:cxnSp>
        <p:nvCxnSpPr>
          <p:cNvPr id="10" name="Straight Connector 9">
            <a:extLst>
              <a:ext uri="{FF2B5EF4-FFF2-40B4-BE49-F238E27FC236}">
                <a16:creationId xmlns:a16="http://schemas.microsoft.com/office/drawing/2014/main" id="{FAAA9B87-37A7-62C1-B8CD-348C11A819ED}"/>
              </a:ext>
            </a:extLst>
          </p:cNvPr>
          <p:cNvCxnSpPr>
            <a:cxnSpLocks/>
          </p:cNvCxnSpPr>
          <p:nvPr/>
        </p:nvCxnSpPr>
        <p:spPr>
          <a:xfrm flipH="1">
            <a:off x="450023" y="8839473"/>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36">
            <a:extLst>
              <a:ext uri="{FF2B5EF4-FFF2-40B4-BE49-F238E27FC236}">
                <a16:creationId xmlns:a16="http://schemas.microsoft.com/office/drawing/2014/main" id="{1979DF71-665B-446E-8848-2EF6AC0DA65E}"/>
              </a:ext>
            </a:extLst>
          </p:cNvPr>
          <p:cNvSpPr txBox="1"/>
          <p:nvPr/>
        </p:nvSpPr>
        <p:spPr>
          <a:xfrm>
            <a:off x="404664" y="8839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36">
            <a:extLst>
              <a:ext uri="{FF2B5EF4-FFF2-40B4-BE49-F238E27FC236}">
                <a16:creationId xmlns:a16="http://schemas.microsoft.com/office/drawing/2014/main" id="{4AC3D7CE-7564-DD99-1DF0-16AF3C911A89}"/>
              </a:ext>
            </a:extLst>
          </p:cNvPr>
          <p:cNvSpPr txBox="1"/>
          <p:nvPr/>
        </p:nvSpPr>
        <p:spPr>
          <a:xfrm>
            <a:off x="2913144" y="8846894"/>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Inquiry</a:t>
            </a:r>
            <a:endParaRPr lang="en-AU" sz="1100" b="1" dirty="0">
              <a:latin typeface="Arial Narrow" pitchFamily="34" charset="0"/>
            </a:endParaRPr>
          </a:p>
        </p:txBody>
      </p:sp>
      <p:sp>
        <p:nvSpPr>
          <p:cNvPr id="14" name="TextBox 13">
            <a:extLst>
              <a:ext uri="{FF2B5EF4-FFF2-40B4-BE49-F238E27FC236}">
                <a16:creationId xmlns:a16="http://schemas.microsoft.com/office/drawing/2014/main" id="{42A473DC-9D23-23BC-3F8D-834BF835DBC3}"/>
              </a:ext>
            </a:extLst>
          </p:cNvPr>
          <p:cNvSpPr txBox="1"/>
          <p:nvPr/>
        </p:nvSpPr>
        <p:spPr>
          <a:xfrm>
            <a:off x="6001171" y="8831505"/>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 58</a:t>
            </a:r>
          </a:p>
        </p:txBody>
      </p:sp>
      <p:sp>
        <p:nvSpPr>
          <p:cNvPr id="3" name="TextBox 2">
            <a:extLst>
              <a:ext uri="{FF2B5EF4-FFF2-40B4-BE49-F238E27FC236}">
                <a16:creationId xmlns:a16="http://schemas.microsoft.com/office/drawing/2014/main" id="{11155C33-2F97-4453-1814-BCA668E8E17F}"/>
              </a:ext>
            </a:extLst>
          </p:cNvPr>
          <p:cNvSpPr txBox="1"/>
          <p:nvPr/>
        </p:nvSpPr>
        <p:spPr>
          <a:xfrm>
            <a:off x="625990" y="6495969"/>
            <a:ext cx="5599952" cy="230832"/>
          </a:xfrm>
          <a:prstGeom prst="rect">
            <a:avLst/>
          </a:prstGeom>
          <a:solidFill>
            <a:schemeClr val="bg1"/>
          </a:solidFill>
        </p:spPr>
        <p:txBody>
          <a:bodyPr wrap="square" rtlCol="0">
            <a:spAutoFit/>
          </a:bodyPr>
          <a:lstStyle/>
          <a:p>
            <a:endParaRPr lang="en-AU" sz="900" dirty="0"/>
          </a:p>
        </p:txBody>
      </p:sp>
      <p:graphicFrame>
        <p:nvGraphicFramePr>
          <p:cNvPr id="4" name="Table 3">
            <a:extLst>
              <a:ext uri="{FF2B5EF4-FFF2-40B4-BE49-F238E27FC236}">
                <a16:creationId xmlns:a16="http://schemas.microsoft.com/office/drawing/2014/main" id="{1FD1149F-E74C-18E4-192B-0FF45517CF08}"/>
              </a:ext>
            </a:extLst>
          </p:cNvPr>
          <p:cNvGraphicFramePr>
            <a:graphicFrameLocks noGrp="1"/>
          </p:cNvGraphicFramePr>
          <p:nvPr>
            <p:extLst>
              <p:ext uri="{D42A27DB-BD31-4B8C-83A1-F6EECF244321}">
                <p14:modId xmlns:p14="http://schemas.microsoft.com/office/powerpoint/2010/main" val="1852626849"/>
              </p:ext>
            </p:extLst>
          </p:nvPr>
        </p:nvGraphicFramePr>
        <p:xfrm>
          <a:off x="489914" y="4816904"/>
          <a:ext cx="4245342" cy="3657600"/>
        </p:xfrm>
        <a:graphic>
          <a:graphicData uri="http://schemas.openxmlformats.org/drawingml/2006/table">
            <a:tbl>
              <a:tblPr firstRow="1" bandRow="1">
                <a:tableStyleId>{5940675A-B579-460E-94D1-54222C63F5DA}</a:tableStyleId>
              </a:tblPr>
              <a:tblGrid>
                <a:gridCol w="1093810">
                  <a:extLst>
                    <a:ext uri="{9D8B030D-6E8A-4147-A177-3AD203B41FA5}">
                      <a16:colId xmlns:a16="http://schemas.microsoft.com/office/drawing/2014/main" val="20000"/>
                    </a:ext>
                  </a:extLst>
                </a:gridCol>
                <a:gridCol w="659623">
                  <a:extLst>
                    <a:ext uri="{9D8B030D-6E8A-4147-A177-3AD203B41FA5}">
                      <a16:colId xmlns:a16="http://schemas.microsoft.com/office/drawing/2014/main" val="20001"/>
                    </a:ext>
                  </a:extLst>
                </a:gridCol>
                <a:gridCol w="879497">
                  <a:extLst>
                    <a:ext uri="{9D8B030D-6E8A-4147-A177-3AD203B41FA5}">
                      <a16:colId xmlns:a16="http://schemas.microsoft.com/office/drawing/2014/main" val="20002"/>
                    </a:ext>
                  </a:extLst>
                </a:gridCol>
                <a:gridCol w="879497">
                  <a:extLst>
                    <a:ext uri="{9D8B030D-6E8A-4147-A177-3AD203B41FA5}">
                      <a16:colId xmlns:a16="http://schemas.microsoft.com/office/drawing/2014/main" val="20003"/>
                    </a:ext>
                  </a:extLst>
                </a:gridCol>
                <a:gridCol w="732915">
                  <a:extLst>
                    <a:ext uri="{9D8B030D-6E8A-4147-A177-3AD203B41FA5}">
                      <a16:colId xmlns:a16="http://schemas.microsoft.com/office/drawing/2014/main" val="20004"/>
                    </a:ext>
                  </a:extLst>
                </a:gridCol>
              </a:tblGrid>
              <a:tr h="262087">
                <a:tc rowSpan="2">
                  <a:txBody>
                    <a:bodyPr/>
                    <a:lstStyle/>
                    <a:p>
                      <a:pPr algn="l"/>
                      <a:r>
                        <a:rPr lang="en-AU" sz="1200" b="1" dirty="0">
                          <a:latin typeface="Arial Narrow" panose="020B0606020202030204" pitchFamily="34" charset="0"/>
                        </a:rPr>
                        <a:t>Local</a:t>
                      </a:r>
                      <a:r>
                        <a:rPr lang="en-AU" sz="1200" b="1" baseline="0" dirty="0">
                          <a:latin typeface="Arial Narrow" panose="020B0606020202030204" pitchFamily="34" charset="0"/>
                        </a:rPr>
                        <a:t> Government Area (LGA)</a:t>
                      </a:r>
                      <a:endParaRPr lang="en-AU" sz="1200" b="1" dirty="0">
                        <a:latin typeface="Arial Narrow" panose="020B0606020202030204" pitchFamily="34" charset="0"/>
                      </a:endParaRPr>
                    </a:p>
                  </a:txBody>
                  <a:tcPr>
                    <a:solidFill>
                      <a:schemeClr val="bg1">
                        <a:lumMod val="85000"/>
                      </a:schemeClr>
                    </a:solidFill>
                  </a:tcPr>
                </a:tc>
                <a:tc gridSpan="3">
                  <a:txBody>
                    <a:bodyPr/>
                    <a:lstStyle/>
                    <a:p>
                      <a:pPr algn="ctr"/>
                      <a:r>
                        <a:rPr lang="en-AU" sz="1200" b="1" dirty="0">
                          <a:latin typeface="Arial Narrow" panose="020B0606020202030204" pitchFamily="34" charset="0"/>
                        </a:rPr>
                        <a:t>Population</a:t>
                      </a:r>
                      <a:r>
                        <a:rPr lang="en-AU" sz="1200" b="1" baseline="30000" dirty="0">
                          <a:latin typeface="Arial Narrow" panose="020B0606020202030204" pitchFamily="34" charset="0"/>
                        </a:rPr>
                        <a:t>[3]</a:t>
                      </a:r>
                      <a:endParaRPr lang="en-AU" sz="1200" b="1" dirty="0">
                        <a:latin typeface="Arial Narrow" panose="020B0606020202030204" pitchFamily="34" charset="0"/>
                      </a:endParaRPr>
                    </a:p>
                  </a:txBody>
                  <a:tcPr>
                    <a:solidFill>
                      <a:schemeClr val="bg1">
                        <a:lumMod val="85000"/>
                      </a:schemeClr>
                    </a:solidFill>
                  </a:tcPr>
                </a:tc>
                <a:tc hMerge="1">
                  <a:txBody>
                    <a:bodyPr/>
                    <a:lstStyle/>
                    <a:p>
                      <a:pPr algn="r"/>
                      <a:endParaRPr lang="en-AU" sz="1200" dirty="0">
                        <a:latin typeface="Arial Narrow" panose="020B0606020202030204" pitchFamily="34" charset="0"/>
                      </a:endParaRPr>
                    </a:p>
                  </a:txBody>
                  <a:tcPr/>
                </a:tc>
                <a:tc hMerge="1">
                  <a:txBody>
                    <a:bodyPr/>
                    <a:lstStyle/>
                    <a:p>
                      <a:pPr algn="r"/>
                      <a:endParaRPr lang="en-AU" sz="1200" dirty="0">
                        <a:latin typeface="Arial Narrow" panose="020B0606020202030204" pitchFamily="34" charset="0"/>
                      </a:endParaRPr>
                    </a:p>
                  </a:txBody>
                  <a:tcPr/>
                </a:tc>
                <a:tc rowSpan="2">
                  <a:txBody>
                    <a:bodyPr/>
                    <a:lstStyle/>
                    <a:p>
                      <a:pPr algn="ctr"/>
                      <a:r>
                        <a:rPr lang="en-AU" sz="1200" b="1" dirty="0">
                          <a:latin typeface="Arial Narrow" panose="020B0606020202030204" pitchFamily="34" charset="0"/>
                        </a:rPr>
                        <a:t>Trend?</a:t>
                      </a:r>
                      <a:r>
                        <a:rPr lang="en-AU" sz="1200" b="1" baseline="0" dirty="0">
                          <a:latin typeface="Arial Narrow" panose="020B0606020202030204" pitchFamily="34" charset="0"/>
                        </a:rPr>
                        <a:t> </a:t>
                      </a:r>
                      <a:endParaRPr lang="en-AU" sz="1100" b="1" baseline="0" dirty="0">
                        <a:latin typeface="Arial Narrow" panose="020B0606020202030204" pitchFamily="34" charset="0"/>
                      </a:endParaRPr>
                    </a:p>
                    <a:p>
                      <a:pPr algn="ctr"/>
                      <a:endParaRPr lang="en-AU" sz="800" baseline="0" dirty="0">
                        <a:latin typeface="Arial Narrow" panose="020B0606020202030204" pitchFamily="34" charset="0"/>
                      </a:endParaRPr>
                    </a:p>
                    <a:p>
                      <a:pPr algn="ctr"/>
                      <a:r>
                        <a:rPr lang="en-AU" sz="1100" baseline="0" dirty="0">
                          <a:latin typeface="Arial Narrow" panose="020B0606020202030204" pitchFamily="34" charset="0"/>
                        </a:rPr>
                        <a:t>or </a:t>
                      </a:r>
                      <a:endParaRPr lang="en-AU" sz="1200" baseline="0" dirty="0">
                        <a:latin typeface="Arial Narrow" panose="020B0606020202030204" pitchFamily="34" charset="0"/>
                      </a:endParaRPr>
                    </a:p>
                  </a:txBody>
                  <a:tcPr>
                    <a:solidFill>
                      <a:schemeClr val="bg1">
                        <a:lumMod val="85000"/>
                      </a:schemeClr>
                    </a:solidFill>
                  </a:tcPr>
                </a:tc>
                <a:extLst>
                  <a:ext uri="{0D108BD9-81ED-4DB2-BD59-A6C34878D82A}">
                    <a16:rowId xmlns:a16="http://schemas.microsoft.com/office/drawing/2014/main" val="10000"/>
                  </a:ext>
                </a:extLst>
              </a:tr>
              <a:tr h="349449">
                <a:tc vMerge="1">
                  <a:txBody>
                    <a:bodyPr/>
                    <a:lstStyle/>
                    <a:p>
                      <a:endParaRPr lang="en-AU" sz="1200" dirty="0">
                        <a:latin typeface="Arial Narrow" panose="020B0606020202030204" pitchFamily="34" charset="0"/>
                      </a:endParaRPr>
                    </a:p>
                  </a:txBody>
                  <a:tcPr/>
                </a:tc>
                <a:tc>
                  <a:txBody>
                    <a:bodyPr/>
                    <a:lstStyle/>
                    <a:p>
                      <a:pPr algn="ctr"/>
                      <a:r>
                        <a:rPr lang="en-AU" sz="1200" b="1" dirty="0">
                          <a:latin typeface="Arial Narrow" panose="020B0606020202030204" pitchFamily="34" charset="0"/>
                        </a:rPr>
                        <a:t>2006</a:t>
                      </a:r>
                    </a:p>
                  </a:txBody>
                  <a:tcPr>
                    <a:solidFill>
                      <a:schemeClr val="bg1">
                        <a:lumMod val="85000"/>
                      </a:schemeClr>
                    </a:solidFill>
                  </a:tcPr>
                </a:tc>
                <a:tc>
                  <a:txBody>
                    <a:bodyPr/>
                    <a:lstStyle/>
                    <a:p>
                      <a:pPr algn="ctr"/>
                      <a:r>
                        <a:rPr lang="en-AU" sz="1200" b="1" dirty="0">
                          <a:latin typeface="Arial Narrow" panose="020B0606020202030204" pitchFamily="34" charset="0"/>
                        </a:rPr>
                        <a:t>2010</a:t>
                      </a:r>
                    </a:p>
                  </a:txBody>
                  <a:tcPr>
                    <a:solidFill>
                      <a:schemeClr val="bg1">
                        <a:lumMod val="85000"/>
                      </a:schemeClr>
                    </a:solidFill>
                  </a:tcPr>
                </a:tc>
                <a:tc>
                  <a:txBody>
                    <a:bodyPr/>
                    <a:lstStyle/>
                    <a:p>
                      <a:pPr algn="ctr"/>
                      <a:r>
                        <a:rPr lang="en-AU" sz="1200" b="1" dirty="0">
                          <a:latin typeface="Arial Narrow" panose="020B0606020202030204" pitchFamily="34" charset="0"/>
                        </a:rPr>
                        <a:t>2016</a:t>
                      </a:r>
                    </a:p>
                  </a:txBody>
                  <a:tcPr>
                    <a:solidFill>
                      <a:schemeClr val="bg1">
                        <a:lumMod val="85000"/>
                      </a:schemeClr>
                    </a:solidFill>
                  </a:tcPr>
                </a:tc>
                <a:tc vMerge="1">
                  <a:txBody>
                    <a:bodyPr/>
                    <a:lstStyle/>
                    <a:p>
                      <a:pPr algn="r"/>
                      <a:endParaRPr lang="en-AU" sz="1200" dirty="0">
                        <a:latin typeface="Arial Narrow" panose="020B0606020202030204" pitchFamily="34" charset="0"/>
                      </a:endParaRPr>
                    </a:p>
                  </a:txBody>
                  <a:tcPr>
                    <a:solidFill>
                      <a:schemeClr val="bg1">
                        <a:lumMod val="95000"/>
                      </a:schemeClr>
                    </a:solidFill>
                  </a:tcPr>
                </a:tc>
                <a:extLst>
                  <a:ext uri="{0D108BD9-81ED-4DB2-BD59-A6C34878D82A}">
                    <a16:rowId xmlns:a16="http://schemas.microsoft.com/office/drawing/2014/main" val="10001"/>
                  </a:ext>
                </a:extLst>
              </a:tr>
              <a:tr h="262087">
                <a:tc>
                  <a:txBody>
                    <a:bodyPr/>
                    <a:lstStyle/>
                    <a:p>
                      <a:r>
                        <a:rPr lang="en-AU" sz="1200" dirty="0">
                          <a:latin typeface="Arial Narrow" panose="020B0606020202030204" pitchFamily="34" charset="0"/>
                        </a:rPr>
                        <a:t>Gold Coast</a:t>
                      </a:r>
                    </a:p>
                  </a:txBody>
                  <a:tcPr/>
                </a:tc>
                <a:tc>
                  <a:txBody>
                    <a:bodyPr/>
                    <a:lstStyle/>
                    <a:p>
                      <a:pPr algn="r"/>
                      <a:r>
                        <a:rPr lang="en-AU" sz="1200" dirty="0">
                          <a:latin typeface="Arial Narrow" panose="020B0606020202030204" pitchFamily="34" charset="0"/>
                        </a:rPr>
                        <a:t>450,075</a:t>
                      </a:r>
                    </a:p>
                  </a:txBody>
                  <a:tcPr/>
                </a:tc>
                <a:tc>
                  <a:txBody>
                    <a:bodyPr/>
                    <a:lstStyle/>
                    <a:p>
                      <a:pPr algn="r"/>
                      <a:r>
                        <a:rPr lang="en-AU" sz="1200" dirty="0">
                          <a:latin typeface="Arial Narrow" panose="020B0606020202030204" pitchFamily="34" charset="0"/>
                        </a:rPr>
                        <a:t>506,135</a:t>
                      </a:r>
                    </a:p>
                  </a:txBody>
                  <a:tcPr/>
                </a:tc>
                <a:tc>
                  <a:txBody>
                    <a:bodyPr/>
                    <a:lstStyle/>
                    <a:p>
                      <a:pPr algn="r"/>
                      <a:r>
                        <a:rPr lang="en-AU" sz="1200" dirty="0">
                          <a:latin typeface="Arial Narrow" panose="020B0606020202030204" pitchFamily="34" charset="0"/>
                        </a:rPr>
                        <a:t>576,918</a:t>
                      </a:r>
                    </a:p>
                  </a:txBody>
                  <a:tcPr/>
                </a:tc>
                <a:tc>
                  <a:txBody>
                    <a:bodyPr/>
                    <a:lstStyle/>
                    <a:p>
                      <a:pPr algn="l"/>
                      <a:endParaRPr lang="en-AU" sz="1200" dirty="0">
                        <a:latin typeface="Arial Narrow" panose="020B0606020202030204" pitchFamily="34" charset="0"/>
                      </a:endParaRPr>
                    </a:p>
                  </a:txBody>
                  <a:tcPr/>
                </a:tc>
                <a:extLst>
                  <a:ext uri="{0D108BD9-81ED-4DB2-BD59-A6C34878D82A}">
                    <a16:rowId xmlns:a16="http://schemas.microsoft.com/office/drawing/2014/main" val="10002"/>
                  </a:ext>
                </a:extLst>
              </a:tr>
              <a:tr h="262087">
                <a:tc>
                  <a:txBody>
                    <a:bodyPr/>
                    <a:lstStyle/>
                    <a:p>
                      <a:r>
                        <a:rPr lang="en-AU" sz="1200" dirty="0">
                          <a:latin typeface="Arial Narrow" panose="020B0606020202030204" pitchFamily="34" charset="0"/>
                        </a:rPr>
                        <a:t>Brisbane</a:t>
                      </a:r>
                    </a:p>
                  </a:txBody>
                  <a:tcPr/>
                </a:tc>
                <a:tc>
                  <a:txBody>
                    <a:bodyPr/>
                    <a:lstStyle/>
                    <a:p>
                      <a:pPr algn="r"/>
                      <a:r>
                        <a:rPr lang="en-AU" sz="1200" dirty="0">
                          <a:latin typeface="Arial Narrow" panose="020B0606020202030204" pitchFamily="34" charset="0"/>
                        </a:rPr>
                        <a:t>987,831</a:t>
                      </a:r>
                    </a:p>
                  </a:txBody>
                  <a:tcPr/>
                </a:tc>
                <a:tc>
                  <a:txBody>
                    <a:bodyPr/>
                    <a:lstStyle/>
                    <a:p>
                      <a:pPr algn="r"/>
                      <a:r>
                        <a:rPr lang="en-AU" sz="1200" dirty="0">
                          <a:latin typeface="Arial Narrow" panose="020B0606020202030204" pitchFamily="34" charset="0"/>
                        </a:rPr>
                        <a:t>1,073,144</a:t>
                      </a:r>
                    </a:p>
                  </a:txBody>
                  <a:tcPr/>
                </a:tc>
                <a:tc>
                  <a:txBody>
                    <a:bodyPr/>
                    <a:lstStyle/>
                    <a:p>
                      <a:pPr algn="r"/>
                      <a:r>
                        <a:rPr lang="en-AU" sz="1200" dirty="0">
                          <a:latin typeface="Arial Narrow" panose="020B0606020202030204" pitchFamily="34" charset="0"/>
                        </a:rPr>
                        <a:t>1,184,215</a:t>
                      </a:r>
                    </a:p>
                  </a:txBody>
                  <a:tcPr/>
                </a:tc>
                <a:tc>
                  <a:txBody>
                    <a:bodyPr/>
                    <a:lstStyle/>
                    <a:p>
                      <a:pPr algn="r"/>
                      <a:endParaRPr lang="en-AU" sz="1200" dirty="0">
                        <a:latin typeface="Arial Narrow" panose="020B0606020202030204" pitchFamily="34" charset="0"/>
                      </a:endParaRPr>
                    </a:p>
                  </a:txBody>
                  <a:tcPr/>
                </a:tc>
                <a:extLst>
                  <a:ext uri="{0D108BD9-81ED-4DB2-BD59-A6C34878D82A}">
                    <a16:rowId xmlns:a16="http://schemas.microsoft.com/office/drawing/2014/main" val="10003"/>
                  </a:ext>
                </a:extLst>
              </a:tr>
              <a:tr h="262087">
                <a:tc>
                  <a:txBody>
                    <a:bodyPr/>
                    <a:lstStyle/>
                    <a:p>
                      <a:r>
                        <a:rPr lang="en-AU" sz="1200" dirty="0">
                          <a:latin typeface="Arial Narrow" panose="020B0606020202030204" pitchFamily="34" charset="0"/>
                        </a:rPr>
                        <a:t>Sunshine</a:t>
                      </a:r>
                      <a:r>
                        <a:rPr lang="en-AU" sz="1200" baseline="0" dirty="0">
                          <a:latin typeface="Arial Narrow" panose="020B0606020202030204" pitchFamily="34" charset="0"/>
                        </a:rPr>
                        <a:t> Coast</a:t>
                      </a:r>
                      <a:endParaRPr lang="en-AU" sz="1200" dirty="0">
                        <a:latin typeface="Arial Narrow" panose="020B0606020202030204" pitchFamily="34" charset="0"/>
                      </a:endParaRPr>
                    </a:p>
                  </a:txBody>
                  <a:tcPr/>
                </a:tc>
                <a:tc>
                  <a:txBody>
                    <a:bodyPr/>
                    <a:lstStyle/>
                    <a:p>
                      <a:pPr algn="r"/>
                      <a:r>
                        <a:rPr lang="en-AU" sz="1200" dirty="0">
                          <a:latin typeface="Arial Narrow" panose="020B0606020202030204" pitchFamily="34" charset="0"/>
                        </a:rPr>
                        <a:t>236,654</a:t>
                      </a:r>
                    </a:p>
                  </a:txBody>
                  <a:tcPr/>
                </a:tc>
                <a:tc>
                  <a:txBody>
                    <a:bodyPr/>
                    <a:lstStyle/>
                    <a:p>
                      <a:pPr algn="r"/>
                      <a:r>
                        <a:rPr lang="en-AU" sz="1200" dirty="0">
                          <a:latin typeface="Arial Narrow" panose="020B0606020202030204" pitchFamily="34" charset="0"/>
                        </a:rPr>
                        <a:t>263,053</a:t>
                      </a:r>
                    </a:p>
                  </a:txBody>
                  <a:tcPr/>
                </a:tc>
                <a:tc>
                  <a:txBody>
                    <a:bodyPr/>
                    <a:lstStyle/>
                    <a:p>
                      <a:pPr algn="r"/>
                      <a:r>
                        <a:rPr lang="en-AU" sz="1200" dirty="0">
                          <a:latin typeface="Arial Narrow" panose="020B0606020202030204" pitchFamily="34" charset="0"/>
                        </a:rPr>
                        <a:t>303,389</a:t>
                      </a:r>
                    </a:p>
                  </a:txBody>
                  <a:tcPr/>
                </a:tc>
                <a:tc>
                  <a:txBody>
                    <a:bodyPr/>
                    <a:lstStyle/>
                    <a:p>
                      <a:pPr algn="r"/>
                      <a:endParaRPr lang="en-AU" sz="1200" dirty="0">
                        <a:latin typeface="Arial Narrow" panose="020B0606020202030204" pitchFamily="34" charset="0"/>
                      </a:endParaRPr>
                    </a:p>
                  </a:txBody>
                  <a:tcPr/>
                </a:tc>
                <a:extLst>
                  <a:ext uri="{0D108BD9-81ED-4DB2-BD59-A6C34878D82A}">
                    <a16:rowId xmlns:a16="http://schemas.microsoft.com/office/drawing/2014/main" val="10004"/>
                  </a:ext>
                </a:extLst>
              </a:tr>
              <a:tr h="262087">
                <a:tc>
                  <a:txBody>
                    <a:bodyPr/>
                    <a:lstStyle/>
                    <a:p>
                      <a:r>
                        <a:rPr lang="en-AU" sz="1200" dirty="0">
                          <a:latin typeface="Arial Narrow" panose="020B0606020202030204" pitchFamily="34" charset="0"/>
                        </a:rPr>
                        <a:t>Fraser</a:t>
                      </a:r>
                      <a:r>
                        <a:rPr lang="en-AU" sz="1200" baseline="0" dirty="0">
                          <a:latin typeface="Arial Narrow" panose="020B0606020202030204" pitchFamily="34" charset="0"/>
                        </a:rPr>
                        <a:t> Coast</a:t>
                      </a:r>
                      <a:endParaRPr lang="en-AU" sz="1200" dirty="0">
                        <a:latin typeface="Arial Narrow" panose="020B0606020202030204" pitchFamily="34" charset="0"/>
                      </a:endParaRPr>
                    </a:p>
                  </a:txBody>
                  <a:tcPr/>
                </a:tc>
                <a:tc>
                  <a:txBody>
                    <a:bodyPr/>
                    <a:lstStyle/>
                    <a:p>
                      <a:pPr algn="r"/>
                      <a:r>
                        <a:rPr lang="en-AU" sz="1200" dirty="0">
                          <a:latin typeface="Arial Narrow" panose="020B0606020202030204" pitchFamily="34" charset="0"/>
                        </a:rPr>
                        <a:t>86,117</a:t>
                      </a:r>
                    </a:p>
                  </a:txBody>
                  <a:tcPr/>
                </a:tc>
                <a:tc>
                  <a:txBody>
                    <a:bodyPr/>
                    <a:lstStyle/>
                    <a:p>
                      <a:pPr algn="r"/>
                      <a:r>
                        <a:rPr lang="en-AU" sz="1200" dirty="0">
                          <a:latin typeface="Arial Narrow" panose="020B0606020202030204" pitchFamily="34" charset="0"/>
                        </a:rPr>
                        <a:t>96,618</a:t>
                      </a:r>
                    </a:p>
                  </a:txBody>
                  <a:tcPr/>
                </a:tc>
                <a:tc>
                  <a:txBody>
                    <a:bodyPr/>
                    <a:lstStyle/>
                    <a:p>
                      <a:pPr algn="r"/>
                      <a:r>
                        <a:rPr lang="en-AU" sz="1200" dirty="0">
                          <a:latin typeface="Arial Narrow" panose="020B0606020202030204" pitchFamily="34" charset="0"/>
                        </a:rPr>
                        <a:t>102,953</a:t>
                      </a:r>
                    </a:p>
                  </a:txBody>
                  <a:tcPr/>
                </a:tc>
                <a:tc>
                  <a:txBody>
                    <a:bodyPr/>
                    <a:lstStyle/>
                    <a:p>
                      <a:pPr algn="r"/>
                      <a:endParaRPr lang="en-AU" sz="1200" dirty="0">
                        <a:latin typeface="Arial Narrow" panose="020B0606020202030204" pitchFamily="34" charset="0"/>
                      </a:endParaRPr>
                    </a:p>
                  </a:txBody>
                  <a:tcPr/>
                </a:tc>
                <a:extLst>
                  <a:ext uri="{0D108BD9-81ED-4DB2-BD59-A6C34878D82A}">
                    <a16:rowId xmlns:a16="http://schemas.microsoft.com/office/drawing/2014/main" val="10005"/>
                  </a:ext>
                </a:extLst>
              </a:tr>
              <a:tr h="262087">
                <a:tc>
                  <a:txBody>
                    <a:bodyPr/>
                    <a:lstStyle/>
                    <a:p>
                      <a:r>
                        <a:rPr lang="en-AU" sz="1200" dirty="0">
                          <a:latin typeface="Arial Narrow" panose="020B0606020202030204" pitchFamily="34" charset="0"/>
                        </a:rPr>
                        <a:t>Bundaberg</a:t>
                      </a:r>
                    </a:p>
                  </a:txBody>
                  <a:tcPr/>
                </a:tc>
                <a:tc>
                  <a:txBody>
                    <a:bodyPr/>
                    <a:lstStyle/>
                    <a:p>
                      <a:pPr algn="r"/>
                      <a:r>
                        <a:rPr lang="en-AU" sz="1200" dirty="0">
                          <a:latin typeface="Arial Narrow" panose="020B0606020202030204" pitchFamily="34" charset="0"/>
                        </a:rPr>
                        <a:t>84,816</a:t>
                      </a:r>
                    </a:p>
                  </a:txBody>
                  <a:tcPr/>
                </a:tc>
                <a:tc>
                  <a:txBody>
                    <a:bodyPr/>
                    <a:lstStyle/>
                    <a:p>
                      <a:pPr algn="r"/>
                      <a:r>
                        <a:rPr lang="en-AU" sz="1200" dirty="0">
                          <a:latin typeface="Arial Narrow" panose="020B0606020202030204" pitchFamily="34" charset="0"/>
                        </a:rPr>
                        <a:t>91,400</a:t>
                      </a:r>
                    </a:p>
                  </a:txBody>
                  <a:tcPr/>
                </a:tc>
                <a:tc>
                  <a:txBody>
                    <a:bodyPr/>
                    <a:lstStyle/>
                    <a:p>
                      <a:pPr algn="r"/>
                      <a:r>
                        <a:rPr lang="en-AU" sz="1200" dirty="0">
                          <a:latin typeface="Arial Narrow" panose="020B0606020202030204" pitchFamily="34" charset="0"/>
                        </a:rPr>
                        <a:t>94,453</a:t>
                      </a:r>
                    </a:p>
                  </a:txBody>
                  <a:tcPr/>
                </a:tc>
                <a:tc>
                  <a:txBody>
                    <a:bodyPr/>
                    <a:lstStyle/>
                    <a:p>
                      <a:pPr algn="r"/>
                      <a:endParaRPr lang="en-AU" sz="1200" dirty="0">
                        <a:latin typeface="Arial Narrow" panose="020B0606020202030204" pitchFamily="34" charset="0"/>
                      </a:endParaRPr>
                    </a:p>
                  </a:txBody>
                  <a:tcPr/>
                </a:tc>
                <a:extLst>
                  <a:ext uri="{0D108BD9-81ED-4DB2-BD59-A6C34878D82A}">
                    <a16:rowId xmlns:a16="http://schemas.microsoft.com/office/drawing/2014/main" val="10006"/>
                  </a:ext>
                </a:extLst>
              </a:tr>
              <a:tr h="262087">
                <a:tc>
                  <a:txBody>
                    <a:bodyPr/>
                    <a:lstStyle/>
                    <a:p>
                      <a:r>
                        <a:rPr lang="en-AU" sz="1200" dirty="0">
                          <a:latin typeface="Arial Narrow" panose="020B0606020202030204" pitchFamily="34" charset="0"/>
                        </a:rPr>
                        <a:t>Gladstone</a:t>
                      </a:r>
                    </a:p>
                  </a:txBody>
                  <a:tcPr/>
                </a:tc>
                <a:tc>
                  <a:txBody>
                    <a:bodyPr/>
                    <a:lstStyle/>
                    <a:p>
                      <a:pPr algn="r"/>
                      <a:r>
                        <a:rPr lang="en-AU" sz="1200" dirty="0">
                          <a:latin typeface="Arial Narrow" panose="020B0606020202030204" pitchFamily="34" charset="0"/>
                        </a:rPr>
                        <a:t>52,051</a:t>
                      </a:r>
                    </a:p>
                  </a:txBody>
                  <a:tcPr/>
                </a:tc>
                <a:tc>
                  <a:txBody>
                    <a:bodyPr/>
                    <a:lstStyle/>
                    <a:p>
                      <a:pPr algn="r"/>
                      <a:r>
                        <a:rPr lang="en-AU" sz="1200" dirty="0">
                          <a:latin typeface="Arial Narrow" panose="020B0606020202030204" pitchFamily="34" charset="0"/>
                        </a:rPr>
                        <a:t>57,697</a:t>
                      </a:r>
                    </a:p>
                  </a:txBody>
                  <a:tcPr/>
                </a:tc>
                <a:tc>
                  <a:txBody>
                    <a:bodyPr/>
                    <a:lstStyle/>
                    <a:p>
                      <a:pPr algn="r"/>
                      <a:r>
                        <a:rPr lang="en-AU" sz="1200" dirty="0">
                          <a:latin typeface="Arial Narrow" panose="020B0606020202030204" pitchFamily="34" charset="0"/>
                        </a:rPr>
                        <a:t>63,288</a:t>
                      </a:r>
                    </a:p>
                  </a:txBody>
                  <a:tcPr/>
                </a:tc>
                <a:tc>
                  <a:txBody>
                    <a:bodyPr/>
                    <a:lstStyle/>
                    <a:p>
                      <a:pPr algn="r"/>
                      <a:endParaRPr lang="en-AU" sz="1200" dirty="0">
                        <a:latin typeface="Arial Narrow" panose="020B0606020202030204" pitchFamily="34" charset="0"/>
                      </a:endParaRPr>
                    </a:p>
                  </a:txBody>
                  <a:tcPr/>
                </a:tc>
                <a:extLst>
                  <a:ext uri="{0D108BD9-81ED-4DB2-BD59-A6C34878D82A}">
                    <a16:rowId xmlns:a16="http://schemas.microsoft.com/office/drawing/2014/main" val="10007"/>
                  </a:ext>
                </a:extLst>
              </a:tr>
              <a:tr h="262087">
                <a:tc>
                  <a:txBody>
                    <a:bodyPr/>
                    <a:lstStyle/>
                    <a:p>
                      <a:r>
                        <a:rPr lang="en-AU" sz="1200" dirty="0">
                          <a:latin typeface="Arial Narrow" panose="020B0606020202030204" pitchFamily="34" charset="0"/>
                        </a:rPr>
                        <a:t>Rockhampton</a:t>
                      </a:r>
                    </a:p>
                  </a:txBody>
                  <a:tcPr/>
                </a:tc>
                <a:tc>
                  <a:txBody>
                    <a:bodyPr/>
                    <a:lstStyle/>
                    <a:p>
                      <a:pPr algn="r"/>
                      <a:r>
                        <a:rPr lang="en-AU" sz="1200" dirty="0">
                          <a:latin typeface="Arial Narrow" panose="020B0606020202030204" pitchFamily="34" charset="0"/>
                        </a:rPr>
                        <a:t>74,204</a:t>
                      </a:r>
                    </a:p>
                  </a:txBody>
                  <a:tcPr/>
                </a:tc>
                <a:tc>
                  <a:txBody>
                    <a:bodyPr/>
                    <a:lstStyle/>
                    <a:p>
                      <a:pPr algn="r"/>
                      <a:r>
                        <a:rPr lang="en-AU" sz="1200" dirty="0">
                          <a:latin typeface="Arial Narrow" panose="020B0606020202030204" pitchFamily="34" charset="0"/>
                        </a:rPr>
                        <a:t>78,193</a:t>
                      </a:r>
                    </a:p>
                  </a:txBody>
                  <a:tcPr/>
                </a:tc>
                <a:tc>
                  <a:txBody>
                    <a:bodyPr/>
                    <a:lstStyle/>
                    <a:p>
                      <a:pPr algn="r"/>
                      <a:r>
                        <a:rPr lang="en-AU" sz="1200" dirty="0">
                          <a:latin typeface="Arial Narrow" panose="020B0606020202030204" pitchFamily="34" charset="0"/>
                        </a:rPr>
                        <a:t>81,589</a:t>
                      </a:r>
                    </a:p>
                  </a:txBody>
                  <a:tcPr/>
                </a:tc>
                <a:tc>
                  <a:txBody>
                    <a:bodyPr/>
                    <a:lstStyle/>
                    <a:p>
                      <a:pPr algn="r"/>
                      <a:endParaRPr lang="en-AU" sz="1200" dirty="0">
                        <a:latin typeface="Arial Narrow" panose="020B0606020202030204" pitchFamily="34" charset="0"/>
                      </a:endParaRPr>
                    </a:p>
                  </a:txBody>
                  <a:tcPr/>
                </a:tc>
                <a:extLst>
                  <a:ext uri="{0D108BD9-81ED-4DB2-BD59-A6C34878D82A}">
                    <a16:rowId xmlns:a16="http://schemas.microsoft.com/office/drawing/2014/main" val="10008"/>
                  </a:ext>
                </a:extLst>
              </a:tr>
              <a:tr h="262087">
                <a:tc>
                  <a:txBody>
                    <a:bodyPr/>
                    <a:lstStyle/>
                    <a:p>
                      <a:r>
                        <a:rPr lang="en-AU" sz="1200" dirty="0">
                          <a:latin typeface="Arial Narrow" panose="020B0606020202030204" pitchFamily="34" charset="0"/>
                        </a:rPr>
                        <a:t>Mackay</a:t>
                      </a:r>
                    </a:p>
                  </a:txBody>
                  <a:tcPr/>
                </a:tc>
                <a:tc>
                  <a:txBody>
                    <a:bodyPr/>
                    <a:lstStyle/>
                    <a:p>
                      <a:pPr algn="r"/>
                      <a:r>
                        <a:rPr lang="en-AU" sz="1200" dirty="0">
                          <a:latin typeface="Arial Narrow" panose="020B0606020202030204" pitchFamily="34" charset="0"/>
                        </a:rPr>
                        <a:t>103,567</a:t>
                      </a:r>
                    </a:p>
                  </a:txBody>
                  <a:tcPr/>
                </a:tc>
                <a:tc>
                  <a:txBody>
                    <a:bodyPr/>
                    <a:lstStyle/>
                    <a:p>
                      <a:pPr algn="r"/>
                      <a:r>
                        <a:rPr lang="en-AU" sz="1200" dirty="0">
                          <a:latin typeface="Arial Narrow" panose="020B0606020202030204" pitchFamily="34" charset="0"/>
                        </a:rPr>
                        <a:t>113,669</a:t>
                      </a:r>
                    </a:p>
                  </a:txBody>
                  <a:tcPr/>
                </a:tc>
                <a:tc>
                  <a:txBody>
                    <a:bodyPr/>
                    <a:lstStyle/>
                    <a:p>
                      <a:pPr algn="r"/>
                      <a:r>
                        <a:rPr lang="en-AU" sz="1200" dirty="0">
                          <a:latin typeface="Arial Narrow" panose="020B0606020202030204" pitchFamily="34" charset="0"/>
                        </a:rPr>
                        <a:t>117,703</a:t>
                      </a:r>
                    </a:p>
                  </a:txBody>
                  <a:tcPr/>
                </a:tc>
                <a:tc>
                  <a:txBody>
                    <a:bodyPr/>
                    <a:lstStyle/>
                    <a:p>
                      <a:pPr algn="r"/>
                      <a:endParaRPr lang="en-AU" sz="1200" dirty="0">
                        <a:latin typeface="Arial Narrow" panose="020B0606020202030204" pitchFamily="34" charset="0"/>
                      </a:endParaRPr>
                    </a:p>
                  </a:txBody>
                  <a:tcPr/>
                </a:tc>
                <a:extLst>
                  <a:ext uri="{0D108BD9-81ED-4DB2-BD59-A6C34878D82A}">
                    <a16:rowId xmlns:a16="http://schemas.microsoft.com/office/drawing/2014/main" val="10009"/>
                  </a:ext>
                </a:extLst>
              </a:tr>
              <a:tr h="262087">
                <a:tc>
                  <a:txBody>
                    <a:bodyPr/>
                    <a:lstStyle/>
                    <a:p>
                      <a:r>
                        <a:rPr lang="en-AU" sz="1200" dirty="0">
                          <a:latin typeface="Arial Narrow" panose="020B0606020202030204" pitchFamily="34" charset="0"/>
                        </a:rPr>
                        <a:t>Whitsunday</a:t>
                      </a:r>
                    </a:p>
                  </a:txBody>
                  <a:tcPr/>
                </a:tc>
                <a:tc>
                  <a:txBody>
                    <a:bodyPr/>
                    <a:lstStyle/>
                    <a:p>
                      <a:pPr algn="r"/>
                      <a:r>
                        <a:rPr lang="en-AU" sz="1200" dirty="0">
                          <a:latin typeface="Arial Narrow" panose="020B0606020202030204" pitchFamily="34" charset="0"/>
                        </a:rPr>
                        <a:t>30,255</a:t>
                      </a:r>
                    </a:p>
                  </a:txBody>
                  <a:tcPr/>
                </a:tc>
                <a:tc>
                  <a:txBody>
                    <a:bodyPr/>
                    <a:lstStyle/>
                    <a:p>
                      <a:pPr algn="r"/>
                      <a:r>
                        <a:rPr lang="en-AU" sz="1200" dirty="0">
                          <a:latin typeface="Arial Narrow" panose="020B0606020202030204" pitchFamily="34" charset="0"/>
                        </a:rPr>
                        <a:t>32,140</a:t>
                      </a:r>
                    </a:p>
                  </a:txBody>
                  <a:tcPr/>
                </a:tc>
                <a:tc>
                  <a:txBody>
                    <a:bodyPr/>
                    <a:lstStyle/>
                    <a:p>
                      <a:pPr algn="r"/>
                      <a:r>
                        <a:rPr lang="en-AU" sz="1200" dirty="0">
                          <a:latin typeface="Arial Narrow" panose="020B0606020202030204" pitchFamily="34" charset="0"/>
                        </a:rPr>
                        <a:t>34,626</a:t>
                      </a:r>
                    </a:p>
                  </a:txBody>
                  <a:tcPr/>
                </a:tc>
                <a:tc>
                  <a:txBody>
                    <a:bodyPr/>
                    <a:lstStyle/>
                    <a:p>
                      <a:pPr algn="r"/>
                      <a:endParaRPr lang="en-AU" sz="1200" dirty="0">
                        <a:latin typeface="Arial Narrow" panose="020B0606020202030204" pitchFamily="34" charset="0"/>
                      </a:endParaRPr>
                    </a:p>
                  </a:txBody>
                  <a:tcPr/>
                </a:tc>
                <a:extLst>
                  <a:ext uri="{0D108BD9-81ED-4DB2-BD59-A6C34878D82A}">
                    <a16:rowId xmlns:a16="http://schemas.microsoft.com/office/drawing/2014/main" val="10010"/>
                  </a:ext>
                </a:extLst>
              </a:tr>
              <a:tr h="262087">
                <a:tc>
                  <a:txBody>
                    <a:bodyPr/>
                    <a:lstStyle/>
                    <a:p>
                      <a:r>
                        <a:rPr lang="en-AU" sz="1200" dirty="0">
                          <a:latin typeface="Arial Narrow" panose="020B0606020202030204" pitchFamily="34" charset="0"/>
                        </a:rPr>
                        <a:t>Townsville</a:t>
                      </a:r>
                    </a:p>
                  </a:txBody>
                  <a:tcPr/>
                </a:tc>
                <a:tc>
                  <a:txBody>
                    <a:bodyPr/>
                    <a:lstStyle/>
                    <a:p>
                      <a:pPr algn="r"/>
                      <a:r>
                        <a:rPr lang="en-AU" sz="1200" dirty="0">
                          <a:latin typeface="Arial Narrow" panose="020B0606020202030204" pitchFamily="34" charset="0"/>
                        </a:rPr>
                        <a:t>159,482</a:t>
                      </a:r>
                    </a:p>
                  </a:txBody>
                  <a:tcPr/>
                </a:tc>
                <a:tc>
                  <a:txBody>
                    <a:bodyPr/>
                    <a:lstStyle/>
                    <a:p>
                      <a:pPr algn="r"/>
                      <a:r>
                        <a:rPr lang="en-AU" sz="1200" dirty="0">
                          <a:latin typeface="Arial Narrow" panose="020B0606020202030204" pitchFamily="34" charset="0"/>
                        </a:rPr>
                        <a:t>176,528</a:t>
                      </a:r>
                    </a:p>
                  </a:txBody>
                  <a:tcPr/>
                </a:tc>
                <a:tc>
                  <a:txBody>
                    <a:bodyPr/>
                    <a:lstStyle/>
                    <a:p>
                      <a:pPr algn="r"/>
                      <a:r>
                        <a:rPr lang="en-AU" sz="1200" dirty="0">
                          <a:latin typeface="Arial Narrow" panose="020B0606020202030204" pitchFamily="34" charset="0"/>
                        </a:rPr>
                        <a:t>192,058</a:t>
                      </a:r>
                    </a:p>
                  </a:txBody>
                  <a:tcPr/>
                </a:tc>
                <a:tc>
                  <a:txBody>
                    <a:bodyPr/>
                    <a:lstStyle/>
                    <a:p>
                      <a:pPr algn="r"/>
                      <a:endParaRPr lang="en-AU" sz="1200" dirty="0">
                        <a:latin typeface="Arial Narrow" panose="020B0606020202030204" pitchFamily="34" charset="0"/>
                      </a:endParaRPr>
                    </a:p>
                  </a:txBody>
                  <a:tcPr/>
                </a:tc>
                <a:extLst>
                  <a:ext uri="{0D108BD9-81ED-4DB2-BD59-A6C34878D82A}">
                    <a16:rowId xmlns:a16="http://schemas.microsoft.com/office/drawing/2014/main" val="10011"/>
                  </a:ext>
                </a:extLst>
              </a:tr>
              <a:tr h="262087">
                <a:tc>
                  <a:txBody>
                    <a:bodyPr/>
                    <a:lstStyle/>
                    <a:p>
                      <a:r>
                        <a:rPr lang="en-AU" sz="1200" dirty="0">
                          <a:latin typeface="Arial Narrow" panose="020B0606020202030204" pitchFamily="34" charset="0"/>
                        </a:rPr>
                        <a:t>Cairns</a:t>
                      </a:r>
                    </a:p>
                  </a:txBody>
                  <a:tcPr/>
                </a:tc>
                <a:tc>
                  <a:txBody>
                    <a:bodyPr/>
                    <a:lstStyle/>
                    <a:p>
                      <a:pPr algn="r"/>
                      <a:r>
                        <a:rPr lang="en-AU" sz="1200" dirty="0">
                          <a:latin typeface="Arial Narrow" panose="020B0606020202030204" pitchFamily="34" charset="0"/>
                        </a:rPr>
                        <a:t>131,843</a:t>
                      </a:r>
                    </a:p>
                  </a:txBody>
                  <a:tcPr/>
                </a:tc>
                <a:tc>
                  <a:txBody>
                    <a:bodyPr/>
                    <a:lstStyle/>
                    <a:p>
                      <a:pPr algn="r"/>
                      <a:r>
                        <a:rPr lang="en-AU" sz="1200" dirty="0">
                          <a:latin typeface="Arial Narrow" panose="020B0606020202030204" pitchFamily="34" charset="0"/>
                        </a:rPr>
                        <a:t>148,943</a:t>
                      </a:r>
                    </a:p>
                  </a:txBody>
                  <a:tcPr/>
                </a:tc>
                <a:tc>
                  <a:txBody>
                    <a:bodyPr/>
                    <a:lstStyle/>
                    <a:p>
                      <a:pPr algn="r"/>
                      <a:r>
                        <a:rPr lang="en-AU" sz="1200" dirty="0">
                          <a:latin typeface="Arial Narrow" panose="020B0606020202030204" pitchFamily="34" charset="0"/>
                        </a:rPr>
                        <a:t>162,451</a:t>
                      </a:r>
                    </a:p>
                  </a:txBody>
                  <a:tcPr/>
                </a:tc>
                <a:tc>
                  <a:txBody>
                    <a:bodyPr/>
                    <a:lstStyle/>
                    <a:p>
                      <a:pPr algn="r"/>
                      <a:endParaRPr lang="en-AU" sz="1200" dirty="0">
                        <a:latin typeface="Arial Narrow" panose="020B0606020202030204" pitchFamily="34" charset="0"/>
                      </a:endParaRPr>
                    </a:p>
                  </a:txBody>
                  <a:tcPr/>
                </a:tc>
                <a:extLst>
                  <a:ext uri="{0D108BD9-81ED-4DB2-BD59-A6C34878D82A}">
                    <a16:rowId xmlns:a16="http://schemas.microsoft.com/office/drawing/2014/main" val="10012"/>
                  </a:ext>
                </a:extLst>
              </a:tr>
            </a:tbl>
          </a:graphicData>
        </a:graphic>
      </p:graphicFrame>
      <p:cxnSp>
        <p:nvCxnSpPr>
          <p:cNvPr id="8" name="Straight Arrow Connector 7">
            <a:extLst>
              <a:ext uri="{FF2B5EF4-FFF2-40B4-BE49-F238E27FC236}">
                <a16:creationId xmlns:a16="http://schemas.microsoft.com/office/drawing/2014/main" id="{A341F671-4B9B-C181-7F54-C12F50AAEAB0}"/>
              </a:ext>
            </a:extLst>
          </p:cNvPr>
          <p:cNvCxnSpPr/>
          <p:nvPr/>
        </p:nvCxnSpPr>
        <p:spPr>
          <a:xfrm flipV="1">
            <a:off x="4149079" y="5128248"/>
            <a:ext cx="0" cy="21602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B049A5D-99E7-DA8E-66A9-2C54917FB93C}"/>
              </a:ext>
            </a:extLst>
          </p:cNvPr>
          <p:cNvSpPr/>
          <p:nvPr/>
        </p:nvSpPr>
        <p:spPr>
          <a:xfrm>
            <a:off x="4864925" y="6044369"/>
            <a:ext cx="1369201" cy="74893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solidFill>
              <a:latin typeface="Arial Narrow" panose="020B0606020202030204" pitchFamily="34" charset="0"/>
            </a:endParaRPr>
          </a:p>
        </p:txBody>
      </p:sp>
      <p:sp>
        <p:nvSpPr>
          <p:cNvPr id="16" name="Rectangle 15">
            <a:extLst>
              <a:ext uri="{FF2B5EF4-FFF2-40B4-BE49-F238E27FC236}">
                <a16:creationId xmlns:a16="http://schemas.microsoft.com/office/drawing/2014/main" id="{1EBC6AD3-6F7D-049D-FFBB-1A5AACE6FCB9}"/>
              </a:ext>
            </a:extLst>
          </p:cNvPr>
          <p:cNvSpPr/>
          <p:nvPr/>
        </p:nvSpPr>
        <p:spPr>
          <a:xfrm>
            <a:off x="4864924" y="6810168"/>
            <a:ext cx="1369202" cy="377642"/>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700" dirty="0">
                <a:solidFill>
                  <a:schemeClr val="bg1">
                    <a:lumMod val="50000"/>
                  </a:schemeClr>
                </a:solidFill>
                <a:latin typeface="Comic Sans MS" panose="030F0702030302020204" pitchFamily="66" charset="0"/>
              </a:rPr>
              <a:t>Dredge spoil, coastal habitat destruction,  industrial development…</a:t>
            </a:r>
          </a:p>
        </p:txBody>
      </p:sp>
      <p:sp>
        <p:nvSpPr>
          <p:cNvPr id="17" name="Rectangle 16">
            <a:extLst>
              <a:ext uri="{FF2B5EF4-FFF2-40B4-BE49-F238E27FC236}">
                <a16:creationId xmlns:a16="http://schemas.microsoft.com/office/drawing/2014/main" id="{5237A459-5724-C658-AAC6-D0817B631EDC}"/>
              </a:ext>
            </a:extLst>
          </p:cNvPr>
          <p:cNvSpPr/>
          <p:nvPr/>
        </p:nvSpPr>
        <p:spPr>
          <a:xfrm>
            <a:off x="4868974" y="4818391"/>
            <a:ext cx="1375711" cy="74893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solidFill>
              <a:latin typeface="Arial Narrow" panose="020B0606020202030204" pitchFamily="34" charset="0"/>
            </a:endParaRPr>
          </a:p>
        </p:txBody>
      </p:sp>
      <p:sp>
        <p:nvSpPr>
          <p:cNvPr id="18" name="Rectangle 17">
            <a:extLst>
              <a:ext uri="{FF2B5EF4-FFF2-40B4-BE49-F238E27FC236}">
                <a16:creationId xmlns:a16="http://schemas.microsoft.com/office/drawing/2014/main" id="{00363F22-01AA-A1F5-7081-E8E51C5DD619}"/>
              </a:ext>
            </a:extLst>
          </p:cNvPr>
          <p:cNvSpPr/>
          <p:nvPr/>
        </p:nvSpPr>
        <p:spPr>
          <a:xfrm>
            <a:off x="4868973" y="5576938"/>
            <a:ext cx="1375711" cy="385610"/>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700" dirty="0">
                <a:solidFill>
                  <a:schemeClr val="bg1">
                    <a:lumMod val="50000"/>
                  </a:schemeClr>
                </a:solidFill>
                <a:latin typeface="Comic Sans MS" panose="030F0702030302020204" pitchFamily="66" charset="0"/>
              </a:rPr>
              <a:t>Overfishing. Crowds &amp;  Boat traffic. Anchor damage. Noise pollution…</a:t>
            </a:r>
          </a:p>
        </p:txBody>
      </p:sp>
      <p:sp>
        <p:nvSpPr>
          <p:cNvPr id="22" name="Rectangle 21">
            <a:extLst>
              <a:ext uri="{FF2B5EF4-FFF2-40B4-BE49-F238E27FC236}">
                <a16:creationId xmlns:a16="http://schemas.microsoft.com/office/drawing/2014/main" id="{A6E92780-2248-E6F8-FADE-34D3E4BD3965}"/>
              </a:ext>
            </a:extLst>
          </p:cNvPr>
          <p:cNvSpPr/>
          <p:nvPr/>
        </p:nvSpPr>
        <p:spPr>
          <a:xfrm>
            <a:off x="4865735" y="7273932"/>
            <a:ext cx="1369201" cy="748931"/>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solidFill>
                <a:schemeClr val="tx1"/>
              </a:solidFill>
              <a:latin typeface="Arial Narrow" panose="020B0606020202030204" pitchFamily="34" charset="0"/>
            </a:endParaRPr>
          </a:p>
        </p:txBody>
      </p:sp>
      <p:sp>
        <p:nvSpPr>
          <p:cNvPr id="31" name="Rectangle 30">
            <a:extLst>
              <a:ext uri="{FF2B5EF4-FFF2-40B4-BE49-F238E27FC236}">
                <a16:creationId xmlns:a16="http://schemas.microsoft.com/office/drawing/2014/main" id="{3C9E9488-592D-CF82-A9A3-435020761299}"/>
              </a:ext>
            </a:extLst>
          </p:cNvPr>
          <p:cNvSpPr/>
          <p:nvPr/>
        </p:nvSpPr>
        <p:spPr>
          <a:xfrm>
            <a:off x="4865734" y="8038186"/>
            <a:ext cx="1369202" cy="426857"/>
          </a:xfrm>
          <a:prstGeom prst="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AU" sz="700" dirty="0">
                <a:solidFill>
                  <a:schemeClr val="bg1">
                    <a:lumMod val="50000"/>
                  </a:schemeClr>
                </a:solidFill>
                <a:latin typeface="Comic Sans MS" panose="030F0702030302020204" pitchFamily="66" charset="0"/>
              </a:rPr>
              <a:t>Waste pollution. Ingestion and entanglement of plastics </a:t>
            </a:r>
          </a:p>
        </p:txBody>
      </p:sp>
      <p:cxnSp>
        <p:nvCxnSpPr>
          <p:cNvPr id="34" name="Straight Arrow Connector 33">
            <a:extLst>
              <a:ext uri="{FF2B5EF4-FFF2-40B4-BE49-F238E27FC236}">
                <a16:creationId xmlns:a16="http://schemas.microsoft.com/office/drawing/2014/main" id="{118F4308-1A94-8A97-A4FE-01BE1A8F769B}"/>
              </a:ext>
            </a:extLst>
          </p:cNvPr>
          <p:cNvCxnSpPr/>
          <p:nvPr/>
        </p:nvCxnSpPr>
        <p:spPr>
          <a:xfrm>
            <a:off x="4581127" y="5128248"/>
            <a:ext cx="0" cy="21602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Freeform 36">
            <a:extLst>
              <a:ext uri="{FF2B5EF4-FFF2-40B4-BE49-F238E27FC236}">
                <a16:creationId xmlns:a16="http://schemas.microsoft.com/office/drawing/2014/main" id="{27727F51-04A9-F5E5-6438-A23787DE2378}"/>
              </a:ext>
            </a:extLst>
          </p:cNvPr>
          <p:cNvSpPr/>
          <p:nvPr/>
        </p:nvSpPr>
        <p:spPr>
          <a:xfrm>
            <a:off x="4890409" y="4961525"/>
            <a:ext cx="1360111" cy="606781"/>
          </a:xfrm>
          <a:custGeom>
            <a:avLst/>
            <a:gdLst>
              <a:gd name="connsiteX0" fmla="*/ 9525 w 1412539"/>
              <a:gd name="connsiteY0" fmla="*/ 47625 h 600394"/>
              <a:gd name="connsiteX1" fmla="*/ 95250 w 1412539"/>
              <a:gd name="connsiteY1" fmla="*/ 66675 h 600394"/>
              <a:gd name="connsiteX2" fmla="*/ 123825 w 1412539"/>
              <a:gd name="connsiteY2" fmla="*/ 76200 h 600394"/>
              <a:gd name="connsiteX3" fmla="*/ 152400 w 1412539"/>
              <a:gd name="connsiteY3" fmla="*/ 57150 h 600394"/>
              <a:gd name="connsiteX4" fmla="*/ 247650 w 1412539"/>
              <a:gd name="connsiteY4" fmla="*/ 57150 h 600394"/>
              <a:gd name="connsiteX5" fmla="*/ 276225 w 1412539"/>
              <a:gd name="connsiteY5" fmla="*/ 76200 h 600394"/>
              <a:gd name="connsiteX6" fmla="*/ 361950 w 1412539"/>
              <a:gd name="connsiteY6" fmla="*/ 47625 h 600394"/>
              <a:gd name="connsiteX7" fmla="*/ 419100 w 1412539"/>
              <a:gd name="connsiteY7" fmla="*/ 28575 h 600394"/>
              <a:gd name="connsiteX8" fmla="*/ 447675 w 1412539"/>
              <a:gd name="connsiteY8" fmla="*/ 47625 h 600394"/>
              <a:gd name="connsiteX9" fmla="*/ 466725 w 1412539"/>
              <a:gd name="connsiteY9" fmla="*/ 76200 h 600394"/>
              <a:gd name="connsiteX10" fmla="*/ 495300 w 1412539"/>
              <a:gd name="connsiteY10" fmla="*/ 85725 h 600394"/>
              <a:gd name="connsiteX11" fmla="*/ 561975 w 1412539"/>
              <a:gd name="connsiteY11" fmla="*/ 57150 h 600394"/>
              <a:gd name="connsiteX12" fmla="*/ 581025 w 1412539"/>
              <a:gd name="connsiteY12" fmla="*/ 28575 h 600394"/>
              <a:gd name="connsiteX13" fmla="*/ 628650 w 1412539"/>
              <a:gd name="connsiteY13" fmla="*/ 38100 h 600394"/>
              <a:gd name="connsiteX14" fmla="*/ 657225 w 1412539"/>
              <a:gd name="connsiteY14" fmla="*/ 47625 h 600394"/>
              <a:gd name="connsiteX15" fmla="*/ 666750 w 1412539"/>
              <a:gd name="connsiteY15" fmla="*/ 76200 h 600394"/>
              <a:gd name="connsiteX16" fmla="*/ 742950 w 1412539"/>
              <a:gd name="connsiteY16" fmla="*/ 57150 h 600394"/>
              <a:gd name="connsiteX17" fmla="*/ 790575 w 1412539"/>
              <a:gd name="connsiteY17" fmla="*/ 19050 h 600394"/>
              <a:gd name="connsiteX18" fmla="*/ 819150 w 1412539"/>
              <a:gd name="connsiteY18" fmla="*/ 28575 h 600394"/>
              <a:gd name="connsiteX19" fmla="*/ 876300 w 1412539"/>
              <a:gd name="connsiteY19" fmla="*/ 76200 h 600394"/>
              <a:gd name="connsiteX20" fmla="*/ 904875 w 1412539"/>
              <a:gd name="connsiteY20" fmla="*/ 66675 h 600394"/>
              <a:gd name="connsiteX21" fmla="*/ 923925 w 1412539"/>
              <a:gd name="connsiteY21" fmla="*/ 38100 h 600394"/>
              <a:gd name="connsiteX22" fmla="*/ 952500 w 1412539"/>
              <a:gd name="connsiteY22" fmla="*/ 19050 h 600394"/>
              <a:gd name="connsiteX23" fmla="*/ 990600 w 1412539"/>
              <a:gd name="connsiteY23" fmla="*/ 28575 h 600394"/>
              <a:gd name="connsiteX24" fmla="*/ 1047750 w 1412539"/>
              <a:gd name="connsiteY24" fmla="*/ 66675 h 600394"/>
              <a:gd name="connsiteX25" fmla="*/ 1095375 w 1412539"/>
              <a:gd name="connsiteY25" fmla="*/ 57150 h 600394"/>
              <a:gd name="connsiteX26" fmla="*/ 1123950 w 1412539"/>
              <a:gd name="connsiteY26" fmla="*/ 38100 h 600394"/>
              <a:gd name="connsiteX27" fmla="*/ 1200150 w 1412539"/>
              <a:gd name="connsiteY27" fmla="*/ 47625 h 600394"/>
              <a:gd name="connsiteX28" fmla="*/ 1285875 w 1412539"/>
              <a:gd name="connsiteY28" fmla="*/ 47625 h 600394"/>
              <a:gd name="connsiteX29" fmla="*/ 1295400 w 1412539"/>
              <a:gd name="connsiteY29" fmla="*/ 19050 h 600394"/>
              <a:gd name="connsiteX30" fmla="*/ 1323975 w 1412539"/>
              <a:gd name="connsiteY30" fmla="*/ 0 h 600394"/>
              <a:gd name="connsiteX31" fmla="*/ 1362075 w 1412539"/>
              <a:gd name="connsiteY31" fmla="*/ 9525 h 600394"/>
              <a:gd name="connsiteX32" fmla="*/ 1371600 w 1412539"/>
              <a:gd name="connsiteY32" fmla="*/ 38100 h 600394"/>
              <a:gd name="connsiteX33" fmla="*/ 1362075 w 1412539"/>
              <a:gd name="connsiteY33" fmla="*/ 152400 h 600394"/>
              <a:gd name="connsiteX34" fmla="*/ 1371600 w 1412539"/>
              <a:gd name="connsiteY34" fmla="*/ 400050 h 600394"/>
              <a:gd name="connsiteX35" fmla="*/ 1371600 w 1412539"/>
              <a:gd name="connsiteY35" fmla="*/ 571500 h 600394"/>
              <a:gd name="connsiteX36" fmla="*/ 1343025 w 1412539"/>
              <a:gd name="connsiteY36" fmla="*/ 590550 h 600394"/>
              <a:gd name="connsiteX37" fmla="*/ 1171575 w 1412539"/>
              <a:gd name="connsiteY37" fmla="*/ 600075 h 600394"/>
              <a:gd name="connsiteX38" fmla="*/ 981075 w 1412539"/>
              <a:gd name="connsiteY38" fmla="*/ 590550 h 600394"/>
              <a:gd name="connsiteX39" fmla="*/ 914400 w 1412539"/>
              <a:gd name="connsiteY39" fmla="*/ 590550 h 600394"/>
              <a:gd name="connsiteX40" fmla="*/ 647700 w 1412539"/>
              <a:gd name="connsiteY40" fmla="*/ 590550 h 600394"/>
              <a:gd name="connsiteX41" fmla="*/ 619125 w 1412539"/>
              <a:gd name="connsiteY41" fmla="*/ 600075 h 600394"/>
              <a:gd name="connsiteX42" fmla="*/ 523875 w 1412539"/>
              <a:gd name="connsiteY42" fmla="*/ 590550 h 600394"/>
              <a:gd name="connsiteX43" fmla="*/ 457200 w 1412539"/>
              <a:gd name="connsiteY43" fmla="*/ 571500 h 600394"/>
              <a:gd name="connsiteX44" fmla="*/ 390525 w 1412539"/>
              <a:gd name="connsiteY44" fmla="*/ 581025 h 600394"/>
              <a:gd name="connsiteX45" fmla="*/ 276225 w 1412539"/>
              <a:gd name="connsiteY45" fmla="*/ 600075 h 600394"/>
              <a:gd name="connsiteX46" fmla="*/ 66675 w 1412539"/>
              <a:gd name="connsiteY46" fmla="*/ 590550 h 600394"/>
              <a:gd name="connsiteX47" fmla="*/ 28575 w 1412539"/>
              <a:gd name="connsiteY47" fmla="*/ 581025 h 600394"/>
              <a:gd name="connsiteX48" fmla="*/ 19050 w 1412539"/>
              <a:gd name="connsiteY48" fmla="*/ 476250 h 600394"/>
              <a:gd name="connsiteX49" fmla="*/ 0 w 1412539"/>
              <a:gd name="connsiteY49" fmla="*/ 447675 h 600394"/>
              <a:gd name="connsiteX50" fmla="*/ 19050 w 1412539"/>
              <a:gd name="connsiteY50" fmla="*/ 342900 h 600394"/>
              <a:gd name="connsiteX51" fmla="*/ 28575 w 1412539"/>
              <a:gd name="connsiteY51" fmla="*/ 304800 h 600394"/>
              <a:gd name="connsiteX52" fmla="*/ 38100 w 1412539"/>
              <a:gd name="connsiteY52" fmla="*/ 257175 h 600394"/>
              <a:gd name="connsiteX53" fmla="*/ 47625 w 1412539"/>
              <a:gd name="connsiteY53" fmla="*/ 200025 h 600394"/>
              <a:gd name="connsiteX54" fmla="*/ 19050 w 1412539"/>
              <a:gd name="connsiteY54" fmla="*/ 209550 h 600394"/>
              <a:gd name="connsiteX55" fmla="*/ 9525 w 1412539"/>
              <a:gd name="connsiteY55" fmla="*/ 47625 h 600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412539" h="600394">
                <a:moveTo>
                  <a:pt x="9525" y="47625"/>
                </a:moveTo>
                <a:cubicBezTo>
                  <a:pt x="22225" y="23812"/>
                  <a:pt x="63863" y="57707"/>
                  <a:pt x="95250" y="66675"/>
                </a:cubicBezTo>
                <a:cubicBezTo>
                  <a:pt x="104904" y="69433"/>
                  <a:pt x="114300" y="73025"/>
                  <a:pt x="123825" y="76200"/>
                </a:cubicBezTo>
                <a:cubicBezTo>
                  <a:pt x="133350" y="69850"/>
                  <a:pt x="142161" y="62270"/>
                  <a:pt x="152400" y="57150"/>
                </a:cubicBezTo>
                <a:cubicBezTo>
                  <a:pt x="189343" y="38678"/>
                  <a:pt x="199948" y="50335"/>
                  <a:pt x="247650" y="57150"/>
                </a:cubicBezTo>
                <a:cubicBezTo>
                  <a:pt x="257175" y="63500"/>
                  <a:pt x="264847" y="74936"/>
                  <a:pt x="276225" y="76200"/>
                </a:cubicBezTo>
                <a:cubicBezTo>
                  <a:pt x="340573" y="83350"/>
                  <a:pt x="319733" y="66388"/>
                  <a:pt x="361950" y="47625"/>
                </a:cubicBezTo>
                <a:cubicBezTo>
                  <a:pt x="380300" y="39470"/>
                  <a:pt x="419100" y="28575"/>
                  <a:pt x="419100" y="28575"/>
                </a:cubicBezTo>
                <a:cubicBezTo>
                  <a:pt x="428625" y="34925"/>
                  <a:pt x="439580" y="39530"/>
                  <a:pt x="447675" y="47625"/>
                </a:cubicBezTo>
                <a:cubicBezTo>
                  <a:pt x="455770" y="55720"/>
                  <a:pt x="457786" y="69049"/>
                  <a:pt x="466725" y="76200"/>
                </a:cubicBezTo>
                <a:cubicBezTo>
                  <a:pt x="474565" y="82472"/>
                  <a:pt x="485775" y="82550"/>
                  <a:pt x="495300" y="85725"/>
                </a:cubicBezTo>
                <a:cubicBezTo>
                  <a:pt x="524447" y="78438"/>
                  <a:pt x="540049" y="79076"/>
                  <a:pt x="561975" y="57150"/>
                </a:cubicBezTo>
                <a:cubicBezTo>
                  <a:pt x="570070" y="49055"/>
                  <a:pt x="574675" y="38100"/>
                  <a:pt x="581025" y="28575"/>
                </a:cubicBezTo>
                <a:cubicBezTo>
                  <a:pt x="596900" y="31750"/>
                  <a:pt x="612944" y="34173"/>
                  <a:pt x="628650" y="38100"/>
                </a:cubicBezTo>
                <a:cubicBezTo>
                  <a:pt x="638390" y="40535"/>
                  <a:pt x="650125" y="40525"/>
                  <a:pt x="657225" y="47625"/>
                </a:cubicBezTo>
                <a:cubicBezTo>
                  <a:pt x="664325" y="54725"/>
                  <a:pt x="663575" y="66675"/>
                  <a:pt x="666750" y="76200"/>
                </a:cubicBezTo>
                <a:cubicBezTo>
                  <a:pt x="669122" y="75726"/>
                  <a:pt x="733187" y="64960"/>
                  <a:pt x="742950" y="57150"/>
                </a:cubicBezTo>
                <a:cubicBezTo>
                  <a:pt x="804498" y="7911"/>
                  <a:pt x="718751" y="42991"/>
                  <a:pt x="790575" y="19050"/>
                </a:cubicBezTo>
                <a:cubicBezTo>
                  <a:pt x="800100" y="22225"/>
                  <a:pt x="810170" y="24085"/>
                  <a:pt x="819150" y="28575"/>
                </a:cubicBezTo>
                <a:cubicBezTo>
                  <a:pt x="845672" y="41836"/>
                  <a:pt x="855234" y="55134"/>
                  <a:pt x="876300" y="76200"/>
                </a:cubicBezTo>
                <a:cubicBezTo>
                  <a:pt x="885825" y="73025"/>
                  <a:pt x="897035" y="72947"/>
                  <a:pt x="904875" y="66675"/>
                </a:cubicBezTo>
                <a:cubicBezTo>
                  <a:pt x="913814" y="59524"/>
                  <a:pt x="915830" y="46195"/>
                  <a:pt x="923925" y="38100"/>
                </a:cubicBezTo>
                <a:cubicBezTo>
                  <a:pt x="932020" y="30005"/>
                  <a:pt x="942975" y="25400"/>
                  <a:pt x="952500" y="19050"/>
                </a:cubicBezTo>
                <a:cubicBezTo>
                  <a:pt x="965200" y="22225"/>
                  <a:pt x="978891" y="22721"/>
                  <a:pt x="990600" y="28575"/>
                </a:cubicBezTo>
                <a:cubicBezTo>
                  <a:pt x="1011078" y="38814"/>
                  <a:pt x="1047750" y="66675"/>
                  <a:pt x="1047750" y="66675"/>
                </a:cubicBezTo>
                <a:cubicBezTo>
                  <a:pt x="1063625" y="63500"/>
                  <a:pt x="1080216" y="62834"/>
                  <a:pt x="1095375" y="57150"/>
                </a:cubicBezTo>
                <a:cubicBezTo>
                  <a:pt x="1106094" y="53130"/>
                  <a:pt x="1112549" y="39136"/>
                  <a:pt x="1123950" y="38100"/>
                </a:cubicBezTo>
                <a:cubicBezTo>
                  <a:pt x="1149443" y="35782"/>
                  <a:pt x="1174750" y="44450"/>
                  <a:pt x="1200150" y="47625"/>
                </a:cubicBezTo>
                <a:cubicBezTo>
                  <a:pt x="1231452" y="58059"/>
                  <a:pt x="1248819" y="68800"/>
                  <a:pt x="1285875" y="47625"/>
                </a:cubicBezTo>
                <a:cubicBezTo>
                  <a:pt x="1294592" y="42644"/>
                  <a:pt x="1289128" y="26890"/>
                  <a:pt x="1295400" y="19050"/>
                </a:cubicBezTo>
                <a:cubicBezTo>
                  <a:pt x="1302551" y="10111"/>
                  <a:pt x="1314450" y="6350"/>
                  <a:pt x="1323975" y="0"/>
                </a:cubicBezTo>
                <a:cubicBezTo>
                  <a:pt x="1336675" y="3175"/>
                  <a:pt x="1351853" y="1347"/>
                  <a:pt x="1362075" y="9525"/>
                </a:cubicBezTo>
                <a:cubicBezTo>
                  <a:pt x="1369915" y="15797"/>
                  <a:pt x="1371600" y="28060"/>
                  <a:pt x="1371600" y="38100"/>
                </a:cubicBezTo>
                <a:cubicBezTo>
                  <a:pt x="1371600" y="76332"/>
                  <a:pt x="1365250" y="114300"/>
                  <a:pt x="1362075" y="152400"/>
                </a:cubicBezTo>
                <a:cubicBezTo>
                  <a:pt x="1365250" y="234950"/>
                  <a:pt x="1365916" y="317635"/>
                  <a:pt x="1371600" y="400050"/>
                </a:cubicBezTo>
                <a:cubicBezTo>
                  <a:pt x="1379890" y="520255"/>
                  <a:pt x="1459419" y="198269"/>
                  <a:pt x="1371600" y="571500"/>
                </a:cubicBezTo>
                <a:cubicBezTo>
                  <a:pt x="1368978" y="582643"/>
                  <a:pt x="1354358" y="588931"/>
                  <a:pt x="1343025" y="590550"/>
                </a:cubicBezTo>
                <a:cubicBezTo>
                  <a:pt x="1286362" y="598645"/>
                  <a:pt x="1228725" y="596900"/>
                  <a:pt x="1171575" y="600075"/>
                </a:cubicBezTo>
                <a:cubicBezTo>
                  <a:pt x="1108075" y="596900"/>
                  <a:pt x="1044435" y="595830"/>
                  <a:pt x="981075" y="590550"/>
                </a:cubicBezTo>
                <a:cubicBezTo>
                  <a:pt x="914098" y="584969"/>
                  <a:pt x="970071" y="571993"/>
                  <a:pt x="914400" y="590550"/>
                </a:cubicBezTo>
                <a:cubicBezTo>
                  <a:pt x="770917" y="584312"/>
                  <a:pt x="746674" y="565806"/>
                  <a:pt x="647700" y="590550"/>
                </a:cubicBezTo>
                <a:cubicBezTo>
                  <a:pt x="637960" y="592985"/>
                  <a:pt x="628650" y="596900"/>
                  <a:pt x="619125" y="600075"/>
                </a:cubicBezTo>
                <a:cubicBezTo>
                  <a:pt x="587375" y="596900"/>
                  <a:pt x="555463" y="595063"/>
                  <a:pt x="523875" y="590550"/>
                </a:cubicBezTo>
                <a:cubicBezTo>
                  <a:pt x="502945" y="587560"/>
                  <a:pt x="477555" y="578285"/>
                  <a:pt x="457200" y="571500"/>
                </a:cubicBezTo>
                <a:lnTo>
                  <a:pt x="390525" y="581025"/>
                </a:lnTo>
                <a:cubicBezTo>
                  <a:pt x="352372" y="587049"/>
                  <a:pt x="314834" y="598939"/>
                  <a:pt x="276225" y="600075"/>
                </a:cubicBezTo>
                <a:cubicBezTo>
                  <a:pt x="206333" y="602131"/>
                  <a:pt x="136525" y="593725"/>
                  <a:pt x="66675" y="590550"/>
                </a:cubicBezTo>
                <a:cubicBezTo>
                  <a:pt x="53975" y="587375"/>
                  <a:pt x="33610" y="593109"/>
                  <a:pt x="28575" y="581025"/>
                </a:cubicBezTo>
                <a:cubicBezTo>
                  <a:pt x="15087" y="548654"/>
                  <a:pt x="26398" y="510541"/>
                  <a:pt x="19050" y="476250"/>
                </a:cubicBezTo>
                <a:cubicBezTo>
                  <a:pt x="16651" y="465056"/>
                  <a:pt x="6350" y="457200"/>
                  <a:pt x="0" y="447675"/>
                </a:cubicBezTo>
                <a:cubicBezTo>
                  <a:pt x="21604" y="361261"/>
                  <a:pt x="-3703" y="468040"/>
                  <a:pt x="19050" y="342900"/>
                </a:cubicBezTo>
                <a:cubicBezTo>
                  <a:pt x="21392" y="330020"/>
                  <a:pt x="25735" y="317579"/>
                  <a:pt x="28575" y="304800"/>
                </a:cubicBezTo>
                <a:cubicBezTo>
                  <a:pt x="32087" y="288996"/>
                  <a:pt x="35204" y="273103"/>
                  <a:pt x="38100" y="257175"/>
                </a:cubicBezTo>
                <a:cubicBezTo>
                  <a:pt x="41555" y="238174"/>
                  <a:pt x="54798" y="217956"/>
                  <a:pt x="47625" y="200025"/>
                </a:cubicBezTo>
                <a:cubicBezTo>
                  <a:pt x="43896" y="190703"/>
                  <a:pt x="21485" y="219290"/>
                  <a:pt x="19050" y="209550"/>
                </a:cubicBezTo>
                <a:cubicBezTo>
                  <a:pt x="9039" y="169507"/>
                  <a:pt x="-3175" y="71438"/>
                  <a:pt x="9525" y="47625"/>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1" name="Freeform 60">
            <a:extLst>
              <a:ext uri="{FF2B5EF4-FFF2-40B4-BE49-F238E27FC236}">
                <a16:creationId xmlns:a16="http://schemas.microsoft.com/office/drawing/2014/main" id="{3CD94141-6A10-260E-277A-A65244BD0DBD}"/>
              </a:ext>
            </a:extLst>
          </p:cNvPr>
          <p:cNvSpPr/>
          <p:nvPr/>
        </p:nvSpPr>
        <p:spPr>
          <a:xfrm>
            <a:off x="5503686" y="5221437"/>
            <a:ext cx="322345" cy="213267"/>
          </a:xfrm>
          <a:custGeom>
            <a:avLst/>
            <a:gdLst>
              <a:gd name="connsiteX0" fmla="*/ 1763 w 376972"/>
              <a:gd name="connsiteY0" fmla="*/ 142875 h 279316"/>
              <a:gd name="connsiteX1" fmla="*/ 49388 w 376972"/>
              <a:gd name="connsiteY1" fmla="*/ 38100 h 279316"/>
              <a:gd name="connsiteX2" fmla="*/ 68438 w 376972"/>
              <a:gd name="connsiteY2" fmla="*/ 9525 h 279316"/>
              <a:gd name="connsiteX3" fmla="*/ 97013 w 376972"/>
              <a:gd name="connsiteY3" fmla="*/ 0 h 279316"/>
              <a:gd name="connsiteX4" fmla="*/ 182738 w 376972"/>
              <a:gd name="connsiteY4" fmla="*/ 9525 h 279316"/>
              <a:gd name="connsiteX5" fmla="*/ 220838 w 376972"/>
              <a:gd name="connsiteY5" fmla="*/ 19050 h 279316"/>
              <a:gd name="connsiteX6" fmla="*/ 239888 w 376972"/>
              <a:gd name="connsiteY6" fmla="*/ 47625 h 279316"/>
              <a:gd name="connsiteX7" fmla="*/ 258938 w 376972"/>
              <a:gd name="connsiteY7" fmla="*/ 104775 h 279316"/>
              <a:gd name="connsiteX8" fmla="*/ 287513 w 376972"/>
              <a:gd name="connsiteY8" fmla="*/ 114300 h 279316"/>
              <a:gd name="connsiteX9" fmla="*/ 325613 w 376972"/>
              <a:gd name="connsiteY9" fmla="*/ 28575 h 279316"/>
              <a:gd name="connsiteX10" fmla="*/ 335138 w 376972"/>
              <a:gd name="connsiteY10" fmla="*/ 0 h 279316"/>
              <a:gd name="connsiteX11" fmla="*/ 344663 w 376972"/>
              <a:gd name="connsiteY11" fmla="*/ 276225 h 279316"/>
              <a:gd name="connsiteX12" fmla="*/ 316088 w 376972"/>
              <a:gd name="connsiteY12" fmla="*/ 247650 h 279316"/>
              <a:gd name="connsiteX13" fmla="*/ 287513 w 376972"/>
              <a:gd name="connsiteY13" fmla="*/ 228600 h 279316"/>
              <a:gd name="connsiteX14" fmla="*/ 277988 w 376972"/>
              <a:gd name="connsiteY14" fmla="*/ 200025 h 279316"/>
              <a:gd name="connsiteX15" fmla="*/ 268463 w 376972"/>
              <a:gd name="connsiteY15" fmla="*/ 228600 h 279316"/>
              <a:gd name="connsiteX16" fmla="*/ 239888 w 376972"/>
              <a:gd name="connsiteY16" fmla="*/ 247650 h 279316"/>
              <a:gd name="connsiteX17" fmla="*/ 144638 w 376972"/>
              <a:gd name="connsiteY17" fmla="*/ 276225 h 279316"/>
              <a:gd name="connsiteX18" fmla="*/ 68438 w 376972"/>
              <a:gd name="connsiteY18" fmla="*/ 266700 h 279316"/>
              <a:gd name="connsiteX19" fmla="*/ 11288 w 376972"/>
              <a:gd name="connsiteY19" fmla="*/ 219075 h 279316"/>
              <a:gd name="connsiteX20" fmla="*/ 11288 w 376972"/>
              <a:gd name="connsiteY20" fmla="*/ 161925 h 279316"/>
              <a:gd name="connsiteX21" fmla="*/ 20813 w 376972"/>
              <a:gd name="connsiteY21" fmla="*/ 190500 h 27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76972" h="279316">
                <a:moveTo>
                  <a:pt x="1763" y="142875"/>
                </a:moveTo>
                <a:cubicBezTo>
                  <a:pt x="15778" y="72799"/>
                  <a:pt x="2308" y="108720"/>
                  <a:pt x="49388" y="38100"/>
                </a:cubicBezTo>
                <a:cubicBezTo>
                  <a:pt x="55738" y="28575"/>
                  <a:pt x="57578" y="13145"/>
                  <a:pt x="68438" y="9525"/>
                </a:cubicBezTo>
                <a:lnTo>
                  <a:pt x="97013" y="0"/>
                </a:lnTo>
                <a:cubicBezTo>
                  <a:pt x="125588" y="3175"/>
                  <a:pt x="154321" y="5153"/>
                  <a:pt x="182738" y="9525"/>
                </a:cubicBezTo>
                <a:cubicBezTo>
                  <a:pt x="195677" y="11516"/>
                  <a:pt x="209946" y="11788"/>
                  <a:pt x="220838" y="19050"/>
                </a:cubicBezTo>
                <a:cubicBezTo>
                  <a:pt x="230363" y="25400"/>
                  <a:pt x="235239" y="37164"/>
                  <a:pt x="239888" y="47625"/>
                </a:cubicBezTo>
                <a:cubicBezTo>
                  <a:pt x="248043" y="65975"/>
                  <a:pt x="239888" y="98425"/>
                  <a:pt x="258938" y="104775"/>
                </a:cubicBezTo>
                <a:lnTo>
                  <a:pt x="287513" y="114300"/>
                </a:lnTo>
                <a:cubicBezTo>
                  <a:pt x="317702" y="69017"/>
                  <a:pt x="302943" y="96585"/>
                  <a:pt x="325613" y="28575"/>
                </a:cubicBezTo>
                <a:lnTo>
                  <a:pt x="335138" y="0"/>
                </a:lnTo>
                <a:cubicBezTo>
                  <a:pt x="396155" y="91526"/>
                  <a:pt x="382461" y="58886"/>
                  <a:pt x="344663" y="276225"/>
                </a:cubicBezTo>
                <a:cubicBezTo>
                  <a:pt x="342355" y="289496"/>
                  <a:pt x="326436" y="256274"/>
                  <a:pt x="316088" y="247650"/>
                </a:cubicBezTo>
                <a:cubicBezTo>
                  <a:pt x="307294" y="240321"/>
                  <a:pt x="297038" y="234950"/>
                  <a:pt x="287513" y="228600"/>
                </a:cubicBezTo>
                <a:cubicBezTo>
                  <a:pt x="284338" y="219075"/>
                  <a:pt x="288028" y="200025"/>
                  <a:pt x="277988" y="200025"/>
                </a:cubicBezTo>
                <a:cubicBezTo>
                  <a:pt x="267948" y="200025"/>
                  <a:pt x="274735" y="220760"/>
                  <a:pt x="268463" y="228600"/>
                </a:cubicBezTo>
                <a:cubicBezTo>
                  <a:pt x="261312" y="237539"/>
                  <a:pt x="250349" y="243001"/>
                  <a:pt x="239888" y="247650"/>
                </a:cubicBezTo>
                <a:cubicBezTo>
                  <a:pt x="210073" y="260901"/>
                  <a:pt x="176303" y="268309"/>
                  <a:pt x="144638" y="276225"/>
                </a:cubicBezTo>
                <a:cubicBezTo>
                  <a:pt x="119238" y="273050"/>
                  <a:pt x="93134" y="273435"/>
                  <a:pt x="68438" y="266700"/>
                </a:cubicBezTo>
                <a:cubicBezTo>
                  <a:pt x="50204" y="261727"/>
                  <a:pt x="22601" y="230388"/>
                  <a:pt x="11288" y="219075"/>
                </a:cubicBezTo>
                <a:cubicBezTo>
                  <a:pt x="11288" y="219075"/>
                  <a:pt x="-14112" y="161925"/>
                  <a:pt x="11288" y="161925"/>
                </a:cubicBezTo>
                <a:cubicBezTo>
                  <a:pt x="21328" y="161925"/>
                  <a:pt x="20813" y="190500"/>
                  <a:pt x="20813" y="19050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0" name="Oval 69">
            <a:extLst>
              <a:ext uri="{FF2B5EF4-FFF2-40B4-BE49-F238E27FC236}">
                <a16:creationId xmlns:a16="http://schemas.microsoft.com/office/drawing/2014/main" id="{5BC62F18-7124-3272-477D-88A4BCA196E3}"/>
              </a:ext>
            </a:extLst>
          </p:cNvPr>
          <p:cNvSpPr/>
          <p:nvPr/>
        </p:nvSpPr>
        <p:spPr>
          <a:xfrm>
            <a:off x="5565919" y="5237849"/>
            <a:ext cx="45719" cy="45719"/>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7" name="Freeform 86">
            <a:extLst>
              <a:ext uri="{FF2B5EF4-FFF2-40B4-BE49-F238E27FC236}">
                <a16:creationId xmlns:a16="http://schemas.microsoft.com/office/drawing/2014/main" id="{C9F2A77B-AF82-201F-0A2B-B7ECC5DAC869}"/>
              </a:ext>
            </a:extLst>
          </p:cNvPr>
          <p:cNvSpPr/>
          <p:nvPr/>
        </p:nvSpPr>
        <p:spPr>
          <a:xfrm>
            <a:off x="5505449" y="5336364"/>
            <a:ext cx="85725" cy="47625"/>
          </a:xfrm>
          <a:custGeom>
            <a:avLst/>
            <a:gdLst>
              <a:gd name="connsiteX0" fmla="*/ 0 w 85725"/>
              <a:gd name="connsiteY0" fmla="*/ 0 h 47625"/>
              <a:gd name="connsiteX1" fmla="*/ 57150 w 85725"/>
              <a:gd name="connsiteY1" fmla="*/ 9525 h 47625"/>
              <a:gd name="connsiteX2" fmla="*/ 76200 w 85725"/>
              <a:gd name="connsiteY2" fmla="*/ 38100 h 47625"/>
              <a:gd name="connsiteX3" fmla="*/ 85725 w 85725"/>
              <a:gd name="connsiteY3" fmla="*/ 47625 h 47625"/>
            </a:gdLst>
            <a:ahLst/>
            <a:cxnLst>
              <a:cxn ang="0">
                <a:pos x="connsiteX0" y="connsiteY0"/>
              </a:cxn>
              <a:cxn ang="0">
                <a:pos x="connsiteX1" y="connsiteY1"/>
              </a:cxn>
              <a:cxn ang="0">
                <a:pos x="connsiteX2" y="connsiteY2"/>
              </a:cxn>
              <a:cxn ang="0">
                <a:pos x="connsiteX3" y="connsiteY3"/>
              </a:cxn>
            </a:cxnLst>
            <a:rect l="l" t="t" r="r" b="b"/>
            <a:pathLst>
              <a:path w="85725" h="47625">
                <a:moveTo>
                  <a:pt x="0" y="0"/>
                </a:moveTo>
                <a:cubicBezTo>
                  <a:pt x="19050" y="3175"/>
                  <a:pt x="39876" y="888"/>
                  <a:pt x="57150" y="9525"/>
                </a:cubicBezTo>
                <a:cubicBezTo>
                  <a:pt x="67389" y="14645"/>
                  <a:pt x="69331" y="28942"/>
                  <a:pt x="76200" y="38100"/>
                </a:cubicBezTo>
                <a:cubicBezTo>
                  <a:pt x="78894" y="41692"/>
                  <a:pt x="82550" y="44450"/>
                  <a:pt x="85725" y="47625"/>
                </a:cubicBezTo>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8" name="Freeform 87">
            <a:extLst>
              <a:ext uri="{FF2B5EF4-FFF2-40B4-BE49-F238E27FC236}">
                <a16:creationId xmlns:a16="http://schemas.microsoft.com/office/drawing/2014/main" id="{14FE0109-1AEF-74F2-F58E-BF7BFD6FD375}"/>
              </a:ext>
            </a:extLst>
          </p:cNvPr>
          <p:cNvSpPr/>
          <p:nvPr/>
        </p:nvSpPr>
        <p:spPr>
          <a:xfrm>
            <a:off x="5004354" y="5002989"/>
            <a:ext cx="112515" cy="371478"/>
          </a:xfrm>
          <a:custGeom>
            <a:avLst/>
            <a:gdLst>
              <a:gd name="connsiteX0" fmla="*/ 110570 w 112515"/>
              <a:gd name="connsiteY0" fmla="*/ 0 h 371478"/>
              <a:gd name="connsiteX1" fmla="*/ 101045 w 112515"/>
              <a:gd name="connsiteY1" fmla="*/ 352425 h 371478"/>
              <a:gd name="connsiteX2" fmla="*/ 43895 w 112515"/>
              <a:gd name="connsiteY2" fmla="*/ 371475 h 371478"/>
              <a:gd name="connsiteX3" fmla="*/ 5795 w 112515"/>
              <a:gd name="connsiteY3" fmla="*/ 276225 h 371478"/>
            </a:gdLst>
            <a:ahLst/>
            <a:cxnLst>
              <a:cxn ang="0">
                <a:pos x="connsiteX0" y="connsiteY0"/>
              </a:cxn>
              <a:cxn ang="0">
                <a:pos x="connsiteX1" y="connsiteY1"/>
              </a:cxn>
              <a:cxn ang="0">
                <a:pos x="connsiteX2" y="connsiteY2"/>
              </a:cxn>
              <a:cxn ang="0">
                <a:pos x="connsiteX3" y="connsiteY3"/>
              </a:cxn>
            </a:cxnLst>
            <a:rect l="l" t="t" r="r" b="b"/>
            <a:pathLst>
              <a:path w="112515" h="371478">
                <a:moveTo>
                  <a:pt x="110570" y="0"/>
                </a:moveTo>
                <a:cubicBezTo>
                  <a:pt x="107395" y="117475"/>
                  <a:pt x="121806" y="236756"/>
                  <a:pt x="101045" y="352425"/>
                </a:cubicBezTo>
                <a:cubicBezTo>
                  <a:pt x="97498" y="372190"/>
                  <a:pt x="43895" y="371475"/>
                  <a:pt x="43895" y="371475"/>
                </a:cubicBezTo>
                <a:cubicBezTo>
                  <a:pt x="-21927" y="355020"/>
                  <a:pt x="5795" y="375041"/>
                  <a:pt x="5795" y="276225"/>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0" name="Freeform 89">
            <a:extLst>
              <a:ext uri="{FF2B5EF4-FFF2-40B4-BE49-F238E27FC236}">
                <a16:creationId xmlns:a16="http://schemas.microsoft.com/office/drawing/2014/main" id="{3E677394-3A06-5692-E18D-1A44E687B432}"/>
              </a:ext>
            </a:extLst>
          </p:cNvPr>
          <p:cNvSpPr/>
          <p:nvPr/>
        </p:nvSpPr>
        <p:spPr>
          <a:xfrm>
            <a:off x="5147334" y="4964886"/>
            <a:ext cx="112515" cy="371478"/>
          </a:xfrm>
          <a:custGeom>
            <a:avLst/>
            <a:gdLst>
              <a:gd name="connsiteX0" fmla="*/ 110570 w 112515"/>
              <a:gd name="connsiteY0" fmla="*/ 0 h 371478"/>
              <a:gd name="connsiteX1" fmla="*/ 101045 w 112515"/>
              <a:gd name="connsiteY1" fmla="*/ 352425 h 371478"/>
              <a:gd name="connsiteX2" fmla="*/ 43895 w 112515"/>
              <a:gd name="connsiteY2" fmla="*/ 371475 h 371478"/>
              <a:gd name="connsiteX3" fmla="*/ 5795 w 112515"/>
              <a:gd name="connsiteY3" fmla="*/ 276225 h 371478"/>
            </a:gdLst>
            <a:ahLst/>
            <a:cxnLst>
              <a:cxn ang="0">
                <a:pos x="connsiteX0" y="connsiteY0"/>
              </a:cxn>
              <a:cxn ang="0">
                <a:pos x="connsiteX1" y="connsiteY1"/>
              </a:cxn>
              <a:cxn ang="0">
                <a:pos x="connsiteX2" y="connsiteY2"/>
              </a:cxn>
              <a:cxn ang="0">
                <a:pos x="connsiteX3" y="connsiteY3"/>
              </a:cxn>
            </a:cxnLst>
            <a:rect l="l" t="t" r="r" b="b"/>
            <a:pathLst>
              <a:path w="112515" h="371478">
                <a:moveTo>
                  <a:pt x="110570" y="0"/>
                </a:moveTo>
                <a:cubicBezTo>
                  <a:pt x="107395" y="117475"/>
                  <a:pt x="121806" y="236756"/>
                  <a:pt x="101045" y="352425"/>
                </a:cubicBezTo>
                <a:cubicBezTo>
                  <a:pt x="97498" y="372190"/>
                  <a:pt x="43895" y="371475"/>
                  <a:pt x="43895" y="371475"/>
                </a:cubicBezTo>
                <a:cubicBezTo>
                  <a:pt x="-21927" y="355020"/>
                  <a:pt x="5795" y="375041"/>
                  <a:pt x="5795" y="276225"/>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1" name="Freeform 90">
            <a:extLst>
              <a:ext uri="{FF2B5EF4-FFF2-40B4-BE49-F238E27FC236}">
                <a16:creationId xmlns:a16="http://schemas.microsoft.com/office/drawing/2014/main" id="{D905307A-75E9-3352-F827-515DEB653825}"/>
              </a:ext>
            </a:extLst>
          </p:cNvPr>
          <p:cNvSpPr/>
          <p:nvPr/>
        </p:nvSpPr>
        <p:spPr>
          <a:xfrm>
            <a:off x="5967381" y="5002989"/>
            <a:ext cx="112515" cy="371478"/>
          </a:xfrm>
          <a:custGeom>
            <a:avLst/>
            <a:gdLst>
              <a:gd name="connsiteX0" fmla="*/ 110570 w 112515"/>
              <a:gd name="connsiteY0" fmla="*/ 0 h 371478"/>
              <a:gd name="connsiteX1" fmla="*/ 101045 w 112515"/>
              <a:gd name="connsiteY1" fmla="*/ 352425 h 371478"/>
              <a:gd name="connsiteX2" fmla="*/ 43895 w 112515"/>
              <a:gd name="connsiteY2" fmla="*/ 371475 h 371478"/>
              <a:gd name="connsiteX3" fmla="*/ 5795 w 112515"/>
              <a:gd name="connsiteY3" fmla="*/ 276225 h 371478"/>
            </a:gdLst>
            <a:ahLst/>
            <a:cxnLst>
              <a:cxn ang="0">
                <a:pos x="connsiteX0" y="connsiteY0"/>
              </a:cxn>
              <a:cxn ang="0">
                <a:pos x="connsiteX1" y="connsiteY1"/>
              </a:cxn>
              <a:cxn ang="0">
                <a:pos x="connsiteX2" y="connsiteY2"/>
              </a:cxn>
              <a:cxn ang="0">
                <a:pos x="connsiteX3" y="connsiteY3"/>
              </a:cxn>
            </a:cxnLst>
            <a:rect l="l" t="t" r="r" b="b"/>
            <a:pathLst>
              <a:path w="112515" h="371478">
                <a:moveTo>
                  <a:pt x="110570" y="0"/>
                </a:moveTo>
                <a:cubicBezTo>
                  <a:pt x="107395" y="117475"/>
                  <a:pt x="121806" y="236756"/>
                  <a:pt x="101045" y="352425"/>
                </a:cubicBezTo>
                <a:cubicBezTo>
                  <a:pt x="97498" y="372190"/>
                  <a:pt x="43895" y="371475"/>
                  <a:pt x="43895" y="371475"/>
                </a:cubicBezTo>
                <a:cubicBezTo>
                  <a:pt x="-21927" y="355020"/>
                  <a:pt x="5795" y="375041"/>
                  <a:pt x="5795" y="276225"/>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3" name="Freeform 92">
            <a:extLst>
              <a:ext uri="{FF2B5EF4-FFF2-40B4-BE49-F238E27FC236}">
                <a16:creationId xmlns:a16="http://schemas.microsoft.com/office/drawing/2014/main" id="{23803C80-5C90-D4DD-CE25-B4916DB94611}"/>
              </a:ext>
            </a:extLst>
          </p:cNvPr>
          <p:cNvSpPr/>
          <p:nvPr/>
        </p:nvSpPr>
        <p:spPr>
          <a:xfrm>
            <a:off x="5337309" y="4984971"/>
            <a:ext cx="112515" cy="371478"/>
          </a:xfrm>
          <a:custGeom>
            <a:avLst/>
            <a:gdLst>
              <a:gd name="connsiteX0" fmla="*/ 110570 w 112515"/>
              <a:gd name="connsiteY0" fmla="*/ 0 h 371478"/>
              <a:gd name="connsiteX1" fmla="*/ 101045 w 112515"/>
              <a:gd name="connsiteY1" fmla="*/ 352425 h 371478"/>
              <a:gd name="connsiteX2" fmla="*/ 43895 w 112515"/>
              <a:gd name="connsiteY2" fmla="*/ 371475 h 371478"/>
              <a:gd name="connsiteX3" fmla="*/ 5795 w 112515"/>
              <a:gd name="connsiteY3" fmla="*/ 276225 h 371478"/>
            </a:gdLst>
            <a:ahLst/>
            <a:cxnLst>
              <a:cxn ang="0">
                <a:pos x="connsiteX0" y="connsiteY0"/>
              </a:cxn>
              <a:cxn ang="0">
                <a:pos x="connsiteX1" y="connsiteY1"/>
              </a:cxn>
              <a:cxn ang="0">
                <a:pos x="connsiteX2" y="connsiteY2"/>
              </a:cxn>
              <a:cxn ang="0">
                <a:pos x="connsiteX3" y="connsiteY3"/>
              </a:cxn>
            </a:cxnLst>
            <a:rect l="l" t="t" r="r" b="b"/>
            <a:pathLst>
              <a:path w="112515" h="371478">
                <a:moveTo>
                  <a:pt x="110570" y="0"/>
                </a:moveTo>
                <a:cubicBezTo>
                  <a:pt x="107395" y="117475"/>
                  <a:pt x="121806" y="236756"/>
                  <a:pt x="101045" y="352425"/>
                </a:cubicBezTo>
                <a:cubicBezTo>
                  <a:pt x="97498" y="372190"/>
                  <a:pt x="43895" y="371475"/>
                  <a:pt x="43895" y="371475"/>
                </a:cubicBezTo>
                <a:cubicBezTo>
                  <a:pt x="-21927" y="355020"/>
                  <a:pt x="5795" y="375041"/>
                  <a:pt x="5795" y="276225"/>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5" name="Freeform 94">
            <a:extLst>
              <a:ext uri="{FF2B5EF4-FFF2-40B4-BE49-F238E27FC236}">
                <a16:creationId xmlns:a16="http://schemas.microsoft.com/office/drawing/2014/main" id="{04B6D5F8-A932-F520-F17E-51381E392164}"/>
              </a:ext>
            </a:extLst>
          </p:cNvPr>
          <p:cNvSpPr/>
          <p:nvPr/>
        </p:nvSpPr>
        <p:spPr>
          <a:xfrm>
            <a:off x="5156754" y="5155389"/>
            <a:ext cx="112515" cy="371478"/>
          </a:xfrm>
          <a:custGeom>
            <a:avLst/>
            <a:gdLst>
              <a:gd name="connsiteX0" fmla="*/ 110570 w 112515"/>
              <a:gd name="connsiteY0" fmla="*/ 0 h 371478"/>
              <a:gd name="connsiteX1" fmla="*/ 101045 w 112515"/>
              <a:gd name="connsiteY1" fmla="*/ 352425 h 371478"/>
              <a:gd name="connsiteX2" fmla="*/ 43895 w 112515"/>
              <a:gd name="connsiteY2" fmla="*/ 371475 h 371478"/>
              <a:gd name="connsiteX3" fmla="*/ 5795 w 112515"/>
              <a:gd name="connsiteY3" fmla="*/ 276225 h 371478"/>
            </a:gdLst>
            <a:ahLst/>
            <a:cxnLst>
              <a:cxn ang="0">
                <a:pos x="connsiteX0" y="connsiteY0"/>
              </a:cxn>
              <a:cxn ang="0">
                <a:pos x="connsiteX1" y="connsiteY1"/>
              </a:cxn>
              <a:cxn ang="0">
                <a:pos x="connsiteX2" y="connsiteY2"/>
              </a:cxn>
              <a:cxn ang="0">
                <a:pos x="connsiteX3" y="connsiteY3"/>
              </a:cxn>
            </a:cxnLst>
            <a:rect l="l" t="t" r="r" b="b"/>
            <a:pathLst>
              <a:path w="112515" h="371478">
                <a:moveTo>
                  <a:pt x="110570" y="0"/>
                </a:moveTo>
                <a:cubicBezTo>
                  <a:pt x="107395" y="117475"/>
                  <a:pt x="121806" y="236756"/>
                  <a:pt x="101045" y="352425"/>
                </a:cubicBezTo>
                <a:cubicBezTo>
                  <a:pt x="97498" y="372190"/>
                  <a:pt x="43895" y="371475"/>
                  <a:pt x="43895" y="371475"/>
                </a:cubicBezTo>
                <a:cubicBezTo>
                  <a:pt x="-21927" y="355020"/>
                  <a:pt x="5795" y="375041"/>
                  <a:pt x="5795" y="276225"/>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6" name="Freeform 95">
            <a:extLst>
              <a:ext uri="{FF2B5EF4-FFF2-40B4-BE49-F238E27FC236}">
                <a16:creationId xmlns:a16="http://schemas.microsoft.com/office/drawing/2014/main" id="{B41A6133-1A0B-CDF0-7F5B-AA98497D1CD6}"/>
              </a:ext>
            </a:extLst>
          </p:cNvPr>
          <p:cNvSpPr/>
          <p:nvPr/>
        </p:nvSpPr>
        <p:spPr>
          <a:xfrm>
            <a:off x="4954599" y="5002989"/>
            <a:ext cx="123932" cy="180975"/>
          </a:xfrm>
          <a:custGeom>
            <a:avLst/>
            <a:gdLst>
              <a:gd name="connsiteX0" fmla="*/ 0 w 123932"/>
              <a:gd name="connsiteY0" fmla="*/ 0 h 180975"/>
              <a:gd name="connsiteX1" fmla="*/ 19050 w 123932"/>
              <a:gd name="connsiteY1" fmla="*/ 95250 h 180975"/>
              <a:gd name="connsiteX2" fmla="*/ 38100 w 123932"/>
              <a:gd name="connsiteY2" fmla="*/ 152400 h 180975"/>
              <a:gd name="connsiteX3" fmla="*/ 57150 w 123932"/>
              <a:gd name="connsiteY3" fmla="*/ 180975 h 180975"/>
              <a:gd name="connsiteX4" fmla="*/ 123825 w 123932"/>
              <a:gd name="connsiteY4" fmla="*/ 142875 h 180975"/>
              <a:gd name="connsiteX5" fmla="*/ 114300 w 123932"/>
              <a:gd name="connsiteY5" fmla="*/ 13335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932" h="180975">
                <a:moveTo>
                  <a:pt x="0" y="0"/>
                </a:moveTo>
                <a:cubicBezTo>
                  <a:pt x="6437" y="38619"/>
                  <a:pt x="8393" y="59727"/>
                  <a:pt x="19050" y="95250"/>
                </a:cubicBezTo>
                <a:cubicBezTo>
                  <a:pt x="24820" y="114484"/>
                  <a:pt x="26961" y="135692"/>
                  <a:pt x="38100" y="152400"/>
                </a:cubicBezTo>
                <a:lnTo>
                  <a:pt x="57150" y="180975"/>
                </a:lnTo>
                <a:cubicBezTo>
                  <a:pt x="89921" y="174421"/>
                  <a:pt x="114236" y="181232"/>
                  <a:pt x="123825" y="142875"/>
                </a:cubicBezTo>
                <a:cubicBezTo>
                  <a:pt x="124914" y="138519"/>
                  <a:pt x="117475" y="136525"/>
                  <a:pt x="114300" y="13335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99" name="Freeform 98">
            <a:extLst>
              <a:ext uri="{FF2B5EF4-FFF2-40B4-BE49-F238E27FC236}">
                <a16:creationId xmlns:a16="http://schemas.microsoft.com/office/drawing/2014/main" id="{923B0DCC-3DF0-D76C-075E-702323569CC0}"/>
              </a:ext>
            </a:extLst>
          </p:cNvPr>
          <p:cNvSpPr/>
          <p:nvPr/>
        </p:nvSpPr>
        <p:spPr>
          <a:xfrm>
            <a:off x="5879452" y="4994693"/>
            <a:ext cx="123932" cy="180975"/>
          </a:xfrm>
          <a:custGeom>
            <a:avLst/>
            <a:gdLst>
              <a:gd name="connsiteX0" fmla="*/ 0 w 123932"/>
              <a:gd name="connsiteY0" fmla="*/ 0 h 180975"/>
              <a:gd name="connsiteX1" fmla="*/ 19050 w 123932"/>
              <a:gd name="connsiteY1" fmla="*/ 95250 h 180975"/>
              <a:gd name="connsiteX2" fmla="*/ 38100 w 123932"/>
              <a:gd name="connsiteY2" fmla="*/ 152400 h 180975"/>
              <a:gd name="connsiteX3" fmla="*/ 57150 w 123932"/>
              <a:gd name="connsiteY3" fmla="*/ 180975 h 180975"/>
              <a:gd name="connsiteX4" fmla="*/ 123825 w 123932"/>
              <a:gd name="connsiteY4" fmla="*/ 142875 h 180975"/>
              <a:gd name="connsiteX5" fmla="*/ 114300 w 123932"/>
              <a:gd name="connsiteY5" fmla="*/ 13335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932" h="180975">
                <a:moveTo>
                  <a:pt x="0" y="0"/>
                </a:moveTo>
                <a:cubicBezTo>
                  <a:pt x="6437" y="38619"/>
                  <a:pt x="8393" y="59727"/>
                  <a:pt x="19050" y="95250"/>
                </a:cubicBezTo>
                <a:cubicBezTo>
                  <a:pt x="24820" y="114484"/>
                  <a:pt x="26961" y="135692"/>
                  <a:pt x="38100" y="152400"/>
                </a:cubicBezTo>
                <a:lnTo>
                  <a:pt x="57150" y="180975"/>
                </a:lnTo>
                <a:cubicBezTo>
                  <a:pt x="89921" y="174421"/>
                  <a:pt x="114236" y="181232"/>
                  <a:pt x="123825" y="142875"/>
                </a:cubicBezTo>
                <a:cubicBezTo>
                  <a:pt x="124914" y="138519"/>
                  <a:pt x="117475" y="136525"/>
                  <a:pt x="114300" y="13335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0" name="Freeform 99">
            <a:extLst>
              <a:ext uri="{FF2B5EF4-FFF2-40B4-BE49-F238E27FC236}">
                <a16:creationId xmlns:a16="http://schemas.microsoft.com/office/drawing/2014/main" id="{A56C39D0-3717-3063-89CF-D825A0E58542}"/>
              </a:ext>
            </a:extLst>
          </p:cNvPr>
          <p:cNvSpPr/>
          <p:nvPr/>
        </p:nvSpPr>
        <p:spPr>
          <a:xfrm>
            <a:off x="6011480" y="5002989"/>
            <a:ext cx="123932" cy="180975"/>
          </a:xfrm>
          <a:custGeom>
            <a:avLst/>
            <a:gdLst>
              <a:gd name="connsiteX0" fmla="*/ 0 w 123932"/>
              <a:gd name="connsiteY0" fmla="*/ 0 h 180975"/>
              <a:gd name="connsiteX1" fmla="*/ 19050 w 123932"/>
              <a:gd name="connsiteY1" fmla="*/ 95250 h 180975"/>
              <a:gd name="connsiteX2" fmla="*/ 38100 w 123932"/>
              <a:gd name="connsiteY2" fmla="*/ 152400 h 180975"/>
              <a:gd name="connsiteX3" fmla="*/ 57150 w 123932"/>
              <a:gd name="connsiteY3" fmla="*/ 180975 h 180975"/>
              <a:gd name="connsiteX4" fmla="*/ 123825 w 123932"/>
              <a:gd name="connsiteY4" fmla="*/ 142875 h 180975"/>
              <a:gd name="connsiteX5" fmla="*/ 114300 w 123932"/>
              <a:gd name="connsiteY5" fmla="*/ 13335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932" h="180975">
                <a:moveTo>
                  <a:pt x="0" y="0"/>
                </a:moveTo>
                <a:cubicBezTo>
                  <a:pt x="6437" y="38619"/>
                  <a:pt x="8393" y="59727"/>
                  <a:pt x="19050" y="95250"/>
                </a:cubicBezTo>
                <a:cubicBezTo>
                  <a:pt x="24820" y="114484"/>
                  <a:pt x="26961" y="135692"/>
                  <a:pt x="38100" y="152400"/>
                </a:cubicBezTo>
                <a:lnTo>
                  <a:pt x="57150" y="180975"/>
                </a:lnTo>
                <a:cubicBezTo>
                  <a:pt x="89921" y="174421"/>
                  <a:pt x="114236" y="181232"/>
                  <a:pt x="123825" y="142875"/>
                </a:cubicBezTo>
                <a:cubicBezTo>
                  <a:pt x="124914" y="138519"/>
                  <a:pt x="117475" y="136525"/>
                  <a:pt x="114300" y="13335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1" name="Freeform 100">
            <a:extLst>
              <a:ext uri="{FF2B5EF4-FFF2-40B4-BE49-F238E27FC236}">
                <a16:creationId xmlns:a16="http://schemas.microsoft.com/office/drawing/2014/main" id="{EDD8BFCE-ED4B-D99B-B129-3515875C50D7}"/>
              </a:ext>
            </a:extLst>
          </p:cNvPr>
          <p:cNvSpPr/>
          <p:nvPr/>
        </p:nvSpPr>
        <p:spPr>
          <a:xfrm>
            <a:off x="4903569" y="4925659"/>
            <a:ext cx="203786" cy="77330"/>
          </a:xfrm>
          <a:custGeom>
            <a:avLst/>
            <a:gdLst>
              <a:gd name="connsiteX0" fmla="*/ 1805 w 203786"/>
              <a:gd name="connsiteY0" fmla="*/ 1130 h 77330"/>
              <a:gd name="connsiteX1" fmla="*/ 68480 w 203786"/>
              <a:gd name="connsiteY1" fmla="*/ 67805 h 77330"/>
              <a:gd name="connsiteX2" fmla="*/ 97055 w 203786"/>
              <a:gd name="connsiteY2" fmla="*/ 77330 h 77330"/>
              <a:gd name="connsiteX3" fmla="*/ 163730 w 203786"/>
              <a:gd name="connsiteY3" fmla="*/ 48755 h 77330"/>
              <a:gd name="connsiteX4" fmla="*/ 173255 w 203786"/>
              <a:gd name="connsiteY4" fmla="*/ 20180 h 77330"/>
              <a:gd name="connsiteX5" fmla="*/ 201830 w 203786"/>
              <a:gd name="connsiteY5" fmla="*/ 10655 h 77330"/>
              <a:gd name="connsiteX6" fmla="*/ 135155 w 203786"/>
              <a:gd name="connsiteY6" fmla="*/ 20180 h 77330"/>
              <a:gd name="connsiteX7" fmla="*/ 1805 w 203786"/>
              <a:gd name="connsiteY7" fmla="*/ 1130 h 7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786" h="77330">
                <a:moveTo>
                  <a:pt x="1805" y="1130"/>
                </a:moveTo>
                <a:cubicBezTo>
                  <a:pt x="-9308" y="9068"/>
                  <a:pt x="33098" y="50114"/>
                  <a:pt x="68480" y="67805"/>
                </a:cubicBezTo>
                <a:cubicBezTo>
                  <a:pt x="77460" y="72295"/>
                  <a:pt x="87530" y="74155"/>
                  <a:pt x="97055" y="77330"/>
                </a:cubicBezTo>
                <a:cubicBezTo>
                  <a:pt x="119934" y="71610"/>
                  <a:pt x="147285" y="69311"/>
                  <a:pt x="163730" y="48755"/>
                </a:cubicBezTo>
                <a:cubicBezTo>
                  <a:pt x="170002" y="40915"/>
                  <a:pt x="166155" y="27280"/>
                  <a:pt x="173255" y="20180"/>
                </a:cubicBezTo>
                <a:cubicBezTo>
                  <a:pt x="180355" y="13080"/>
                  <a:pt x="211870" y="10655"/>
                  <a:pt x="201830" y="10655"/>
                </a:cubicBezTo>
                <a:cubicBezTo>
                  <a:pt x="179379" y="10655"/>
                  <a:pt x="157452" y="17557"/>
                  <a:pt x="135155" y="20180"/>
                </a:cubicBezTo>
                <a:cubicBezTo>
                  <a:pt x="51507" y="30021"/>
                  <a:pt x="12918" y="-6808"/>
                  <a:pt x="1805" y="113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2" name="Freeform 101">
            <a:extLst>
              <a:ext uri="{FF2B5EF4-FFF2-40B4-BE49-F238E27FC236}">
                <a16:creationId xmlns:a16="http://schemas.microsoft.com/office/drawing/2014/main" id="{40418883-3C65-CBEC-BD25-9E4A93A4FE5D}"/>
              </a:ext>
            </a:extLst>
          </p:cNvPr>
          <p:cNvSpPr/>
          <p:nvPr/>
        </p:nvSpPr>
        <p:spPr>
          <a:xfrm>
            <a:off x="5037287" y="4906704"/>
            <a:ext cx="203786" cy="77330"/>
          </a:xfrm>
          <a:custGeom>
            <a:avLst/>
            <a:gdLst>
              <a:gd name="connsiteX0" fmla="*/ 1805 w 203786"/>
              <a:gd name="connsiteY0" fmla="*/ 1130 h 77330"/>
              <a:gd name="connsiteX1" fmla="*/ 68480 w 203786"/>
              <a:gd name="connsiteY1" fmla="*/ 67805 h 77330"/>
              <a:gd name="connsiteX2" fmla="*/ 97055 w 203786"/>
              <a:gd name="connsiteY2" fmla="*/ 77330 h 77330"/>
              <a:gd name="connsiteX3" fmla="*/ 163730 w 203786"/>
              <a:gd name="connsiteY3" fmla="*/ 48755 h 77330"/>
              <a:gd name="connsiteX4" fmla="*/ 173255 w 203786"/>
              <a:gd name="connsiteY4" fmla="*/ 20180 h 77330"/>
              <a:gd name="connsiteX5" fmla="*/ 201830 w 203786"/>
              <a:gd name="connsiteY5" fmla="*/ 10655 h 77330"/>
              <a:gd name="connsiteX6" fmla="*/ 135155 w 203786"/>
              <a:gd name="connsiteY6" fmla="*/ 20180 h 77330"/>
              <a:gd name="connsiteX7" fmla="*/ 1805 w 203786"/>
              <a:gd name="connsiteY7" fmla="*/ 1130 h 7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786" h="77330">
                <a:moveTo>
                  <a:pt x="1805" y="1130"/>
                </a:moveTo>
                <a:cubicBezTo>
                  <a:pt x="-9308" y="9068"/>
                  <a:pt x="33098" y="50114"/>
                  <a:pt x="68480" y="67805"/>
                </a:cubicBezTo>
                <a:cubicBezTo>
                  <a:pt x="77460" y="72295"/>
                  <a:pt x="87530" y="74155"/>
                  <a:pt x="97055" y="77330"/>
                </a:cubicBezTo>
                <a:cubicBezTo>
                  <a:pt x="119934" y="71610"/>
                  <a:pt x="147285" y="69311"/>
                  <a:pt x="163730" y="48755"/>
                </a:cubicBezTo>
                <a:cubicBezTo>
                  <a:pt x="170002" y="40915"/>
                  <a:pt x="166155" y="27280"/>
                  <a:pt x="173255" y="20180"/>
                </a:cubicBezTo>
                <a:cubicBezTo>
                  <a:pt x="180355" y="13080"/>
                  <a:pt x="211870" y="10655"/>
                  <a:pt x="201830" y="10655"/>
                </a:cubicBezTo>
                <a:cubicBezTo>
                  <a:pt x="179379" y="10655"/>
                  <a:pt x="157452" y="17557"/>
                  <a:pt x="135155" y="20180"/>
                </a:cubicBezTo>
                <a:cubicBezTo>
                  <a:pt x="51507" y="30021"/>
                  <a:pt x="12918" y="-6808"/>
                  <a:pt x="1805" y="113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3" name="Freeform 102">
            <a:extLst>
              <a:ext uri="{FF2B5EF4-FFF2-40B4-BE49-F238E27FC236}">
                <a16:creationId xmlns:a16="http://schemas.microsoft.com/office/drawing/2014/main" id="{DB4434A1-F155-C888-88FD-D4776230890E}"/>
              </a:ext>
            </a:extLst>
          </p:cNvPr>
          <p:cNvSpPr/>
          <p:nvPr/>
        </p:nvSpPr>
        <p:spPr>
          <a:xfrm>
            <a:off x="5147276" y="4975132"/>
            <a:ext cx="203786" cy="77330"/>
          </a:xfrm>
          <a:custGeom>
            <a:avLst/>
            <a:gdLst>
              <a:gd name="connsiteX0" fmla="*/ 1805 w 203786"/>
              <a:gd name="connsiteY0" fmla="*/ 1130 h 77330"/>
              <a:gd name="connsiteX1" fmla="*/ 68480 w 203786"/>
              <a:gd name="connsiteY1" fmla="*/ 67805 h 77330"/>
              <a:gd name="connsiteX2" fmla="*/ 97055 w 203786"/>
              <a:gd name="connsiteY2" fmla="*/ 77330 h 77330"/>
              <a:gd name="connsiteX3" fmla="*/ 163730 w 203786"/>
              <a:gd name="connsiteY3" fmla="*/ 48755 h 77330"/>
              <a:gd name="connsiteX4" fmla="*/ 173255 w 203786"/>
              <a:gd name="connsiteY4" fmla="*/ 20180 h 77330"/>
              <a:gd name="connsiteX5" fmla="*/ 201830 w 203786"/>
              <a:gd name="connsiteY5" fmla="*/ 10655 h 77330"/>
              <a:gd name="connsiteX6" fmla="*/ 135155 w 203786"/>
              <a:gd name="connsiteY6" fmla="*/ 20180 h 77330"/>
              <a:gd name="connsiteX7" fmla="*/ 1805 w 203786"/>
              <a:gd name="connsiteY7" fmla="*/ 1130 h 7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786" h="77330">
                <a:moveTo>
                  <a:pt x="1805" y="1130"/>
                </a:moveTo>
                <a:cubicBezTo>
                  <a:pt x="-9308" y="9068"/>
                  <a:pt x="33098" y="50114"/>
                  <a:pt x="68480" y="67805"/>
                </a:cubicBezTo>
                <a:cubicBezTo>
                  <a:pt x="77460" y="72295"/>
                  <a:pt x="87530" y="74155"/>
                  <a:pt x="97055" y="77330"/>
                </a:cubicBezTo>
                <a:cubicBezTo>
                  <a:pt x="119934" y="71610"/>
                  <a:pt x="147285" y="69311"/>
                  <a:pt x="163730" y="48755"/>
                </a:cubicBezTo>
                <a:cubicBezTo>
                  <a:pt x="170002" y="40915"/>
                  <a:pt x="166155" y="27280"/>
                  <a:pt x="173255" y="20180"/>
                </a:cubicBezTo>
                <a:cubicBezTo>
                  <a:pt x="180355" y="13080"/>
                  <a:pt x="211870" y="10655"/>
                  <a:pt x="201830" y="10655"/>
                </a:cubicBezTo>
                <a:cubicBezTo>
                  <a:pt x="179379" y="10655"/>
                  <a:pt x="157452" y="17557"/>
                  <a:pt x="135155" y="20180"/>
                </a:cubicBezTo>
                <a:cubicBezTo>
                  <a:pt x="51507" y="30021"/>
                  <a:pt x="12918" y="-6808"/>
                  <a:pt x="1805" y="113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4" name="Freeform 103">
            <a:extLst>
              <a:ext uri="{FF2B5EF4-FFF2-40B4-BE49-F238E27FC236}">
                <a16:creationId xmlns:a16="http://schemas.microsoft.com/office/drawing/2014/main" id="{920C9C11-E119-3F2B-96DB-5F95A6298F51}"/>
              </a:ext>
            </a:extLst>
          </p:cNvPr>
          <p:cNvSpPr/>
          <p:nvPr/>
        </p:nvSpPr>
        <p:spPr>
          <a:xfrm>
            <a:off x="5321556" y="4925058"/>
            <a:ext cx="203786" cy="77330"/>
          </a:xfrm>
          <a:custGeom>
            <a:avLst/>
            <a:gdLst>
              <a:gd name="connsiteX0" fmla="*/ 1805 w 203786"/>
              <a:gd name="connsiteY0" fmla="*/ 1130 h 77330"/>
              <a:gd name="connsiteX1" fmla="*/ 68480 w 203786"/>
              <a:gd name="connsiteY1" fmla="*/ 67805 h 77330"/>
              <a:gd name="connsiteX2" fmla="*/ 97055 w 203786"/>
              <a:gd name="connsiteY2" fmla="*/ 77330 h 77330"/>
              <a:gd name="connsiteX3" fmla="*/ 163730 w 203786"/>
              <a:gd name="connsiteY3" fmla="*/ 48755 h 77330"/>
              <a:gd name="connsiteX4" fmla="*/ 173255 w 203786"/>
              <a:gd name="connsiteY4" fmla="*/ 20180 h 77330"/>
              <a:gd name="connsiteX5" fmla="*/ 201830 w 203786"/>
              <a:gd name="connsiteY5" fmla="*/ 10655 h 77330"/>
              <a:gd name="connsiteX6" fmla="*/ 135155 w 203786"/>
              <a:gd name="connsiteY6" fmla="*/ 20180 h 77330"/>
              <a:gd name="connsiteX7" fmla="*/ 1805 w 203786"/>
              <a:gd name="connsiteY7" fmla="*/ 1130 h 7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786" h="77330">
                <a:moveTo>
                  <a:pt x="1805" y="1130"/>
                </a:moveTo>
                <a:cubicBezTo>
                  <a:pt x="-9308" y="9068"/>
                  <a:pt x="33098" y="50114"/>
                  <a:pt x="68480" y="67805"/>
                </a:cubicBezTo>
                <a:cubicBezTo>
                  <a:pt x="77460" y="72295"/>
                  <a:pt x="87530" y="74155"/>
                  <a:pt x="97055" y="77330"/>
                </a:cubicBezTo>
                <a:cubicBezTo>
                  <a:pt x="119934" y="71610"/>
                  <a:pt x="147285" y="69311"/>
                  <a:pt x="163730" y="48755"/>
                </a:cubicBezTo>
                <a:cubicBezTo>
                  <a:pt x="170002" y="40915"/>
                  <a:pt x="166155" y="27280"/>
                  <a:pt x="173255" y="20180"/>
                </a:cubicBezTo>
                <a:cubicBezTo>
                  <a:pt x="180355" y="13080"/>
                  <a:pt x="211870" y="10655"/>
                  <a:pt x="201830" y="10655"/>
                </a:cubicBezTo>
                <a:cubicBezTo>
                  <a:pt x="179379" y="10655"/>
                  <a:pt x="157452" y="17557"/>
                  <a:pt x="135155" y="20180"/>
                </a:cubicBezTo>
                <a:cubicBezTo>
                  <a:pt x="51507" y="30021"/>
                  <a:pt x="12918" y="-6808"/>
                  <a:pt x="1805" y="113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6" name="Freeform 105">
            <a:extLst>
              <a:ext uri="{FF2B5EF4-FFF2-40B4-BE49-F238E27FC236}">
                <a16:creationId xmlns:a16="http://schemas.microsoft.com/office/drawing/2014/main" id="{0ED24C32-C0B1-DD94-E973-BAA00FC2C11E}"/>
              </a:ext>
            </a:extLst>
          </p:cNvPr>
          <p:cNvSpPr/>
          <p:nvPr/>
        </p:nvSpPr>
        <p:spPr>
          <a:xfrm>
            <a:off x="5684080" y="4945116"/>
            <a:ext cx="203786" cy="77330"/>
          </a:xfrm>
          <a:custGeom>
            <a:avLst/>
            <a:gdLst>
              <a:gd name="connsiteX0" fmla="*/ 1805 w 203786"/>
              <a:gd name="connsiteY0" fmla="*/ 1130 h 77330"/>
              <a:gd name="connsiteX1" fmla="*/ 68480 w 203786"/>
              <a:gd name="connsiteY1" fmla="*/ 67805 h 77330"/>
              <a:gd name="connsiteX2" fmla="*/ 97055 w 203786"/>
              <a:gd name="connsiteY2" fmla="*/ 77330 h 77330"/>
              <a:gd name="connsiteX3" fmla="*/ 163730 w 203786"/>
              <a:gd name="connsiteY3" fmla="*/ 48755 h 77330"/>
              <a:gd name="connsiteX4" fmla="*/ 173255 w 203786"/>
              <a:gd name="connsiteY4" fmla="*/ 20180 h 77330"/>
              <a:gd name="connsiteX5" fmla="*/ 201830 w 203786"/>
              <a:gd name="connsiteY5" fmla="*/ 10655 h 77330"/>
              <a:gd name="connsiteX6" fmla="*/ 135155 w 203786"/>
              <a:gd name="connsiteY6" fmla="*/ 20180 h 77330"/>
              <a:gd name="connsiteX7" fmla="*/ 1805 w 203786"/>
              <a:gd name="connsiteY7" fmla="*/ 1130 h 7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786" h="77330">
                <a:moveTo>
                  <a:pt x="1805" y="1130"/>
                </a:moveTo>
                <a:cubicBezTo>
                  <a:pt x="-9308" y="9068"/>
                  <a:pt x="33098" y="50114"/>
                  <a:pt x="68480" y="67805"/>
                </a:cubicBezTo>
                <a:cubicBezTo>
                  <a:pt x="77460" y="72295"/>
                  <a:pt x="87530" y="74155"/>
                  <a:pt x="97055" y="77330"/>
                </a:cubicBezTo>
                <a:cubicBezTo>
                  <a:pt x="119934" y="71610"/>
                  <a:pt x="147285" y="69311"/>
                  <a:pt x="163730" y="48755"/>
                </a:cubicBezTo>
                <a:cubicBezTo>
                  <a:pt x="170002" y="40915"/>
                  <a:pt x="166155" y="27280"/>
                  <a:pt x="173255" y="20180"/>
                </a:cubicBezTo>
                <a:cubicBezTo>
                  <a:pt x="180355" y="13080"/>
                  <a:pt x="211870" y="10655"/>
                  <a:pt x="201830" y="10655"/>
                </a:cubicBezTo>
                <a:cubicBezTo>
                  <a:pt x="179379" y="10655"/>
                  <a:pt x="157452" y="17557"/>
                  <a:pt x="135155" y="20180"/>
                </a:cubicBezTo>
                <a:cubicBezTo>
                  <a:pt x="51507" y="30021"/>
                  <a:pt x="12918" y="-6808"/>
                  <a:pt x="1805" y="113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09" name="Freeform 108">
            <a:extLst>
              <a:ext uri="{FF2B5EF4-FFF2-40B4-BE49-F238E27FC236}">
                <a16:creationId xmlns:a16="http://schemas.microsoft.com/office/drawing/2014/main" id="{14F58B32-A3E8-4845-61CC-85A209B23A45}"/>
              </a:ext>
            </a:extLst>
          </p:cNvPr>
          <p:cNvSpPr/>
          <p:nvPr/>
        </p:nvSpPr>
        <p:spPr>
          <a:xfrm>
            <a:off x="5839525" y="4906704"/>
            <a:ext cx="203786" cy="77330"/>
          </a:xfrm>
          <a:custGeom>
            <a:avLst/>
            <a:gdLst>
              <a:gd name="connsiteX0" fmla="*/ 1805 w 203786"/>
              <a:gd name="connsiteY0" fmla="*/ 1130 h 77330"/>
              <a:gd name="connsiteX1" fmla="*/ 68480 w 203786"/>
              <a:gd name="connsiteY1" fmla="*/ 67805 h 77330"/>
              <a:gd name="connsiteX2" fmla="*/ 97055 w 203786"/>
              <a:gd name="connsiteY2" fmla="*/ 77330 h 77330"/>
              <a:gd name="connsiteX3" fmla="*/ 163730 w 203786"/>
              <a:gd name="connsiteY3" fmla="*/ 48755 h 77330"/>
              <a:gd name="connsiteX4" fmla="*/ 173255 w 203786"/>
              <a:gd name="connsiteY4" fmla="*/ 20180 h 77330"/>
              <a:gd name="connsiteX5" fmla="*/ 201830 w 203786"/>
              <a:gd name="connsiteY5" fmla="*/ 10655 h 77330"/>
              <a:gd name="connsiteX6" fmla="*/ 135155 w 203786"/>
              <a:gd name="connsiteY6" fmla="*/ 20180 h 77330"/>
              <a:gd name="connsiteX7" fmla="*/ 1805 w 203786"/>
              <a:gd name="connsiteY7" fmla="*/ 1130 h 7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786" h="77330">
                <a:moveTo>
                  <a:pt x="1805" y="1130"/>
                </a:moveTo>
                <a:cubicBezTo>
                  <a:pt x="-9308" y="9068"/>
                  <a:pt x="33098" y="50114"/>
                  <a:pt x="68480" y="67805"/>
                </a:cubicBezTo>
                <a:cubicBezTo>
                  <a:pt x="77460" y="72295"/>
                  <a:pt x="87530" y="74155"/>
                  <a:pt x="97055" y="77330"/>
                </a:cubicBezTo>
                <a:cubicBezTo>
                  <a:pt x="119934" y="71610"/>
                  <a:pt x="147285" y="69311"/>
                  <a:pt x="163730" y="48755"/>
                </a:cubicBezTo>
                <a:cubicBezTo>
                  <a:pt x="170002" y="40915"/>
                  <a:pt x="166155" y="27280"/>
                  <a:pt x="173255" y="20180"/>
                </a:cubicBezTo>
                <a:cubicBezTo>
                  <a:pt x="180355" y="13080"/>
                  <a:pt x="211870" y="10655"/>
                  <a:pt x="201830" y="10655"/>
                </a:cubicBezTo>
                <a:cubicBezTo>
                  <a:pt x="179379" y="10655"/>
                  <a:pt x="157452" y="17557"/>
                  <a:pt x="135155" y="20180"/>
                </a:cubicBezTo>
                <a:cubicBezTo>
                  <a:pt x="51507" y="30021"/>
                  <a:pt x="12918" y="-6808"/>
                  <a:pt x="1805" y="113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2" name="Freeform 111">
            <a:extLst>
              <a:ext uri="{FF2B5EF4-FFF2-40B4-BE49-F238E27FC236}">
                <a16:creationId xmlns:a16="http://schemas.microsoft.com/office/drawing/2014/main" id="{F9CB1D7D-08BF-295C-80EE-A16AC7916567}"/>
              </a:ext>
            </a:extLst>
          </p:cNvPr>
          <p:cNvSpPr/>
          <p:nvPr/>
        </p:nvSpPr>
        <p:spPr>
          <a:xfrm>
            <a:off x="5978003" y="4943593"/>
            <a:ext cx="203786" cy="77330"/>
          </a:xfrm>
          <a:custGeom>
            <a:avLst/>
            <a:gdLst>
              <a:gd name="connsiteX0" fmla="*/ 1805 w 203786"/>
              <a:gd name="connsiteY0" fmla="*/ 1130 h 77330"/>
              <a:gd name="connsiteX1" fmla="*/ 68480 w 203786"/>
              <a:gd name="connsiteY1" fmla="*/ 67805 h 77330"/>
              <a:gd name="connsiteX2" fmla="*/ 97055 w 203786"/>
              <a:gd name="connsiteY2" fmla="*/ 77330 h 77330"/>
              <a:gd name="connsiteX3" fmla="*/ 163730 w 203786"/>
              <a:gd name="connsiteY3" fmla="*/ 48755 h 77330"/>
              <a:gd name="connsiteX4" fmla="*/ 173255 w 203786"/>
              <a:gd name="connsiteY4" fmla="*/ 20180 h 77330"/>
              <a:gd name="connsiteX5" fmla="*/ 201830 w 203786"/>
              <a:gd name="connsiteY5" fmla="*/ 10655 h 77330"/>
              <a:gd name="connsiteX6" fmla="*/ 135155 w 203786"/>
              <a:gd name="connsiteY6" fmla="*/ 20180 h 77330"/>
              <a:gd name="connsiteX7" fmla="*/ 1805 w 203786"/>
              <a:gd name="connsiteY7" fmla="*/ 1130 h 7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786" h="77330">
                <a:moveTo>
                  <a:pt x="1805" y="1130"/>
                </a:moveTo>
                <a:cubicBezTo>
                  <a:pt x="-9308" y="9068"/>
                  <a:pt x="33098" y="50114"/>
                  <a:pt x="68480" y="67805"/>
                </a:cubicBezTo>
                <a:cubicBezTo>
                  <a:pt x="77460" y="72295"/>
                  <a:pt x="87530" y="74155"/>
                  <a:pt x="97055" y="77330"/>
                </a:cubicBezTo>
                <a:cubicBezTo>
                  <a:pt x="119934" y="71610"/>
                  <a:pt x="147285" y="69311"/>
                  <a:pt x="163730" y="48755"/>
                </a:cubicBezTo>
                <a:cubicBezTo>
                  <a:pt x="170002" y="40915"/>
                  <a:pt x="166155" y="27280"/>
                  <a:pt x="173255" y="20180"/>
                </a:cubicBezTo>
                <a:cubicBezTo>
                  <a:pt x="180355" y="13080"/>
                  <a:pt x="211870" y="10655"/>
                  <a:pt x="201830" y="10655"/>
                </a:cubicBezTo>
                <a:cubicBezTo>
                  <a:pt x="179379" y="10655"/>
                  <a:pt x="157452" y="17557"/>
                  <a:pt x="135155" y="20180"/>
                </a:cubicBezTo>
                <a:cubicBezTo>
                  <a:pt x="51507" y="30021"/>
                  <a:pt x="12918" y="-6808"/>
                  <a:pt x="1805" y="113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0" name="Freeform 119">
            <a:extLst>
              <a:ext uri="{FF2B5EF4-FFF2-40B4-BE49-F238E27FC236}">
                <a16:creationId xmlns:a16="http://schemas.microsoft.com/office/drawing/2014/main" id="{78A68B16-B69F-7BF0-0266-B0D13BDAC44F}"/>
              </a:ext>
            </a:extLst>
          </p:cNvPr>
          <p:cNvSpPr/>
          <p:nvPr/>
        </p:nvSpPr>
        <p:spPr>
          <a:xfrm>
            <a:off x="5623625" y="4985641"/>
            <a:ext cx="123932" cy="180975"/>
          </a:xfrm>
          <a:custGeom>
            <a:avLst/>
            <a:gdLst>
              <a:gd name="connsiteX0" fmla="*/ 0 w 123932"/>
              <a:gd name="connsiteY0" fmla="*/ 0 h 180975"/>
              <a:gd name="connsiteX1" fmla="*/ 19050 w 123932"/>
              <a:gd name="connsiteY1" fmla="*/ 95250 h 180975"/>
              <a:gd name="connsiteX2" fmla="*/ 38100 w 123932"/>
              <a:gd name="connsiteY2" fmla="*/ 152400 h 180975"/>
              <a:gd name="connsiteX3" fmla="*/ 57150 w 123932"/>
              <a:gd name="connsiteY3" fmla="*/ 180975 h 180975"/>
              <a:gd name="connsiteX4" fmla="*/ 123825 w 123932"/>
              <a:gd name="connsiteY4" fmla="*/ 142875 h 180975"/>
              <a:gd name="connsiteX5" fmla="*/ 114300 w 123932"/>
              <a:gd name="connsiteY5" fmla="*/ 133350 h 18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932" h="180975">
                <a:moveTo>
                  <a:pt x="0" y="0"/>
                </a:moveTo>
                <a:cubicBezTo>
                  <a:pt x="6437" y="38619"/>
                  <a:pt x="8393" y="59727"/>
                  <a:pt x="19050" y="95250"/>
                </a:cubicBezTo>
                <a:cubicBezTo>
                  <a:pt x="24820" y="114484"/>
                  <a:pt x="26961" y="135692"/>
                  <a:pt x="38100" y="152400"/>
                </a:cubicBezTo>
                <a:lnTo>
                  <a:pt x="57150" y="180975"/>
                </a:lnTo>
                <a:cubicBezTo>
                  <a:pt x="89921" y="174421"/>
                  <a:pt x="114236" y="181232"/>
                  <a:pt x="123825" y="142875"/>
                </a:cubicBezTo>
                <a:cubicBezTo>
                  <a:pt x="124914" y="138519"/>
                  <a:pt x="117475" y="136525"/>
                  <a:pt x="114300" y="133350"/>
                </a:cubicBezTo>
              </a:path>
            </a:pathLst>
          </a:custGeom>
          <a:no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1" name="Freeform 120">
            <a:extLst>
              <a:ext uri="{FF2B5EF4-FFF2-40B4-BE49-F238E27FC236}">
                <a16:creationId xmlns:a16="http://schemas.microsoft.com/office/drawing/2014/main" id="{033110BF-F838-7203-6071-EDD36C18ACD8}"/>
              </a:ext>
            </a:extLst>
          </p:cNvPr>
          <p:cNvSpPr/>
          <p:nvPr/>
        </p:nvSpPr>
        <p:spPr>
          <a:xfrm>
            <a:off x="5481805" y="4895831"/>
            <a:ext cx="203786" cy="77330"/>
          </a:xfrm>
          <a:custGeom>
            <a:avLst/>
            <a:gdLst>
              <a:gd name="connsiteX0" fmla="*/ 1805 w 203786"/>
              <a:gd name="connsiteY0" fmla="*/ 1130 h 77330"/>
              <a:gd name="connsiteX1" fmla="*/ 68480 w 203786"/>
              <a:gd name="connsiteY1" fmla="*/ 67805 h 77330"/>
              <a:gd name="connsiteX2" fmla="*/ 97055 w 203786"/>
              <a:gd name="connsiteY2" fmla="*/ 77330 h 77330"/>
              <a:gd name="connsiteX3" fmla="*/ 163730 w 203786"/>
              <a:gd name="connsiteY3" fmla="*/ 48755 h 77330"/>
              <a:gd name="connsiteX4" fmla="*/ 173255 w 203786"/>
              <a:gd name="connsiteY4" fmla="*/ 20180 h 77330"/>
              <a:gd name="connsiteX5" fmla="*/ 201830 w 203786"/>
              <a:gd name="connsiteY5" fmla="*/ 10655 h 77330"/>
              <a:gd name="connsiteX6" fmla="*/ 135155 w 203786"/>
              <a:gd name="connsiteY6" fmla="*/ 20180 h 77330"/>
              <a:gd name="connsiteX7" fmla="*/ 1805 w 203786"/>
              <a:gd name="connsiteY7" fmla="*/ 1130 h 77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3786" h="77330">
                <a:moveTo>
                  <a:pt x="1805" y="1130"/>
                </a:moveTo>
                <a:cubicBezTo>
                  <a:pt x="-9308" y="9068"/>
                  <a:pt x="33098" y="50114"/>
                  <a:pt x="68480" y="67805"/>
                </a:cubicBezTo>
                <a:cubicBezTo>
                  <a:pt x="77460" y="72295"/>
                  <a:pt x="87530" y="74155"/>
                  <a:pt x="97055" y="77330"/>
                </a:cubicBezTo>
                <a:cubicBezTo>
                  <a:pt x="119934" y="71610"/>
                  <a:pt x="147285" y="69311"/>
                  <a:pt x="163730" y="48755"/>
                </a:cubicBezTo>
                <a:cubicBezTo>
                  <a:pt x="170002" y="40915"/>
                  <a:pt x="166155" y="27280"/>
                  <a:pt x="173255" y="20180"/>
                </a:cubicBezTo>
                <a:cubicBezTo>
                  <a:pt x="180355" y="13080"/>
                  <a:pt x="211870" y="10655"/>
                  <a:pt x="201830" y="10655"/>
                </a:cubicBezTo>
                <a:cubicBezTo>
                  <a:pt x="179379" y="10655"/>
                  <a:pt x="157452" y="17557"/>
                  <a:pt x="135155" y="20180"/>
                </a:cubicBezTo>
                <a:cubicBezTo>
                  <a:pt x="51507" y="30021"/>
                  <a:pt x="12918" y="-6808"/>
                  <a:pt x="1805" y="1130"/>
                </a:cubicBezTo>
                <a:close/>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3" name="Freeform 122">
            <a:extLst>
              <a:ext uri="{FF2B5EF4-FFF2-40B4-BE49-F238E27FC236}">
                <a16:creationId xmlns:a16="http://schemas.microsoft.com/office/drawing/2014/main" id="{8D9851CC-98E8-191D-73B8-1BF5E25EB56F}"/>
              </a:ext>
            </a:extLst>
          </p:cNvPr>
          <p:cNvSpPr/>
          <p:nvPr/>
        </p:nvSpPr>
        <p:spPr>
          <a:xfrm>
            <a:off x="4896267" y="6059906"/>
            <a:ext cx="1340314" cy="711178"/>
          </a:xfrm>
          <a:custGeom>
            <a:avLst/>
            <a:gdLst>
              <a:gd name="connsiteX0" fmla="*/ 15094 w 1373079"/>
              <a:gd name="connsiteY0" fmla="*/ 307075 h 750627"/>
              <a:gd name="connsiteX1" fmla="*/ 49213 w 1373079"/>
              <a:gd name="connsiteY1" fmla="*/ 286603 h 750627"/>
              <a:gd name="connsiteX2" fmla="*/ 69685 w 1373079"/>
              <a:gd name="connsiteY2" fmla="*/ 279779 h 750627"/>
              <a:gd name="connsiteX3" fmla="*/ 110628 w 1373079"/>
              <a:gd name="connsiteY3" fmla="*/ 252484 h 750627"/>
              <a:gd name="connsiteX4" fmla="*/ 131099 w 1373079"/>
              <a:gd name="connsiteY4" fmla="*/ 245660 h 750627"/>
              <a:gd name="connsiteX5" fmla="*/ 192514 w 1373079"/>
              <a:gd name="connsiteY5" fmla="*/ 211541 h 750627"/>
              <a:gd name="connsiteX6" fmla="*/ 308520 w 1373079"/>
              <a:gd name="connsiteY6" fmla="*/ 218365 h 750627"/>
              <a:gd name="connsiteX7" fmla="*/ 349464 w 1373079"/>
              <a:gd name="connsiteY7" fmla="*/ 232012 h 750627"/>
              <a:gd name="connsiteX8" fmla="*/ 376759 w 1373079"/>
              <a:gd name="connsiteY8" fmla="*/ 252484 h 750627"/>
              <a:gd name="connsiteX9" fmla="*/ 444998 w 1373079"/>
              <a:gd name="connsiteY9" fmla="*/ 272956 h 750627"/>
              <a:gd name="connsiteX10" fmla="*/ 485941 w 1373079"/>
              <a:gd name="connsiteY10" fmla="*/ 300251 h 750627"/>
              <a:gd name="connsiteX11" fmla="*/ 506413 w 1373079"/>
              <a:gd name="connsiteY11" fmla="*/ 307075 h 750627"/>
              <a:gd name="connsiteX12" fmla="*/ 526885 w 1373079"/>
              <a:gd name="connsiteY12" fmla="*/ 320723 h 750627"/>
              <a:gd name="connsiteX13" fmla="*/ 574652 w 1373079"/>
              <a:gd name="connsiteY13" fmla="*/ 334370 h 750627"/>
              <a:gd name="connsiteX14" fmla="*/ 608771 w 1373079"/>
              <a:gd name="connsiteY14" fmla="*/ 354842 h 750627"/>
              <a:gd name="connsiteX15" fmla="*/ 636067 w 1373079"/>
              <a:gd name="connsiteY15" fmla="*/ 361666 h 750627"/>
              <a:gd name="connsiteX16" fmla="*/ 717953 w 1373079"/>
              <a:gd name="connsiteY16" fmla="*/ 395785 h 750627"/>
              <a:gd name="connsiteX17" fmla="*/ 970437 w 1373079"/>
              <a:gd name="connsiteY17" fmla="*/ 388962 h 750627"/>
              <a:gd name="connsiteX18" fmla="*/ 997732 w 1373079"/>
              <a:gd name="connsiteY18" fmla="*/ 382138 h 750627"/>
              <a:gd name="connsiteX19" fmla="*/ 1018204 w 1373079"/>
              <a:gd name="connsiteY19" fmla="*/ 368490 h 750627"/>
              <a:gd name="connsiteX20" fmla="*/ 1072795 w 1373079"/>
              <a:gd name="connsiteY20" fmla="*/ 320723 h 750627"/>
              <a:gd name="connsiteX21" fmla="*/ 1093267 w 1373079"/>
              <a:gd name="connsiteY21" fmla="*/ 307075 h 750627"/>
              <a:gd name="connsiteX22" fmla="*/ 1106914 w 1373079"/>
              <a:gd name="connsiteY22" fmla="*/ 286603 h 750627"/>
              <a:gd name="connsiteX23" fmla="*/ 1100091 w 1373079"/>
              <a:gd name="connsiteY23" fmla="*/ 252484 h 750627"/>
              <a:gd name="connsiteX24" fmla="*/ 1093267 w 1373079"/>
              <a:gd name="connsiteY24" fmla="*/ 232012 h 750627"/>
              <a:gd name="connsiteX25" fmla="*/ 1072795 w 1373079"/>
              <a:gd name="connsiteY25" fmla="*/ 163773 h 750627"/>
              <a:gd name="connsiteX26" fmla="*/ 1065971 w 1373079"/>
              <a:gd name="connsiteY26" fmla="*/ 143302 h 750627"/>
              <a:gd name="connsiteX27" fmla="*/ 1059147 w 1373079"/>
              <a:gd name="connsiteY27" fmla="*/ 122830 h 750627"/>
              <a:gd name="connsiteX28" fmla="*/ 1018204 w 1373079"/>
              <a:gd name="connsiteY28" fmla="*/ 109182 h 750627"/>
              <a:gd name="connsiteX29" fmla="*/ 997732 w 1373079"/>
              <a:gd name="connsiteY29" fmla="*/ 102359 h 750627"/>
              <a:gd name="connsiteX30" fmla="*/ 949965 w 1373079"/>
              <a:gd name="connsiteY30" fmla="*/ 47768 h 750627"/>
              <a:gd name="connsiteX31" fmla="*/ 936317 w 1373079"/>
              <a:gd name="connsiteY31" fmla="*/ 27296 h 750627"/>
              <a:gd name="connsiteX32" fmla="*/ 956789 w 1373079"/>
              <a:gd name="connsiteY32" fmla="*/ 13648 h 750627"/>
              <a:gd name="connsiteX33" fmla="*/ 1079619 w 1373079"/>
              <a:gd name="connsiteY33" fmla="*/ 0 h 750627"/>
              <a:gd name="connsiteX34" fmla="*/ 1359398 w 1373079"/>
              <a:gd name="connsiteY34" fmla="*/ 6824 h 750627"/>
              <a:gd name="connsiteX35" fmla="*/ 1373046 w 1373079"/>
              <a:gd name="connsiteY35" fmla="*/ 27296 h 750627"/>
              <a:gd name="connsiteX36" fmla="*/ 1359398 w 1373079"/>
              <a:gd name="connsiteY36" fmla="*/ 109182 h 750627"/>
              <a:gd name="connsiteX37" fmla="*/ 1345750 w 1373079"/>
              <a:gd name="connsiteY37" fmla="*/ 150126 h 750627"/>
              <a:gd name="connsiteX38" fmla="*/ 1352574 w 1373079"/>
              <a:gd name="connsiteY38" fmla="*/ 307075 h 750627"/>
              <a:gd name="connsiteX39" fmla="*/ 1366222 w 1373079"/>
              <a:gd name="connsiteY39" fmla="*/ 416257 h 750627"/>
              <a:gd name="connsiteX40" fmla="*/ 1359398 w 1373079"/>
              <a:gd name="connsiteY40" fmla="*/ 641445 h 750627"/>
              <a:gd name="connsiteX41" fmla="*/ 1352574 w 1373079"/>
              <a:gd name="connsiteY41" fmla="*/ 661917 h 750627"/>
              <a:gd name="connsiteX42" fmla="*/ 1345750 w 1373079"/>
              <a:gd name="connsiteY42" fmla="*/ 723332 h 750627"/>
              <a:gd name="connsiteX43" fmla="*/ 1318455 w 1373079"/>
              <a:gd name="connsiteY43" fmla="*/ 730156 h 750627"/>
              <a:gd name="connsiteX44" fmla="*/ 1209273 w 1373079"/>
              <a:gd name="connsiteY44" fmla="*/ 743803 h 750627"/>
              <a:gd name="connsiteX45" fmla="*/ 1188801 w 1373079"/>
              <a:gd name="connsiteY45" fmla="*/ 750627 h 750627"/>
              <a:gd name="connsiteX46" fmla="*/ 1079619 w 1373079"/>
              <a:gd name="connsiteY46" fmla="*/ 736979 h 750627"/>
              <a:gd name="connsiteX47" fmla="*/ 1065971 w 1373079"/>
              <a:gd name="connsiteY47" fmla="*/ 716508 h 750627"/>
              <a:gd name="connsiteX48" fmla="*/ 1079619 w 1373079"/>
              <a:gd name="connsiteY48" fmla="*/ 573206 h 750627"/>
              <a:gd name="connsiteX49" fmla="*/ 1065971 w 1373079"/>
              <a:gd name="connsiteY49" fmla="*/ 525439 h 750627"/>
              <a:gd name="connsiteX50" fmla="*/ 1018204 w 1373079"/>
              <a:gd name="connsiteY50" fmla="*/ 511791 h 750627"/>
              <a:gd name="connsiteX51" fmla="*/ 936317 w 1373079"/>
              <a:gd name="connsiteY51" fmla="*/ 518615 h 750627"/>
              <a:gd name="connsiteX52" fmla="*/ 711129 w 1373079"/>
              <a:gd name="connsiteY52" fmla="*/ 504968 h 750627"/>
              <a:gd name="connsiteX53" fmla="*/ 656538 w 1373079"/>
              <a:gd name="connsiteY53" fmla="*/ 491320 h 750627"/>
              <a:gd name="connsiteX54" fmla="*/ 588299 w 1373079"/>
              <a:gd name="connsiteY54" fmla="*/ 477672 h 750627"/>
              <a:gd name="connsiteX55" fmla="*/ 513237 w 1373079"/>
              <a:gd name="connsiteY55" fmla="*/ 450376 h 750627"/>
              <a:gd name="connsiteX56" fmla="*/ 438174 w 1373079"/>
              <a:gd name="connsiteY56" fmla="*/ 429905 h 750627"/>
              <a:gd name="connsiteX57" fmla="*/ 417702 w 1373079"/>
              <a:gd name="connsiteY57" fmla="*/ 409433 h 750627"/>
              <a:gd name="connsiteX58" fmla="*/ 404055 w 1373079"/>
              <a:gd name="connsiteY58" fmla="*/ 388962 h 750627"/>
              <a:gd name="connsiteX59" fmla="*/ 383583 w 1373079"/>
              <a:gd name="connsiteY59" fmla="*/ 382138 h 750627"/>
              <a:gd name="connsiteX60" fmla="*/ 349464 w 1373079"/>
              <a:gd name="connsiteY60" fmla="*/ 368490 h 750627"/>
              <a:gd name="connsiteX61" fmla="*/ 308520 w 1373079"/>
              <a:gd name="connsiteY61" fmla="*/ 354842 h 750627"/>
              <a:gd name="connsiteX62" fmla="*/ 288049 w 1373079"/>
              <a:gd name="connsiteY62" fmla="*/ 348018 h 750627"/>
              <a:gd name="connsiteX63" fmla="*/ 158395 w 1373079"/>
              <a:gd name="connsiteY63" fmla="*/ 361666 h 750627"/>
              <a:gd name="connsiteX64" fmla="*/ 137923 w 1373079"/>
              <a:gd name="connsiteY64" fmla="*/ 368490 h 750627"/>
              <a:gd name="connsiteX65" fmla="*/ 76508 w 1373079"/>
              <a:gd name="connsiteY65" fmla="*/ 402609 h 750627"/>
              <a:gd name="connsiteX66" fmla="*/ 49213 w 1373079"/>
              <a:gd name="connsiteY66" fmla="*/ 409433 h 750627"/>
              <a:gd name="connsiteX67" fmla="*/ 28741 w 1373079"/>
              <a:gd name="connsiteY67" fmla="*/ 423081 h 750627"/>
              <a:gd name="connsiteX68" fmla="*/ 21917 w 1373079"/>
              <a:gd name="connsiteY68" fmla="*/ 443553 h 750627"/>
              <a:gd name="connsiteX69" fmla="*/ 1446 w 1373079"/>
              <a:gd name="connsiteY69" fmla="*/ 423081 h 750627"/>
              <a:gd name="connsiteX70" fmla="*/ 15094 w 1373079"/>
              <a:gd name="connsiteY70" fmla="*/ 307075 h 750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1373079" h="750627">
                <a:moveTo>
                  <a:pt x="15094" y="307075"/>
                </a:moveTo>
                <a:cubicBezTo>
                  <a:pt x="23055" y="284329"/>
                  <a:pt x="37350" y="292535"/>
                  <a:pt x="49213" y="286603"/>
                </a:cubicBezTo>
                <a:cubicBezTo>
                  <a:pt x="55647" y="283386"/>
                  <a:pt x="63397" y="283272"/>
                  <a:pt x="69685" y="279779"/>
                </a:cubicBezTo>
                <a:cubicBezTo>
                  <a:pt x="84023" y="271813"/>
                  <a:pt x="95067" y="257671"/>
                  <a:pt x="110628" y="252484"/>
                </a:cubicBezTo>
                <a:cubicBezTo>
                  <a:pt x="117452" y="250209"/>
                  <a:pt x="124811" y="249153"/>
                  <a:pt x="131099" y="245660"/>
                </a:cubicBezTo>
                <a:cubicBezTo>
                  <a:pt x="201491" y="206554"/>
                  <a:pt x="146193" y="226982"/>
                  <a:pt x="192514" y="211541"/>
                </a:cubicBezTo>
                <a:cubicBezTo>
                  <a:pt x="231183" y="213816"/>
                  <a:pt x="270110" y="213355"/>
                  <a:pt x="308520" y="218365"/>
                </a:cubicBezTo>
                <a:cubicBezTo>
                  <a:pt x="322785" y="220226"/>
                  <a:pt x="349464" y="232012"/>
                  <a:pt x="349464" y="232012"/>
                </a:cubicBezTo>
                <a:cubicBezTo>
                  <a:pt x="358562" y="238836"/>
                  <a:pt x="366587" y="247398"/>
                  <a:pt x="376759" y="252484"/>
                </a:cubicBezTo>
                <a:cubicBezTo>
                  <a:pt x="393373" y="260791"/>
                  <a:pt x="425407" y="268058"/>
                  <a:pt x="444998" y="272956"/>
                </a:cubicBezTo>
                <a:cubicBezTo>
                  <a:pt x="458646" y="282054"/>
                  <a:pt x="470380" y="295064"/>
                  <a:pt x="485941" y="300251"/>
                </a:cubicBezTo>
                <a:cubicBezTo>
                  <a:pt x="492765" y="302526"/>
                  <a:pt x="499979" y="303858"/>
                  <a:pt x="506413" y="307075"/>
                </a:cubicBezTo>
                <a:cubicBezTo>
                  <a:pt x="513749" y="310743"/>
                  <a:pt x="519549" y="317055"/>
                  <a:pt x="526885" y="320723"/>
                </a:cubicBezTo>
                <a:cubicBezTo>
                  <a:pt x="536679" y="325620"/>
                  <a:pt x="565901" y="332183"/>
                  <a:pt x="574652" y="334370"/>
                </a:cubicBezTo>
                <a:cubicBezTo>
                  <a:pt x="586025" y="341194"/>
                  <a:pt x="596651" y="349455"/>
                  <a:pt x="608771" y="354842"/>
                </a:cubicBezTo>
                <a:cubicBezTo>
                  <a:pt x="617341" y="358651"/>
                  <a:pt x="627678" y="357472"/>
                  <a:pt x="636067" y="361666"/>
                </a:cubicBezTo>
                <a:cubicBezTo>
                  <a:pt x="714749" y="401007"/>
                  <a:pt x="638708" y="382579"/>
                  <a:pt x="717953" y="395785"/>
                </a:cubicBezTo>
                <a:cubicBezTo>
                  <a:pt x="802114" y="393511"/>
                  <a:pt x="886345" y="393064"/>
                  <a:pt x="970437" y="388962"/>
                </a:cubicBezTo>
                <a:cubicBezTo>
                  <a:pt x="979804" y="388505"/>
                  <a:pt x="989112" y="385832"/>
                  <a:pt x="997732" y="382138"/>
                </a:cubicBezTo>
                <a:cubicBezTo>
                  <a:pt x="1005270" y="378907"/>
                  <a:pt x="1011380" y="373039"/>
                  <a:pt x="1018204" y="368490"/>
                </a:cubicBezTo>
                <a:cubicBezTo>
                  <a:pt x="1040950" y="334370"/>
                  <a:pt x="1025028" y="352568"/>
                  <a:pt x="1072795" y="320723"/>
                </a:cubicBezTo>
                <a:lnTo>
                  <a:pt x="1093267" y="307075"/>
                </a:lnTo>
                <a:cubicBezTo>
                  <a:pt x="1097816" y="300251"/>
                  <a:pt x="1105897" y="294741"/>
                  <a:pt x="1106914" y="286603"/>
                </a:cubicBezTo>
                <a:cubicBezTo>
                  <a:pt x="1108353" y="275094"/>
                  <a:pt x="1102904" y="263736"/>
                  <a:pt x="1100091" y="252484"/>
                </a:cubicBezTo>
                <a:cubicBezTo>
                  <a:pt x="1098347" y="245506"/>
                  <a:pt x="1095243" y="238928"/>
                  <a:pt x="1093267" y="232012"/>
                </a:cubicBezTo>
                <a:cubicBezTo>
                  <a:pt x="1072642" y="159828"/>
                  <a:pt x="1105226" y="261064"/>
                  <a:pt x="1072795" y="163773"/>
                </a:cubicBezTo>
                <a:lnTo>
                  <a:pt x="1065971" y="143302"/>
                </a:lnTo>
                <a:cubicBezTo>
                  <a:pt x="1063696" y="136478"/>
                  <a:pt x="1065971" y="125105"/>
                  <a:pt x="1059147" y="122830"/>
                </a:cubicBezTo>
                <a:lnTo>
                  <a:pt x="1018204" y="109182"/>
                </a:lnTo>
                <a:lnTo>
                  <a:pt x="997732" y="102359"/>
                </a:lnTo>
                <a:cubicBezTo>
                  <a:pt x="963614" y="79612"/>
                  <a:pt x="981810" y="95534"/>
                  <a:pt x="949965" y="47768"/>
                </a:cubicBezTo>
                <a:lnTo>
                  <a:pt x="936317" y="27296"/>
                </a:lnTo>
                <a:cubicBezTo>
                  <a:pt x="943141" y="22747"/>
                  <a:pt x="948699" y="14996"/>
                  <a:pt x="956789" y="13648"/>
                </a:cubicBezTo>
                <a:cubicBezTo>
                  <a:pt x="1132047" y="-15562"/>
                  <a:pt x="1012881" y="22246"/>
                  <a:pt x="1079619" y="0"/>
                </a:cubicBezTo>
                <a:cubicBezTo>
                  <a:pt x="1172879" y="2275"/>
                  <a:pt x="1266512" y="-1817"/>
                  <a:pt x="1359398" y="6824"/>
                </a:cubicBezTo>
                <a:cubicBezTo>
                  <a:pt x="1367564" y="7584"/>
                  <a:pt x="1372230" y="19135"/>
                  <a:pt x="1373046" y="27296"/>
                </a:cubicBezTo>
                <a:cubicBezTo>
                  <a:pt x="1373760" y="34441"/>
                  <a:pt x="1362758" y="96864"/>
                  <a:pt x="1359398" y="109182"/>
                </a:cubicBezTo>
                <a:cubicBezTo>
                  <a:pt x="1355613" y="123061"/>
                  <a:pt x="1345750" y="150126"/>
                  <a:pt x="1345750" y="150126"/>
                </a:cubicBezTo>
                <a:cubicBezTo>
                  <a:pt x="1348025" y="202442"/>
                  <a:pt x="1349307" y="254811"/>
                  <a:pt x="1352574" y="307075"/>
                </a:cubicBezTo>
                <a:cubicBezTo>
                  <a:pt x="1354485" y="337653"/>
                  <a:pt x="1361708" y="384661"/>
                  <a:pt x="1366222" y="416257"/>
                </a:cubicBezTo>
                <a:cubicBezTo>
                  <a:pt x="1363947" y="491320"/>
                  <a:pt x="1363564" y="566464"/>
                  <a:pt x="1359398" y="641445"/>
                </a:cubicBezTo>
                <a:cubicBezTo>
                  <a:pt x="1358999" y="648627"/>
                  <a:pt x="1353757" y="654822"/>
                  <a:pt x="1352574" y="661917"/>
                </a:cubicBezTo>
                <a:cubicBezTo>
                  <a:pt x="1349188" y="682234"/>
                  <a:pt x="1354961" y="704909"/>
                  <a:pt x="1345750" y="723332"/>
                </a:cubicBezTo>
                <a:cubicBezTo>
                  <a:pt x="1341556" y="731720"/>
                  <a:pt x="1327473" y="727580"/>
                  <a:pt x="1318455" y="730156"/>
                </a:cubicBezTo>
                <a:cubicBezTo>
                  <a:pt x="1258768" y="747208"/>
                  <a:pt x="1350834" y="732913"/>
                  <a:pt x="1209273" y="743803"/>
                </a:cubicBezTo>
                <a:cubicBezTo>
                  <a:pt x="1202449" y="746078"/>
                  <a:pt x="1195994" y="750627"/>
                  <a:pt x="1188801" y="750627"/>
                </a:cubicBezTo>
                <a:cubicBezTo>
                  <a:pt x="1127978" y="750627"/>
                  <a:pt x="1123074" y="747843"/>
                  <a:pt x="1079619" y="736979"/>
                </a:cubicBezTo>
                <a:cubicBezTo>
                  <a:pt x="1075070" y="730155"/>
                  <a:pt x="1066453" y="724695"/>
                  <a:pt x="1065971" y="716508"/>
                </a:cubicBezTo>
                <a:cubicBezTo>
                  <a:pt x="1063646" y="676990"/>
                  <a:pt x="1073466" y="616275"/>
                  <a:pt x="1079619" y="573206"/>
                </a:cubicBezTo>
                <a:cubicBezTo>
                  <a:pt x="1079560" y="572970"/>
                  <a:pt x="1069234" y="528702"/>
                  <a:pt x="1065971" y="525439"/>
                </a:cubicBezTo>
                <a:cubicBezTo>
                  <a:pt x="1062708" y="522176"/>
                  <a:pt x="1018440" y="511850"/>
                  <a:pt x="1018204" y="511791"/>
                </a:cubicBezTo>
                <a:cubicBezTo>
                  <a:pt x="990908" y="514066"/>
                  <a:pt x="963707" y="518615"/>
                  <a:pt x="936317" y="518615"/>
                </a:cubicBezTo>
                <a:cubicBezTo>
                  <a:pt x="782269" y="518615"/>
                  <a:pt x="802783" y="520241"/>
                  <a:pt x="711129" y="504968"/>
                </a:cubicBezTo>
                <a:cubicBezTo>
                  <a:pt x="664335" y="489369"/>
                  <a:pt x="722414" y="507789"/>
                  <a:pt x="656538" y="491320"/>
                </a:cubicBezTo>
                <a:cubicBezTo>
                  <a:pt x="593016" y="475439"/>
                  <a:pt x="705336" y="494392"/>
                  <a:pt x="588299" y="477672"/>
                </a:cubicBezTo>
                <a:cubicBezTo>
                  <a:pt x="542155" y="454599"/>
                  <a:pt x="577358" y="470105"/>
                  <a:pt x="513237" y="450376"/>
                </a:cubicBezTo>
                <a:cubicBezTo>
                  <a:pt x="448928" y="430589"/>
                  <a:pt x="496368" y="441544"/>
                  <a:pt x="438174" y="429905"/>
                </a:cubicBezTo>
                <a:cubicBezTo>
                  <a:pt x="431350" y="423081"/>
                  <a:pt x="423880" y="416847"/>
                  <a:pt x="417702" y="409433"/>
                </a:cubicBezTo>
                <a:cubicBezTo>
                  <a:pt x="412452" y="403133"/>
                  <a:pt x="410459" y="394085"/>
                  <a:pt x="404055" y="388962"/>
                </a:cubicBezTo>
                <a:cubicBezTo>
                  <a:pt x="398438" y="384469"/>
                  <a:pt x="390318" y="384664"/>
                  <a:pt x="383583" y="382138"/>
                </a:cubicBezTo>
                <a:cubicBezTo>
                  <a:pt x="372114" y="377837"/>
                  <a:pt x="360976" y="372676"/>
                  <a:pt x="349464" y="368490"/>
                </a:cubicBezTo>
                <a:cubicBezTo>
                  <a:pt x="335944" y="363574"/>
                  <a:pt x="322168" y="359391"/>
                  <a:pt x="308520" y="354842"/>
                </a:cubicBezTo>
                <a:lnTo>
                  <a:pt x="288049" y="348018"/>
                </a:lnTo>
                <a:cubicBezTo>
                  <a:pt x="243074" y="351478"/>
                  <a:pt x="201753" y="352031"/>
                  <a:pt x="158395" y="361666"/>
                </a:cubicBezTo>
                <a:cubicBezTo>
                  <a:pt x="151373" y="363226"/>
                  <a:pt x="144747" y="366215"/>
                  <a:pt x="137923" y="368490"/>
                </a:cubicBezTo>
                <a:cubicBezTo>
                  <a:pt x="101265" y="392929"/>
                  <a:pt x="108037" y="393601"/>
                  <a:pt x="76508" y="402609"/>
                </a:cubicBezTo>
                <a:cubicBezTo>
                  <a:pt x="67490" y="405185"/>
                  <a:pt x="58311" y="407158"/>
                  <a:pt x="49213" y="409433"/>
                </a:cubicBezTo>
                <a:cubicBezTo>
                  <a:pt x="42389" y="413982"/>
                  <a:pt x="33864" y="416677"/>
                  <a:pt x="28741" y="423081"/>
                </a:cubicBezTo>
                <a:cubicBezTo>
                  <a:pt x="24247" y="428698"/>
                  <a:pt x="29110" y="443553"/>
                  <a:pt x="21917" y="443553"/>
                </a:cubicBezTo>
                <a:cubicBezTo>
                  <a:pt x="12267" y="443553"/>
                  <a:pt x="3224" y="432566"/>
                  <a:pt x="1446" y="423081"/>
                </a:cubicBezTo>
                <a:cubicBezTo>
                  <a:pt x="-4003" y="394017"/>
                  <a:pt x="7133" y="329821"/>
                  <a:pt x="15094" y="307075"/>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4" name="Freeform 123">
            <a:extLst>
              <a:ext uri="{FF2B5EF4-FFF2-40B4-BE49-F238E27FC236}">
                <a16:creationId xmlns:a16="http://schemas.microsoft.com/office/drawing/2014/main" id="{3183D01A-7A45-A60F-40F6-0C0EBF0BF510}"/>
              </a:ext>
            </a:extLst>
          </p:cNvPr>
          <p:cNvSpPr/>
          <p:nvPr/>
        </p:nvSpPr>
        <p:spPr>
          <a:xfrm>
            <a:off x="4866847" y="6060143"/>
            <a:ext cx="1097280" cy="349857"/>
          </a:xfrm>
          <a:custGeom>
            <a:avLst/>
            <a:gdLst>
              <a:gd name="connsiteX0" fmla="*/ 0 w 1097280"/>
              <a:gd name="connsiteY0" fmla="*/ 286247 h 349857"/>
              <a:gd name="connsiteX1" fmla="*/ 39756 w 1097280"/>
              <a:gd name="connsiteY1" fmla="*/ 278295 h 349857"/>
              <a:gd name="connsiteX2" fmla="*/ 87464 w 1097280"/>
              <a:gd name="connsiteY2" fmla="*/ 262393 h 349857"/>
              <a:gd name="connsiteX3" fmla="*/ 111318 w 1097280"/>
              <a:gd name="connsiteY3" fmla="*/ 246490 h 349857"/>
              <a:gd name="connsiteX4" fmla="*/ 127220 w 1097280"/>
              <a:gd name="connsiteY4" fmla="*/ 222636 h 349857"/>
              <a:gd name="connsiteX5" fmla="*/ 174928 w 1097280"/>
              <a:gd name="connsiteY5" fmla="*/ 190831 h 349857"/>
              <a:gd name="connsiteX6" fmla="*/ 238539 w 1097280"/>
              <a:gd name="connsiteY6" fmla="*/ 198782 h 349857"/>
              <a:gd name="connsiteX7" fmla="*/ 326003 w 1097280"/>
              <a:gd name="connsiteY7" fmla="*/ 206734 h 349857"/>
              <a:gd name="connsiteX8" fmla="*/ 397565 w 1097280"/>
              <a:gd name="connsiteY8" fmla="*/ 230588 h 349857"/>
              <a:gd name="connsiteX9" fmla="*/ 421419 w 1097280"/>
              <a:gd name="connsiteY9" fmla="*/ 238539 h 349857"/>
              <a:gd name="connsiteX10" fmla="*/ 485029 w 1097280"/>
              <a:gd name="connsiteY10" fmla="*/ 254441 h 349857"/>
              <a:gd name="connsiteX11" fmla="*/ 556591 w 1097280"/>
              <a:gd name="connsiteY11" fmla="*/ 286247 h 349857"/>
              <a:gd name="connsiteX12" fmla="*/ 580445 w 1097280"/>
              <a:gd name="connsiteY12" fmla="*/ 294198 h 349857"/>
              <a:gd name="connsiteX13" fmla="*/ 604299 w 1097280"/>
              <a:gd name="connsiteY13" fmla="*/ 310101 h 349857"/>
              <a:gd name="connsiteX14" fmla="*/ 652007 w 1097280"/>
              <a:gd name="connsiteY14" fmla="*/ 326003 h 349857"/>
              <a:gd name="connsiteX15" fmla="*/ 675860 w 1097280"/>
              <a:gd name="connsiteY15" fmla="*/ 341906 h 349857"/>
              <a:gd name="connsiteX16" fmla="*/ 699714 w 1097280"/>
              <a:gd name="connsiteY16" fmla="*/ 349857 h 349857"/>
              <a:gd name="connsiteX17" fmla="*/ 970059 w 1097280"/>
              <a:gd name="connsiteY17" fmla="*/ 341906 h 349857"/>
              <a:gd name="connsiteX18" fmla="*/ 993913 w 1097280"/>
              <a:gd name="connsiteY18" fmla="*/ 326003 h 349857"/>
              <a:gd name="connsiteX19" fmla="*/ 1041620 w 1097280"/>
              <a:gd name="connsiteY19" fmla="*/ 310101 h 349857"/>
              <a:gd name="connsiteX20" fmla="*/ 1097280 w 1097280"/>
              <a:gd name="connsiteY20" fmla="*/ 254441 h 349857"/>
              <a:gd name="connsiteX21" fmla="*/ 1073426 w 1097280"/>
              <a:gd name="connsiteY21" fmla="*/ 135172 h 349857"/>
              <a:gd name="connsiteX22" fmla="*/ 1025718 w 1097280"/>
              <a:gd name="connsiteY22" fmla="*/ 111318 h 349857"/>
              <a:gd name="connsiteX23" fmla="*/ 970059 w 1097280"/>
              <a:gd name="connsiteY23" fmla="*/ 47708 h 349857"/>
              <a:gd name="connsiteX24" fmla="*/ 962107 w 1097280"/>
              <a:gd name="connsiteY24" fmla="*/ 23854 h 349857"/>
              <a:gd name="connsiteX25" fmla="*/ 946205 w 1097280"/>
              <a:gd name="connsiteY25" fmla="*/ 0 h 349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097280" h="349857">
                <a:moveTo>
                  <a:pt x="0" y="286247"/>
                </a:moveTo>
                <a:cubicBezTo>
                  <a:pt x="13252" y="283596"/>
                  <a:pt x="26718" y="281851"/>
                  <a:pt x="39756" y="278295"/>
                </a:cubicBezTo>
                <a:cubicBezTo>
                  <a:pt x="55928" y="273884"/>
                  <a:pt x="87464" y="262393"/>
                  <a:pt x="87464" y="262393"/>
                </a:cubicBezTo>
                <a:cubicBezTo>
                  <a:pt x="95415" y="257092"/>
                  <a:pt x="104561" y="253247"/>
                  <a:pt x="111318" y="246490"/>
                </a:cubicBezTo>
                <a:cubicBezTo>
                  <a:pt x="118075" y="239733"/>
                  <a:pt x="120028" y="228929"/>
                  <a:pt x="127220" y="222636"/>
                </a:cubicBezTo>
                <a:cubicBezTo>
                  <a:pt x="141604" y="210050"/>
                  <a:pt x="174928" y="190831"/>
                  <a:pt x="174928" y="190831"/>
                </a:cubicBezTo>
                <a:lnTo>
                  <a:pt x="238539" y="198782"/>
                </a:lnTo>
                <a:cubicBezTo>
                  <a:pt x="267653" y="201847"/>
                  <a:pt x="297174" y="201646"/>
                  <a:pt x="326003" y="206734"/>
                </a:cubicBezTo>
                <a:cubicBezTo>
                  <a:pt x="326021" y="206737"/>
                  <a:pt x="385630" y="226609"/>
                  <a:pt x="397565" y="230588"/>
                </a:cubicBezTo>
                <a:cubicBezTo>
                  <a:pt x="405516" y="233238"/>
                  <a:pt x="413200" y="236895"/>
                  <a:pt x="421419" y="238539"/>
                </a:cubicBezTo>
                <a:cubicBezTo>
                  <a:pt x="469394" y="248134"/>
                  <a:pt x="448354" y="242217"/>
                  <a:pt x="485029" y="254441"/>
                </a:cubicBezTo>
                <a:cubicBezTo>
                  <a:pt x="522830" y="279642"/>
                  <a:pt x="499818" y="267323"/>
                  <a:pt x="556591" y="286247"/>
                </a:cubicBezTo>
                <a:lnTo>
                  <a:pt x="580445" y="294198"/>
                </a:lnTo>
                <a:cubicBezTo>
                  <a:pt x="588396" y="299499"/>
                  <a:pt x="595566" y="306220"/>
                  <a:pt x="604299" y="310101"/>
                </a:cubicBezTo>
                <a:cubicBezTo>
                  <a:pt x="619617" y="316909"/>
                  <a:pt x="652007" y="326003"/>
                  <a:pt x="652007" y="326003"/>
                </a:cubicBezTo>
                <a:cubicBezTo>
                  <a:pt x="659958" y="331304"/>
                  <a:pt x="667313" y="337632"/>
                  <a:pt x="675860" y="341906"/>
                </a:cubicBezTo>
                <a:cubicBezTo>
                  <a:pt x="683357" y="345654"/>
                  <a:pt x="691333" y="349857"/>
                  <a:pt x="699714" y="349857"/>
                </a:cubicBezTo>
                <a:cubicBezTo>
                  <a:pt x="789868" y="349857"/>
                  <a:pt x="879944" y="344556"/>
                  <a:pt x="970059" y="341906"/>
                </a:cubicBezTo>
                <a:cubicBezTo>
                  <a:pt x="978010" y="336605"/>
                  <a:pt x="985180" y="329884"/>
                  <a:pt x="993913" y="326003"/>
                </a:cubicBezTo>
                <a:cubicBezTo>
                  <a:pt x="1009231" y="319195"/>
                  <a:pt x="1041620" y="310101"/>
                  <a:pt x="1041620" y="310101"/>
                </a:cubicBezTo>
                <a:cubicBezTo>
                  <a:pt x="1096302" y="273646"/>
                  <a:pt x="1083284" y="296427"/>
                  <a:pt x="1097280" y="254441"/>
                </a:cubicBezTo>
                <a:cubicBezTo>
                  <a:pt x="1096896" y="250983"/>
                  <a:pt x="1090339" y="146447"/>
                  <a:pt x="1073426" y="135172"/>
                </a:cubicBezTo>
                <a:cubicBezTo>
                  <a:pt x="1042598" y="114620"/>
                  <a:pt x="1058638" y="122291"/>
                  <a:pt x="1025718" y="111318"/>
                </a:cubicBezTo>
                <a:cubicBezTo>
                  <a:pt x="997888" y="92765"/>
                  <a:pt x="983312" y="87464"/>
                  <a:pt x="970059" y="47708"/>
                </a:cubicBezTo>
                <a:cubicBezTo>
                  <a:pt x="967408" y="39757"/>
                  <a:pt x="965855" y="31351"/>
                  <a:pt x="962107" y="23854"/>
                </a:cubicBezTo>
                <a:cubicBezTo>
                  <a:pt x="957833" y="15307"/>
                  <a:pt x="946205" y="0"/>
                  <a:pt x="946205" y="0"/>
                </a:cubicBezTo>
              </a:path>
            </a:pathLst>
          </a:cu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5" name="Freeform 124">
            <a:extLst>
              <a:ext uri="{FF2B5EF4-FFF2-40B4-BE49-F238E27FC236}">
                <a16:creationId xmlns:a16="http://schemas.microsoft.com/office/drawing/2014/main" id="{69320846-71DC-3E84-2AC7-8AEAC890D799}"/>
              </a:ext>
            </a:extLst>
          </p:cNvPr>
          <p:cNvSpPr/>
          <p:nvPr/>
        </p:nvSpPr>
        <p:spPr>
          <a:xfrm>
            <a:off x="4869497" y="6400386"/>
            <a:ext cx="1082236" cy="382494"/>
          </a:xfrm>
          <a:custGeom>
            <a:avLst/>
            <a:gdLst>
              <a:gd name="connsiteX0" fmla="*/ 0 w 1082236"/>
              <a:gd name="connsiteY0" fmla="*/ 77694 h 382494"/>
              <a:gd name="connsiteX1" fmla="*/ 47812 w 1082236"/>
              <a:gd name="connsiteY1" fmla="*/ 71717 h 382494"/>
              <a:gd name="connsiteX2" fmla="*/ 65741 w 1082236"/>
              <a:gd name="connsiteY2" fmla="*/ 59764 h 382494"/>
              <a:gd name="connsiteX3" fmla="*/ 83671 w 1082236"/>
              <a:gd name="connsiteY3" fmla="*/ 53788 h 382494"/>
              <a:gd name="connsiteX4" fmla="*/ 101600 w 1082236"/>
              <a:gd name="connsiteY4" fmla="*/ 41835 h 382494"/>
              <a:gd name="connsiteX5" fmla="*/ 137459 w 1082236"/>
              <a:gd name="connsiteY5" fmla="*/ 29882 h 382494"/>
              <a:gd name="connsiteX6" fmla="*/ 155388 w 1082236"/>
              <a:gd name="connsiteY6" fmla="*/ 17929 h 382494"/>
              <a:gd name="connsiteX7" fmla="*/ 191247 w 1082236"/>
              <a:gd name="connsiteY7" fmla="*/ 5976 h 382494"/>
              <a:gd name="connsiteX8" fmla="*/ 209176 w 1082236"/>
              <a:gd name="connsiteY8" fmla="*/ 0 h 382494"/>
              <a:gd name="connsiteX9" fmla="*/ 280894 w 1082236"/>
              <a:gd name="connsiteY9" fmla="*/ 5976 h 382494"/>
              <a:gd name="connsiteX10" fmla="*/ 388471 w 1082236"/>
              <a:gd name="connsiteY10" fmla="*/ 17929 h 382494"/>
              <a:gd name="connsiteX11" fmla="*/ 424329 w 1082236"/>
              <a:gd name="connsiteY11" fmla="*/ 35859 h 382494"/>
              <a:gd name="connsiteX12" fmla="*/ 484094 w 1082236"/>
              <a:gd name="connsiteY12" fmla="*/ 71717 h 382494"/>
              <a:gd name="connsiteX13" fmla="*/ 519953 w 1082236"/>
              <a:gd name="connsiteY13" fmla="*/ 83670 h 382494"/>
              <a:gd name="connsiteX14" fmla="*/ 537882 w 1082236"/>
              <a:gd name="connsiteY14" fmla="*/ 89647 h 382494"/>
              <a:gd name="connsiteX15" fmla="*/ 567765 w 1082236"/>
              <a:gd name="connsiteY15" fmla="*/ 95623 h 382494"/>
              <a:gd name="connsiteX16" fmla="*/ 603624 w 1082236"/>
              <a:gd name="connsiteY16" fmla="*/ 107576 h 382494"/>
              <a:gd name="connsiteX17" fmla="*/ 639482 w 1082236"/>
              <a:gd name="connsiteY17" fmla="*/ 113553 h 382494"/>
              <a:gd name="connsiteX18" fmla="*/ 657412 w 1082236"/>
              <a:gd name="connsiteY18" fmla="*/ 119529 h 382494"/>
              <a:gd name="connsiteX19" fmla="*/ 711200 w 1082236"/>
              <a:gd name="connsiteY19" fmla="*/ 125506 h 382494"/>
              <a:gd name="connsiteX20" fmla="*/ 759012 w 1082236"/>
              <a:gd name="connsiteY20" fmla="*/ 137459 h 382494"/>
              <a:gd name="connsiteX21" fmla="*/ 848659 w 1082236"/>
              <a:gd name="connsiteY21" fmla="*/ 149412 h 382494"/>
              <a:gd name="connsiteX22" fmla="*/ 866588 w 1082236"/>
              <a:gd name="connsiteY22" fmla="*/ 155388 h 382494"/>
              <a:gd name="connsiteX23" fmla="*/ 968188 w 1082236"/>
              <a:gd name="connsiteY23" fmla="*/ 143435 h 382494"/>
              <a:gd name="connsiteX24" fmla="*/ 1051859 w 1082236"/>
              <a:gd name="connsiteY24" fmla="*/ 149412 h 382494"/>
              <a:gd name="connsiteX25" fmla="*/ 1081741 w 1082236"/>
              <a:gd name="connsiteY25" fmla="*/ 179294 h 382494"/>
              <a:gd name="connsiteX26" fmla="*/ 1069788 w 1082236"/>
              <a:gd name="connsiteY26" fmla="*/ 322729 h 382494"/>
              <a:gd name="connsiteX27" fmla="*/ 1075765 w 1082236"/>
              <a:gd name="connsiteY27" fmla="*/ 382494 h 382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82236" h="382494">
                <a:moveTo>
                  <a:pt x="0" y="77694"/>
                </a:moveTo>
                <a:cubicBezTo>
                  <a:pt x="15937" y="75702"/>
                  <a:pt x="32317" y="75943"/>
                  <a:pt x="47812" y="71717"/>
                </a:cubicBezTo>
                <a:cubicBezTo>
                  <a:pt x="54742" y="69827"/>
                  <a:pt x="59317" y="62976"/>
                  <a:pt x="65741" y="59764"/>
                </a:cubicBezTo>
                <a:cubicBezTo>
                  <a:pt x="71376" y="56947"/>
                  <a:pt x="77694" y="55780"/>
                  <a:pt x="83671" y="53788"/>
                </a:cubicBezTo>
                <a:cubicBezTo>
                  <a:pt x="89647" y="49804"/>
                  <a:pt x="95036" y="44752"/>
                  <a:pt x="101600" y="41835"/>
                </a:cubicBezTo>
                <a:cubicBezTo>
                  <a:pt x="113114" y="36718"/>
                  <a:pt x="126976" y="36871"/>
                  <a:pt x="137459" y="29882"/>
                </a:cubicBezTo>
                <a:cubicBezTo>
                  <a:pt x="143435" y="25898"/>
                  <a:pt x="148824" y="20846"/>
                  <a:pt x="155388" y="17929"/>
                </a:cubicBezTo>
                <a:cubicBezTo>
                  <a:pt x="166902" y="12812"/>
                  <a:pt x="179294" y="9960"/>
                  <a:pt x="191247" y="5976"/>
                </a:cubicBezTo>
                <a:lnTo>
                  <a:pt x="209176" y="0"/>
                </a:lnTo>
                <a:lnTo>
                  <a:pt x="280894" y="5976"/>
                </a:lnTo>
                <a:cubicBezTo>
                  <a:pt x="379566" y="13285"/>
                  <a:pt x="341553" y="2291"/>
                  <a:pt x="388471" y="17929"/>
                </a:cubicBezTo>
                <a:cubicBezTo>
                  <a:pt x="468042" y="70978"/>
                  <a:pt x="350119" y="-5368"/>
                  <a:pt x="424329" y="35859"/>
                </a:cubicBezTo>
                <a:cubicBezTo>
                  <a:pt x="460404" y="55901"/>
                  <a:pt x="451803" y="58800"/>
                  <a:pt x="484094" y="71717"/>
                </a:cubicBezTo>
                <a:cubicBezTo>
                  <a:pt x="495792" y="76396"/>
                  <a:pt x="508000" y="79686"/>
                  <a:pt x="519953" y="83670"/>
                </a:cubicBezTo>
                <a:cubicBezTo>
                  <a:pt x="525929" y="85662"/>
                  <a:pt x="531705" y="88412"/>
                  <a:pt x="537882" y="89647"/>
                </a:cubicBezTo>
                <a:cubicBezTo>
                  <a:pt x="547843" y="91639"/>
                  <a:pt x="557965" y="92950"/>
                  <a:pt x="567765" y="95623"/>
                </a:cubicBezTo>
                <a:cubicBezTo>
                  <a:pt x="579921" y="98938"/>
                  <a:pt x="591196" y="105504"/>
                  <a:pt x="603624" y="107576"/>
                </a:cubicBezTo>
                <a:cubicBezTo>
                  <a:pt x="615577" y="109568"/>
                  <a:pt x="627653" y="110924"/>
                  <a:pt x="639482" y="113553"/>
                </a:cubicBezTo>
                <a:cubicBezTo>
                  <a:pt x="645632" y="114920"/>
                  <a:pt x="651198" y="118493"/>
                  <a:pt x="657412" y="119529"/>
                </a:cubicBezTo>
                <a:cubicBezTo>
                  <a:pt x="675206" y="122495"/>
                  <a:pt x="693271" y="123514"/>
                  <a:pt x="711200" y="125506"/>
                </a:cubicBezTo>
                <a:cubicBezTo>
                  <a:pt x="732055" y="132457"/>
                  <a:pt x="733773" y="133853"/>
                  <a:pt x="759012" y="137459"/>
                </a:cubicBezTo>
                <a:cubicBezTo>
                  <a:pt x="795286" y="142641"/>
                  <a:pt x="814861" y="141901"/>
                  <a:pt x="848659" y="149412"/>
                </a:cubicBezTo>
                <a:cubicBezTo>
                  <a:pt x="854809" y="150779"/>
                  <a:pt x="860612" y="153396"/>
                  <a:pt x="866588" y="155388"/>
                </a:cubicBezTo>
                <a:cubicBezTo>
                  <a:pt x="907335" y="145202"/>
                  <a:pt x="908735" y="143435"/>
                  <a:pt x="968188" y="143435"/>
                </a:cubicBezTo>
                <a:cubicBezTo>
                  <a:pt x="996149" y="143435"/>
                  <a:pt x="1023969" y="147420"/>
                  <a:pt x="1051859" y="149412"/>
                </a:cubicBezTo>
                <a:cubicBezTo>
                  <a:pt x="1060516" y="155183"/>
                  <a:pt x="1081054" y="165554"/>
                  <a:pt x="1081741" y="179294"/>
                </a:cubicBezTo>
                <a:cubicBezTo>
                  <a:pt x="1084261" y="229698"/>
                  <a:pt x="1076692" y="274407"/>
                  <a:pt x="1069788" y="322729"/>
                </a:cubicBezTo>
                <a:lnTo>
                  <a:pt x="1075765" y="382494"/>
                </a:lnTo>
              </a:path>
            </a:pathLst>
          </a:cu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26" name="TextBox 125">
            <a:extLst>
              <a:ext uri="{FF2B5EF4-FFF2-40B4-BE49-F238E27FC236}">
                <a16:creationId xmlns:a16="http://schemas.microsoft.com/office/drawing/2014/main" id="{D07F3403-FE7A-9699-F476-CA101AE5DB71}"/>
              </a:ext>
            </a:extLst>
          </p:cNvPr>
          <p:cNvSpPr txBox="1"/>
          <p:nvPr/>
        </p:nvSpPr>
        <p:spPr>
          <a:xfrm>
            <a:off x="4958405" y="6223314"/>
            <a:ext cx="484117" cy="215444"/>
          </a:xfrm>
          <a:prstGeom prst="rect">
            <a:avLst/>
          </a:prstGeom>
          <a:noFill/>
        </p:spPr>
        <p:txBody>
          <a:bodyPr wrap="square" rtlCol="0">
            <a:spAutoFit/>
          </a:bodyPr>
          <a:lstStyle/>
          <a:p>
            <a:r>
              <a:rPr lang="en-AU" sz="800" dirty="0">
                <a:latin typeface="Arial Narrow" panose="020B0606020202030204" pitchFamily="34" charset="0"/>
              </a:rPr>
              <a:t>River</a:t>
            </a:r>
          </a:p>
        </p:txBody>
      </p:sp>
      <p:sp>
        <p:nvSpPr>
          <p:cNvPr id="127" name="Rectangle 126">
            <a:extLst>
              <a:ext uri="{FF2B5EF4-FFF2-40B4-BE49-F238E27FC236}">
                <a16:creationId xmlns:a16="http://schemas.microsoft.com/office/drawing/2014/main" id="{6A9C2A9A-5F6E-ED1B-5624-AB78E44E3690}"/>
              </a:ext>
            </a:extLst>
          </p:cNvPr>
          <p:cNvSpPr/>
          <p:nvPr/>
        </p:nvSpPr>
        <p:spPr>
          <a:xfrm>
            <a:off x="5676778" y="6059906"/>
            <a:ext cx="101893" cy="9046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8" name="Rectangle 127">
            <a:extLst>
              <a:ext uri="{FF2B5EF4-FFF2-40B4-BE49-F238E27FC236}">
                <a16:creationId xmlns:a16="http://schemas.microsoft.com/office/drawing/2014/main" id="{846E0242-BB0D-000D-650B-F53E4EE9E254}"/>
              </a:ext>
            </a:extLst>
          </p:cNvPr>
          <p:cNvSpPr/>
          <p:nvPr/>
        </p:nvSpPr>
        <p:spPr>
          <a:xfrm>
            <a:off x="5750496" y="6187336"/>
            <a:ext cx="107917" cy="56368"/>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29" name="Rectangle 128">
            <a:extLst>
              <a:ext uri="{FF2B5EF4-FFF2-40B4-BE49-F238E27FC236}">
                <a16:creationId xmlns:a16="http://schemas.microsoft.com/office/drawing/2014/main" id="{1C9E7359-B43D-723D-D0D1-40941EBA92B1}"/>
              </a:ext>
            </a:extLst>
          </p:cNvPr>
          <p:cNvSpPr/>
          <p:nvPr/>
        </p:nvSpPr>
        <p:spPr>
          <a:xfrm>
            <a:off x="5619755" y="6260595"/>
            <a:ext cx="101893" cy="9046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0" name="Rectangle 129">
            <a:extLst>
              <a:ext uri="{FF2B5EF4-FFF2-40B4-BE49-F238E27FC236}">
                <a16:creationId xmlns:a16="http://schemas.microsoft.com/office/drawing/2014/main" id="{B60AA932-BEF7-F514-40F3-DEA5700E24E0}"/>
              </a:ext>
            </a:extLst>
          </p:cNvPr>
          <p:cNvSpPr/>
          <p:nvPr/>
        </p:nvSpPr>
        <p:spPr>
          <a:xfrm>
            <a:off x="5446381" y="6223849"/>
            <a:ext cx="101893" cy="9046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1" name="Rectangle 130">
            <a:extLst>
              <a:ext uri="{FF2B5EF4-FFF2-40B4-BE49-F238E27FC236}">
                <a16:creationId xmlns:a16="http://schemas.microsoft.com/office/drawing/2014/main" id="{46D5F17C-39DA-04B5-5F81-7A1B511EEE30}"/>
              </a:ext>
            </a:extLst>
          </p:cNvPr>
          <p:cNvSpPr/>
          <p:nvPr/>
        </p:nvSpPr>
        <p:spPr>
          <a:xfrm>
            <a:off x="5276002" y="6169353"/>
            <a:ext cx="101893" cy="9046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2" name="Rectangle 131">
            <a:extLst>
              <a:ext uri="{FF2B5EF4-FFF2-40B4-BE49-F238E27FC236}">
                <a16:creationId xmlns:a16="http://schemas.microsoft.com/office/drawing/2014/main" id="{1E3C2057-81A0-E77A-9D50-BA974687234A}"/>
              </a:ext>
            </a:extLst>
          </p:cNvPr>
          <p:cNvSpPr/>
          <p:nvPr/>
        </p:nvSpPr>
        <p:spPr>
          <a:xfrm>
            <a:off x="5094349" y="6122652"/>
            <a:ext cx="101893" cy="9046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3" name="Rectangle 132">
            <a:extLst>
              <a:ext uri="{FF2B5EF4-FFF2-40B4-BE49-F238E27FC236}">
                <a16:creationId xmlns:a16="http://schemas.microsoft.com/office/drawing/2014/main" id="{0FAD69B4-2FE2-5A67-11BE-94588A727F86}"/>
              </a:ext>
            </a:extLst>
          </p:cNvPr>
          <p:cNvSpPr/>
          <p:nvPr/>
        </p:nvSpPr>
        <p:spPr>
          <a:xfrm>
            <a:off x="4903599" y="6126484"/>
            <a:ext cx="101893" cy="9046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4" name="Rectangle 133">
            <a:extLst>
              <a:ext uri="{FF2B5EF4-FFF2-40B4-BE49-F238E27FC236}">
                <a16:creationId xmlns:a16="http://schemas.microsoft.com/office/drawing/2014/main" id="{0CD6654F-B8E4-6970-0950-CDD69D453755}"/>
              </a:ext>
            </a:extLst>
          </p:cNvPr>
          <p:cNvSpPr/>
          <p:nvPr/>
        </p:nvSpPr>
        <p:spPr>
          <a:xfrm>
            <a:off x="4925120" y="6511469"/>
            <a:ext cx="101893" cy="9046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5" name="Rectangle 134">
            <a:extLst>
              <a:ext uri="{FF2B5EF4-FFF2-40B4-BE49-F238E27FC236}">
                <a16:creationId xmlns:a16="http://schemas.microsoft.com/office/drawing/2014/main" id="{AB5118A0-3EF9-4762-0F64-C01C849F17E8}"/>
              </a:ext>
            </a:extLst>
          </p:cNvPr>
          <p:cNvSpPr/>
          <p:nvPr/>
        </p:nvSpPr>
        <p:spPr>
          <a:xfrm>
            <a:off x="5773209" y="6278358"/>
            <a:ext cx="67068" cy="84435"/>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6" name="Rectangle 135">
            <a:extLst>
              <a:ext uri="{FF2B5EF4-FFF2-40B4-BE49-F238E27FC236}">
                <a16:creationId xmlns:a16="http://schemas.microsoft.com/office/drawing/2014/main" id="{F0B31ECC-D4C4-0DE9-9EC7-2E4F14853188}"/>
              </a:ext>
            </a:extLst>
          </p:cNvPr>
          <p:cNvSpPr/>
          <p:nvPr/>
        </p:nvSpPr>
        <p:spPr>
          <a:xfrm>
            <a:off x="5810217" y="6723284"/>
            <a:ext cx="83411" cy="83265"/>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7" name="Rectangle 136">
            <a:extLst>
              <a:ext uri="{FF2B5EF4-FFF2-40B4-BE49-F238E27FC236}">
                <a16:creationId xmlns:a16="http://schemas.microsoft.com/office/drawing/2014/main" id="{A14FCC7A-F31A-56D2-6947-893C2A35D060}"/>
              </a:ext>
            </a:extLst>
          </p:cNvPr>
          <p:cNvSpPr/>
          <p:nvPr/>
        </p:nvSpPr>
        <p:spPr>
          <a:xfrm>
            <a:off x="5810488" y="6588530"/>
            <a:ext cx="101893" cy="9046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39" name="Rectangle 138">
            <a:extLst>
              <a:ext uri="{FF2B5EF4-FFF2-40B4-BE49-F238E27FC236}">
                <a16:creationId xmlns:a16="http://schemas.microsoft.com/office/drawing/2014/main" id="{1CC88C22-DACE-62D4-AF55-9596FBF5BFF9}"/>
              </a:ext>
            </a:extLst>
          </p:cNvPr>
          <p:cNvSpPr/>
          <p:nvPr/>
        </p:nvSpPr>
        <p:spPr>
          <a:xfrm>
            <a:off x="5536274" y="6586360"/>
            <a:ext cx="101893" cy="9046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0" name="Rectangle 139">
            <a:extLst>
              <a:ext uri="{FF2B5EF4-FFF2-40B4-BE49-F238E27FC236}">
                <a16:creationId xmlns:a16="http://schemas.microsoft.com/office/drawing/2014/main" id="{13AB9555-A1BB-9A4A-C5F1-D7C4A18B8306}"/>
              </a:ext>
            </a:extLst>
          </p:cNvPr>
          <p:cNvSpPr/>
          <p:nvPr/>
        </p:nvSpPr>
        <p:spPr>
          <a:xfrm>
            <a:off x="5385710" y="6550951"/>
            <a:ext cx="101893" cy="9046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1" name="Rectangle 140">
            <a:extLst>
              <a:ext uri="{FF2B5EF4-FFF2-40B4-BE49-F238E27FC236}">
                <a16:creationId xmlns:a16="http://schemas.microsoft.com/office/drawing/2014/main" id="{247C45ED-0141-BAAC-3727-80396592502C}"/>
              </a:ext>
            </a:extLst>
          </p:cNvPr>
          <p:cNvSpPr/>
          <p:nvPr/>
        </p:nvSpPr>
        <p:spPr>
          <a:xfrm>
            <a:off x="5228114" y="6496077"/>
            <a:ext cx="101893" cy="9046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2" name="Rectangle 141">
            <a:extLst>
              <a:ext uri="{FF2B5EF4-FFF2-40B4-BE49-F238E27FC236}">
                <a16:creationId xmlns:a16="http://schemas.microsoft.com/office/drawing/2014/main" id="{201D9181-2D63-FE6C-74C0-0562A9229085}"/>
              </a:ext>
            </a:extLst>
          </p:cNvPr>
          <p:cNvSpPr/>
          <p:nvPr/>
        </p:nvSpPr>
        <p:spPr>
          <a:xfrm>
            <a:off x="5068438" y="6458844"/>
            <a:ext cx="101893" cy="9046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3" name="Rectangle 142">
            <a:extLst>
              <a:ext uri="{FF2B5EF4-FFF2-40B4-BE49-F238E27FC236}">
                <a16:creationId xmlns:a16="http://schemas.microsoft.com/office/drawing/2014/main" id="{CE766329-2512-2DEF-B02E-DF61A279ED15}"/>
              </a:ext>
            </a:extLst>
          </p:cNvPr>
          <p:cNvSpPr/>
          <p:nvPr/>
        </p:nvSpPr>
        <p:spPr>
          <a:xfrm>
            <a:off x="5686134" y="6610205"/>
            <a:ext cx="67068" cy="84435"/>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44" name="TextBox 143">
            <a:extLst>
              <a:ext uri="{FF2B5EF4-FFF2-40B4-BE49-F238E27FC236}">
                <a16:creationId xmlns:a16="http://schemas.microsoft.com/office/drawing/2014/main" id="{80E659DC-B49C-41C8-174B-F5F1B19F73B7}"/>
              </a:ext>
            </a:extLst>
          </p:cNvPr>
          <p:cNvSpPr txBox="1"/>
          <p:nvPr/>
        </p:nvSpPr>
        <p:spPr>
          <a:xfrm>
            <a:off x="4881445" y="6591633"/>
            <a:ext cx="856157" cy="215444"/>
          </a:xfrm>
          <a:prstGeom prst="rect">
            <a:avLst/>
          </a:prstGeom>
          <a:noFill/>
        </p:spPr>
        <p:txBody>
          <a:bodyPr wrap="square" rtlCol="0">
            <a:spAutoFit/>
          </a:bodyPr>
          <a:lstStyle/>
          <a:p>
            <a:r>
              <a:rPr lang="en-AU" sz="800" dirty="0">
                <a:latin typeface="Arial Narrow" panose="020B0606020202030204" pitchFamily="34" charset="0"/>
              </a:rPr>
              <a:t>Industrial Port</a:t>
            </a:r>
          </a:p>
        </p:txBody>
      </p:sp>
      <p:cxnSp>
        <p:nvCxnSpPr>
          <p:cNvPr id="145" name="Straight Connector 144">
            <a:extLst>
              <a:ext uri="{FF2B5EF4-FFF2-40B4-BE49-F238E27FC236}">
                <a16:creationId xmlns:a16="http://schemas.microsoft.com/office/drawing/2014/main" id="{88A79CD7-EECA-B776-6649-A8A1FC31953C}"/>
              </a:ext>
            </a:extLst>
          </p:cNvPr>
          <p:cNvCxnSpPr/>
          <p:nvPr/>
        </p:nvCxnSpPr>
        <p:spPr>
          <a:xfrm>
            <a:off x="5841251" y="6404627"/>
            <a:ext cx="262242" cy="323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a:extLst>
              <a:ext uri="{FF2B5EF4-FFF2-40B4-BE49-F238E27FC236}">
                <a16:creationId xmlns:a16="http://schemas.microsoft.com/office/drawing/2014/main" id="{B7535C1A-072F-4D82-6D41-2AE364DB6CCC}"/>
              </a:ext>
            </a:extLst>
          </p:cNvPr>
          <p:cNvCxnSpPr/>
          <p:nvPr/>
        </p:nvCxnSpPr>
        <p:spPr>
          <a:xfrm>
            <a:off x="5914963" y="6550951"/>
            <a:ext cx="231343" cy="1376"/>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47" name="Freeform 146">
            <a:extLst>
              <a:ext uri="{FF2B5EF4-FFF2-40B4-BE49-F238E27FC236}">
                <a16:creationId xmlns:a16="http://schemas.microsoft.com/office/drawing/2014/main" id="{8842E623-7076-7678-1ABF-99EBF676B6D5}"/>
              </a:ext>
            </a:extLst>
          </p:cNvPr>
          <p:cNvSpPr/>
          <p:nvPr/>
        </p:nvSpPr>
        <p:spPr>
          <a:xfrm rot="295387">
            <a:off x="5931993" y="6215545"/>
            <a:ext cx="148191" cy="170756"/>
          </a:xfrm>
          <a:custGeom>
            <a:avLst/>
            <a:gdLst>
              <a:gd name="connsiteX0" fmla="*/ 1753 w 148191"/>
              <a:gd name="connsiteY0" fmla="*/ 170636 h 170756"/>
              <a:gd name="connsiteX1" fmla="*/ 29803 w 148191"/>
              <a:gd name="connsiteY1" fmla="*/ 159417 h 170756"/>
              <a:gd name="connsiteX2" fmla="*/ 41022 w 148191"/>
              <a:gd name="connsiteY2" fmla="*/ 125758 h 170756"/>
              <a:gd name="connsiteX3" fmla="*/ 57852 w 148191"/>
              <a:gd name="connsiteY3" fmla="*/ 92099 h 170756"/>
              <a:gd name="connsiteX4" fmla="*/ 69071 w 148191"/>
              <a:gd name="connsiteY4" fmla="*/ 13561 h 170756"/>
              <a:gd name="connsiteX5" fmla="*/ 85901 w 148191"/>
              <a:gd name="connsiteY5" fmla="*/ 47220 h 170756"/>
              <a:gd name="connsiteX6" fmla="*/ 91511 w 148191"/>
              <a:gd name="connsiteY6" fmla="*/ 64050 h 170756"/>
              <a:gd name="connsiteX7" fmla="*/ 102730 w 148191"/>
              <a:gd name="connsiteY7" fmla="*/ 80879 h 170756"/>
              <a:gd name="connsiteX8" fmla="*/ 108340 w 148191"/>
              <a:gd name="connsiteY8" fmla="*/ 97709 h 170756"/>
              <a:gd name="connsiteX9" fmla="*/ 125169 w 148191"/>
              <a:gd name="connsiteY9" fmla="*/ 114538 h 170756"/>
              <a:gd name="connsiteX10" fmla="*/ 130779 w 148191"/>
              <a:gd name="connsiteY10" fmla="*/ 136977 h 170756"/>
              <a:gd name="connsiteX11" fmla="*/ 130779 w 148191"/>
              <a:gd name="connsiteY11" fmla="*/ 159417 h 170756"/>
              <a:gd name="connsiteX12" fmla="*/ 85901 w 148191"/>
              <a:gd name="connsiteY12" fmla="*/ 153807 h 170756"/>
              <a:gd name="connsiteX13" fmla="*/ 1753 w 148191"/>
              <a:gd name="connsiteY13" fmla="*/ 170636 h 170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48191" h="170756">
                <a:moveTo>
                  <a:pt x="1753" y="170636"/>
                </a:moveTo>
                <a:cubicBezTo>
                  <a:pt x="-7597" y="171571"/>
                  <a:pt x="23172" y="166995"/>
                  <a:pt x="29803" y="159417"/>
                </a:cubicBezTo>
                <a:cubicBezTo>
                  <a:pt x="37591" y="150517"/>
                  <a:pt x="34462" y="135598"/>
                  <a:pt x="41022" y="125758"/>
                </a:cubicBezTo>
                <a:cubicBezTo>
                  <a:pt x="55522" y="104008"/>
                  <a:pt x="50110" y="115324"/>
                  <a:pt x="57852" y="92099"/>
                </a:cubicBezTo>
                <a:cubicBezTo>
                  <a:pt x="51821" y="-4387"/>
                  <a:pt x="27299" y="-14286"/>
                  <a:pt x="69071" y="13561"/>
                </a:cubicBezTo>
                <a:cubicBezTo>
                  <a:pt x="83172" y="55864"/>
                  <a:pt x="64151" y="3720"/>
                  <a:pt x="85901" y="47220"/>
                </a:cubicBezTo>
                <a:cubicBezTo>
                  <a:pt x="88546" y="52509"/>
                  <a:pt x="88866" y="58761"/>
                  <a:pt x="91511" y="64050"/>
                </a:cubicBezTo>
                <a:cubicBezTo>
                  <a:pt x="94526" y="70080"/>
                  <a:pt x="99715" y="74849"/>
                  <a:pt x="102730" y="80879"/>
                </a:cubicBezTo>
                <a:cubicBezTo>
                  <a:pt x="105375" y="86168"/>
                  <a:pt x="105060" y="92789"/>
                  <a:pt x="108340" y="97709"/>
                </a:cubicBezTo>
                <a:cubicBezTo>
                  <a:pt x="112741" y="104310"/>
                  <a:pt x="119559" y="108928"/>
                  <a:pt x="125169" y="114538"/>
                </a:cubicBezTo>
                <a:cubicBezTo>
                  <a:pt x="127039" y="122018"/>
                  <a:pt x="126502" y="130562"/>
                  <a:pt x="130779" y="136977"/>
                </a:cubicBezTo>
                <a:cubicBezTo>
                  <a:pt x="144589" y="157691"/>
                  <a:pt x="161849" y="138703"/>
                  <a:pt x="130779" y="159417"/>
                </a:cubicBezTo>
                <a:cubicBezTo>
                  <a:pt x="115820" y="157547"/>
                  <a:pt x="100977" y="153807"/>
                  <a:pt x="85901" y="153807"/>
                </a:cubicBezTo>
                <a:cubicBezTo>
                  <a:pt x="72678" y="153807"/>
                  <a:pt x="11103" y="169701"/>
                  <a:pt x="1753" y="170636"/>
                </a:cubicBezTo>
                <a:close/>
              </a:path>
            </a:pathLst>
          </a:cu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8" name="Freeform 147">
            <a:extLst>
              <a:ext uri="{FF2B5EF4-FFF2-40B4-BE49-F238E27FC236}">
                <a16:creationId xmlns:a16="http://schemas.microsoft.com/office/drawing/2014/main" id="{EC6B3988-45E9-2A62-490C-565735DC9BCF}"/>
              </a:ext>
            </a:extLst>
          </p:cNvPr>
          <p:cNvSpPr/>
          <p:nvPr/>
        </p:nvSpPr>
        <p:spPr>
          <a:xfrm>
            <a:off x="5960079" y="6562843"/>
            <a:ext cx="157075" cy="195579"/>
          </a:xfrm>
          <a:custGeom>
            <a:avLst/>
            <a:gdLst>
              <a:gd name="connsiteX0" fmla="*/ 157075 w 157075"/>
              <a:gd name="connsiteY0" fmla="*/ 0 h 213173"/>
              <a:gd name="connsiteX1" fmla="*/ 129026 w 157075"/>
              <a:gd name="connsiteY1" fmla="*/ 16829 h 213173"/>
              <a:gd name="connsiteX2" fmla="*/ 100977 w 157075"/>
              <a:gd name="connsiteY2" fmla="*/ 67317 h 213173"/>
              <a:gd name="connsiteX3" fmla="*/ 84148 w 157075"/>
              <a:gd name="connsiteY3" fmla="*/ 72927 h 213173"/>
              <a:gd name="connsiteX4" fmla="*/ 50489 w 157075"/>
              <a:gd name="connsiteY4" fmla="*/ 123415 h 213173"/>
              <a:gd name="connsiteX5" fmla="*/ 39269 w 157075"/>
              <a:gd name="connsiteY5" fmla="*/ 140245 h 213173"/>
              <a:gd name="connsiteX6" fmla="*/ 16830 w 157075"/>
              <a:gd name="connsiteY6" fmla="*/ 213173 h 213173"/>
              <a:gd name="connsiteX7" fmla="*/ 0 w 157075"/>
              <a:gd name="connsiteY7" fmla="*/ 207563 h 213173"/>
              <a:gd name="connsiteX8" fmla="*/ 11220 w 157075"/>
              <a:gd name="connsiteY8" fmla="*/ 173904 h 213173"/>
              <a:gd name="connsiteX9" fmla="*/ 22440 w 157075"/>
              <a:gd name="connsiteY9" fmla="*/ 95366 h 213173"/>
              <a:gd name="connsiteX10" fmla="*/ 16830 w 157075"/>
              <a:gd name="connsiteY10" fmla="*/ 78537 h 213173"/>
              <a:gd name="connsiteX11" fmla="*/ 89757 w 157075"/>
              <a:gd name="connsiteY11" fmla="*/ 5609 h 213173"/>
              <a:gd name="connsiteX12" fmla="*/ 157075 w 157075"/>
              <a:gd name="connsiteY12" fmla="*/ 0 h 213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7075" h="213173">
                <a:moveTo>
                  <a:pt x="157075" y="0"/>
                </a:moveTo>
                <a:cubicBezTo>
                  <a:pt x="147725" y="5610"/>
                  <a:pt x="135720" y="8222"/>
                  <a:pt x="129026" y="16829"/>
                </a:cubicBezTo>
                <a:cubicBezTo>
                  <a:pt x="97501" y="57361"/>
                  <a:pt x="138106" y="42564"/>
                  <a:pt x="100977" y="67317"/>
                </a:cubicBezTo>
                <a:cubicBezTo>
                  <a:pt x="96057" y="70597"/>
                  <a:pt x="89758" y="71057"/>
                  <a:pt x="84148" y="72927"/>
                </a:cubicBezTo>
                <a:lnTo>
                  <a:pt x="50489" y="123415"/>
                </a:lnTo>
                <a:lnTo>
                  <a:pt x="39269" y="140245"/>
                </a:lnTo>
                <a:cubicBezTo>
                  <a:pt x="37208" y="164977"/>
                  <a:pt x="53960" y="213173"/>
                  <a:pt x="16830" y="213173"/>
                </a:cubicBezTo>
                <a:cubicBezTo>
                  <a:pt x="10917" y="213173"/>
                  <a:pt x="5610" y="209433"/>
                  <a:pt x="0" y="207563"/>
                </a:cubicBezTo>
                <a:cubicBezTo>
                  <a:pt x="3740" y="196343"/>
                  <a:pt x="9547" y="185612"/>
                  <a:pt x="11220" y="173904"/>
                </a:cubicBezTo>
                <a:lnTo>
                  <a:pt x="22440" y="95366"/>
                </a:lnTo>
                <a:cubicBezTo>
                  <a:pt x="20570" y="89756"/>
                  <a:pt x="16830" y="84450"/>
                  <a:pt x="16830" y="78537"/>
                </a:cubicBezTo>
                <a:cubicBezTo>
                  <a:pt x="16830" y="-10597"/>
                  <a:pt x="7481" y="12466"/>
                  <a:pt x="89757" y="5609"/>
                </a:cubicBezTo>
                <a:lnTo>
                  <a:pt x="157075" y="0"/>
                </a:lnTo>
                <a:close/>
              </a:path>
            </a:pathLst>
          </a:custGeom>
          <a:solidFill>
            <a:schemeClr val="bg1">
              <a:lumMod val="95000"/>
            </a:schemeClr>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49" name="TextBox 148">
            <a:extLst>
              <a:ext uri="{FF2B5EF4-FFF2-40B4-BE49-F238E27FC236}">
                <a16:creationId xmlns:a16="http://schemas.microsoft.com/office/drawing/2014/main" id="{E1FCF6AA-9275-C0A4-A51C-4C28E023BC47}"/>
              </a:ext>
            </a:extLst>
          </p:cNvPr>
          <p:cNvSpPr txBox="1"/>
          <p:nvPr/>
        </p:nvSpPr>
        <p:spPr>
          <a:xfrm>
            <a:off x="5822497" y="6361366"/>
            <a:ext cx="465826" cy="215444"/>
          </a:xfrm>
          <a:prstGeom prst="rect">
            <a:avLst/>
          </a:prstGeom>
          <a:noFill/>
        </p:spPr>
        <p:txBody>
          <a:bodyPr wrap="square" rtlCol="0">
            <a:spAutoFit/>
          </a:bodyPr>
          <a:lstStyle/>
          <a:p>
            <a:r>
              <a:rPr lang="en-AU" sz="800" dirty="0">
                <a:latin typeface="Arial Narrow" panose="020B0606020202030204" pitchFamily="34" charset="0"/>
              </a:rPr>
              <a:t>Dredge</a:t>
            </a:r>
          </a:p>
        </p:txBody>
      </p:sp>
      <p:sp>
        <p:nvSpPr>
          <p:cNvPr id="150" name="TextBox 149">
            <a:extLst>
              <a:ext uri="{FF2B5EF4-FFF2-40B4-BE49-F238E27FC236}">
                <a16:creationId xmlns:a16="http://schemas.microsoft.com/office/drawing/2014/main" id="{DF1F861B-BEC2-759F-916A-DCA679EF24C5}"/>
              </a:ext>
            </a:extLst>
          </p:cNvPr>
          <p:cNvSpPr txBox="1"/>
          <p:nvPr/>
        </p:nvSpPr>
        <p:spPr>
          <a:xfrm rot="5400000">
            <a:off x="5900562" y="6147497"/>
            <a:ext cx="575928" cy="215444"/>
          </a:xfrm>
          <a:prstGeom prst="rect">
            <a:avLst/>
          </a:prstGeom>
          <a:noFill/>
        </p:spPr>
        <p:txBody>
          <a:bodyPr wrap="square" rtlCol="0">
            <a:spAutoFit/>
          </a:bodyPr>
          <a:lstStyle/>
          <a:p>
            <a:r>
              <a:rPr lang="en-AU" sz="800" dirty="0">
                <a:latin typeface="Arial Narrow" panose="020B0606020202030204" pitchFamily="34" charset="0"/>
              </a:rPr>
              <a:t>Shipping</a:t>
            </a:r>
          </a:p>
        </p:txBody>
      </p:sp>
      <p:sp>
        <p:nvSpPr>
          <p:cNvPr id="151" name="TextBox 150">
            <a:extLst>
              <a:ext uri="{FF2B5EF4-FFF2-40B4-BE49-F238E27FC236}">
                <a16:creationId xmlns:a16="http://schemas.microsoft.com/office/drawing/2014/main" id="{0ED6C42A-59A8-118D-61F4-6BEB21232B83}"/>
              </a:ext>
            </a:extLst>
          </p:cNvPr>
          <p:cNvSpPr txBox="1"/>
          <p:nvPr/>
        </p:nvSpPr>
        <p:spPr>
          <a:xfrm>
            <a:off x="5134563" y="5986147"/>
            <a:ext cx="776336" cy="215444"/>
          </a:xfrm>
          <a:prstGeom prst="rect">
            <a:avLst/>
          </a:prstGeom>
          <a:noFill/>
        </p:spPr>
        <p:txBody>
          <a:bodyPr wrap="square" rtlCol="0">
            <a:spAutoFit/>
          </a:bodyPr>
          <a:lstStyle/>
          <a:p>
            <a:r>
              <a:rPr lang="en-AU" sz="800" dirty="0">
                <a:latin typeface="Arial Narrow" panose="020B0606020202030204" pitchFamily="34" charset="0"/>
              </a:rPr>
              <a:t>Aerial View</a:t>
            </a:r>
          </a:p>
        </p:txBody>
      </p:sp>
      <p:sp>
        <p:nvSpPr>
          <p:cNvPr id="152" name="Freeform 151">
            <a:extLst>
              <a:ext uri="{FF2B5EF4-FFF2-40B4-BE49-F238E27FC236}">
                <a16:creationId xmlns:a16="http://schemas.microsoft.com/office/drawing/2014/main" id="{EFA68E68-DFE6-F77A-1121-3917F7EB2E4D}"/>
              </a:ext>
            </a:extLst>
          </p:cNvPr>
          <p:cNvSpPr/>
          <p:nvPr/>
        </p:nvSpPr>
        <p:spPr>
          <a:xfrm>
            <a:off x="5168459" y="7708896"/>
            <a:ext cx="46260" cy="108767"/>
          </a:xfrm>
          <a:custGeom>
            <a:avLst/>
            <a:gdLst>
              <a:gd name="connsiteX0" fmla="*/ 123 w 30005"/>
              <a:gd name="connsiteY0" fmla="*/ 173 h 95796"/>
              <a:gd name="connsiteX1" fmla="*/ 6100 w 30005"/>
              <a:gd name="connsiteY1" fmla="*/ 30055 h 95796"/>
              <a:gd name="connsiteX2" fmla="*/ 12076 w 30005"/>
              <a:gd name="connsiteY2" fmla="*/ 71890 h 95796"/>
              <a:gd name="connsiteX3" fmla="*/ 18052 w 30005"/>
              <a:gd name="connsiteY3" fmla="*/ 95796 h 95796"/>
              <a:gd name="connsiteX4" fmla="*/ 30005 w 30005"/>
              <a:gd name="connsiteY4" fmla="*/ 77867 h 95796"/>
              <a:gd name="connsiteX5" fmla="*/ 18052 w 30005"/>
              <a:gd name="connsiteY5" fmla="*/ 42008 h 95796"/>
              <a:gd name="connsiteX6" fmla="*/ 12076 w 30005"/>
              <a:gd name="connsiteY6" fmla="*/ 18102 h 95796"/>
              <a:gd name="connsiteX7" fmla="*/ 123 w 30005"/>
              <a:gd name="connsiteY7" fmla="*/ 173 h 95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005" h="95796">
                <a:moveTo>
                  <a:pt x="123" y="173"/>
                </a:moveTo>
                <a:cubicBezTo>
                  <a:pt x="-873" y="2165"/>
                  <a:pt x="4430" y="20035"/>
                  <a:pt x="6100" y="30055"/>
                </a:cubicBezTo>
                <a:cubicBezTo>
                  <a:pt x="8416" y="43950"/>
                  <a:pt x="9556" y="58031"/>
                  <a:pt x="12076" y="71890"/>
                </a:cubicBezTo>
                <a:cubicBezTo>
                  <a:pt x="13545" y="79971"/>
                  <a:pt x="16060" y="87827"/>
                  <a:pt x="18052" y="95796"/>
                </a:cubicBezTo>
                <a:cubicBezTo>
                  <a:pt x="22036" y="89820"/>
                  <a:pt x="30005" y="85050"/>
                  <a:pt x="30005" y="77867"/>
                </a:cubicBezTo>
                <a:cubicBezTo>
                  <a:pt x="30005" y="65267"/>
                  <a:pt x="21108" y="54231"/>
                  <a:pt x="18052" y="42008"/>
                </a:cubicBezTo>
                <a:cubicBezTo>
                  <a:pt x="16060" y="34039"/>
                  <a:pt x="14673" y="25894"/>
                  <a:pt x="12076" y="18102"/>
                </a:cubicBezTo>
                <a:cubicBezTo>
                  <a:pt x="10667" y="13876"/>
                  <a:pt x="1119" y="-1819"/>
                  <a:pt x="123" y="173"/>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153" name="Straight Arrow Connector 152">
            <a:extLst>
              <a:ext uri="{FF2B5EF4-FFF2-40B4-BE49-F238E27FC236}">
                <a16:creationId xmlns:a16="http://schemas.microsoft.com/office/drawing/2014/main" id="{DE06CA1C-ECF0-0958-9DE2-DF904518C826}"/>
              </a:ext>
            </a:extLst>
          </p:cNvPr>
          <p:cNvCxnSpPr/>
          <p:nvPr/>
        </p:nvCxnSpPr>
        <p:spPr>
          <a:xfrm flipV="1">
            <a:off x="4365103" y="5481169"/>
            <a:ext cx="0" cy="216024"/>
          </a:xfrm>
          <a:prstGeom prst="straightConnector1">
            <a:avLst/>
          </a:prstGeom>
          <a:ln w="28575">
            <a:solidFill>
              <a:schemeClr val="bg1">
                <a:lumMod val="5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4" name="Straight Arrow Connector 153">
            <a:extLst>
              <a:ext uri="{FF2B5EF4-FFF2-40B4-BE49-F238E27FC236}">
                <a16:creationId xmlns:a16="http://schemas.microsoft.com/office/drawing/2014/main" id="{91041E3C-EB3E-7C49-D0CF-42303E545F64}"/>
              </a:ext>
            </a:extLst>
          </p:cNvPr>
          <p:cNvCxnSpPr/>
          <p:nvPr/>
        </p:nvCxnSpPr>
        <p:spPr>
          <a:xfrm flipV="1">
            <a:off x="4365103" y="5758767"/>
            <a:ext cx="0" cy="216024"/>
          </a:xfrm>
          <a:prstGeom prst="straightConnector1">
            <a:avLst/>
          </a:prstGeom>
          <a:ln w="28575">
            <a:solidFill>
              <a:schemeClr val="bg1">
                <a:lumMod val="5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5" name="Straight Arrow Connector 154">
            <a:extLst>
              <a:ext uri="{FF2B5EF4-FFF2-40B4-BE49-F238E27FC236}">
                <a16:creationId xmlns:a16="http://schemas.microsoft.com/office/drawing/2014/main" id="{8F0ED58E-6FE2-D985-01E8-BD2977B6E19C}"/>
              </a:ext>
            </a:extLst>
          </p:cNvPr>
          <p:cNvCxnSpPr/>
          <p:nvPr/>
        </p:nvCxnSpPr>
        <p:spPr>
          <a:xfrm flipV="1">
            <a:off x="4365103" y="6024560"/>
            <a:ext cx="0" cy="216024"/>
          </a:xfrm>
          <a:prstGeom prst="straightConnector1">
            <a:avLst/>
          </a:prstGeom>
          <a:ln w="28575">
            <a:solidFill>
              <a:schemeClr val="bg1">
                <a:lumMod val="5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6" name="Straight Arrow Connector 155">
            <a:extLst>
              <a:ext uri="{FF2B5EF4-FFF2-40B4-BE49-F238E27FC236}">
                <a16:creationId xmlns:a16="http://schemas.microsoft.com/office/drawing/2014/main" id="{6D2E4DA6-2A52-EF23-4FB3-64F944E6C42A}"/>
              </a:ext>
            </a:extLst>
          </p:cNvPr>
          <p:cNvCxnSpPr/>
          <p:nvPr/>
        </p:nvCxnSpPr>
        <p:spPr>
          <a:xfrm flipV="1">
            <a:off x="4365103" y="6311136"/>
            <a:ext cx="0" cy="216024"/>
          </a:xfrm>
          <a:prstGeom prst="straightConnector1">
            <a:avLst/>
          </a:prstGeom>
          <a:ln w="28575">
            <a:solidFill>
              <a:schemeClr val="bg1">
                <a:lumMod val="5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7" name="Straight Arrow Connector 156">
            <a:extLst>
              <a:ext uri="{FF2B5EF4-FFF2-40B4-BE49-F238E27FC236}">
                <a16:creationId xmlns:a16="http://schemas.microsoft.com/office/drawing/2014/main" id="{E6840F5F-68A5-36E3-ADEB-F3143E1D7B47}"/>
              </a:ext>
            </a:extLst>
          </p:cNvPr>
          <p:cNvCxnSpPr/>
          <p:nvPr/>
        </p:nvCxnSpPr>
        <p:spPr>
          <a:xfrm flipV="1">
            <a:off x="4365103" y="6586143"/>
            <a:ext cx="0" cy="216024"/>
          </a:xfrm>
          <a:prstGeom prst="straightConnector1">
            <a:avLst/>
          </a:prstGeom>
          <a:ln w="28575">
            <a:solidFill>
              <a:schemeClr val="bg1">
                <a:lumMod val="5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8" name="Straight Arrow Connector 157">
            <a:extLst>
              <a:ext uri="{FF2B5EF4-FFF2-40B4-BE49-F238E27FC236}">
                <a16:creationId xmlns:a16="http://schemas.microsoft.com/office/drawing/2014/main" id="{F7BE22F4-44A8-B2C6-02CE-5E708AEFEFB1}"/>
              </a:ext>
            </a:extLst>
          </p:cNvPr>
          <p:cNvCxnSpPr/>
          <p:nvPr/>
        </p:nvCxnSpPr>
        <p:spPr>
          <a:xfrm flipV="1">
            <a:off x="4365103" y="6837632"/>
            <a:ext cx="0" cy="216024"/>
          </a:xfrm>
          <a:prstGeom prst="straightConnector1">
            <a:avLst/>
          </a:prstGeom>
          <a:ln w="28575">
            <a:solidFill>
              <a:schemeClr val="bg1">
                <a:lumMod val="5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59" name="Straight Arrow Connector 158">
            <a:extLst>
              <a:ext uri="{FF2B5EF4-FFF2-40B4-BE49-F238E27FC236}">
                <a16:creationId xmlns:a16="http://schemas.microsoft.com/office/drawing/2014/main" id="{0925E291-2F87-7D3B-D47D-696DB3BB8577}"/>
              </a:ext>
            </a:extLst>
          </p:cNvPr>
          <p:cNvCxnSpPr/>
          <p:nvPr/>
        </p:nvCxnSpPr>
        <p:spPr>
          <a:xfrm flipV="1">
            <a:off x="4365103" y="7133708"/>
            <a:ext cx="0" cy="216024"/>
          </a:xfrm>
          <a:prstGeom prst="straightConnector1">
            <a:avLst/>
          </a:prstGeom>
          <a:ln w="28575">
            <a:solidFill>
              <a:schemeClr val="bg1">
                <a:lumMod val="5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0" name="Straight Arrow Connector 159">
            <a:extLst>
              <a:ext uri="{FF2B5EF4-FFF2-40B4-BE49-F238E27FC236}">
                <a16:creationId xmlns:a16="http://schemas.microsoft.com/office/drawing/2014/main" id="{F4C82A40-080C-7CC0-FA9E-20E05EAD68D6}"/>
              </a:ext>
            </a:extLst>
          </p:cNvPr>
          <p:cNvCxnSpPr/>
          <p:nvPr/>
        </p:nvCxnSpPr>
        <p:spPr>
          <a:xfrm flipV="1">
            <a:off x="4365103" y="7412695"/>
            <a:ext cx="0" cy="216024"/>
          </a:xfrm>
          <a:prstGeom prst="straightConnector1">
            <a:avLst/>
          </a:prstGeom>
          <a:ln w="28575">
            <a:solidFill>
              <a:schemeClr val="bg1">
                <a:lumMod val="5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1" name="Straight Arrow Connector 160">
            <a:extLst>
              <a:ext uri="{FF2B5EF4-FFF2-40B4-BE49-F238E27FC236}">
                <a16:creationId xmlns:a16="http://schemas.microsoft.com/office/drawing/2014/main" id="{AD109544-FEA9-33F6-A667-70E654B366DB}"/>
              </a:ext>
            </a:extLst>
          </p:cNvPr>
          <p:cNvCxnSpPr/>
          <p:nvPr/>
        </p:nvCxnSpPr>
        <p:spPr>
          <a:xfrm flipV="1">
            <a:off x="4365103" y="7650233"/>
            <a:ext cx="0" cy="216024"/>
          </a:xfrm>
          <a:prstGeom prst="straightConnector1">
            <a:avLst/>
          </a:prstGeom>
          <a:ln w="28575">
            <a:solidFill>
              <a:schemeClr val="bg1">
                <a:lumMod val="5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2" name="Straight Arrow Connector 161">
            <a:extLst>
              <a:ext uri="{FF2B5EF4-FFF2-40B4-BE49-F238E27FC236}">
                <a16:creationId xmlns:a16="http://schemas.microsoft.com/office/drawing/2014/main" id="{E0A98B89-A046-A783-6131-007C54660D84}"/>
              </a:ext>
            </a:extLst>
          </p:cNvPr>
          <p:cNvCxnSpPr/>
          <p:nvPr/>
        </p:nvCxnSpPr>
        <p:spPr>
          <a:xfrm flipV="1">
            <a:off x="4354852" y="7958929"/>
            <a:ext cx="0" cy="216024"/>
          </a:xfrm>
          <a:prstGeom prst="straightConnector1">
            <a:avLst/>
          </a:prstGeom>
          <a:ln w="28575">
            <a:solidFill>
              <a:schemeClr val="bg1">
                <a:lumMod val="5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63" name="Straight Arrow Connector 162">
            <a:extLst>
              <a:ext uri="{FF2B5EF4-FFF2-40B4-BE49-F238E27FC236}">
                <a16:creationId xmlns:a16="http://schemas.microsoft.com/office/drawing/2014/main" id="{34CA1F04-2C75-A0C0-4A1F-3D9F665901FD}"/>
              </a:ext>
            </a:extLst>
          </p:cNvPr>
          <p:cNvCxnSpPr/>
          <p:nvPr/>
        </p:nvCxnSpPr>
        <p:spPr>
          <a:xfrm flipV="1">
            <a:off x="4356473" y="8256553"/>
            <a:ext cx="0" cy="216024"/>
          </a:xfrm>
          <a:prstGeom prst="straightConnector1">
            <a:avLst/>
          </a:prstGeom>
          <a:ln w="28575">
            <a:solidFill>
              <a:schemeClr val="bg1">
                <a:lumMod val="50000"/>
              </a:schemeClr>
            </a:solidFill>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64" name="Freeform 163">
            <a:extLst>
              <a:ext uri="{FF2B5EF4-FFF2-40B4-BE49-F238E27FC236}">
                <a16:creationId xmlns:a16="http://schemas.microsoft.com/office/drawing/2014/main" id="{15F313B1-1194-5EDF-448E-778E79E300F0}"/>
              </a:ext>
            </a:extLst>
          </p:cNvPr>
          <p:cNvSpPr/>
          <p:nvPr/>
        </p:nvSpPr>
        <p:spPr>
          <a:xfrm>
            <a:off x="5089815" y="7359346"/>
            <a:ext cx="495300" cy="564558"/>
          </a:xfrm>
          <a:custGeom>
            <a:avLst/>
            <a:gdLst>
              <a:gd name="connsiteX0" fmla="*/ 28575 w 495300"/>
              <a:gd name="connsiteY0" fmla="*/ 12108 h 564558"/>
              <a:gd name="connsiteX1" fmla="*/ 19050 w 495300"/>
              <a:gd name="connsiteY1" fmla="*/ 259758 h 564558"/>
              <a:gd name="connsiteX2" fmla="*/ 0 w 495300"/>
              <a:gd name="connsiteY2" fmla="*/ 316908 h 564558"/>
              <a:gd name="connsiteX3" fmla="*/ 9525 w 495300"/>
              <a:gd name="connsiteY3" fmla="*/ 459783 h 564558"/>
              <a:gd name="connsiteX4" fmla="*/ 28575 w 495300"/>
              <a:gd name="connsiteY4" fmla="*/ 516933 h 564558"/>
              <a:gd name="connsiteX5" fmla="*/ 85725 w 495300"/>
              <a:gd name="connsiteY5" fmla="*/ 545508 h 564558"/>
              <a:gd name="connsiteX6" fmla="*/ 142875 w 495300"/>
              <a:gd name="connsiteY6" fmla="*/ 564558 h 564558"/>
              <a:gd name="connsiteX7" fmla="*/ 400050 w 495300"/>
              <a:gd name="connsiteY7" fmla="*/ 555033 h 564558"/>
              <a:gd name="connsiteX8" fmla="*/ 447675 w 495300"/>
              <a:gd name="connsiteY8" fmla="*/ 507408 h 564558"/>
              <a:gd name="connsiteX9" fmla="*/ 476250 w 495300"/>
              <a:gd name="connsiteY9" fmla="*/ 478833 h 564558"/>
              <a:gd name="connsiteX10" fmla="*/ 485775 w 495300"/>
              <a:gd name="connsiteY10" fmla="*/ 421683 h 564558"/>
              <a:gd name="connsiteX11" fmla="*/ 495300 w 495300"/>
              <a:gd name="connsiteY11" fmla="*/ 393108 h 564558"/>
              <a:gd name="connsiteX12" fmla="*/ 485775 w 495300"/>
              <a:gd name="connsiteY12" fmla="*/ 355008 h 564558"/>
              <a:gd name="connsiteX13" fmla="*/ 447675 w 495300"/>
              <a:gd name="connsiteY13" fmla="*/ 269283 h 564558"/>
              <a:gd name="connsiteX14" fmla="*/ 409575 w 495300"/>
              <a:gd name="connsiteY14" fmla="*/ 12108 h 564558"/>
              <a:gd name="connsiteX15" fmla="*/ 381000 w 495300"/>
              <a:gd name="connsiteY15" fmla="*/ 2583 h 564558"/>
              <a:gd name="connsiteX16" fmla="*/ 323850 w 495300"/>
              <a:gd name="connsiteY16" fmla="*/ 212133 h 564558"/>
              <a:gd name="connsiteX17" fmla="*/ 304800 w 495300"/>
              <a:gd name="connsiteY17" fmla="*/ 240708 h 564558"/>
              <a:gd name="connsiteX18" fmla="*/ 247650 w 495300"/>
              <a:gd name="connsiteY18" fmla="*/ 259758 h 564558"/>
              <a:gd name="connsiteX19" fmla="*/ 209550 w 495300"/>
              <a:gd name="connsiteY19" fmla="*/ 250233 h 564558"/>
              <a:gd name="connsiteX20" fmla="*/ 190500 w 495300"/>
              <a:gd name="connsiteY20" fmla="*/ 221658 h 564558"/>
              <a:gd name="connsiteX21" fmla="*/ 161925 w 495300"/>
              <a:gd name="connsiteY21" fmla="*/ 116883 h 564558"/>
              <a:gd name="connsiteX22" fmla="*/ 142875 w 495300"/>
              <a:gd name="connsiteY22" fmla="*/ 59733 h 564558"/>
              <a:gd name="connsiteX23" fmla="*/ 114300 w 495300"/>
              <a:gd name="connsiteY23" fmla="*/ 40683 h 564558"/>
              <a:gd name="connsiteX24" fmla="*/ 28575 w 495300"/>
              <a:gd name="connsiteY24" fmla="*/ 12108 h 564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95300" h="564558">
                <a:moveTo>
                  <a:pt x="28575" y="12108"/>
                </a:moveTo>
                <a:cubicBezTo>
                  <a:pt x="12700" y="48621"/>
                  <a:pt x="26761" y="177508"/>
                  <a:pt x="19050" y="259758"/>
                </a:cubicBezTo>
                <a:cubicBezTo>
                  <a:pt x="17176" y="279751"/>
                  <a:pt x="0" y="316908"/>
                  <a:pt x="0" y="316908"/>
                </a:cubicBezTo>
                <a:cubicBezTo>
                  <a:pt x="3175" y="364533"/>
                  <a:pt x="2775" y="412532"/>
                  <a:pt x="9525" y="459783"/>
                </a:cubicBezTo>
                <a:cubicBezTo>
                  <a:pt x="12365" y="479662"/>
                  <a:pt x="9525" y="510583"/>
                  <a:pt x="28575" y="516933"/>
                </a:cubicBezTo>
                <a:cubicBezTo>
                  <a:pt x="132788" y="551671"/>
                  <a:pt x="-25062" y="496269"/>
                  <a:pt x="85725" y="545508"/>
                </a:cubicBezTo>
                <a:cubicBezTo>
                  <a:pt x="104075" y="553663"/>
                  <a:pt x="142875" y="564558"/>
                  <a:pt x="142875" y="564558"/>
                </a:cubicBezTo>
                <a:cubicBezTo>
                  <a:pt x="228600" y="561383"/>
                  <a:pt x="314692" y="563569"/>
                  <a:pt x="400050" y="555033"/>
                </a:cubicBezTo>
                <a:cubicBezTo>
                  <a:pt x="425450" y="552493"/>
                  <a:pt x="434975" y="522648"/>
                  <a:pt x="447675" y="507408"/>
                </a:cubicBezTo>
                <a:cubicBezTo>
                  <a:pt x="456299" y="497060"/>
                  <a:pt x="466725" y="488358"/>
                  <a:pt x="476250" y="478833"/>
                </a:cubicBezTo>
                <a:cubicBezTo>
                  <a:pt x="479425" y="459783"/>
                  <a:pt x="481585" y="440536"/>
                  <a:pt x="485775" y="421683"/>
                </a:cubicBezTo>
                <a:cubicBezTo>
                  <a:pt x="487953" y="411882"/>
                  <a:pt x="495300" y="403148"/>
                  <a:pt x="495300" y="393108"/>
                </a:cubicBezTo>
                <a:cubicBezTo>
                  <a:pt x="495300" y="380017"/>
                  <a:pt x="489537" y="367547"/>
                  <a:pt x="485775" y="355008"/>
                </a:cubicBezTo>
                <a:cubicBezTo>
                  <a:pt x="467227" y="293181"/>
                  <a:pt x="475514" y="311041"/>
                  <a:pt x="447675" y="269283"/>
                </a:cubicBezTo>
                <a:cubicBezTo>
                  <a:pt x="442162" y="131447"/>
                  <a:pt x="503603" y="59122"/>
                  <a:pt x="409575" y="12108"/>
                </a:cubicBezTo>
                <a:cubicBezTo>
                  <a:pt x="400595" y="7618"/>
                  <a:pt x="390525" y="5758"/>
                  <a:pt x="381000" y="2583"/>
                </a:cubicBezTo>
                <a:cubicBezTo>
                  <a:pt x="263759" y="26031"/>
                  <a:pt x="351303" y="-7495"/>
                  <a:pt x="323850" y="212133"/>
                </a:cubicBezTo>
                <a:cubicBezTo>
                  <a:pt x="322430" y="223492"/>
                  <a:pt x="314508" y="234641"/>
                  <a:pt x="304800" y="240708"/>
                </a:cubicBezTo>
                <a:cubicBezTo>
                  <a:pt x="287772" y="251351"/>
                  <a:pt x="247650" y="259758"/>
                  <a:pt x="247650" y="259758"/>
                </a:cubicBezTo>
                <a:cubicBezTo>
                  <a:pt x="234950" y="256583"/>
                  <a:pt x="220442" y="257495"/>
                  <a:pt x="209550" y="250233"/>
                </a:cubicBezTo>
                <a:cubicBezTo>
                  <a:pt x="200025" y="243883"/>
                  <a:pt x="195149" y="232119"/>
                  <a:pt x="190500" y="221658"/>
                </a:cubicBezTo>
                <a:cubicBezTo>
                  <a:pt x="163409" y="160704"/>
                  <a:pt x="177743" y="174883"/>
                  <a:pt x="161925" y="116883"/>
                </a:cubicBezTo>
                <a:cubicBezTo>
                  <a:pt x="156641" y="97510"/>
                  <a:pt x="159583" y="70872"/>
                  <a:pt x="142875" y="59733"/>
                </a:cubicBezTo>
                <a:cubicBezTo>
                  <a:pt x="133350" y="53383"/>
                  <a:pt x="124761" y="45332"/>
                  <a:pt x="114300" y="40683"/>
                </a:cubicBezTo>
                <a:cubicBezTo>
                  <a:pt x="95950" y="32528"/>
                  <a:pt x="44450" y="-24405"/>
                  <a:pt x="28575" y="12108"/>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5" name="Freeform 164">
            <a:extLst>
              <a:ext uri="{FF2B5EF4-FFF2-40B4-BE49-F238E27FC236}">
                <a16:creationId xmlns:a16="http://schemas.microsoft.com/office/drawing/2014/main" id="{FCAFA287-B429-4D53-5F76-3BFB5F7CAB99}"/>
              </a:ext>
            </a:extLst>
          </p:cNvPr>
          <p:cNvSpPr/>
          <p:nvPr/>
        </p:nvSpPr>
        <p:spPr>
          <a:xfrm>
            <a:off x="5164898" y="7457150"/>
            <a:ext cx="68918" cy="186247"/>
          </a:xfrm>
          <a:custGeom>
            <a:avLst/>
            <a:gdLst>
              <a:gd name="connsiteX0" fmla="*/ 67792 w 68918"/>
              <a:gd name="connsiteY0" fmla="*/ 171479 h 186247"/>
              <a:gd name="connsiteX1" fmla="*/ 48742 w 68918"/>
              <a:gd name="connsiteY1" fmla="*/ 95279 h 186247"/>
              <a:gd name="connsiteX2" fmla="*/ 39217 w 68918"/>
              <a:gd name="connsiteY2" fmla="*/ 57179 h 186247"/>
              <a:gd name="connsiteX3" fmla="*/ 29692 w 68918"/>
              <a:gd name="connsiteY3" fmla="*/ 9554 h 186247"/>
              <a:gd name="connsiteX4" fmla="*/ 29692 w 68918"/>
              <a:gd name="connsiteY4" fmla="*/ 152429 h 186247"/>
              <a:gd name="connsiteX5" fmla="*/ 67792 w 68918"/>
              <a:gd name="connsiteY5" fmla="*/ 171479 h 18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918" h="186247">
                <a:moveTo>
                  <a:pt x="67792" y="171479"/>
                </a:moveTo>
                <a:cubicBezTo>
                  <a:pt x="70967" y="161954"/>
                  <a:pt x="68268" y="163620"/>
                  <a:pt x="48742" y="95279"/>
                </a:cubicBezTo>
                <a:cubicBezTo>
                  <a:pt x="45146" y="82692"/>
                  <a:pt x="45071" y="68888"/>
                  <a:pt x="39217" y="57179"/>
                </a:cubicBezTo>
                <a:cubicBezTo>
                  <a:pt x="8648" y="-3958"/>
                  <a:pt x="-26348" y="-9126"/>
                  <a:pt x="29692" y="9554"/>
                </a:cubicBezTo>
                <a:cubicBezTo>
                  <a:pt x="17340" y="71316"/>
                  <a:pt x="11795" y="74875"/>
                  <a:pt x="29692" y="152429"/>
                </a:cubicBezTo>
                <a:cubicBezTo>
                  <a:pt x="42396" y="207479"/>
                  <a:pt x="64617" y="181004"/>
                  <a:pt x="67792" y="17147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6" name="Freeform 165">
            <a:extLst>
              <a:ext uri="{FF2B5EF4-FFF2-40B4-BE49-F238E27FC236}">
                <a16:creationId xmlns:a16="http://schemas.microsoft.com/office/drawing/2014/main" id="{B64664A2-4918-0FD8-2375-2D4F48793C83}"/>
              </a:ext>
            </a:extLst>
          </p:cNvPr>
          <p:cNvSpPr/>
          <p:nvPr/>
        </p:nvSpPr>
        <p:spPr>
          <a:xfrm>
            <a:off x="5452297" y="7408268"/>
            <a:ext cx="49350" cy="197887"/>
          </a:xfrm>
          <a:custGeom>
            <a:avLst/>
            <a:gdLst>
              <a:gd name="connsiteX0" fmla="*/ 67792 w 68918"/>
              <a:gd name="connsiteY0" fmla="*/ 171479 h 186247"/>
              <a:gd name="connsiteX1" fmla="*/ 48742 w 68918"/>
              <a:gd name="connsiteY1" fmla="*/ 95279 h 186247"/>
              <a:gd name="connsiteX2" fmla="*/ 39217 w 68918"/>
              <a:gd name="connsiteY2" fmla="*/ 57179 h 186247"/>
              <a:gd name="connsiteX3" fmla="*/ 29692 w 68918"/>
              <a:gd name="connsiteY3" fmla="*/ 9554 h 186247"/>
              <a:gd name="connsiteX4" fmla="*/ 29692 w 68918"/>
              <a:gd name="connsiteY4" fmla="*/ 152429 h 186247"/>
              <a:gd name="connsiteX5" fmla="*/ 67792 w 68918"/>
              <a:gd name="connsiteY5" fmla="*/ 171479 h 186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918" h="186247">
                <a:moveTo>
                  <a:pt x="67792" y="171479"/>
                </a:moveTo>
                <a:cubicBezTo>
                  <a:pt x="70967" y="161954"/>
                  <a:pt x="68268" y="163620"/>
                  <a:pt x="48742" y="95279"/>
                </a:cubicBezTo>
                <a:cubicBezTo>
                  <a:pt x="45146" y="82692"/>
                  <a:pt x="45071" y="68888"/>
                  <a:pt x="39217" y="57179"/>
                </a:cubicBezTo>
                <a:cubicBezTo>
                  <a:pt x="8648" y="-3958"/>
                  <a:pt x="-26348" y="-9126"/>
                  <a:pt x="29692" y="9554"/>
                </a:cubicBezTo>
                <a:cubicBezTo>
                  <a:pt x="17340" y="71316"/>
                  <a:pt x="11795" y="74875"/>
                  <a:pt x="29692" y="152429"/>
                </a:cubicBezTo>
                <a:cubicBezTo>
                  <a:pt x="42396" y="207479"/>
                  <a:pt x="64617" y="181004"/>
                  <a:pt x="67792" y="171479"/>
                </a:cubicBez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7" name="Freeform 166">
            <a:extLst>
              <a:ext uri="{FF2B5EF4-FFF2-40B4-BE49-F238E27FC236}">
                <a16:creationId xmlns:a16="http://schemas.microsoft.com/office/drawing/2014/main" id="{13142487-5140-7F71-C367-BC06FB7C1770}"/>
              </a:ext>
            </a:extLst>
          </p:cNvPr>
          <p:cNvSpPr/>
          <p:nvPr/>
        </p:nvSpPr>
        <p:spPr>
          <a:xfrm>
            <a:off x="5738603" y="7485720"/>
            <a:ext cx="389437" cy="301539"/>
          </a:xfrm>
          <a:custGeom>
            <a:avLst/>
            <a:gdLst>
              <a:gd name="connsiteX0" fmla="*/ 351337 w 389437"/>
              <a:gd name="connsiteY0" fmla="*/ 123859 h 301539"/>
              <a:gd name="connsiteX1" fmla="*/ 332287 w 389437"/>
              <a:gd name="connsiteY1" fmla="*/ 76234 h 301539"/>
              <a:gd name="connsiteX2" fmla="*/ 237037 w 389437"/>
              <a:gd name="connsiteY2" fmla="*/ 28609 h 301539"/>
              <a:gd name="connsiteX3" fmla="*/ 208462 w 389437"/>
              <a:gd name="connsiteY3" fmla="*/ 9559 h 301539"/>
              <a:gd name="connsiteX4" fmla="*/ 27487 w 389437"/>
              <a:gd name="connsiteY4" fmla="*/ 9559 h 301539"/>
              <a:gd name="connsiteX5" fmla="*/ 17962 w 389437"/>
              <a:gd name="connsiteY5" fmla="*/ 181009 h 301539"/>
              <a:gd name="connsiteX6" fmla="*/ 46537 w 389437"/>
              <a:gd name="connsiteY6" fmla="*/ 238159 h 301539"/>
              <a:gd name="connsiteX7" fmla="*/ 103687 w 389437"/>
              <a:gd name="connsiteY7" fmla="*/ 257209 h 301539"/>
              <a:gd name="connsiteX8" fmla="*/ 160837 w 389437"/>
              <a:gd name="connsiteY8" fmla="*/ 285784 h 301539"/>
              <a:gd name="connsiteX9" fmla="*/ 198937 w 389437"/>
              <a:gd name="connsiteY9" fmla="*/ 295309 h 301539"/>
              <a:gd name="connsiteX10" fmla="*/ 370387 w 389437"/>
              <a:gd name="connsiteY10" fmla="*/ 257209 h 301539"/>
              <a:gd name="connsiteX11" fmla="*/ 389437 w 389437"/>
              <a:gd name="connsiteY11" fmla="*/ 228634 h 301539"/>
              <a:gd name="connsiteX12" fmla="*/ 379912 w 389437"/>
              <a:gd name="connsiteY12" fmla="*/ 171484 h 301539"/>
              <a:gd name="connsiteX13" fmla="*/ 341812 w 389437"/>
              <a:gd name="connsiteY13" fmla="*/ 114334 h 301539"/>
              <a:gd name="connsiteX14" fmla="*/ 332287 w 389437"/>
              <a:gd name="connsiteY14" fmla="*/ 76234 h 301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9437" h="301539">
                <a:moveTo>
                  <a:pt x="351337" y="123859"/>
                </a:moveTo>
                <a:cubicBezTo>
                  <a:pt x="344987" y="107984"/>
                  <a:pt x="343646" y="89013"/>
                  <a:pt x="332287" y="76234"/>
                </a:cubicBezTo>
                <a:cubicBezTo>
                  <a:pt x="299886" y="39783"/>
                  <a:pt x="276970" y="38592"/>
                  <a:pt x="237037" y="28609"/>
                </a:cubicBezTo>
                <a:cubicBezTo>
                  <a:pt x="227512" y="22259"/>
                  <a:pt x="219506" y="12571"/>
                  <a:pt x="208462" y="9559"/>
                </a:cubicBezTo>
                <a:cubicBezTo>
                  <a:pt x="142557" y="-8415"/>
                  <a:pt x="95977" y="3333"/>
                  <a:pt x="27487" y="9559"/>
                </a:cubicBezTo>
                <a:cubicBezTo>
                  <a:pt x="-16629" y="75734"/>
                  <a:pt x="1798" y="35529"/>
                  <a:pt x="17962" y="181009"/>
                </a:cubicBezTo>
                <a:cubicBezTo>
                  <a:pt x="19434" y="194255"/>
                  <a:pt x="35227" y="231090"/>
                  <a:pt x="46537" y="238159"/>
                </a:cubicBezTo>
                <a:cubicBezTo>
                  <a:pt x="63565" y="248802"/>
                  <a:pt x="84637" y="250859"/>
                  <a:pt x="103687" y="257209"/>
                </a:cubicBezTo>
                <a:cubicBezTo>
                  <a:pt x="224094" y="297345"/>
                  <a:pt x="31586" y="230391"/>
                  <a:pt x="160837" y="285784"/>
                </a:cubicBezTo>
                <a:cubicBezTo>
                  <a:pt x="172869" y="290941"/>
                  <a:pt x="186237" y="292134"/>
                  <a:pt x="198937" y="295309"/>
                </a:cubicBezTo>
                <a:cubicBezTo>
                  <a:pt x="444742" y="280850"/>
                  <a:pt x="330049" y="337884"/>
                  <a:pt x="370387" y="257209"/>
                </a:cubicBezTo>
                <a:cubicBezTo>
                  <a:pt x="375507" y="246970"/>
                  <a:pt x="383087" y="238159"/>
                  <a:pt x="389437" y="228634"/>
                </a:cubicBezTo>
                <a:cubicBezTo>
                  <a:pt x="386262" y="209584"/>
                  <a:pt x="387340" y="189311"/>
                  <a:pt x="379912" y="171484"/>
                </a:cubicBezTo>
                <a:cubicBezTo>
                  <a:pt x="371106" y="150350"/>
                  <a:pt x="341812" y="114334"/>
                  <a:pt x="341812" y="114334"/>
                </a:cubicBezTo>
                <a:lnTo>
                  <a:pt x="332287" y="76234"/>
                </a:ln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8" name="Freeform 167">
            <a:extLst>
              <a:ext uri="{FF2B5EF4-FFF2-40B4-BE49-F238E27FC236}">
                <a16:creationId xmlns:a16="http://schemas.microsoft.com/office/drawing/2014/main" id="{DB7EF4F9-584E-B8E7-38C9-BA27D32FFF66}"/>
              </a:ext>
            </a:extLst>
          </p:cNvPr>
          <p:cNvSpPr/>
          <p:nvPr/>
        </p:nvSpPr>
        <p:spPr>
          <a:xfrm>
            <a:off x="5718465" y="7628629"/>
            <a:ext cx="77808" cy="190500"/>
          </a:xfrm>
          <a:custGeom>
            <a:avLst/>
            <a:gdLst>
              <a:gd name="connsiteX0" fmla="*/ 19050 w 77808"/>
              <a:gd name="connsiteY0" fmla="*/ 0 h 190500"/>
              <a:gd name="connsiteX1" fmla="*/ 9525 w 77808"/>
              <a:gd name="connsiteY1" fmla="*/ 47625 h 190500"/>
              <a:gd name="connsiteX2" fmla="*/ 0 w 77808"/>
              <a:gd name="connsiteY2" fmla="*/ 76200 h 190500"/>
              <a:gd name="connsiteX3" fmla="*/ 9525 w 77808"/>
              <a:gd name="connsiteY3" fmla="*/ 142875 h 190500"/>
              <a:gd name="connsiteX4" fmla="*/ 19050 w 77808"/>
              <a:gd name="connsiteY4" fmla="*/ 171450 h 190500"/>
              <a:gd name="connsiteX5" fmla="*/ 47625 w 77808"/>
              <a:gd name="connsiteY5" fmla="*/ 190500 h 190500"/>
              <a:gd name="connsiteX6" fmla="*/ 47625 w 77808"/>
              <a:gd name="connsiteY6" fmla="*/ 171450 h 190500"/>
              <a:gd name="connsiteX7" fmla="*/ 38100 w 77808"/>
              <a:gd name="connsiteY7" fmla="*/ 142875 h 190500"/>
              <a:gd name="connsiteX8" fmla="*/ 66675 w 77808"/>
              <a:gd name="connsiteY8" fmla="*/ 47625 h 190500"/>
              <a:gd name="connsiteX9" fmla="*/ 76200 w 77808"/>
              <a:gd name="connsiteY9" fmla="*/ 28575 h 190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808" h="190500">
                <a:moveTo>
                  <a:pt x="19050" y="0"/>
                </a:moveTo>
                <a:cubicBezTo>
                  <a:pt x="15875" y="15875"/>
                  <a:pt x="13452" y="31919"/>
                  <a:pt x="9525" y="47625"/>
                </a:cubicBezTo>
                <a:cubicBezTo>
                  <a:pt x="7090" y="57365"/>
                  <a:pt x="0" y="66160"/>
                  <a:pt x="0" y="76200"/>
                </a:cubicBezTo>
                <a:cubicBezTo>
                  <a:pt x="0" y="98651"/>
                  <a:pt x="5122" y="120860"/>
                  <a:pt x="9525" y="142875"/>
                </a:cubicBezTo>
                <a:cubicBezTo>
                  <a:pt x="11494" y="152720"/>
                  <a:pt x="12778" y="163610"/>
                  <a:pt x="19050" y="171450"/>
                </a:cubicBezTo>
                <a:cubicBezTo>
                  <a:pt x="26201" y="180389"/>
                  <a:pt x="38100" y="184150"/>
                  <a:pt x="47625" y="190500"/>
                </a:cubicBezTo>
                <a:cubicBezTo>
                  <a:pt x="104775" y="171450"/>
                  <a:pt x="66675" y="190500"/>
                  <a:pt x="47625" y="171450"/>
                </a:cubicBezTo>
                <a:cubicBezTo>
                  <a:pt x="40525" y="164350"/>
                  <a:pt x="41275" y="152400"/>
                  <a:pt x="38100" y="142875"/>
                </a:cubicBezTo>
                <a:cubicBezTo>
                  <a:pt x="44936" y="115530"/>
                  <a:pt x="55080" y="70815"/>
                  <a:pt x="66675" y="47625"/>
                </a:cubicBezTo>
                <a:lnTo>
                  <a:pt x="76200" y="28575"/>
                </a:ln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69" name="Freeform 168">
            <a:extLst>
              <a:ext uri="{FF2B5EF4-FFF2-40B4-BE49-F238E27FC236}">
                <a16:creationId xmlns:a16="http://schemas.microsoft.com/office/drawing/2014/main" id="{8D2680B6-E36E-1D4D-6C62-7ED5BBEF1C01}"/>
              </a:ext>
            </a:extLst>
          </p:cNvPr>
          <p:cNvSpPr/>
          <p:nvPr/>
        </p:nvSpPr>
        <p:spPr>
          <a:xfrm>
            <a:off x="5918490" y="7771504"/>
            <a:ext cx="152400" cy="142875"/>
          </a:xfrm>
          <a:custGeom>
            <a:avLst/>
            <a:gdLst>
              <a:gd name="connsiteX0" fmla="*/ 0 w 152400"/>
              <a:gd name="connsiteY0" fmla="*/ 9525 h 142875"/>
              <a:gd name="connsiteX1" fmla="*/ 9525 w 152400"/>
              <a:gd name="connsiteY1" fmla="*/ 57150 h 142875"/>
              <a:gd name="connsiteX2" fmla="*/ 19050 w 152400"/>
              <a:gd name="connsiteY2" fmla="*/ 85725 h 142875"/>
              <a:gd name="connsiteX3" fmla="*/ 104775 w 152400"/>
              <a:gd name="connsiteY3" fmla="*/ 133350 h 142875"/>
              <a:gd name="connsiteX4" fmla="*/ 152400 w 152400"/>
              <a:gd name="connsiteY4" fmla="*/ 142875 h 142875"/>
              <a:gd name="connsiteX5" fmla="*/ 142875 w 152400"/>
              <a:gd name="connsiteY5" fmla="*/ 104775 h 142875"/>
              <a:gd name="connsiteX6" fmla="*/ 114300 w 152400"/>
              <a:gd name="connsiteY6" fmla="*/ 95250 h 142875"/>
              <a:gd name="connsiteX7" fmla="*/ 95250 w 152400"/>
              <a:gd name="connsiteY7" fmla="*/ 66675 h 142875"/>
              <a:gd name="connsiteX8" fmla="*/ 85725 w 152400"/>
              <a:gd name="connsiteY8" fmla="*/ 0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400" h="142875">
                <a:moveTo>
                  <a:pt x="0" y="9525"/>
                </a:moveTo>
                <a:cubicBezTo>
                  <a:pt x="3175" y="25400"/>
                  <a:pt x="5598" y="41444"/>
                  <a:pt x="9525" y="57150"/>
                </a:cubicBezTo>
                <a:cubicBezTo>
                  <a:pt x="11960" y="66890"/>
                  <a:pt x="11950" y="78625"/>
                  <a:pt x="19050" y="85725"/>
                </a:cubicBezTo>
                <a:cubicBezTo>
                  <a:pt x="42698" y="109373"/>
                  <a:pt x="72835" y="125365"/>
                  <a:pt x="104775" y="133350"/>
                </a:cubicBezTo>
                <a:cubicBezTo>
                  <a:pt x="120481" y="137277"/>
                  <a:pt x="136525" y="139700"/>
                  <a:pt x="152400" y="142875"/>
                </a:cubicBezTo>
                <a:cubicBezTo>
                  <a:pt x="149225" y="130175"/>
                  <a:pt x="151053" y="114997"/>
                  <a:pt x="142875" y="104775"/>
                </a:cubicBezTo>
                <a:cubicBezTo>
                  <a:pt x="136603" y="96935"/>
                  <a:pt x="122140" y="101522"/>
                  <a:pt x="114300" y="95250"/>
                </a:cubicBezTo>
                <a:cubicBezTo>
                  <a:pt x="105361" y="88099"/>
                  <a:pt x="101600" y="76200"/>
                  <a:pt x="95250" y="66675"/>
                </a:cubicBezTo>
                <a:cubicBezTo>
                  <a:pt x="83415" y="19334"/>
                  <a:pt x="85725" y="41666"/>
                  <a:pt x="85725" y="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0" name="Freeform 169">
            <a:extLst>
              <a:ext uri="{FF2B5EF4-FFF2-40B4-BE49-F238E27FC236}">
                <a16:creationId xmlns:a16="http://schemas.microsoft.com/office/drawing/2014/main" id="{579011CB-50F6-C94B-FE0E-1A21EB8708C3}"/>
              </a:ext>
            </a:extLst>
          </p:cNvPr>
          <p:cNvSpPr/>
          <p:nvPr/>
        </p:nvSpPr>
        <p:spPr>
          <a:xfrm>
            <a:off x="6118515" y="7628629"/>
            <a:ext cx="105349" cy="114601"/>
          </a:xfrm>
          <a:custGeom>
            <a:avLst/>
            <a:gdLst>
              <a:gd name="connsiteX0" fmla="*/ 0 w 105349"/>
              <a:gd name="connsiteY0" fmla="*/ 0 h 114601"/>
              <a:gd name="connsiteX1" fmla="*/ 76200 w 105349"/>
              <a:gd name="connsiteY1" fmla="*/ 19050 h 114601"/>
              <a:gd name="connsiteX2" fmla="*/ 95250 w 105349"/>
              <a:gd name="connsiteY2" fmla="*/ 47625 h 114601"/>
              <a:gd name="connsiteX3" fmla="*/ 95250 w 105349"/>
              <a:gd name="connsiteY3" fmla="*/ 114300 h 114601"/>
              <a:gd name="connsiteX4" fmla="*/ 66675 w 105349"/>
              <a:gd name="connsiteY4" fmla="*/ 95250 h 114601"/>
              <a:gd name="connsiteX5" fmla="*/ 9525 w 105349"/>
              <a:gd name="connsiteY5" fmla="*/ 76200 h 11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5349" h="114601">
                <a:moveTo>
                  <a:pt x="0" y="0"/>
                </a:moveTo>
                <a:cubicBezTo>
                  <a:pt x="2372" y="474"/>
                  <a:pt x="66437" y="11240"/>
                  <a:pt x="76200" y="19050"/>
                </a:cubicBezTo>
                <a:cubicBezTo>
                  <a:pt x="85139" y="26201"/>
                  <a:pt x="88900" y="38100"/>
                  <a:pt x="95250" y="47625"/>
                </a:cubicBezTo>
                <a:cubicBezTo>
                  <a:pt x="95682" y="49352"/>
                  <a:pt x="117757" y="108673"/>
                  <a:pt x="95250" y="114300"/>
                </a:cubicBezTo>
                <a:cubicBezTo>
                  <a:pt x="84144" y="117076"/>
                  <a:pt x="77136" y="99899"/>
                  <a:pt x="66675" y="95250"/>
                </a:cubicBezTo>
                <a:cubicBezTo>
                  <a:pt x="48325" y="87095"/>
                  <a:pt x="9525" y="76200"/>
                  <a:pt x="9525" y="76200"/>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1" name="Freeform 170">
            <a:extLst>
              <a:ext uri="{FF2B5EF4-FFF2-40B4-BE49-F238E27FC236}">
                <a16:creationId xmlns:a16="http://schemas.microsoft.com/office/drawing/2014/main" id="{17EC9A73-4EC6-EA18-759C-F6D15A84DF4D}"/>
              </a:ext>
            </a:extLst>
          </p:cNvPr>
          <p:cNvSpPr/>
          <p:nvPr/>
        </p:nvSpPr>
        <p:spPr>
          <a:xfrm>
            <a:off x="5585115" y="7447654"/>
            <a:ext cx="200025" cy="142875"/>
          </a:xfrm>
          <a:custGeom>
            <a:avLst/>
            <a:gdLst>
              <a:gd name="connsiteX0" fmla="*/ 190500 w 200025"/>
              <a:gd name="connsiteY0" fmla="*/ 57150 h 142875"/>
              <a:gd name="connsiteX1" fmla="*/ 142875 w 200025"/>
              <a:gd name="connsiteY1" fmla="*/ 47625 h 142875"/>
              <a:gd name="connsiteX2" fmla="*/ 123825 w 200025"/>
              <a:gd name="connsiteY2" fmla="*/ 19050 h 142875"/>
              <a:gd name="connsiteX3" fmla="*/ 66675 w 200025"/>
              <a:gd name="connsiteY3" fmla="*/ 0 h 142875"/>
              <a:gd name="connsiteX4" fmla="*/ 0 w 200025"/>
              <a:gd name="connsiteY4" fmla="*/ 85725 h 142875"/>
              <a:gd name="connsiteX5" fmla="*/ 123825 w 200025"/>
              <a:gd name="connsiteY5" fmla="*/ 123825 h 142875"/>
              <a:gd name="connsiteX6" fmla="*/ 200025 w 200025"/>
              <a:gd name="connsiteY6" fmla="*/ 142875 h 142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025" h="142875">
                <a:moveTo>
                  <a:pt x="190500" y="57150"/>
                </a:moveTo>
                <a:cubicBezTo>
                  <a:pt x="174625" y="53975"/>
                  <a:pt x="156931" y="55657"/>
                  <a:pt x="142875" y="47625"/>
                </a:cubicBezTo>
                <a:cubicBezTo>
                  <a:pt x="132936" y="41945"/>
                  <a:pt x="133533" y="25117"/>
                  <a:pt x="123825" y="19050"/>
                </a:cubicBezTo>
                <a:cubicBezTo>
                  <a:pt x="106797" y="8407"/>
                  <a:pt x="66675" y="0"/>
                  <a:pt x="66675" y="0"/>
                </a:cubicBezTo>
                <a:cubicBezTo>
                  <a:pt x="21103" y="68358"/>
                  <a:pt x="44764" y="40961"/>
                  <a:pt x="0" y="85725"/>
                </a:cubicBezTo>
                <a:cubicBezTo>
                  <a:pt x="51409" y="119998"/>
                  <a:pt x="28965" y="110274"/>
                  <a:pt x="123825" y="123825"/>
                </a:cubicBezTo>
                <a:cubicBezTo>
                  <a:pt x="194945" y="133985"/>
                  <a:pt x="174625" y="117475"/>
                  <a:pt x="200025" y="142875"/>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2" name="TextBox 171">
            <a:extLst>
              <a:ext uri="{FF2B5EF4-FFF2-40B4-BE49-F238E27FC236}">
                <a16:creationId xmlns:a16="http://schemas.microsoft.com/office/drawing/2014/main" id="{2B4183D3-6BF4-AD30-03E2-86ABEFC2A509}"/>
              </a:ext>
            </a:extLst>
          </p:cNvPr>
          <p:cNvSpPr txBox="1"/>
          <p:nvPr/>
        </p:nvSpPr>
        <p:spPr>
          <a:xfrm>
            <a:off x="5720128" y="7516813"/>
            <a:ext cx="480965" cy="215444"/>
          </a:xfrm>
          <a:prstGeom prst="rect">
            <a:avLst/>
          </a:prstGeom>
          <a:noFill/>
        </p:spPr>
        <p:txBody>
          <a:bodyPr wrap="square" rtlCol="0">
            <a:spAutoFit/>
          </a:bodyPr>
          <a:lstStyle/>
          <a:p>
            <a:r>
              <a:rPr lang="en-AU" sz="800" dirty="0">
                <a:solidFill>
                  <a:schemeClr val="bg1"/>
                </a:solidFill>
                <a:latin typeface="Arial Narrow" panose="020B0606020202030204" pitchFamily="34" charset="0"/>
              </a:rPr>
              <a:t>Turtle</a:t>
            </a:r>
          </a:p>
        </p:txBody>
      </p:sp>
      <p:sp>
        <p:nvSpPr>
          <p:cNvPr id="173" name="TextBox 172">
            <a:extLst>
              <a:ext uri="{FF2B5EF4-FFF2-40B4-BE49-F238E27FC236}">
                <a16:creationId xmlns:a16="http://schemas.microsoft.com/office/drawing/2014/main" id="{B681D5C0-57D0-B91C-59C3-1CF233F9BF48}"/>
              </a:ext>
            </a:extLst>
          </p:cNvPr>
          <p:cNvSpPr txBox="1"/>
          <p:nvPr/>
        </p:nvSpPr>
        <p:spPr>
          <a:xfrm>
            <a:off x="5111352" y="7601337"/>
            <a:ext cx="480965" cy="338554"/>
          </a:xfrm>
          <a:prstGeom prst="rect">
            <a:avLst/>
          </a:prstGeom>
          <a:noFill/>
        </p:spPr>
        <p:txBody>
          <a:bodyPr wrap="square" rtlCol="0">
            <a:spAutoFit/>
          </a:bodyPr>
          <a:lstStyle/>
          <a:p>
            <a:pPr algn="ctr"/>
            <a:r>
              <a:rPr lang="en-AU" sz="800" dirty="0">
                <a:latin typeface="Arial Narrow" panose="020B0606020202030204" pitchFamily="34" charset="0"/>
              </a:rPr>
              <a:t>Plastic Bag</a:t>
            </a:r>
          </a:p>
        </p:txBody>
      </p:sp>
      <p:sp>
        <p:nvSpPr>
          <p:cNvPr id="174" name="Freeform 173">
            <a:extLst>
              <a:ext uri="{FF2B5EF4-FFF2-40B4-BE49-F238E27FC236}">
                <a16:creationId xmlns:a16="http://schemas.microsoft.com/office/drawing/2014/main" id="{B2B0ADFD-3546-3956-DC10-0C5CAFD8C78D}"/>
              </a:ext>
            </a:extLst>
          </p:cNvPr>
          <p:cNvSpPr/>
          <p:nvPr/>
        </p:nvSpPr>
        <p:spPr>
          <a:xfrm>
            <a:off x="5862203" y="7439812"/>
            <a:ext cx="163464" cy="47625"/>
          </a:xfrm>
          <a:custGeom>
            <a:avLst/>
            <a:gdLst>
              <a:gd name="connsiteX0" fmla="*/ 0 w 163464"/>
              <a:gd name="connsiteY0" fmla="*/ 28575 h 47625"/>
              <a:gd name="connsiteX1" fmla="*/ 47625 w 163464"/>
              <a:gd name="connsiteY1" fmla="*/ 19050 h 47625"/>
              <a:gd name="connsiteX2" fmla="*/ 104775 w 163464"/>
              <a:gd name="connsiteY2" fmla="*/ 0 h 47625"/>
              <a:gd name="connsiteX3" fmla="*/ 161925 w 163464"/>
              <a:gd name="connsiteY3" fmla="*/ 9525 h 47625"/>
              <a:gd name="connsiteX4" fmla="*/ 133350 w 163464"/>
              <a:gd name="connsiteY4" fmla="*/ 19050 h 47625"/>
              <a:gd name="connsiteX5" fmla="*/ 104775 w 163464"/>
              <a:gd name="connsiteY5" fmla="*/ 38100 h 47625"/>
              <a:gd name="connsiteX6" fmla="*/ 66675 w 163464"/>
              <a:gd name="connsiteY6" fmla="*/ 47625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464" h="47625">
                <a:moveTo>
                  <a:pt x="0" y="28575"/>
                </a:moveTo>
                <a:cubicBezTo>
                  <a:pt x="15875" y="25400"/>
                  <a:pt x="32006" y="23310"/>
                  <a:pt x="47625" y="19050"/>
                </a:cubicBezTo>
                <a:cubicBezTo>
                  <a:pt x="66998" y="13766"/>
                  <a:pt x="104775" y="0"/>
                  <a:pt x="104775" y="0"/>
                </a:cubicBezTo>
                <a:cubicBezTo>
                  <a:pt x="123825" y="3175"/>
                  <a:pt x="145856" y="-1188"/>
                  <a:pt x="161925" y="9525"/>
                </a:cubicBezTo>
                <a:cubicBezTo>
                  <a:pt x="170279" y="15094"/>
                  <a:pt x="142330" y="14560"/>
                  <a:pt x="133350" y="19050"/>
                </a:cubicBezTo>
                <a:cubicBezTo>
                  <a:pt x="123111" y="24170"/>
                  <a:pt x="115297" y="33591"/>
                  <a:pt x="104775" y="38100"/>
                </a:cubicBezTo>
                <a:cubicBezTo>
                  <a:pt x="92743" y="43257"/>
                  <a:pt x="66675" y="47625"/>
                  <a:pt x="66675" y="47625"/>
                </a:cubicBezTo>
              </a:path>
            </a:pathLst>
          </a:cu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5" name="Rectangle 174">
            <a:extLst>
              <a:ext uri="{FF2B5EF4-FFF2-40B4-BE49-F238E27FC236}">
                <a16:creationId xmlns:a16="http://schemas.microsoft.com/office/drawing/2014/main" id="{4C12EBEB-1624-66CF-AA7E-2F1823F18273}"/>
              </a:ext>
            </a:extLst>
          </p:cNvPr>
          <p:cNvSpPr/>
          <p:nvPr/>
        </p:nvSpPr>
        <p:spPr>
          <a:xfrm>
            <a:off x="489914" y="4236128"/>
            <a:ext cx="5749535" cy="50088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AU"/>
          </a:p>
        </p:txBody>
      </p:sp>
      <p:sp>
        <p:nvSpPr>
          <p:cNvPr id="176" name="Rectangle 175">
            <a:extLst>
              <a:ext uri="{FF2B5EF4-FFF2-40B4-BE49-F238E27FC236}">
                <a16:creationId xmlns:a16="http://schemas.microsoft.com/office/drawing/2014/main" id="{6B10941A-BCAF-E36D-D911-928EFFBF6EB0}"/>
              </a:ext>
            </a:extLst>
          </p:cNvPr>
          <p:cNvSpPr/>
          <p:nvPr/>
        </p:nvSpPr>
        <p:spPr>
          <a:xfrm>
            <a:off x="487242" y="4234419"/>
            <a:ext cx="5729436" cy="461665"/>
          </a:xfrm>
          <a:prstGeom prst="rect">
            <a:avLst/>
          </a:prstGeom>
        </p:spPr>
        <p:txBody>
          <a:bodyPr wrap="square">
            <a:spAutoFit/>
          </a:bodyPr>
          <a:lstStyle/>
          <a:p>
            <a:pPr algn="just"/>
            <a:r>
              <a:rPr lang="en-AU" sz="1200" b="1" dirty="0">
                <a:solidFill>
                  <a:schemeClr val="bg1"/>
                </a:solidFill>
                <a:latin typeface="Arial Narrow" panose="020B0606020202030204" pitchFamily="34" charset="0"/>
              </a:rPr>
              <a:t>Activity: </a:t>
            </a:r>
            <a:r>
              <a:rPr lang="en-AU" sz="1200" dirty="0">
                <a:solidFill>
                  <a:schemeClr val="bg1"/>
                </a:solidFill>
                <a:latin typeface="Arial Narrow" panose="020B0606020202030204" pitchFamily="34" charset="0"/>
              </a:rPr>
              <a:t>Indicate if the population is going </a:t>
            </a:r>
            <a:r>
              <a:rPr lang="en-AU" sz="1200" b="1" dirty="0">
                <a:solidFill>
                  <a:schemeClr val="bg1"/>
                </a:solidFill>
                <a:latin typeface="Arial Narrow" panose="020B0606020202030204" pitchFamily="34" charset="0"/>
              </a:rPr>
              <a:t>up or down </a:t>
            </a:r>
            <a:r>
              <a:rPr lang="en-AU" sz="1200" dirty="0">
                <a:solidFill>
                  <a:schemeClr val="bg1"/>
                </a:solidFill>
                <a:latin typeface="Arial Narrow" panose="020B0606020202030204" pitchFamily="34" charset="0"/>
              </a:rPr>
              <a:t>over time by drawing an </a:t>
            </a:r>
            <a:r>
              <a:rPr lang="en-AU" sz="1200" b="1" dirty="0">
                <a:solidFill>
                  <a:schemeClr val="bg1"/>
                </a:solidFill>
                <a:latin typeface="Arial Narrow" panose="020B0606020202030204" pitchFamily="34" charset="0"/>
              </a:rPr>
              <a:t>arrow </a:t>
            </a:r>
            <a:r>
              <a:rPr lang="en-AU" sz="1200" dirty="0">
                <a:solidFill>
                  <a:schemeClr val="bg1"/>
                </a:solidFill>
                <a:latin typeface="Arial Narrow" panose="020B0606020202030204" pitchFamily="34" charset="0"/>
              </a:rPr>
              <a:t>to identify a </a:t>
            </a:r>
            <a:r>
              <a:rPr lang="en-AU" sz="1200" b="1" dirty="0">
                <a:solidFill>
                  <a:schemeClr val="bg1"/>
                </a:solidFill>
                <a:latin typeface="Arial Narrow" panose="020B0606020202030204" pitchFamily="34" charset="0"/>
              </a:rPr>
              <a:t>trend. </a:t>
            </a:r>
            <a:r>
              <a:rPr lang="en-AU" sz="1200" dirty="0">
                <a:solidFill>
                  <a:schemeClr val="bg1"/>
                </a:solidFill>
                <a:latin typeface="Arial Narrow" panose="020B0606020202030204" pitchFamily="34" charset="0"/>
              </a:rPr>
              <a:t>Then, beneath the picture clues below, </a:t>
            </a:r>
            <a:r>
              <a:rPr lang="en-AU" sz="1200" b="1" dirty="0">
                <a:solidFill>
                  <a:schemeClr val="bg1"/>
                </a:solidFill>
                <a:latin typeface="Arial Narrow" panose="020B0606020202030204" pitchFamily="34" charset="0"/>
              </a:rPr>
              <a:t>name the impacts of this trend on coastal waters.</a:t>
            </a:r>
          </a:p>
        </p:txBody>
      </p:sp>
      <p:sp>
        <p:nvSpPr>
          <p:cNvPr id="177" name="TextBox 176">
            <a:extLst>
              <a:ext uri="{FF2B5EF4-FFF2-40B4-BE49-F238E27FC236}">
                <a16:creationId xmlns:a16="http://schemas.microsoft.com/office/drawing/2014/main" id="{0D571D9A-3582-921E-F09C-9C6942495116}"/>
              </a:ext>
            </a:extLst>
          </p:cNvPr>
          <p:cNvSpPr txBox="1"/>
          <p:nvPr/>
        </p:nvSpPr>
        <p:spPr>
          <a:xfrm>
            <a:off x="377802" y="956684"/>
            <a:ext cx="3086172" cy="523220"/>
          </a:xfrm>
          <a:prstGeom prst="rect">
            <a:avLst/>
          </a:prstGeom>
          <a:noFill/>
        </p:spPr>
        <p:txBody>
          <a:bodyPr wrap="square" rtlCol="0">
            <a:spAutoFit/>
          </a:bodyPr>
          <a:lstStyle/>
          <a:p>
            <a:pPr algn="just"/>
            <a:r>
              <a:rPr lang="en-AU" sz="1600" b="1" dirty="0">
                <a:latin typeface="Arial Narrow" panose="020B0606020202030204" pitchFamily="34" charset="0"/>
              </a:rPr>
              <a:t>The Population Explosion</a:t>
            </a:r>
          </a:p>
          <a:p>
            <a:pPr algn="just"/>
            <a:r>
              <a:rPr lang="en-AU" sz="1200" dirty="0">
                <a:latin typeface="Arial Narrow" panose="020B0606020202030204" pitchFamily="34" charset="0"/>
              </a:rPr>
              <a:t>The global human population increases every year.</a:t>
            </a:r>
          </a:p>
        </p:txBody>
      </p:sp>
      <p:cxnSp>
        <p:nvCxnSpPr>
          <p:cNvPr id="178" name="Straight Connector 177">
            <a:extLst>
              <a:ext uri="{FF2B5EF4-FFF2-40B4-BE49-F238E27FC236}">
                <a16:creationId xmlns:a16="http://schemas.microsoft.com/office/drawing/2014/main" id="{5AB8EE22-29C5-1ABF-1388-8EEFC2ABA046}"/>
              </a:ext>
            </a:extLst>
          </p:cNvPr>
          <p:cNvCxnSpPr/>
          <p:nvPr/>
        </p:nvCxnSpPr>
        <p:spPr>
          <a:xfrm flipH="1">
            <a:off x="458368" y="2243167"/>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79" name="Rectangle 178">
            <a:extLst>
              <a:ext uri="{FF2B5EF4-FFF2-40B4-BE49-F238E27FC236}">
                <a16:creationId xmlns:a16="http://schemas.microsoft.com/office/drawing/2014/main" id="{FE4FC830-9334-3A7E-92AB-CCD4E1C97B03}"/>
              </a:ext>
            </a:extLst>
          </p:cNvPr>
          <p:cNvSpPr/>
          <p:nvPr/>
        </p:nvSpPr>
        <p:spPr>
          <a:xfrm>
            <a:off x="489914" y="1497038"/>
            <a:ext cx="3587157" cy="656089"/>
          </a:xfrm>
          <a:prstGeom prst="rect">
            <a:avLst/>
          </a:prstGeom>
          <a:solidFill>
            <a:schemeClr val="bg1">
              <a:lumMod val="85000"/>
            </a:schemeClr>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just"/>
            <a:r>
              <a:rPr lang="en-AU" sz="1200" b="1" dirty="0">
                <a:solidFill>
                  <a:schemeClr val="tx1"/>
                </a:solidFill>
                <a:latin typeface="Arial Narrow" panose="020B0606020202030204" pitchFamily="34" charset="0"/>
              </a:rPr>
              <a:t>Activity: </a:t>
            </a:r>
            <a:r>
              <a:rPr lang="en-AU" sz="1200" dirty="0">
                <a:solidFill>
                  <a:schemeClr val="tx1"/>
                </a:solidFill>
                <a:latin typeface="Arial Narrow" panose="020B0606020202030204" pitchFamily="34" charset="0"/>
              </a:rPr>
              <a:t>Go to </a:t>
            </a:r>
            <a:r>
              <a:rPr lang="en-AU" sz="1200" i="1" dirty="0">
                <a:solidFill>
                  <a:schemeClr val="tx1"/>
                </a:solidFill>
                <a:latin typeface="Arial Narrow" panose="020B0606020202030204" pitchFamily="34" charset="0"/>
              </a:rPr>
              <a:t>www.worldometers.info   </a:t>
            </a:r>
          </a:p>
          <a:p>
            <a:pPr algn="just"/>
            <a:r>
              <a:rPr lang="en-AU" sz="1200" b="1" dirty="0">
                <a:solidFill>
                  <a:schemeClr val="tx1"/>
                </a:solidFill>
                <a:latin typeface="Arial Narrow" panose="020B0606020202030204" pitchFamily="34" charset="0"/>
              </a:rPr>
              <a:t>Q. </a:t>
            </a:r>
            <a:r>
              <a:rPr lang="en-AU" sz="1200" dirty="0">
                <a:solidFill>
                  <a:schemeClr val="tx1"/>
                </a:solidFill>
                <a:latin typeface="Arial Narrow" panose="020B0606020202030204" pitchFamily="34" charset="0"/>
              </a:rPr>
              <a:t>What is the current global population? </a:t>
            </a:r>
            <a:r>
              <a:rPr lang="en-AU" sz="1200" b="1" dirty="0">
                <a:solidFill>
                  <a:schemeClr val="tx1"/>
                </a:solidFill>
                <a:latin typeface="Arial Narrow" panose="020B0606020202030204" pitchFamily="34" charset="0"/>
              </a:rPr>
              <a:t>Ans.</a:t>
            </a:r>
          </a:p>
          <a:p>
            <a:pPr algn="just"/>
            <a:r>
              <a:rPr lang="en-AU" sz="1200" b="1" dirty="0">
                <a:solidFill>
                  <a:schemeClr val="tx1"/>
                </a:solidFill>
                <a:latin typeface="Arial Narrow" panose="020B0606020202030204" pitchFamily="34" charset="0"/>
              </a:rPr>
              <a:t>Q. </a:t>
            </a:r>
            <a:r>
              <a:rPr lang="en-AU" sz="1200" dirty="0">
                <a:solidFill>
                  <a:schemeClr val="tx1"/>
                </a:solidFill>
                <a:latin typeface="Arial Narrow" panose="020B0606020202030204" pitchFamily="34" charset="0"/>
              </a:rPr>
              <a:t>What was the global population in 1950? </a:t>
            </a:r>
            <a:r>
              <a:rPr lang="en-AU" sz="1200" b="1" dirty="0">
                <a:solidFill>
                  <a:schemeClr val="tx1"/>
                </a:solidFill>
                <a:latin typeface="Arial Narrow" panose="020B0606020202030204" pitchFamily="34" charset="0"/>
              </a:rPr>
              <a:t>Ans. </a:t>
            </a:r>
          </a:p>
        </p:txBody>
      </p:sp>
      <p:sp>
        <p:nvSpPr>
          <p:cNvPr id="180" name="Rectangle 179">
            <a:extLst>
              <a:ext uri="{FF2B5EF4-FFF2-40B4-BE49-F238E27FC236}">
                <a16:creationId xmlns:a16="http://schemas.microsoft.com/office/drawing/2014/main" id="{7F5381B1-1940-77E2-5096-DC2A3346C2C9}"/>
              </a:ext>
            </a:extLst>
          </p:cNvPr>
          <p:cNvSpPr/>
          <p:nvPr/>
        </p:nvSpPr>
        <p:spPr>
          <a:xfrm>
            <a:off x="3317221" y="1635935"/>
            <a:ext cx="697046" cy="23250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bg1">
                    <a:lumMod val="50000"/>
                  </a:schemeClr>
                </a:solidFill>
                <a:latin typeface="Comic Sans MS" panose="030F0702030302020204" pitchFamily="66" charset="0"/>
              </a:rPr>
              <a:t>~7.8 b.</a:t>
            </a:r>
          </a:p>
        </p:txBody>
      </p:sp>
      <p:pic>
        <p:nvPicPr>
          <p:cNvPr id="181" name="Picture 180">
            <a:extLst>
              <a:ext uri="{FF2B5EF4-FFF2-40B4-BE49-F238E27FC236}">
                <a16:creationId xmlns:a16="http://schemas.microsoft.com/office/drawing/2014/main" id="{3FF50471-9A52-7116-050D-30B6ADA05998}"/>
              </a:ext>
            </a:extLst>
          </p:cNvPr>
          <p:cNvPicPr>
            <a:picLocks noChangeAspect="1"/>
          </p:cNvPicPr>
          <p:nvPr/>
        </p:nvPicPr>
        <p:blipFill rotWithShape="1">
          <a:blip r:embed="rId3"/>
          <a:srcRect l="4261" t="2992" r="2299" b="3623"/>
          <a:stretch/>
        </p:blipFill>
        <p:spPr>
          <a:xfrm>
            <a:off x="4311270" y="1031631"/>
            <a:ext cx="1842340" cy="1075346"/>
          </a:xfrm>
          <a:prstGeom prst="rect">
            <a:avLst/>
          </a:prstGeom>
          <a:ln>
            <a:noFill/>
          </a:ln>
        </p:spPr>
      </p:pic>
      <p:sp>
        <p:nvSpPr>
          <p:cNvPr id="182" name="Rectangle 181">
            <a:extLst>
              <a:ext uri="{FF2B5EF4-FFF2-40B4-BE49-F238E27FC236}">
                <a16:creationId xmlns:a16="http://schemas.microsoft.com/office/drawing/2014/main" id="{23F2C75D-0C72-C7E1-D23B-C1589D4CA408}"/>
              </a:ext>
            </a:extLst>
          </p:cNvPr>
          <p:cNvSpPr/>
          <p:nvPr/>
        </p:nvSpPr>
        <p:spPr>
          <a:xfrm>
            <a:off x="3317221" y="1902705"/>
            <a:ext cx="697046" cy="232502"/>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dirty="0">
                <a:solidFill>
                  <a:schemeClr val="bg1">
                    <a:lumMod val="50000"/>
                  </a:schemeClr>
                </a:solidFill>
                <a:latin typeface="Comic Sans MS" panose="030F0702030302020204" pitchFamily="66" charset="0"/>
              </a:rPr>
              <a:t>2.5 b.</a:t>
            </a:r>
          </a:p>
        </p:txBody>
      </p:sp>
      <p:cxnSp>
        <p:nvCxnSpPr>
          <p:cNvPr id="183" name="Straight Connector 182">
            <a:extLst>
              <a:ext uri="{FF2B5EF4-FFF2-40B4-BE49-F238E27FC236}">
                <a16:creationId xmlns:a16="http://schemas.microsoft.com/office/drawing/2014/main" id="{C9A433E4-BD21-3291-62BA-7237D1F76CBB}"/>
              </a:ext>
            </a:extLst>
          </p:cNvPr>
          <p:cNvCxnSpPr/>
          <p:nvPr/>
        </p:nvCxnSpPr>
        <p:spPr>
          <a:xfrm flipH="1">
            <a:off x="465303" y="967480"/>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4" name="TextBox 183">
            <a:extLst>
              <a:ext uri="{FF2B5EF4-FFF2-40B4-BE49-F238E27FC236}">
                <a16:creationId xmlns:a16="http://schemas.microsoft.com/office/drawing/2014/main" id="{72EBE0AA-8A9E-24C1-66C3-8D8DFCDE62F9}"/>
              </a:ext>
            </a:extLst>
          </p:cNvPr>
          <p:cNvSpPr txBox="1"/>
          <p:nvPr/>
        </p:nvSpPr>
        <p:spPr>
          <a:xfrm>
            <a:off x="4307593" y="2068305"/>
            <a:ext cx="2292182" cy="215444"/>
          </a:xfrm>
          <a:prstGeom prst="rect">
            <a:avLst/>
          </a:prstGeom>
          <a:noFill/>
        </p:spPr>
        <p:txBody>
          <a:bodyPr wrap="square" rtlCol="0">
            <a:spAutoFit/>
          </a:bodyPr>
          <a:lstStyle/>
          <a:p>
            <a:r>
              <a:rPr lang="en-AU" sz="750" b="1" dirty="0">
                <a:latin typeface="Arial Narrow" panose="020B0606020202030204" pitchFamily="34" charset="0"/>
              </a:rPr>
              <a:t>Figure 1: Global Population (billions) over time</a:t>
            </a:r>
            <a:r>
              <a:rPr lang="en-AU" sz="750" b="1" baseline="30000" dirty="0">
                <a:latin typeface="Arial Narrow" panose="020B0606020202030204" pitchFamily="34" charset="0"/>
              </a:rPr>
              <a:t>[1]</a:t>
            </a:r>
            <a:r>
              <a:rPr lang="en-AU" sz="750" b="1" dirty="0">
                <a:latin typeface="Arial Narrow" panose="020B0606020202030204" pitchFamily="34" charset="0"/>
              </a:rPr>
              <a:t>. </a:t>
            </a:r>
          </a:p>
        </p:txBody>
      </p:sp>
    </p:spTree>
    <p:extLst>
      <p:ext uri="{BB962C8B-B14F-4D97-AF65-F5344CB8AC3E}">
        <p14:creationId xmlns:p14="http://schemas.microsoft.com/office/powerpoint/2010/main" val="195077241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43">
            <a:extLst>
              <a:ext uri="{FF2B5EF4-FFF2-40B4-BE49-F238E27FC236}">
                <a16:creationId xmlns:a16="http://schemas.microsoft.com/office/drawing/2014/main" id="{119C59A6-6C96-4276-BEE8-D13B43E97D36}"/>
              </a:ext>
            </a:extLst>
          </p:cNvPr>
          <p:cNvSpPr/>
          <p:nvPr/>
        </p:nvSpPr>
        <p:spPr>
          <a:xfrm>
            <a:off x="519182" y="1093974"/>
            <a:ext cx="5737089" cy="777102"/>
          </a:xfrm>
          <a:prstGeom prst="rect">
            <a:avLst/>
          </a:prstGeom>
          <a:solidFill>
            <a:schemeClr val="tx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200" b="1" dirty="0">
                <a:solidFill>
                  <a:schemeClr val="bg1"/>
                </a:solidFill>
                <a:latin typeface="Arial Narrow" panose="020B0606020202030204" pitchFamily="34" charset="0"/>
              </a:rPr>
              <a:t>Activity: As a stakeholder yourself, analyse the evidence published on the websites below to evaluate the risk of a pulse event such as cyclone, storm surge, tsunami and/or flood.</a:t>
            </a:r>
          </a:p>
        </p:txBody>
      </p:sp>
      <p:cxnSp>
        <p:nvCxnSpPr>
          <p:cNvPr id="47" name="Straight Connector 46">
            <a:extLst>
              <a:ext uri="{FF2B5EF4-FFF2-40B4-BE49-F238E27FC236}">
                <a16:creationId xmlns:a16="http://schemas.microsoft.com/office/drawing/2014/main" id="{9E6E45C7-3781-4923-B2FF-A18CE877A42C}"/>
              </a:ext>
            </a:extLst>
          </p:cNvPr>
          <p:cNvCxnSpPr/>
          <p:nvPr/>
        </p:nvCxnSpPr>
        <p:spPr>
          <a:xfrm flipH="1">
            <a:off x="481438" y="971600"/>
            <a:ext cx="576064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D6AE94C5-EC07-4464-8B22-E97E68BBBA11}"/>
              </a:ext>
            </a:extLst>
          </p:cNvPr>
          <p:cNvSpPr txBox="1"/>
          <p:nvPr/>
        </p:nvSpPr>
        <p:spPr>
          <a:xfrm>
            <a:off x="1434626" y="125700"/>
            <a:ext cx="4075713" cy="738664"/>
          </a:xfrm>
          <a:prstGeom prst="rect">
            <a:avLst/>
          </a:prstGeom>
          <a:noFill/>
        </p:spPr>
        <p:txBody>
          <a:bodyPr wrap="square" rtlCol="0">
            <a:spAutoFit/>
          </a:bodyPr>
          <a:lstStyle/>
          <a:p>
            <a:r>
              <a:rPr lang="en-US" b="1" dirty="0">
                <a:latin typeface="Arial Narrow" pitchFamily="34" charset="0"/>
              </a:rPr>
              <a:t>34. Finger on the pulse – </a:t>
            </a:r>
            <a:r>
              <a:rPr lang="en-US" sz="1200" dirty="0">
                <a:latin typeface="Arial Narrow" panose="020B0604020202020204" pitchFamily="34" charset="0"/>
                <a:cs typeface="Arial Narrow" panose="020B0604020202020204" pitchFamily="34" charset="0"/>
              </a:rPr>
              <a:t>Interpret evidence used to inform the monitoring, assessment and evaluation of risk in relation to pulse events, i.e. cyclone, storm surge, tsunami and floods.</a:t>
            </a:r>
            <a:endParaRPr lang="en-US" sz="800" i="1" dirty="0">
              <a:latin typeface="Arial Narrow" pitchFamily="34" charset="0"/>
            </a:endParaRPr>
          </a:p>
        </p:txBody>
      </p:sp>
      <p:sp>
        <p:nvSpPr>
          <p:cNvPr id="49" name="TextBox 17">
            <a:extLst>
              <a:ext uri="{FF2B5EF4-FFF2-40B4-BE49-F238E27FC236}">
                <a16:creationId xmlns:a16="http://schemas.microsoft.com/office/drawing/2014/main" id="{E6009115-1CBE-4358-B161-5F2D1A7AEB04}"/>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50" name="TextBox 49">
            <a:extLst>
              <a:ext uri="{FF2B5EF4-FFF2-40B4-BE49-F238E27FC236}">
                <a16:creationId xmlns:a16="http://schemas.microsoft.com/office/drawing/2014/main" id="{32FBA474-4F01-4AF9-84AF-A802870C66B9}"/>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53" name="TextBox 52">
            <a:extLst>
              <a:ext uri="{FF2B5EF4-FFF2-40B4-BE49-F238E27FC236}">
                <a16:creationId xmlns:a16="http://schemas.microsoft.com/office/drawing/2014/main" id="{1018910A-2F94-4FF1-8F31-0621291CC397}"/>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pic>
        <p:nvPicPr>
          <p:cNvPr id="7" name="Picture 6" descr="A screenshot of a computer&#10;&#10;Description automatically generated">
            <a:extLst>
              <a:ext uri="{FF2B5EF4-FFF2-40B4-BE49-F238E27FC236}">
                <a16:creationId xmlns:a16="http://schemas.microsoft.com/office/drawing/2014/main" id="{AFC59DC1-E05C-251F-B240-10A48FAEF721}"/>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51806" y="2317375"/>
            <a:ext cx="2786765" cy="1651169"/>
          </a:xfrm>
          <a:prstGeom prst="rect">
            <a:avLst/>
          </a:prstGeom>
        </p:spPr>
      </p:pic>
      <p:sp>
        <p:nvSpPr>
          <p:cNvPr id="8" name="TextBox 7">
            <a:extLst>
              <a:ext uri="{FF2B5EF4-FFF2-40B4-BE49-F238E27FC236}">
                <a16:creationId xmlns:a16="http://schemas.microsoft.com/office/drawing/2014/main" id="{C8ACE4E4-6E1E-DA19-BD06-0D654430010E}"/>
              </a:ext>
            </a:extLst>
          </p:cNvPr>
          <p:cNvSpPr txBox="1"/>
          <p:nvPr/>
        </p:nvSpPr>
        <p:spPr>
          <a:xfrm>
            <a:off x="984407" y="1996053"/>
            <a:ext cx="2948077" cy="307777"/>
          </a:xfrm>
          <a:prstGeom prst="rect">
            <a:avLst/>
          </a:prstGeom>
          <a:noFill/>
        </p:spPr>
        <p:txBody>
          <a:bodyPr wrap="square" rtlCol="0">
            <a:spAutoFit/>
          </a:bodyPr>
          <a:lstStyle/>
          <a:p>
            <a:r>
              <a:rPr lang="en-US" sz="1400" dirty="0" err="1">
                <a:latin typeface="Arial Narrow" panose="020B0604020202020204" pitchFamily="34" charset="0"/>
                <a:cs typeface="Arial Narrow" panose="020B0604020202020204" pitchFamily="34" charset="0"/>
              </a:rPr>
              <a:t>coastalrisk.com.au</a:t>
            </a:r>
            <a:endParaRPr lang="en-US" sz="1400" dirty="0">
              <a:latin typeface="Arial Narrow" panose="020B0604020202020204" pitchFamily="34" charset="0"/>
              <a:cs typeface="Arial Narrow" panose="020B0604020202020204" pitchFamily="34" charset="0"/>
            </a:endParaRPr>
          </a:p>
        </p:txBody>
      </p:sp>
      <p:pic>
        <p:nvPicPr>
          <p:cNvPr id="10" name="Picture 9" descr="A screenshot of a computer&#10;&#10;Description automatically generated">
            <a:extLst>
              <a:ext uri="{FF2B5EF4-FFF2-40B4-BE49-F238E27FC236}">
                <a16:creationId xmlns:a16="http://schemas.microsoft.com/office/drawing/2014/main" id="{DC26C53F-E262-5465-FC93-F80C9A5F5BAA}"/>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50000"/>
                    </a14:imgEffect>
                    <a14:imgEffect>
                      <a14:saturation sat="0"/>
                    </a14:imgEffect>
                  </a14:imgLayer>
                </a14:imgProps>
              </a:ext>
              <a:ext uri="{28A0092B-C50C-407E-A947-70E740481C1C}">
                <a14:useLocalDpi xmlns:a14="http://schemas.microsoft.com/office/drawing/2010/main" val="0"/>
              </a:ext>
            </a:extLst>
          </a:blip>
          <a:srcRect b="15455"/>
          <a:stretch/>
        </p:blipFill>
        <p:spPr>
          <a:xfrm>
            <a:off x="3500323" y="2316791"/>
            <a:ext cx="2765859" cy="1651170"/>
          </a:xfrm>
          <a:prstGeom prst="rect">
            <a:avLst/>
          </a:prstGeom>
        </p:spPr>
      </p:pic>
      <p:sp>
        <p:nvSpPr>
          <p:cNvPr id="11" name="TextBox 10">
            <a:extLst>
              <a:ext uri="{FF2B5EF4-FFF2-40B4-BE49-F238E27FC236}">
                <a16:creationId xmlns:a16="http://schemas.microsoft.com/office/drawing/2014/main" id="{9A4124C6-6865-DCC6-914B-B9FCAD944D07}"/>
              </a:ext>
            </a:extLst>
          </p:cNvPr>
          <p:cNvSpPr txBox="1"/>
          <p:nvPr/>
        </p:nvSpPr>
        <p:spPr>
          <a:xfrm>
            <a:off x="3380067" y="1951897"/>
            <a:ext cx="3093321" cy="307777"/>
          </a:xfrm>
          <a:prstGeom prst="rect">
            <a:avLst/>
          </a:prstGeom>
          <a:noFill/>
        </p:spPr>
        <p:txBody>
          <a:bodyPr wrap="square" rtlCol="0">
            <a:spAutoFit/>
          </a:bodyPr>
          <a:lstStyle/>
          <a:p>
            <a:r>
              <a:rPr lang="en-US" sz="1400" dirty="0" err="1">
                <a:latin typeface="Arial Narrow" panose="020B0604020202020204" pitchFamily="34" charset="0"/>
                <a:cs typeface="Arial Narrow" panose="020B0604020202020204" pitchFamily="34" charset="0"/>
              </a:rPr>
              <a:t>bom.gov.au</a:t>
            </a:r>
            <a:r>
              <a:rPr lang="en-US" sz="1400" dirty="0">
                <a:latin typeface="Arial Narrow" panose="020B0604020202020204" pitchFamily="34" charset="0"/>
                <a:cs typeface="Arial Narrow" panose="020B0604020202020204" pitchFamily="34" charset="0"/>
              </a:rPr>
              <a:t> (</a:t>
            </a:r>
            <a:r>
              <a:rPr lang="en-US" sz="1400" i="1" dirty="0">
                <a:latin typeface="Arial Narrow" panose="020B0604020202020204" pitchFamily="34" charset="0"/>
                <a:cs typeface="Arial Narrow" panose="020B0604020202020204" pitchFamily="34" charset="0"/>
              </a:rPr>
              <a:t>climate and past weather </a:t>
            </a:r>
            <a:r>
              <a:rPr lang="en-US" sz="1400" dirty="0">
                <a:latin typeface="Arial Narrow" panose="020B0604020202020204" pitchFamily="34" charset="0"/>
                <a:cs typeface="Arial Narrow" panose="020B0604020202020204" pitchFamily="34" charset="0"/>
              </a:rPr>
              <a:t>tab)</a:t>
            </a:r>
          </a:p>
        </p:txBody>
      </p:sp>
      <p:pic>
        <p:nvPicPr>
          <p:cNvPr id="13" name="Picture 12" descr="A screenshot of a computer&#10;&#10;Description automatically generated">
            <a:extLst>
              <a:ext uri="{FF2B5EF4-FFF2-40B4-BE49-F238E27FC236}">
                <a16:creationId xmlns:a16="http://schemas.microsoft.com/office/drawing/2014/main" id="{1BE6D5C2-0B89-62C5-19A7-462FA6CBEA13}"/>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580522" y="4549226"/>
            <a:ext cx="2763798" cy="1651158"/>
          </a:xfrm>
          <a:prstGeom prst="rect">
            <a:avLst/>
          </a:prstGeom>
        </p:spPr>
      </p:pic>
      <p:sp>
        <p:nvSpPr>
          <p:cNvPr id="14" name="TextBox 13">
            <a:extLst>
              <a:ext uri="{FF2B5EF4-FFF2-40B4-BE49-F238E27FC236}">
                <a16:creationId xmlns:a16="http://schemas.microsoft.com/office/drawing/2014/main" id="{DC6F3BC7-86C6-1B3D-E273-03679B2C89F6}"/>
              </a:ext>
            </a:extLst>
          </p:cNvPr>
          <p:cNvSpPr txBox="1"/>
          <p:nvPr/>
        </p:nvSpPr>
        <p:spPr>
          <a:xfrm>
            <a:off x="553578" y="4175666"/>
            <a:ext cx="2948077" cy="307777"/>
          </a:xfrm>
          <a:prstGeom prst="rect">
            <a:avLst/>
          </a:prstGeom>
          <a:noFill/>
        </p:spPr>
        <p:txBody>
          <a:bodyPr wrap="square" rtlCol="0">
            <a:spAutoFit/>
          </a:bodyPr>
          <a:lstStyle/>
          <a:p>
            <a:r>
              <a:rPr lang="en-US" sz="1400" dirty="0">
                <a:latin typeface="Arial Narrow" panose="020B0604020202020204" pitchFamily="34" charset="0"/>
                <a:cs typeface="Arial Narrow" panose="020B0604020202020204" pitchFamily="34" charset="0"/>
              </a:rPr>
              <a:t>https://</a:t>
            </a:r>
            <a:r>
              <a:rPr lang="en-US" sz="1400" dirty="0" err="1">
                <a:latin typeface="Arial Narrow" panose="020B0604020202020204" pitchFamily="34" charset="0"/>
                <a:cs typeface="Arial Narrow" panose="020B0604020202020204" pitchFamily="34" charset="0"/>
              </a:rPr>
              <a:t>floodcheck.information.qld.gov.au</a:t>
            </a:r>
            <a:r>
              <a:rPr lang="en-US" sz="1400" dirty="0">
                <a:latin typeface="Arial Narrow" panose="020B0604020202020204" pitchFamily="34" charset="0"/>
                <a:cs typeface="Arial Narrow" panose="020B0604020202020204" pitchFamily="34" charset="0"/>
              </a:rPr>
              <a:t>/</a:t>
            </a:r>
          </a:p>
        </p:txBody>
      </p:sp>
      <p:pic>
        <p:nvPicPr>
          <p:cNvPr id="16" name="Picture 15" descr="A screenshot of a map&#10;&#10;Description automatically generated">
            <a:extLst>
              <a:ext uri="{FF2B5EF4-FFF2-40B4-BE49-F238E27FC236}">
                <a16:creationId xmlns:a16="http://schemas.microsoft.com/office/drawing/2014/main" id="{8AAAB656-B094-3968-2766-528217A06F7A}"/>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451148" y="4558282"/>
            <a:ext cx="2787438" cy="1651157"/>
          </a:xfrm>
          <a:prstGeom prst="rect">
            <a:avLst/>
          </a:prstGeom>
        </p:spPr>
      </p:pic>
      <p:sp>
        <p:nvSpPr>
          <p:cNvPr id="17" name="TextBox 16">
            <a:extLst>
              <a:ext uri="{FF2B5EF4-FFF2-40B4-BE49-F238E27FC236}">
                <a16:creationId xmlns:a16="http://schemas.microsoft.com/office/drawing/2014/main" id="{309F980D-BE65-8A4F-1F45-4D3375F03250}"/>
              </a:ext>
            </a:extLst>
          </p:cNvPr>
          <p:cNvSpPr txBox="1"/>
          <p:nvPr/>
        </p:nvSpPr>
        <p:spPr>
          <a:xfrm>
            <a:off x="3397163" y="4067944"/>
            <a:ext cx="2972177" cy="523220"/>
          </a:xfrm>
          <a:prstGeom prst="rect">
            <a:avLst/>
          </a:prstGeom>
          <a:noFill/>
        </p:spPr>
        <p:txBody>
          <a:bodyPr wrap="square" rtlCol="0">
            <a:spAutoFit/>
          </a:bodyPr>
          <a:lstStyle/>
          <a:p>
            <a:r>
              <a:rPr lang="en-US" sz="1400" dirty="0">
                <a:latin typeface="Arial Narrow" panose="020B0604020202020204" pitchFamily="34" charset="0"/>
                <a:cs typeface="Arial Narrow" panose="020B0604020202020204" pitchFamily="34" charset="0"/>
              </a:rPr>
              <a:t>https://</a:t>
            </a:r>
            <a:r>
              <a:rPr lang="en-US" sz="1400" dirty="0" err="1">
                <a:latin typeface="Arial Narrow" panose="020B0604020202020204" pitchFamily="34" charset="0"/>
                <a:cs typeface="Arial Narrow" panose="020B0604020202020204" pitchFamily="34" charset="0"/>
              </a:rPr>
              <a:t>www.usgs.gov</a:t>
            </a:r>
            <a:r>
              <a:rPr lang="en-US" sz="1400" dirty="0">
                <a:latin typeface="Arial Narrow" panose="020B0604020202020204" pitchFamily="34" charset="0"/>
                <a:cs typeface="Arial Narrow" panose="020B0604020202020204" pitchFamily="34" charset="0"/>
              </a:rPr>
              <a:t>/programs/earthquake-hazards/earthquakes</a:t>
            </a:r>
          </a:p>
        </p:txBody>
      </p:sp>
      <p:pic>
        <p:nvPicPr>
          <p:cNvPr id="1026" name="Picture 2" descr="Mud Army | Brisbane City Council">
            <a:extLst>
              <a:ext uri="{FF2B5EF4-FFF2-40B4-BE49-F238E27FC236}">
                <a16:creationId xmlns:a16="http://schemas.microsoft.com/office/drawing/2014/main" id="{1742350C-F017-970B-A747-A8093361DE08}"/>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sharpenSoften amount="500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460308" y="6372200"/>
            <a:ext cx="5852771" cy="227336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381747F-7A7D-843F-6736-59964FC771D3}"/>
              </a:ext>
            </a:extLst>
          </p:cNvPr>
          <p:cNvSpPr txBox="1"/>
          <p:nvPr/>
        </p:nvSpPr>
        <p:spPr>
          <a:xfrm>
            <a:off x="460308" y="6430325"/>
            <a:ext cx="2403648" cy="276999"/>
          </a:xfrm>
          <a:prstGeom prst="rect">
            <a:avLst/>
          </a:prstGeom>
          <a:noFill/>
        </p:spPr>
        <p:txBody>
          <a:bodyPr wrap="square" rtlCol="0">
            <a:spAutoFit/>
          </a:bodyPr>
          <a:lstStyle/>
          <a:p>
            <a:r>
              <a:rPr lang="en-US" sz="1200" i="1" dirty="0">
                <a:solidFill>
                  <a:schemeClr val="bg1"/>
                </a:solidFill>
                <a:highlight>
                  <a:srgbClr val="000000"/>
                </a:highlight>
                <a:latin typeface="Arial Narrow" panose="020B0604020202020204" pitchFamily="34" charset="0"/>
                <a:cs typeface="Arial Narrow" panose="020B0604020202020204" pitchFamily="34" charset="0"/>
              </a:rPr>
              <a:t>Mud army </a:t>
            </a:r>
            <a:r>
              <a:rPr lang="en-US" sz="1200" dirty="0">
                <a:solidFill>
                  <a:schemeClr val="bg1"/>
                </a:solidFill>
                <a:highlight>
                  <a:srgbClr val="000000"/>
                </a:highlight>
                <a:latin typeface="Arial Narrow" panose="020B0604020202020204" pitchFamily="34" charset="0"/>
                <a:cs typeface="Arial Narrow" panose="020B0604020202020204" pitchFamily="34" charset="0"/>
              </a:rPr>
              <a:t>of the 2011 Brisbane floods </a:t>
            </a:r>
          </a:p>
        </p:txBody>
      </p:sp>
      <p:cxnSp>
        <p:nvCxnSpPr>
          <p:cNvPr id="3" name="Straight Connector 2">
            <a:extLst>
              <a:ext uri="{FF2B5EF4-FFF2-40B4-BE49-F238E27FC236}">
                <a16:creationId xmlns:a16="http://schemas.microsoft.com/office/drawing/2014/main" id="{93AA66F7-BA8F-78D0-DD1C-D6F98DC0EC7A}"/>
              </a:ext>
            </a:extLst>
          </p:cNvPr>
          <p:cNvCxnSpPr>
            <a:cxnSpLocks/>
          </p:cNvCxnSpPr>
          <p:nvPr/>
        </p:nvCxnSpPr>
        <p:spPr>
          <a:xfrm flipH="1">
            <a:off x="450023" y="8695457"/>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36">
            <a:extLst>
              <a:ext uri="{FF2B5EF4-FFF2-40B4-BE49-F238E27FC236}">
                <a16:creationId xmlns:a16="http://schemas.microsoft.com/office/drawing/2014/main" id="{066078AF-266A-D678-9701-1BC20E0CB24F}"/>
              </a:ext>
            </a:extLst>
          </p:cNvPr>
          <p:cNvSpPr txBox="1"/>
          <p:nvPr/>
        </p:nvSpPr>
        <p:spPr>
          <a:xfrm>
            <a:off x="404664" y="8695456"/>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12" name="TextBox 36">
            <a:extLst>
              <a:ext uri="{FF2B5EF4-FFF2-40B4-BE49-F238E27FC236}">
                <a16:creationId xmlns:a16="http://schemas.microsoft.com/office/drawing/2014/main" id="{A96DBC59-F6B7-FAFC-4A70-F3541639C990}"/>
              </a:ext>
            </a:extLst>
          </p:cNvPr>
          <p:cNvSpPr txBox="1"/>
          <p:nvPr/>
        </p:nvSpPr>
        <p:spPr>
          <a:xfrm>
            <a:off x="2913144" y="8702878"/>
            <a:ext cx="3147961"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Inquiry</a:t>
            </a:r>
            <a:endParaRPr lang="en-AU" sz="1100" b="1" dirty="0">
              <a:latin typeface="Arial Narrow" pitchFamily="34" charset="0"/>
            </a:endParaRPr>
          </a:p>
        </p:txBody>
      </p:sp>
      <p:sp>
        <p:nvSpPr>
          <p:cNvPr id="15" name="TextBox 14">
            <a:extLst>
              <a:ext uri="{FF2B5EF4-FFF2-40B4-BE49-F238E27FC236}">
                <a16:creationId xmlns:a16="http://schemas.microsoft.com/office/drawing/2014/main" id="{22C71D48-2B40-E3CD-475A-C7E485D22D28}"/>
              </a:ext>
            </a:extLst>
          </p:cNvPr>
          <p:cNvSpPr txBox="1"/>
          <p:nvPr/>
        </p:nvSpPr>
        <p:spPr>
          <a:xfrm>
            <a:off x="6001171" y="8687489"/>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 59</a:t>
            </a:r>
          </a:p>
        </p:txBody>
      </p:sp>
    </p:spTree>
    <p:extLst>
      <p:ext uri="{BB962C8B-B14F-4D97-AF65-F5344CB8AC3E}">
        <p14:creationId xmlns:p14="http://schemas.microsoft.com/office/powerpoint/2010/main" val="32394436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BF8EEF81-2867-46C8-9EA7-DE1F06E11171}"/>
              </a:ext>
            </a:extLst>
          </p:cNvPr>
          <p:cNvCxnSpPr/>
          <p:nvPr/>
        </p:nvCxnSpPr>
        <p:spPr>
          <a:xfrm flipH="1">
            <a:off x="564258" y="984989"/>
            <a:ext cx="567782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9FB6A293-4AE9-420C-97BD-104EB577F5DB}"/>
              </a:ext>
            </a:extLst>
          </p:cNvPr>
          <p:cNvSpPr txBox="1"/>
          <p:nvPr/>
        </p:nvSpPr>
        <p:spPr>
          <a:xfrm>
            <a:off x="1410717" y="61659"/>
            <a:ext cx="4106515" cy="923330"/>
          </a:xfrm>
          <a:prstGeom prst="rect">
            <a:avLst/>
          </a:prstGeom>
          <a:noFill/>
        </p:spPr>
        <p:txBody>
          <a:bodyPr wrap="square" rtlCol="0">
            <a:spAutoFit/>
          </a:bodyPr>
          <a:lstStyle/>
          <a:p>
            <a:r>
              <a:rPr lang="en-US" b="1" dirty="0">
                <a:latin typeface="Arial Narrow" pitchFamily="34" charset="0"/>
              </a:rPr>
              <a:t>35. Shifting Sands - </a:t>
            </a:r>
            <a:r>
              <a:rPr lang="en-US" sz="1200" dirty="0" err="1">
                <a:latin typeface="Arial Narrow" pitchFamily="34" charset="0"/>
              </a:rPr>
              <a:t>Analyse</a:t>
            </a:r>
            <a:r>
              <a:rPr lang="en-US" sz="1200" dirty="0">
                <a:latin typeface="Arial Narrow" pitchFamily="34" charset="0"/>
              </a:rPr>
              <a:t> evidence from the use of </a:t>
            </a:r>
            <a:r>
              <a:rPr lang="en-US" sz="1200" dirty="0" err="1">
                <a:latin typeface="Arial Narrow" pitchFamily="34" charset="0"/>
              </a:rPr>
              <a:t>groynes</a:t>
            </a:r>
            <a:r>
              <a:rPr lang="en-US" sz="1200" dirty="0">
                <a:latin typeface="Arial Narrow" pitchFamily="34" charset="0"/>
              </a:rPr>
              <a:t>, river walls and sand bypass systems to determine the effects on longshore drift for a beach system resource, e.g. the Delft report; Griffith University Centre for Coastal Management.</a:t>
            </a:r>
            <a:endParaRPr lang="en-US" sz="900" dirty="0">
              <a:latin typeface="Arial Narrow" pitchFamily="34" charset="0"/>
            </a:endParaRPr>
          </a:p>
        </p:txBody>
      </p:sp>
      <p:sp>
        <p:nvSpPr>
          <p:cNvPr id="33" name="TextBox 17">
            <a:extLst>
              <a:ext uri="{FF2B5EF4-FFF2-40B4-BE49-F238E27FC236}">
                <a16:creationId xmlns:a16="http://schemas.microsoft.com/office/drawing/2014/main" id="{A4BD9CD8-3130-4017-86B5-6922FC8167A7}"/>
              </a:ext>
            </a:extLst>
          </p:cNvPr>
          <p:cNvSpPr txBox="1"/>
          <p:nvPr/>
        </p:nvSpPr>
        <p:spPr>
          <a:xfrm>
            <a:off x="5486430" y="146139"/>
            <a:ext cx="117085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dirty="0">
                <a:latin typeface="Arial Narrow" pitchFamily="34" charset="0"/>
              </a:rPr>
              <a:t>Name:</a:t>
            </a:r>
          </a:p>
          <a:p>
            <a:endParaRPr lang="en-US" sz="1200" b="1" dirty="0">
              <a:latin typeface="Arial Narrow" pitchFamily="34" charset="0"/>
            </a:endParaRPr>
          </a:p>
          <a:p>
            <a:r>
              <a:rPr lang="en-US" sz="1200" b="1" dirty="0">
                <a:latin typeface="Arial Narrow" pitchFamily="34" charset="0"/>
              </a:rPr>
              <a:t>Date: </a:t>
            </a:r>
          </a:p>
        </p:txBody>
      </p:sp>
      <p:sp>
        <p:nvSpPr>
          <p:cNvPr id="34" name="TextBox 33">
            <a:extLst>
              <a:ext uri="{FF2B5EF4-FFF2-40B4-BE49-F238E27FC236}">
                <a16:creationId xmlns:a16="http://schemas.microsoft.com/office/drawing/2014/main" id="{4985DB7E-B411-4F1F-AC61-3E2825C63F41}"/>
              </a:ext>
            </a:extLst>
          </p:cNvPr>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sp>
        <p:nvSpPr>
          <p:cNvPr id="35" name="TextBox 34">
            <a:extLst>
              <a:ext uri="{FF2B5EF4-FFF2-40B4-BE49-F238E27FC236}">
                <a16:creationId xmlns:a16="http://schemas.microsoft.com/office/drawing/2014/main" id="{F0E1C2A8-A26C-42AE-91C0-31D2BA8FCC83}"/>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sp>
        <p:nvSpPr>
          <p:cNvPr id="6" name="TextBox 5">
            <a:extLst>
              <a:ext uri="{FF2B5EF4-FFF2-40B4-BE49-F238E27FC236}">
                <a16:creationId xmlns:a16="http://schemas.microsoft.com/office/drawing/2014/main" id="{68EDB7EC-8B46-6B3A-D17E-413570B71285}"/>
              </a:ext>
            </a:extLst>
          </p:cNvPr>
          <p:cNvSpPr txBox="1"/>
          <p:nvPr/>
        </p:nvSpPr>
        <p:spPr>
          <a:xfrm>
            <a:off x="529986" y="1025808"/>
            <a:ext cx="5724212" cy="861774"/>
          </a:xfrm>
          <a:prstGeom prst="rect">
            <a:avLst/>
          </a:prstGeom>
          <a:noFill/>
        </p:spPr>
        <p:txBody>
          <a:bodyPr wrap="square">
            <a:spAutoFit/>
          </a:bodyPr>
          <a:lstStyle/>
          <a:p>
            <a:r>
              <a:rPr lang="en-AU" sz="1400" b="1" dirty="0">
                <a:solidFill>
                  <a:srgbClr val="333333"/>
                </a:solidFill>
                <a:effectLst/>
                <a:latin typeface="Arial Narrow" panose="020B0606020202030204" pitchFamily="34" charset="0"/>
              </a:rPr>
              <a:t>The Delft Report</a:t>
            </a:r>
          </a:p>
          <a:p>
            <a:pPr algn="just"/>
            <a:r>
              <a:rPr lang="en-AU" sz="1200" dirty="0">
                <a:solidFill>
                  <a:srgbClr val="333333"/>
                </a:solidFill>
                <a:effectLst/>
                <a:latin typeface="Arial Narrow" panose="020B0606020202030204" pitchFamily="34" charset="0"/>
              </a:rPr>
              <a:t>Following cyclone damage of 1967, the Delft report recommended an extensive sand nourishment regime across all </a:t>
            </a:r>
            <a:r>
              <a:rPr lang="en-AU" sz="1200" dirty="0">
                <a:solidFill>
                  <a:srgbClr val="333333"/>
                </a:solidFill>
                <a:latin typeface="Arial Narrow" panose="020B0606020202030204" pitchFamily="34" charset="0"/>
              </a:rPr>
              <a:t>Gold Coast </a:t>
            </a:r>
            <a:r>
              <a:rPr lang="en-AU" sz="1200" dirty="0">
                <a:solidFill>
                  <a:srgbClr val="333333"/>
                </a:solidFill>
                <a:effectLst/>
                <a:latin typeface="Arial Narrow" panose="020B0606020202030204" pitchFamily="34" charset="0"/>
              </a:rPr>
              <a:t>beaches in volumes large enough to withstand a similar event. Since then, Gold Coast beaches have been adorned with groynes, river walls and sand bypass systems. </a:t>
            </a:r>
          </a:p>
        </p:txBody>
      </p:sp>
      <p:sp>
        <p:nvSpPr>
          <p:cNvPr id="7" name="TextBox 6">
            <a:extLst>
              <a:ext uri="{FF2B5EF4-FFF2-40B4-BE49-F238E27FC236}">
                <a16:creationId xmlns:a16="http://schemas.microsoft.com/office/drawing/2014/main" id="{EB462AE1-B677-3AC1-049E-D1373EFD3DA7}"/>
              </a:ext>
            </a:extLst>
          </p:cNvPr>
          <p:cNvSpPr txBox="1"/>
          <p:nvPr/>
        </p:nvSpPr>
        <p:spPr>
          <a:xfrm>
            <a:off x="564258" y="1935804"/>
            <a:ext cx="5751535" cy="1569660"/>
          </a:xfrm>
          <a:prstGeom prst="rect">
            <a:avLst/>
          </a:prstGeom>
          <a:solidFill>
            <a:schemeClr val="bg1">
              <a:lumMod val="85000"/>
            </a:schemeClr>
          </a:solidFill>
        </p:spPr>
        <p:txBody>
          <a:bodyPr wrap="square">
            <a:spAutoFit/>
          </a:bodyPr>
          <a:lstStyle/>
          <a:p>
            <a:pPr algn="just"/>
            <a:r>
              <a:rPr lang="en-AU" sz="1200" b="1" dirty="0">
                <a:latin typeface="Arial Narrow" panose="020B0606020202030204" pitchFamily="34" charset="0"/>
              </a:rPr>
              <a:t>Groyne: </a:t>
            </a:r>
            <a:r>
              <a:rPr lang="en-AU" sz="1200" dirty="0">
                <a:latin typeface="Arial Narrow" panose="020B0606020202030204" pitchFamily="34" charset="0"/>
              </a:rPr>
              <a:t>A structure built perpendicular to the shoreline designed to trap sand moving along the shore due to the longshore drift. A groin or group of groins usually extend to the end of the surf zone and are used primarily to replenish or stabilize beaches.</a:t>
            </a:r>
          </a:p>
          <a:p>
            <a:pPr algn="just"/>
            <a:r>
              <a:rPr lang="en-US" sz="1200" b="1" dirty="0">
                <a:latin typeface="Arial Narrow" panose="020B0606020202030204" pitchFamily="34" charset="0"/>
              </a:rPr>
              <a:t>River wall </a:t>
            </a:r>
            <a:r>
              <a:rPr lang="en-US" sz="1200" dirty="0">
                <a:latin typeface="Arial Narrow" panose="020B0606020202030204" pitchFamily="34" charset="0"/>
              </a:rPr>
              <a:t>(also called breakwater, training walls or seawall): a wall, bank, or jetty built to confine and direct the flow of a river or tide.</a:t>
            </a:r>
          </a:p>
          <a:p>
            <a:pPr algn="just"/>
            <a:r>
              <a:rPr lang="en-US" sz="1200" b="1" dirty="0">
                <a:latin typeface="Arial Narrow" panose="020B0606020202030204" pitchFamily="34" charset="0"/>
              </a:rPr>
              <a:t>Sand bypass system: </a:t>
            </a:r>
            <a:r>
              <a:rPr lang="en-US" sz="1200" dirty="0">
                <a:latin typeface="Arial Narrow" panose="020B0606020202030204" pitchFamily="34" charset="0"/>
              </a:rPr>
              <a:t>Completed in 1986, the Gold Coast Sand Bypass System was the first of its kind in the world. The system pumps 500,000 cubic </a:t>
            </a:r>
            <a:r>
              <a:rPr lang="en-US" sz="1200" dirty="0" err="1">
                <a:latin typeface="Arial Narrow" panose="020B0606020202030204" pitchFamily="34" charset="0"/>
              </a:rPr>
              <a:t>metres</a:t>
            </a:r>
            <a:r>
              <a:rPr lang="en-US" sz="1200" dirty="0">
                <a:latin typeface="Arial Narrow" panose="020B0606020202030204" pitchFamily="34" charset="0"/>
              </a:rPr>
              <a:t> of sand northwards every year to ensure the Seaway entrance remains clear. It cost $50 million to build </a:t>
            </a:r>
            <a:r>
              <a:rPr lang="en-US" sz="1200" baseline="30000" dirty="0">
                <a:latin typeface="Arial Narrow" panose="020B0606020202030204" pitchFamily="34" charset="0"/>
              </a:rPr>
              <a:t>[1] </a:t>
            </a:r>
            <a:r>
              <a:rPr lang="en-US" sz="1200" dirty="0">
                <a:latin typeface="Arial Narrow" panose="020B0606020202030204" pitchFamily="34" charset="0"/>
              </a:rPr>
              <a:t>. </a:t>
            </a:r>
          </a:p>
        </p:txBody>
      </p:sp>
      <p:pic>
        <p:nvPicPr>
          <p:cNvPr id="10" name="Picture 2" descr="Sand Bypass System">
            <a:extLst>
              <a:ext uri="{FF2B5EF4-FFF2-40B4-BE49-F238E27FC236}">
                <a16:creationId xmlns:a16="http://schemas.microsoft.com/office/drawing/2014/main" id="{560E28E1-48C2-0B24-72C4-451FEA2D371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594273" y="3691997"/>
            <a:ext cx="5756912" cy="4264379"/>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a:extLst>
              <a:ext uri="{FF2B5EF4-FFF2-40B4-BE49-F238E27FC236}">
                <a16:creationId xmlns:a16="http://schemas.microsoft.com/office/drawing/2014/main" id="{421810AD-D0EC-DDF8-69A4-C8A469CD9E6C}"/>
              </a:ext>
            </a:extLst>
          </p:cNvPr>
          <p:cNvCxnSpPr>
            <a:cxnSpLocks/>
          </p:cNvCxnSpPr>
          <p:nvPr/>
        </p:nvCxnSpPr>
        <p:spPr>
          <a:xfrm>
            <a:off x="594273" y="5674139"/>
            <a:ext cx="5787055"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B22AC306-C361-8915-B71A-354A365D8E54}"/>
              </a:ext>
            </a:extLst>
          </p:cNvPr>
          <p:cNvSpPr txBox="1"/>
          <p:nvPr/>
        </p:nvSpPr>
        <p:spPr>
          <a:xfrm>
            <a:off x="450510" y="8495248"/>
            <a:ext cx="6263727" cy="215444"/>
          </a:xfrm>
          <a:prstGeom prst="rect">
            <a:avLst/>
          </a:prstGeom>
          <a:noFill/>
        </p:spPr>
        <p:txBody>
          <a:bodyPr wrap="square" rtlCol="0">
            <a:spAutoFit/>
          </a:bodyPr>
          <a:lstStyle/>
          <a:p>
            <a:r>
              <a:rPr lang="en-US" sz="800" baseline="30000" dirty="0">
                <a:latin typeface="Arial Narrow" panose="020B0606020202030204" pitchFamily="34" charset="0"/>
              </a:rPr>
              <a:t>[1] </a:t>
            </a:r>
            <a:r>
              <a:rPr lang="en-US" sz="800" dirty="0">
                <a:latin typeface="Arial Narrow" panose="020B0606020202030204" pitchFamily="34" charset="0"/>
              </a:rPr>
              <a:t>Gold Coast </a:t>
            </a:r>
            <a:r>
              <a:rPr lang="en-US" sz="800" dirty="0" err="1">
                <a:latin typeface="Arial Narrow" panose="020B0606020202030204" pitchFamily="34" charset="0"/>
              </a:rPr>
              <a:t>WaterWays</a:t>
            </a:r>
            <a:r>
              <a:rPr lang="en-US" sz="800" dirty="0">
                <a:latin typeface="Arial Narrow" panose="020B0606020202030204" pitchFamily="34" charset="0"/>
              </a:rPr>
              <a:t> Authority (2023). Sandy Bypass System. Accessed 12 July 2023 from: https://</a:t>
            </a:r>
            <a:r>
              <a:rPr lang="en-US" sz="800" dirty="0" err="1">
                <a:latin typeface="Arial Narrow" panose="020B0606020202030204" pitchFamily="34" charset="0"/>
              </a:rPr>
              <a:t>gcwa.qld.gov.au</a:t>
            </a:r>
            <a:r>
              <a:rPr lang="en-US" sz="800" dirty="0">
                <a:latin typeface="Arial Narrow" panose="020B0606020202030204" pitchFamily="34" charset="0"/>
              </a:rPr>
              <a:t>/portfolio-item/sand-bypass-system/</a:t>
            </a:r>
          </a:p>
        </p:txBody>
      </p:sp>
      <p:sp>
        <p:nvSpPr>
          <p:cNvPr id="15" name="Rectangle 14">
            <a:extLst>
              <a:ext uri="{FF2B5EF4-FFF2-40B4-BE49-F238E27FC236}">
                <a16:creationId xmlns:a16="http://schemas.microsoft.com/office/drawing/2014/main" id="{8FC15486-02E8-ABEA-8139-B947C1F61D43}"/>
              </a:ext>
            </a:extLst>
          </p:cNvPr>
          <p:cNvSpPr/>
          <p:nvPr/>
        </p:nvSpPr>
        <p:spPr>
          <a:xfrm>
            <a:off x="594273" y="8028384"/>
            <a:ext cx="5756912" cy="46686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607FD526-88D5-B770-C378-EADA88DCCC43}"/>
              </a:ext>
            </a:extLst>
          </p:cNvPr>
          <p:cNvSpPr txBox="1"/>
          <p:nvPr/>
        </p:nvSpPr>
        <p:spPr>
          <a:xfrm>
            <a:off x="580590" y="8086651"/>
            <a:ext cx="5872746" cy="276999"/>
          </a:xfrm>
          <a:prstGeom prst="rect">
            <a:avLst/>
          </a:prstGeom>
          <a:noFill/>
        </p:spPr>
        <p:txBody>
          <a:bodyPr wrap="square" rtlCol="0">
            <a:spAutoFit/>
          </a:bodyPr>
          <a:lstStyle/>
          <a:p>
            <a:r>
              <a:rPr lang="en-US" sz="1200" dirty="0">
                <a:solidFill>
                  <a:schemeClr val="bg1"/>
                </a:solidFill>
                <a:latin typeface="Arial Narrow" panose="020B0606020202030204" pitchFamily="34" charset="0"/>
              </a:rPr>
              <a:t>Question: how many sand bypass systems are there on the Gold Coast? Ans. </a:t>
            </a:r>
          </a:p>
        </p:txBody>
      </p:sp>
      <p:sp>
        <p:nvSpPr>
          <p:cNvPr id="2" name="Left Arrow 1">
            <a:extLst>
              <a:ext uri="{FF2B5EF4-FFF2-40B4-BE49-F238E27FC236}">
                <a16:creationId xmlns:a16="http://schemas.microsoft.com/office/drawing/2014/main" id="{C1EF8231-7BD5-3AE7-38FB-482922B8A652}"/>
              </a:ext>
            </a:extLst>
          </p:cNvPr>
          <p:cNvSpPr/>
          <p:nvPr/>
        </p:nvSpPr>
        <p:spPr>
          <a:xfrm>
            <a:off x="3171150" y="6169726"/>
            <a:ext cx="576064" cy="296501"/>
          </a:xfrm>
          <a:prstGeom prst="leftArrow">
            <a:avLst/>
          </a:prstGeom>
          <a:solidFill>
            <a:schemeClr val="bg1"/>
          </a:soli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a:extLst>
              <a:ext uri="{FF2B5EF4-FFF2-40B4-BE49-F238E27FC236}">
                <a16:creationId xmlns:a16="http://schemas.microsoft.com/office/drawing/2014/main" id="{2141AC6E-A5DB-0766-9DF8-0FD564D422F3}"/>
              </a:ext>
            </a:extLst>
          </p:cNvPr>
          <p:cNvSpPr/>
          <p:nvPr/>
        </p:nvSpPr>
        <p:spPr>
          <a:xfrm>
            <a:off x="4077072" y="6201049"/>
            <a:ext cx="2165006" cy="296515"/>
          </a:xfrm>
          <a:prstGeom prst="rightArrow">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646D35E-0E0A-695F-A939-B9B5121E1049}"/>
              </a:ext>
            </a:extLst>
          </p:cNvPr>
          <p:cNvSpPr txBox="1"/>
          <p:nvPr/>
        </p:nvSpPr>
        <p:spPr>
          <a:xfrm>
            <a:off x="4077072" y="6249278"/>
            <a:ext cx="2071046" cy="200055"/>
          </a:xfrm>
          <a:prstGeom prst="rect">
            <a:avLst/>
          </a:prstGeom>
          <a:noFill/>
        </p:spPr>
        <p:txBody>
          <a:bodyPr wrap="square" rtlCol="0">
            <a:spAutoFit/>
          </a:bodyPr>
          <a:lstStyle/>
          <a:p>
            <a:r>
              <a:rPr lang="en-US" sz="700" dirty="0"/>
              <a:t>new pipeline – Surfers Paradise Sand Bypass System</a:t>
            </a:r>
          </a:p>
        </p:txBody>
      </p:sp>
      <p:sp>
        <p:nvSpPr>
          <p:cNvPr id="11" name="TextBox 10">
            <a:extLst>
              <a:ext uri="{FF2B5EF4-FFF2-40B4-BE49-F238E27FC236}">
                <a16:creationId xmlns:a16="http://schemas.microsoft.com/office/drawing/2014/main" id="{DD22DDB0-814D-24D2-F569-F100E3778685}"/>
              </a:ext>
            </a:extLst>
          </p:cNvPr>
          <p:cNvSpPr txBox="1"/>
          <p:nvPr/>
        </p:nvSpPr>
        <p:spPr>
          <a:xfrm>
            <a:off x="3190063" y="6217948"/>
            <a:ext cx="887009" cy="200055"/>
          </a:xfrm>
          <a:prstGeom prst="rect">
            <a:avLst/>
          </a:prstGeom>
          <a:noFill/>
        </p:spPr>
        <p:txBody>
          <a:bodyPr wrap="square" rtlCol="0">
            <a:spAutoFit/>
          </a:bodyPr>
          <a:lstStyle/>
          <a:p>
            <a:r>
              <a:rPr lang="en-US" sz="700" dirty="0"/>
              <a:t>Sand bypass</a:t>
            </a:r>
          </a:p>
        </p:txBody>
      </p:sp>
      <p:sp>
        <p:nvSpPr>
          <p:cNvPr id="13" name="Rectangle 12">
            <a:extLst>
              <a:ext uri="{FF2B5EF4-FFF2-40B4-BE49-F238E27FC236}">
                <a16:creationId xmlns:a16="http://schemas.microsoft.com/office/drawing/2014/main" id="{167E4250-3743-503D-844E-42236F28CB76}"/>
              </a:ext>
            </a:extLst>
          </p:cNvPr>
          <p:cNvSpPr/>
          <p:nvPr/>
        </p:nvSpPr>
        <p:spPr>
          <a:xfrm>
            <a:off x="4990005" y="8042764"/>
            <a:ext cx="1338009" cy="40859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lumMod val="50000"/>
                  </a:schemeClr>
                </a:solidFill>
                <a:latin typeface="Comic Sans MS" panose="030F0902030302020204" pitchFamily="66" charset="0"/>
              </a:rPr>
              <a:t>2</a:t>
            </a:r>
          </a:p>
        </p:txBody>
      </p:sp>
      <p:cxnSp>
        <p:nvCxnSpPr>
          <p:cNvPr id="22" name="Straight Connector 21">
            <a:extLst>
              <a:ext uri="{FF2B5EF4-FFF2-40B4-BE49-F238E27FC236}">
                <a16:creationId xmlns:a16="http://schemas.microsoft.com/office/drawing/2014/main" id="{D1A05B04-7A67-EB5F-44E9-738E6C31E8AA}"/>
              </a:ext>
            </a:extLst>
          </p:cNvPr>
          <p:cNvCxnSpPr>
            <a:cxnSpLocks/>
          </p:cNvCxnSpPr>
          <p:nvPr/>
        </p:nvCxnSpPr>
        <p:spPr>
          <a:xfrm flipH="1">
            <a:off x="548680" y="8710692"/>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36">
            <a:extLst>
              <a:ext uri="{FF2B5EF4-FFF2-40B4-BE49-F238E27FC236}">
                <a16:creationId xmlns:a16="http://schemas.microsoft.com/office/drawing/2014/main" id="{404FCEC3-2199-742B-28A3-053C568A4AC5}"/>
              </a:ext>
            </a:extLst>
          </p:cNvPr>
          <p:cNvSpPr txBox="1"/>
          <p:nvPr/>
        </p:nvSpPr>
        <p:spPr>
          <a:xfrm>
            <a:off x="476672" y="8695456"/>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sp>
        <p:nvSpPr>
          <p:cNvPr id="24" name="TextBox 36">
            <a:extLst>
              <a:ext uri="{FF2B5EF4-FFF2-40B4-BE49-F238E27FC236}">
                <a16:creationId xmlns:a16="http://schemas.microsoft.com/office/drawing/2014/main" id="{591ABEBF-512A-C796-15EC-4C8EEDDD0893}"/>
              </a:ext>
            </a:extLst>
          </p:cNvPr>
          <p:cNvSpPr txBox="1"/>
          <p:nvPr/>
        </p:nvSpPr>
        <p:spPr>
          <a:xfrm>
            <a:off x="2902295" y="8702878"/>
            <a:ext cx="2038873"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Unit 1 Topic 2 Science Inquiry</a:t>
            </a:r>
            <a:endParaRPr lang="en-AU" sz="1100" b="1" dirty="0">
              <a:latin typeface="Arial Narrow" pitchFamily="34" charset="0"/>
            </a:endParaRPr>
          </a:p>
        </p:txBody>
      </p:sp>
      <p:sp>
        <p:nvSpPr>
          <p:cNvPr id="25" name="TextBox 24">
            <a:extLst>
              <a:ext uri="{FF2B5EF4-FFF2-40B4-BE49-F238E27FC236}">
                <a16:creationId xmlns:a16="http://schemas.microsoft.com/office/drawing/2014/main" id="{9929E71A-A672-FD23-FAB7-BA7C52D14B16}"/>
              </a:ext>
            </a:extLst>
          </p:cNvPr>
          <p:cNvSpPr txBox="1"/>
          <p:nvPr/>
        </p:nvSpPr>
        <p:spPr>
          <a:xfrm>
            <a:off x="6073179" y="8687489"/>
            <a:ext cx="524173" cy="276999"/>
          </a:xfrm>
          <a:prstGeom prst="rect">
            <a:avLst/>
          </a:prstGeom>
          <a:noFill/>
        </p:spPr>
        <p:txBody>
          <a:bodyPr wrap="square" rtlCol="0">
            <a:spAutoFit/>
          </a:bodyPr>
          <a:lstStyle/>
          <a:p>
            <a:r>
              <a:rPr lang="en-US" sz="1200" dirty="0">
                <a:latin typeface="Arial Narrow" panose="020B0604020202020204" pitchFamily="34" charset="0"/>
                <a:cs typeface="Arial Narrow" panose="020B0604020202020204" pitchFamily="34" charset="0"/>
              </a:rPr>
              <a:t> 60</a:t>
            </a:r>
          </a:p>
        </p:txBody>
      </p:sp>
    </p:spTree>
    <p:extLst>
      <p:ext uri="{BB962C8B-B14F-4D97-AF65-F5344CB8AC3E}">
        <p14:creationId xmlns:p14="http://schemas.microsoft.com/office/powerpoint/2010/main" val="4039561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D63E57B-D764-9701-964E-A16A97D371CC}"/>
              </a:ext>
            </a:extLst>
          </p:cNvPr>
          <p:cNvSpPr txBox="1"/>
          <p:nvPr/>
        </p:nvSpPr>
        <p:spPr>
          <a:xfrm>
            <a:off x="944724" y="8388424"/>
            <a:ext cx="4968552" cy="276999"/>
          </a:xfrm>
          <a:prstGeom prst="rect">
            <a:avLst/>
          </a:prstGeom>
          <a:noFill/>
        </p:spPr>
        <p:txBody>
          <a:bodyPr wrap="square" rtlCol="0">
            <a:spAutoFit/>
          </a:bodyPr>
          <a:lstStyle/>
          <a:p>
            <a:pPr algn="ctr"/>
            <a:r>
              <a:rPr lang="en-US" sz="1200" dirty="0">
                <a:latin typeface="Arial Narrow" panose="020B0604020202020204" pitchFamily="34" charset="0"/>
                <a:cs typeface="Arial Narrow" panose="020B0604020202020204" pitchFamily="34" charset="0"/>
              </a:rPr>
              <a:t>This page is intentionally blank</a:t>
            </a:r>
          </a:p>
        </p:txBody>
      </p:sp>
    </p:spTree>
    <p:extLst>
      <p:ext uri="{BB962C8B-B14F-4D97-AF65-F5344CB8AC3E}">
        <p14:creationId xmlns:p14="http://schemas.microsoft.com/office/powerpoint/2010/main" val="18256736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205237" y="231574"/>
            <a:ext cx="4191130" cy="523220"/>
          </a:xfrm>
          <a:prstGeom prst="rect">
            <a:avLst/>
          </a:prstGeom>
          <a:noFill/>
        </p:spPr>
        <p:txBody>
          <a:bodyPr wrap="square" rtlCol="0">
            <a:spAutoFit/>
          </a:bodyPr>
          <a:lstStyle/>
          <a:p>
            <a:r>
              <a:rPr lang="en-US" sz="2800" b="1" dirty="0">
                <a:latin typeface="Arial Narrow" pitchFamily="34" charset="0"/>
              </a:rPr>
              <a:t>Cognitive Verbs</a:t>
            </a:r>
          </a:p>
        </p:txBody>
      </p: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graphicFrame>
        <p:nvGraphicFramePr>
          <p:cNvPr id="11" name="Table 10"/>
          <p:cNvGraphicFramePr>
            <a:graphicFrameLocks noGrp="1"/>
          </p:cNvGraphicFramePr>
          <p:nvPr/>
        </p:nvGraphicFramePr>
        <p:xfrm>
          <a:off x="552195" y="1037664"/>
          <a:ext cx="5788898" cy="7683918"/>
        </p:xfrm>
        <a:graphic>
          <a:graphicData uri="http://schemas.openxmlformats.org/drawingml/2006/table">
            <a:tbl>
              <a:tblPr firstRow="1" bandRow="1">
                <a:tableStyleId>{5940675A-B579-460E-94D1-54222C63F5DA}</a:tableStyleId>
              </a:tblPr>
              <a:tblGrid>
                <a:gridCol w="1004597">
                  <a:extLst>
                    <a:ext uri="{9D8B030D-6E8A-4147-A177-3AD203B41FA5}">
                      <a16:colId xmlns:a16="http://schemas.microsoft.com/office/drawing/2014/main" val="20000"/>
                    </a:ext>
                  </a:extLst>
                </a:gridCol>
                <a:gridCol w="4784301">
                  <a:extLst>
                    <a:ext uri="{9D8B030D-6E8A-4147-A177-3AD203B41FA5}">
                      <a16:colId xmlns:a16="http://schemas.microsoft.com/office/drawing/2014/main" val="20001"/>
                    </a:ext>
                  </a:extLst>
                </a:gridCol>
              </a:tblGrid>
              <a:tr h="456737">
                <a:tc>
                  <a:txBody>
                    <a:bodyPr/>
                    <a:lstStyle/>
                    <a:p>
                      <a:r>
                        <a:rPr lang="en-AU" sz="1050" b="1" dirty="0">
                          <a:latin typeface="Arial Narrow" panose="020B0606020202030204" pitchFamily="34" charset="0"/>
                        </a:rPr>
                        <a:t>Cognitive</a:t>
                      </a:r>
                      <a:r>
                        <a:rPr lang="en-AU" sz="1050" b="1" baseline="0" dirty="0">
                          <a:latin typeface="Arial Narrow" panose="020B0606020202030204" pitchFamily="34" charset="0"/>
                        </a:rPr>
                        <a:t> Verb</a:t>
                      </a:r>
                      <a:endParaRPr lang="en-AU" sz="1050" b="1" dirty="0">
                        <a:latin typeface="Arial Narrow" panose="020B0606020202030204" pitchFamily="34" charset="0"/>
                      </a:endParaRPr>
                    </a:p>
                  </a:txBody>
                  <a:tcPr>
                    <a:solidFill>
                      <a:schemeClr val="bg1">
                        <a:lumMod val="85000"/>
                      </a:schemeClr>
                    </a:solidFill>
                  </a:tcPr>
                </a:tc>
                <a:tc>
                  <a:txBody>
                    <a:bodyPr/>
                    <a:lstStyle/>
                    <a:p>
                      <a:r>
                        <a:rPr lang="en-AU" sz="1050" b="1" dirty="0">
                          <a:latin typeface="Arial Narrow" panose="020B0606020202030204" pitchFamily="34" charset="0"/>
                        </a:rPr>
                        <a:t>Description</a:t>
                      </a:r>
                    </a:p>
                  </a:txBody>
                  <a:tcPr>
                    <a:solidFill>
                      <a:schemeClr val="bg1">
                        <a:lumMod val="85000"/>
                      </a:schemeClr>
                    </a:solidFill>
                  </a:tcPr>
                </a:tc>
                <a:extLst>
                  <a:ext uri="{0D108BD9-81ED-4DB2-BD59-A6C34878D82A}">
                    <a16:rowId xmlns:a16="http://schemas.microsoft.com/office/drawing/2014/main" val="10000"/>
                  </a:ext>
                </a:extLst>
              </a:tr>
              <a:tr h="1041379">
                <a:tc>
                  <a:txBody>
                    <a:bodyPr/>
                    <a:lstStyle/>
                    <a:p>
                      <a:r>
                        <a:rPr lang="en-AU" sz="1050" dirty="0">
                          <a:latin typeface="Arial Narrow" panose="020B0606020202030204" pitchFamily="34" charset="0"/>
                        </a:rPr>
                        <a:t>Analyse</a:t>
                      </a:r>
                    </a:p>
                  </a:txBody>
                  <a:tcPr/>
                </a:tc>
                <a:tc>
                  <a:txBody>
                    <a:bodyPr/>
                    <a:lstStyle/>
                    <a:p>
                      <a:r>
                        <a:rPr lang="en-AU" sz="1050" dirty="0">
                          <a:latin typeface="Arial Narrow" panose="020B0606020202030204" pitchFamily="34" charset="0"/>
                        </a:rPr>
                        <a:t>dissect to ascertain and examine constituent parts and/or their relationships; break down or examine in order to identify the essential elements, features, components or structure; determine the logic and reasonableness of information; examine or consider something in order to explain and interpret it, for the purpose of finding meaning or relationships and identifying patterns,</a:t>
                      </a:r>
                    </a:p>
                    <a:p>
                      <a:r>
                        <a:rPr lang="en-AU" sz="1050" dirty="0">
                          <a:latin typeface="Arial Narrow" panose="020B0606020202030204" pitchFamily="34" charset="0"/>
                        </a:rPr>
                        <a:t>similarities and differences</a:t>
                      </a:r>
                    </a:p>
                  </a:txBody>
                  <a:tcPr/>
                </a:tc>
                <a:extLst>
                  <a:ext uri="{0D108BD9-81ED-4DB2-BD59-A6C34878D82A}">
                    <a16:rowId xmlns:a16="http://schemas.microsoft.com/office/drawing/2014/main" val="1858521340"/>
                  </a:ext>
                </a:extLst>
              </a:tr>
              <a:tr h="449442">
                <a:tc>
                  <a:txBody>
                    <a:bodyPr/>
                    <a:lstStyle/>
                    <a:p>
                      <a:r>
                        <a:rPr lang="en-AU" sz="1050" dirty="0">
                          <a:latin typeface="Arial Narrow" panose="020B0606020202030204" pitchFamily="34" charset="0"/>
                        </a:rPr>
                        <a:t>Apply</a:t>
                      </a:r>
                    </a:p>
                  </a:txBody>
                  <a:tcPr/>
                </a:tc>
                <a:tc>
                  <a:txBody>
                    <a:bodyPr/>
                    <a:lstStyle/>
                    <a:p>
                      <a:r>
                        <a:rPr lang="en-AU" sz="1050" dirty="0">
                          <a:latin typeface="Arial Narrow" panose="020B0606020202030204" pitchFamily="34" charset="0"/>
                        </a:rPr>
                        <a:t>Use knowledge and understanding</a:t>
                      </a:r>
                      <a:r>
                        <a:rPr lang="en-AU" sz="1050" baseline="0" dirty="0">
                          <a:latin typeface="Arial Narrow" panose="020B0606020202030204" pitchFamily="34" charset="0"/>
                        </a:rPr>
                        <a:t> in response to a given situation or circumstance; carry out or use a procedure in a given or particular situation</a:t>
                      </a:r>
                      <a:endParaRPr lang="en-AU" sz="1050" dirty="0">
                        <a:latin typeface="Arial Narrow" panose="020B0606020202030204" pitchFamily="34" charset="0"/>
                      </a:endParaRPr>
                    </a:p>
                  </a:txBody>
                  <a:tcPr/>
                </a:tc>
                <a:extLst>
                  <a:ext uri="{0D108BD9-81ED-4DB2-BD59-A6C34878D82A}">
                    <a16:rowId xmlns:a16="http://schemas.microsoft.com/office/drawing/2014/main" val="10001"/>
                  </a:ext>
                </a:extLst>
              </a:tr>
              <a:tr h="446345">
                <a:tc>
                  <a:txBody>
                    <a:bodyPr/>
                    <a:lstStyle/>
                    <a:p>
                      <a:r>
                        <a:rPr lang="en-AU" sz="1050" dirty="0">
                          <a:latin typeface="Arial Narrow" panose="020B0606020202030204" pitchFamily="34" charset="0"/>
                        </a:rPr>
                        <a:t>Appreciate</a:t>
                      </a:r>
                    </a:p>
                  </a:txBody>
                  <a:tcPr/>
                </a:tc>
                <a:tc>
                  <a:txBody>
                    <a:bodyPr/>
                    <a:lstStyle/>
                    <a:p>
                      <a:r>
                        <a:rPr lang="en-AU" sz="1050" dirty="0">
                          <a:latin typeface="Arial Narrow" panose="020B0606020202030204" pitchFamily="34" charset="0"/>
                        </a:rPr>
                        <a:t>recognise or make a judgment about the value or worth of something; understand fully; grasp the full implications of</a:t>
                      </a:r>
                    </a:p>
                  </a:txBody>
                  <a:tcPr/>
                </a:tc>
                <a:extLst>
                  <a:ext uri="{0D108BD9-81ED-4DB2-BD59-A6C34878D82A}">
                    <a16:rowId xmlns:a16="http://schemas.microsoft.com/office/drawing/2014/main" val="3410392564"/>
                  </a:ext>
                </a:extLst>
              </a:tr>
              <a:tr h="449442">
                <a:tc>
                  <a:txBody>
                    <a:bodyPr/>
                    <a:lstStyle/>
                    <a:p>
                      <a:r>
                        <a:rPr lang="en-AU" sz="1050" dirty="0">
                          <a:latin typeface="Arial Narrow" panose="020B0606020202030204" pitchFamily="34" charset="0"/>
                        </a:rPr>
                        <a:t>Assess</a:t>
                      </a:r>
                    </a:p>
                  </a:txBody>
                  <a:tcPr/>
                </a:tc>
                <a:tc>
                  <a:txBody>
                    <a:bodyPr/>
                    <a:lstStyle/>
                    <a:p>
                      <a:r>
                        <a:rPr lang="en-AU" sz="1050" dirty="0">
                          <a:latin typeface="Arial Narrow" panose="020B0606020202030204" pitchFamily="34" charset="0"/>
                        </a:rPr>
                        <a:t>Measure, determine, evaluate, estimate or make a judgement about the value, quality, outcomes, results, size, significance,</a:t>
                      </a:r>
                      <a:r>
                        <a:rPr lang="en-AU" sz="1050" baseline="0" dirty="0">
                          <a:latin typeface="Arial Narrow" panose="020B0606020202030204" pitchFamily="34" charset="0"/>
                        </a:rPr>
                        <a:t> nature or extent of something</a:t>
                      </a:r>
                      <a:endParaRPr lang="en-AU" sz="1050" dirty="0">
                        <a:latin typeface="Arial Narrow" panose="020B0606020202030204" pitchFamily="34" charset="0"/>
                      </a:endParaRPr>
                    </a:p>
                  </a:txBody>
                  <a:tcPr/>
                </a:tc>
                <a:extLst>
                  <a:ext uri="{0D108BD9-81ED-4DB2-BD59-A6C34878D82A}">
                    <a16:rowId xmlns:a16="http://schemas.microsoft.com/office/drawing/2014/main" val="10003"/>
                  </a:ext>
                </a:extLst>
              </a:tr>
              <a:tr h="624224">
                <a:tc>
                  <a:txBody>
                    <a:bodyPr/>
                    <a:lstStyle/>
                    <a:p>
                      <a:r>
                        <a:rPr lang="en-AU" sz="1050" dirty="0">
                          <a:latin typeface="Arial Narrow" panose="020B0606020202030204" pitchFamily="34" charset="0"/>
                        </a:rPr>
                        <a:t>Calculate</a:t>
                      </a:r>
                    </a:p>
                  </a:txBody>
                  <a:tcPr/>
                </a:tc>
                <a:tc>
                  <a:txBody>
                    <a:bodyPr/>
                    <a:lstStyle/>
                    <a:p>
                      <a:r>
                        <a:rPr lang="en-AU" sz="1050" dirty="0">
                          <a:latin typeface="Arial Narrow" panose="020B0606020202030204" pitchFamily="34" charset="0"/>
                        </a:rPr>
                        <a:t>Determine or find (e.g. a number, answer) by using mathematical processes;</a:t>
                      </a:r>
                      <a:r>
                        <a:rPr lang="en-AU" sz="1050" baseline="0" dirty="0">
                          <a:latin typeface="Arial Narrow" panose="020B0606020202030204" pitchFamily="34" charset="0"/>
                        </a:rPr>
                        <a:t> obtain a numerical answer showing the relevant stages in the working; ascertain/determine from given facts, figures or information</a:t>
                      </a:r>
                      <a:endParaRPr lang="en-AU" sz="1050" dirty="0">
                        <a:latin typeface="Arial Narrow" panose="020B0606020202030204" pitchFamily="34" charset="0"/>
                      </a:endParaRPr>
                    </a:p>
                  </a:txBody>
                  <a:tcPr/>
                </a:tc>
                <a:extLst>
                  <a:ext uri="{0D108BD9-81ED-4DB2-BD59-A6C34878D82A}">
                    <a16:rowId xmlns:a16="http://schemas.microsoft.com/office/drawing/2014/main" val="10004"/>
                  </a:ext>
                </a:extLst>
              </a:tr>
              <a:tr h="449442">
                <a:tc>
                  <a:txBody>
                    <a:bodyPr/>
                    <a:lstStyle/>
                    <a:p>
                      <a:r>
                        <a:rPr lang="en-AU" sz="1050" dirty="0">
                          <a:latin typeface="Arial Narrow" panose="020B0606020202030204" pitchFamily="34" charset="0"/>
                        </a:rPr>
                        <a:t>Categorise</a:t>
                      </a:r>
                    </a:p>
                  </a:txBody>
                  <a:tcPr/>
                </a:tc>
                <a:tc>
                  <a:txBody>
                    <a:bodyPr/>
                    <a:lstStyle/>
                    <a:p>
                      <a:r>
                        <a:rPr lang="en-AU" sz="1050" dirty="0">
                          <a:latin typeface="Arial Narrow" panose="020B0606020202030204" pitchFamily="34" charset="0"/>
                        </a:rPr>
                        <a:t>Place in or assign</a:t>
                      </a:r>
                      <a:r>
                        <a:rPr lang="en-AU" sz="1050" baseline="0" dirty="0">
                          <a:latin typeface="Arial Narrow" panose="020B0606020202030204" pitchFamily="34" charset="0"/>
                        </a:rPr>
                        <a:t> to a particular class or group; arrange or order by classes or categories; classify, sort out, sort, separate</a:t>
                      </a:r>
                      <a:endParaRPr lang="en-AU" sz="1050" dirty="0">
                        <a:latin typeface="Arial Narrow" panose="020B0606020202030204" pitchFamily="34" charset="0"/>
                      </a:endParaRPr>
                    </a:p>
                  </a:txBody>
                  <a:tcPr/>
                </a:tc>
                <a:extLst>
                  <a:ext uri="{0D108BD9-81ED-4DB2-BD59-A6C34878D82A}">
                    <a16:rowId xmlns:a16="http://schemas.microsoft.com/office/drawing/2014/main" val="10005"/>
                  </a:ext>
                </a:extLst>
              </a:tr>
              <a:tr h="446345">
                <a:tc>
                  <a:txBody>
                    <a:bodyPr/>
                    <a:lstStyle/>
                    <a:p>
                      <a:r>
                        <a:rPr lang="en-AU" sz="1050" dirty="0">
                          <a:latin typeface="Arial Narrow" panose="020B0606020202030204" pitchFamily="34" charset="0"/>
                        </a:rPr>
                        <a:t>Classify</a:t>
                      </a:r>
                    </a:p>
                  </a:txBody>
                  <a:tcPr/>
                </a:tc>
                <a:tc>
                  <a:txBody>
                    <a:bodyPr/>
                    <a:lstStyle/>
                    <a:p>
                      <a:r>
                        <a:rPr lang="en-AU" sz="1050" dirty="0">
                          <a:latin typeface="Arial Narrow" panose="020B0606020202030204" pitchFamily="34" charset="0"/>
                        </a:rPr>
                        <a:t>Arrange, distribute</a:t>
                      </a:r>
                      <a:r>
                        <a:rPr lang="en-AU" sz="1050" baseline="0" dirty="0">
                          <a:latin typeface="Arial Narrow" panose="020B0606020202030204" pitchFamily="34" charset="0"/>
                        </a:rPr>
                        <a:t> or order in classes or categories according to shared qualities or characteristics</a:t>
                      </a:r>
                      <a:endParaRPr lang="en-AU" sz="1050" dirty="0">
                        <a:latin typeface="Arial Narrow" panose="020B0606020202030204" pitchFamily="34" charset="0"/>
                      </a:endParaRPr>
                    </a:p>
                  </a:txBody>
                  <a:tcPr/>
                </a:tc>
                <a:extLst>
                  <a:ext uri="{0D108BD9-81ED-4DB2-BD59-A6C34878D82A}">
                    <a16:rowId xmlns:a16="http://schemas.microsoft.com/office/drawing/2014/main" val="10006"/>
                  </a:ext>
                </a:extLst>
              </a:tr>
              <a:tr h="446345">
                <a:tc>
                  <a:txBody>
                    <a:bodyPr/>
                    <a:lstStyle/>
                    <a:p>
                      <a:r>
                        <a:rPr lang="en-AU" sz="1050" dirty="0">
                          <a:latin typeface="Arial Narrow" panose="020B0606020202030204" pitchFamily="34" charset="0"/>
                        </a:rPr>
                        <a:t>Consider</a:t>
                      </a:r>
                    </a:p>
                  </a:txBody>
                  <a:tcPr/>
                </a:tc>
                <a:tc>
                  <a:txBody>
                    <a:bodyPr/>
                    <a:lstStyle/>
                    <a:p>
                      <a:r>
                        <a:rPr lang="en-AU" sz="1050" dirty="0">
                          <a:latin typeface="Arial Narrow" panose="020B0606020202030204" pitchFamily="34" charset="0"/>
                        </a:rPr>
                        <a:t>think deliberately or carefully about something, typically before making a decision; take something into account when making a judgment; view attentively or scrutinise; reflect on</a:t>
                      </a:r>
                    </a:p>
                  </a:txBody>
                  <a:tcPr/>
                </a:tc>
                <a:extLst>
                  <a:ext uri="{0D108BD9-81ED-4DB2-BD59-A6C34878D82A}">
                    <a16:rowId xmlns:a16="http://schemas.microsoft.com/office/drawing/2014/main" val="2295634185"/>
                  </a:ext>
                </a:extLst>
              </a:tr>
              <a:tr h="449442">
                <a:tc>
                  <a:txBody>
                    <a:bodyPr/>
                    <a:lstStyle/>
                    <a:p>
                      <a:r>
                        <a:rPr lang="en-AU" sz="1050" dirty="0">
                          <a:latin typeface="Arial Narrow" panose="020B0606020202030204" pitchFamily="34" charset="0"/>
                        </a:rPr>
                        <a:t>Compare</a:t>
                      </a:r>
                    </a:p>
                  </a:txBody>
                  <a:tcPr/>
                </a:tc>
                <a:tc>
                  <a:txBody>
                    <a:bodyPr/>
                    <a:lstStyle/>
                    <a:p>
                      <a:r>
                        <a:rPr lang="en-AU" sz="1050" dirty="0">
                          <a:latin typeface="Arial Narrow" panose="020B0606020202030204" pitchFamily="34" charset="0"/>
                        </a:rPr>
                        <a:t>Display recognition of similarities and differences</a:t>
                      </a:r>
                      <a:r>
                        <a:rPr lang="en-AU" sz="1050" baseline="0" dirty="0">
                          <a:latin typeface="Arial Narrow" panose="020B0606020202030204" pitchFamily="34" charset="0"/>
                        </a:rPr>
                        <a:t> and recognise the significance of these similarities and differences</a:t>
                      </a:r>
                      <a:endParaRPr lang="en-AU" sz="1050" dirty="0">
                        <a:latin typeface="Arial Narrow" panose="020B0606020202030204" pitchFamily="34" charset="0"/>
                      </a:endParaRPr>
                    </a:p>
                  </a:txBody>
                  <a:tcPr/>
                </a:tc>
                <a:extLst>
                  <a:ext uri="{0D108BD9-81ED-4DB2-BD59-A6C34878D82A}">
                    <a16:rowId xmlns:a16="http://schemas.microsoft.com/office/drawing/2014/main" val="10007"/>
                  </a:ext>
                </a:extLst>
              </a:tr>
              <a:tr h="619923">
                <a:tc>
                  <a:txBody>
                    <a:bodyPr/>
                    <a:lstStyle/>
                    <a:p>
                      <a:r>
                        <a:rPr lang="en-AU" sz="1050" dirty="0">
                          <a:latin typeface="Arial Narrow" panose="020B0606020202030204" pitchFamily="34" charset="0"/>
                        </a:rPr>
                        <a:t>Contrast</a:t>
                      </a:r>
                    </a:p>
                  </a:txBody>
                  <a:tcPr/>
                </a:tc>
                <a:tc>
                  <a:txBody>
                    <a:bodyPr/>
                    <a:lstStyle/>
                    <a:p>
                      <a:r>
                        <a:rPr lang="en-AU" sz="1050" dirty="0">
                          <a:latin typeface="Arial Narrow" panose="020B0606020202030204" pitchFamily="34" charset="0"/>
                        </a:rPr>
                        <a:t>display recognition of differences by deliberate juxtaposition of contrary elements; show how things are different or opposite; give an account of the differences between two or more items or situations, referring to both or all of them throughout</a:t>
                      </a:r>
                    </a:p>
                  </a:txBody>
                  <a:tcPr/>
                </a:tc>
                <a:extLst>
                  <a:ext uri="{0D108BD9-81ED-4DB2-BD59-A6C34878D82A}">
                    <a16:rowId xmlns:a16="http://schemas.microsoft.com/office/drawing/2014/main" val="2624277590"/>
                  </a:ext>
                </a:extLst>
              </a:tr>
              <a:tr h="449442">
                <a:tc>
                  <a:txBody>
                    <a:bodyPr/>
                    <a:lstStyle/>
                    <a:p>
                      <a:r>
                        <a:rPr lang="en-AU" sz="1050" dirty="0">
                          <a:latin typeface="Arial Narrow" panose="020B0606020202030204" pitchFamily="34" charset="0"/>
                        </a:rPr>
                        <a:t>Define</a:t>
                      </a:r>
                    </a:p>
                  </a:txBody>
                  <a:tcPr/>
                </a:tc>
                <a:tc>
                  <a:txBody>
                    <a:bodyPr/>
                    <a:lstStyle/>
                    <a:p>
                      <a:r>
                        <a:rPr lang="en-AU" sz="1050" dirty="0">
                          <a:latin typeface="Arial Narrow" panose="020B0606020202030204" pitchFamily="34" charset="0"/>
                        </a:rPr>
                        <a:t>Give the meaning of a word, phrase, concept or physical quantity;</a:t>
                      </a:r>
                      <a:r>
                        <a:rPr lang="en-AU" sz="1050" baseline="0" dirty="0">
                          <a:latin typeface="Arial Narrow" panose="020B0606020202030204" pitchFamily="34" charset="0"/>
                        </a:rPr>
                        <a:t> state meaning and identify or describe qualities</a:t>
                      </a:r>
                      <a:endParaRPr lang="en-AU" sz="1050" dirty="0">
                        <a:latin typeface="Arial Narrow" panose="020B0606020202030204" pitchFamily="34" charset="0"/>
                      </a:endParaRPr>
                    </a:p>
                  </a:txBody>
                  <a:tcPr/>
                </a:tc>
                <a:extLst>
                  <a:ext uri="{0D108BD9-81ED-4DB2-BD59-A6C34878D82A}">
                    <a16:rowId xmlns:a16="http://schemas.microsoft.com/office/drawing/2014/main" val="10008"/>
                  </a:ext>
                </a:extLst>
              </a:tr>
              <a:tr h="449442">
                <a:tc>
                  <a:txBody>
                    <a:bodyPr/>
                    <a:lstStyle/>
                    <a:p>
                      <a:r>
                        <a:rPr lang="en-AU" sz="1050" dirty="0">
                          <a:latin typeface="Arial Narrow" panose="020B0606020202030204" pitchFamily="34" charset="0"/>
                        </a:rPr>
                        <a:t>Describe</a:t>
                      </a:r>
                    </a:p>
                  </a:txBody>
                  <a:tcPr/>
                </a:tc>
                <a:tc>
                  <a:txBody>
                    <a:bodyPr/>
                    <a:lstStyle/>
                    <a:p>
                      <a:r>
                        <a:rPr lang="en-AU" sz="1050" dirty="0">
                          <a:latin typeface="Arial Narrow" panose="020B0606020202030204" pitchFamily="34" charset="0"/>
                        </a:rPr>
                        <a:t>Give an account (written or spoken) of a situation, event, pattern or process, or of the characteristics or features of something</a:t>
                      </a:r>
                    </a:p>
                  </a:txBody>
                  <a:tcPr/>
                </a:tc>
                <a:extLst>
                  <a:ext uri="{0D108BD9-81ED-4DB2-BD59-A6C34878D82A}">
                    <a16:rowId xmlns:a16="http://schemas.microsoft.com/office/drawing/2014/main" val="10009"/>
                  </a:ext>
                </a:extLst>
              </a:tr>
              <a:tr h="446345">
                <a:tc>
                  <a:txBody>
                    <a:bodyPr/>
                    <a:lstStyle/>
                    <a:p>
                      <a:r>
                        <a:rPr lang="en-AU" sz="1050" dirty="0">
                          <a:latin typeface="Arial Narrow" panose="020B0606020202030204" pitchFamily="34" charset="0"/>
                        </a:rPr>
                        <a:t>Determine</a:t>
                      </a:r>
                    </a:p>
                  </a:txBody>
                  <a:tcPr/>
                </a:tc>
                <a:tc>
                  <a:txBody>
                    <a:bodyPr/>
                    <a:lstStyle/>
                    <a:p>
                      <a:r>
                        <a:rPr lang="en-AU" sz="1050" dirty="0">
                          <a:latin typeface="Arial Narrow" panose="020B0606020202030204" pitchFamily="34" charset="0"/>
                        </a:rPr>
                        <a:t>establish, conclude or ascertain after consideration, observation, investigation or calculation; decide or come to a resolution</a:t>
                      </a:r>
                    </a:p>
                  </a:txBody>
                  <a:tcPr/>
                </a:tc>
                <a:extLst>
                  <a:ext uri="{0D108BD9-81ED-4DB2-BD59-A6C34878D82A}">
                    <a16:rowId xmlns:a16="http://schemas.microsoft.com/office/drawing/2014/main" val="1032317744"/>
                  </a:ext>
                </a:extLst>
              </a:tr>
              <a:tr h="449442">
                <a:tc>
                  <a:txBody>
                    <a:bodyPr/>
                    <a:lstStyle/>
                    <a:p>
                      <a:r>
                        <a:rPr lang="en-AU" sz="1050" dirty="0">
                          <a:latin typeface="Arial Narrow" panose="020B0606020202030204" pitchFamily="34" charset="0"/>
                        </a:rPr>
                        <a:t>Discriminate</a:t>
                      </a:r>
                    </a:p>
                  </a:txBody>
                  <a:tcPr/>
                </a:tc>
                <a:tc>
                  <a:txBody>
                    <a:bodyPr/>
                    <a:lstStyle/>
                    <a:p>
                      <a:r>
                        <a:rPr lang="en-AU" sz="1050" dirty="0">
                          <a:latin typeface="Arial Narrow" panose="020B0606020202030204" pitchFamily="34" charset="0"/>
                        </a:rPr>
                        <a:t>note, observe or recognise a difference; make or constitute a distinction in or between; differentiate; note or distinguish as different</a:t>
                      </a:r>
                    </a:p>
                  </a:txBody>
                  <a:tcPr/>
                </a:tc>
                <a:extLst>
                  <a:ext uri="{0D108BD9-81ED-4DB2-BD59-A6C34878D82A}">
                    <a16:rowId xmlns:a16="http://schemas.microsoft.com/office/drawing/2014/main" val="1952361228"/>
                  </a:ext>
                </a:extLst>
              </a:tr>
            </a:tbl>
          </a:graphicData>
        </a:graphic>
      </p:graphicFrame>
      <p:sp>
        <p:nvSpPr>
          <p:cNvPr id="12" name="TextBox 11">
            <a:extLst>
              <a:ext uri="{FF2B5EF4-FFF2-40B4-BE49-F238E27FC236}">
                <a16:creationId xmlns:a16="http://schemas.microsoft.com/office/drawing/2014/main" id="{FE44E870-CE1A-4842-8D99-7EA6EA588F6F}"/>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10" name="Straight Connector 9">
            <a:extLst>
              <a:ext uri="{FF2B5EF4-FFF2-40B4-BE49-F238E27FC236}">
                <a16:creationId xmlns:a16="http://schemas.microsoft.com/office/drawing/2014/main" id="{53D5482C-B02A-21F5-0952-C9A6F85EE534}"/>
              </a:ext>
            </a:extLst>
          </p:cNvPr>
          <p:cNvCxnSpPr>
            <a:cxnSpLocks/>
          </p:cNvCxnSpPr>
          <p:nvPr/>
        </p:nvCxnSpPr>
        <p:spPr>
          <a:xfrm flipH="1">
            <a:off x="508863" y="8805288"/>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36">
            <a:extLst>
              <a:ext uri="{FF2B5EF4-FFF2-40B4-BE49-F238E27FC236}">
                <a16:creationId xmlns:a16="http://schemas.microsoft.com/office/drawing/2014/main" id="{709BC70A-71DC-9A87-D00D-8E06DD8EF92F}"/>
              </a:ext>
            </a:extLst>
          </p:cNvPr>
          <p:cNvSpPr txBox="1"/>
          <p:nvPr/>
        </p:nvSpPr>
        <p:spPr>
          <a:xfrm>
            <a:off x="3019219" y="8805288"/>
            <a:ext cx="1275753"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Cognitive Verbs	                                               </a:t>
            </a:r>
            <a:endParaRPr lang="en-AU" sz="1100" b="1" dirty="0">
              <a:latin typeface="Arial Narrow" pitchFamily="34" charset="0"/>
            </a:endParaRPr>
          </a:p>
        </p:txBody>
      </p:sp>
      <p:sp>
        <p:nvSpPr>
          <p:cNvPr id="15" name="TextBox 36">
            <a:extLst>
              <a:ext uri="{FF2B5EF4-FFF2-40B4-BE49-F238E27FC236}">
                <a16:creationId xmlns:a16="http://schemas.microsoft.com/office/drawing/2014/main" id="{8BA7DE3C-7518-C670-6CBD-AF4C4A080141}"/>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pic>
        <p:nvPicPr>
          <p:cNvPr id="6" name="Picture 2" descr="Premium Vector | A black and white drawing of a sea turtle.">
            <a:extLst>
              <a:ext uri="{FF2B5EF4-FFF2-40B4-BE49-F238E27FC236}">
                <a16:creationId xmlns:a16="http://schemas.microsoft.com/office/drawing/2014/main" id="{47EDFF84-9A42-D213-94AF-07CFA8F7B192}"/>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55018" y="173834"/>
            <a:ext cx="1024499" cy="727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8705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p:cNvCxnSpPr/>
          <p:nvPr/>
        </p:nvCxnSpPr>
        <p:spPr>
          <a:xfrm flipH="1">
            <a:off x="508863" y="969600"/>
            <a:ext cx="5863484"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2205237" y="231574"/>
            <a:ext cx="4191130" cy="523220"/>
          </a:xfrm>
          <a:prstGeom prst="rect">
            <a:avLst/>
          </a:prstGeom>
          <a:noFill/>
        </p:spPr>
        <p:txBody>
          <a:bodyPr wrap="square" rtlCol="0">
            <a:spAutoFit/>
          </a:bodyPr>
          <a:lstStyle/>
          <a:p>
            <a:r>
              <a:rPr lang="en-US" sz="2800" b="1" dirty="0">
                <a:latin typeface="Arial Narrow" pitchFamily="34" charset="0"/>
              </a:rPr>
              <a:t>Cognitive Verbs</a:t>
            </a:r>
          </a:p>
        </p:txBody>
      </p:sp>
      <p:sp>
        <p:nvSpPr>
          <p:cNvPr id="4" name="TextBox 3"/>
          <p:cNvSpPr txBox="1"/>
          <p:nvPr/>
        </p:nvSpPr>
        <p:spPr>
          <a:xfrm>
            <a:off x="564258" y="214201"/>
            <a:ext cx="792088" cy="646331"/>
          </a:xfrm>
          <a:prstGeom prst="rect">
            <a:avLst/>
          </a:prstGeom>
          <a:solidFill>
            <a:schemeClr val="bg1">
              <a:lumMod val="85000"/>
            </a:schemeClr>
          </a:solidFill>
          <a:ln w="57150">
            <a:solidFill>
              <a:schemeClr val="tx1"/>
            </a:solidFill>
          </a:ln>
        </p:spPr>
        <p:txBody>
          <a:bodyPr wrap="square" rtlCol="0">
            <a:spAutoFit/>
          </a:bodyPr>
          <a:lstStyle/>
          <a:p>
            <a:r>
              <a:rPr lang="en-AU" b="1" dirty="0">
                <a:latin typeface="Arial Narrow" panose="020B0606020202030204" pitchFamily="34" charset="0"/>
              </a:rPr>
              <a:t>M</a:t>
            </a:r>
            <a:r>
              <a:rPr lang="en-AU" sz="1200" b="1" dirty="0">
                <a:latin typeface="Arial Narrow" panose="020B0606020202030204" pitchFamily="34" charset="0"/>
              </a:rPr>
              <a:t>arine</a:t>
            </a:r>
            <a:r>
              <a:rPr lang="en-AU" dirty="0"/>
              <a:t> </a:t>
            </a:r>
          </a:p>
          <a:p>
            <a:r>
              <a:rPr lang="en-AU" dirty="0">
                <a:ln>
                  <a:solidFill>
                    <a:schemeClr val="tx1"/>
                  </a:solidFill>
                </a:ln>
                <a:latin typeface="Arial Narrow" panose="020B0606020202030204" pitchFamily="34" charset="0"/>
              </a:rPr>
              <a:t>E</a:t>
            </a:r>
            <a:r>
              <a:rPr lang="en-AU" sz="1200" dirty="0">
                <a:ln>
                  <a:solidFill>
                    <a:schemeClr val="tx1"/>
                  </a:solidFill>
                </a:ln>
                <a:latin typeface="Arial Narrow" panose="020B0606020202030204" pitchFamily="34" charset="0"/>
              </a:rPr>
              <a:t>ducation</a:t>
            </a:r>
          </a:p>
        </p:txBody>
      </p:sp>
      <p:graphicFrame>
        <p:nvGraphicFramePr>
          <p:cNvPr id="11" name="Table 10"/>
          <p:cNvGraphicFramePr>
            <a:graphicFrameLocks noGrp="1"/>
          </p:cNvGraphicFramePr>
          <p:nvPr/>
        </p:nvGraphicFramePr>
        <p:xfrm>
          <a:off x="552195" y="1037663"/>
          <a:ext cx="5788898" cy="7673742"/>
        </p:xfrm>
        <a:graphic>
          <a:graphicData uri="http://schemas.openxmlformats.org/drawingml/2006/table">
            <a:tbl>
              <a:tblPr firstRow="1" bandRow="1">
                <a:tableStyleId>{5940675A-B579-460E-94D1-54222C63F5DA}</a:tableStyleId>
              </a:tblPr>
              <a:tblGrid>
                <a:gridCol w="1004597">
                  <a:extLst>
                    <a:ext uri="{9D8B030D-6E8A-4147-A177-3AD203B41FA5}">
                      <a16:colId xmlns:a16="http://schemas.microsoft.com/office/drawing/2014/main" val="20000"/>
                    </a:ext>
                  </a:extLst>
                </a:gridCol>
                <a:gridCol w="4784301">
                  <a:extLst>
                    <a:ext uri="{9D8B030D-6E8A-4147-A177-3AD203B41FA5}">
                      <a16:colId xmlns:a16="http://schemas.microsoft.com/office/drawing/2014/main" val="20001"/>
                    </a:ext>
                  </a:extLst>
                </a:gridCol>
              </a:tblGrid>
              <a:tr h="428422">
                <a:tc>
                  <a:txBody>
                    <a:bodyPr/>
                    <a:lstStyle/>
                    <a:p>
                      <a:r>
                        <a:rPr lang="en-AU" sz="1050" b="1" dirty="0">
                          <a:latin typeface="Arial Narrow" panose="020B0606020202030204" pitchFamily="34" charset="0"/>
                        </a:rPr>
                        <a:t>Cognitive</a:t>
                      </a:r>
                      <a:r>
                        <a:rPr lang="en-AU" sz="1050" b="1" baseline="0" dirty="0">
                          <a:latin typeface="Arial Narrow" panose="020B0606020202030204" pitchFamily="34" charset="0"/>
                        </a:rPr>
                        <a:t> Verb</a:t>
                      </a:r>
                      <a:endParaRPr lang="en-AU" sz="1050" b="1" dirty="0">
                        <a:latin typeface="Arial Narrow" panose="020B0606020202030204" pitchFamily="34" charset="0"/>
                      </a:endParaRPr>
                    </a:p>
                  </a:txBody>
                  <a:tcPr>
                    <a:solidFill>
                      <a:schemeClr val="bg1">
                        <a:lumMod val="85000"/>
                      </a:schemeClr>
                    </a:solidFill>
                  </a:tcPr>
                </a:tc>
                <a:tc>
                  <a:txBody>
                    <a:bodyPr/>
                    <a:lstStyle/>
                    <a:p>
                      <a:r>
                        <a:rPr lang="en-AU" sz="1050" b="1" dirty="0">
                          <a:latin typeface="Arial Narrow" panose="020B0606020202030204" pitchFamily="34" charset="0"/>
                        </a:rPr>
                        <a:t>Description</a:t>
                      </a:r>
                    </a:p>
                  </a:txBody>
                  <a:tcPr>
                    <a:solidFill>
                      <a:schemeClr val="bg1">
                        <a:lumMod val="85000"/>
                      </a:schemeClr>
                    </a:solidFill>
                  </a:tcPr>
                </a:tc>
                <a:extLst>
                  <a:ext uri="{0D108BD9-81ED-4DB2-BD59-A6C34878D82A}">
                    <a16:rowId xmlns:a16="http://schemas.microsoft.com/office/drawing/2014/main" val="10000"/>
                  </a:ext>
                </a:extLst>
              </a:tr>
              <a:tr h="739724">
                <a:tc>
                  <a:txBody>
                    <a:bodyPr/>
                    <a:lstStyle/>
                    <a:p>
                      <a:r>
                        <a:rPr lang="en-AU" sz="1050" dirty="0">
                          <a:latin typeface="Arial Narrow" panose="020B0606020202030204" pitchFamily="34" charset="0"/>
                        </a:rPr>
                        <a:t>Discuss</a:t>
                      </a:r>
                    </a:p>
                  </a:txBody>
                  <a:tcPr/>
                </a:tc>
                <a:tc>
                  <a:txBody>
                    <a:bodyPr/>
                    <a:lstStyle/>
                    <a:p>
                      <a:r>
                        <a:rPr lang="en-AU" sz="1050" dirty="0">
                          <a:latin typeface="Arial Narrow" panose="020B0606020202030204" pitchFamily="34" charset="0"/>
                        </a:rPr>
                        <a:t>Examine by</a:t>
                      </a:r>
                      <a:r>
                        <a:rPr lang="en-AU" sz="1050" baseline="0" dirty="0">
                          <a:latin typeface="Arial Narrow" panose="020B0606020202030204" pitchFamily="34" charset="0"/>
                        </a:rPr>
                        <a:t> argument; sift the considerations for and against; debate; talk or write about a topic, including a range of arguments, factors or hypotheses; consider, taking into account different issues and ideas, points for and/or against, and supporting opinions or conclusions with evidence</a:t>
                      </a:r>
                      <a:endParaRPr lang="en-AU" sz="1050" dirty="0">
                        <a:latin typeface="Arial Narrow" panose="020B0606020202030204" pitchFamily="34" charset="0"/>
                      </a:endParaRPr>
                    </a:p>
                  </a:txBody>
                  <a:tcPr/>
                </a:tc>
                <a:extLst>
                  <a:ext uri="{0D108BD9-81ED-4DB2-BD59-A6C34878D82A}">
                    <a16:rowId xmlns:a16="http://schemas.microsoft.com/office/drawing/2014/main" val="4179326305"/>
                  </a:ext>
                </a:extLst>
              </a:tr>
              <a:tr h="585525">
                <a:tc>
                  <a:txBody>
                    <a:bodyPr/>
                    <a:lstStyle/>
                    <a:p>
                      <a:r>
                        <a:rPr lang="en-AU" sz="1050" dirty="0">
                          <a:latin typeface="Arial Narrow" panose="020B0606020202030204" pitchFamily="34" charset="0"/>
                        </a:rPr>
                        <a:t>Evaluate</a:t>
                      </a:r>
                    </a:p>
                  </a:txBody>
                  <a:tcPr/>
                </a:tc>
                <a:tc>
                  <a:txBody>
                    <a:bodyPr/>
                    <a:lstStyle/>
                    <a:p>
                      <a:r>
                        <a:rPr lang="en-AU" sz="1050" dirty="0">
                          <a:latin typeface="Arial Narrow" panose="020B0606020202030204" pitchFamily="34" charset="0"/>
                        </a:rPr>
                        <a:t>Make an appraisal by weighing</a:t>
                      </a:r>
                      <a:r>
                        <a:rPr lang="en-AU" sz="1050" baseline="0" dirty="0">
                          <a:latin typeface="Arial Narrow" panose="020B0606020202030204" pitchFamily="34" charset="0"/>
                        </a:rPr>
                        <a:t> up or assessing strengths, implications and limitations; make judgements about ideas, works, solutions or methods in relation to selected criteria; examine and determine the merit, value or significance of something, based on criteria</a:t>
                      </a:r>
                      <a:endParaRPr lang="en-AU" sz="1050" dirty="0">
                        <a:latin typeface="Arial Narrow" panose="020B0606020202030204" pitchFamily="34" charset="0"/>
                      </a:endParaRPr>
                    </a:p>
                  </a:txBody>
                  <a:tcPr/>
                </a:tc>
                <a:extLst>
                  <a:ext uri="{0D108BD9-81ED-4DB2-BD59-A6C34878D82A}">
                    <a16:rowId xmlns:a16="http://schemas.microsoft.com/office/drawing/2014/main" val="1193239070"/>
                  </a:ext>
                </a:extLst>
              </a:tr>
              <a:tr h="421578">
                <a:tc>
                  <a:txBody>
                    <a:bodyPr/>
                    <a:lstStyle/>
                    <a:p>
                      <a:r>
                        <a:rPr lang="en-AU" sz="1050" dirty="0">
                          <a:latin typeface="Arial Narrow" panose="020B0606020202030204" pitchFamily="34" charset="0"/>
                        </a:rPr>
                        <a:t>Examine</a:t>
                      </a:r>
                    </a:p>
                  </a:txBody>
                  <a:tcPr/>
                </a:tc>
                <a:tc>
                  <a:txBody>
                    <a:bodyPr/>
                    <a:lstStyle/>
                    <a:p>
                      <a:r>
                        <a:rPr lang="en-AU" sz="1050" dirty="0">
                          <a:latin typeface="Arial Narrow" panose="020B0606020202030204" pitchFamily="34" charset="0"/>
                        </a:rPr>
                        <a:t>investigate, inspect or scrutinise; inquire or search into; consider or discuss an argument or concept in a way that uncovers the assumptions and interrelationships of the issue</a:t>
                      </a:r>
                    </a:p>
                  </a:txBody>
                  <a:tcPr/>
                </a:tc>
                <a:extLst>
                  <a:ext uri="{0D108BD9-81ED-4DB2-BD59-A6C34878D82A}">
                    <a16:rowId xmlns:a16="http://schemas.microsoft.com/office/drawing/2014/main" val="3148672555"/>
                  </a:ext>
                </a:extLst>
              </a:tr>
              <a:tr h="421578">
                <a:tc>
                  <a:txBody>
                    <a:bodyPr/>
                    <a:lstStyle/>
                    <a:p>
                      <a:r>
                        <a:rPr lang="en-AU" sz="1050" dirty="0">
                          <a:latin typeface="Arial Narrow" panose="020B0606020202030204" pitchFamily="34" charset="0"/>
                        </a:rPr>
                        <a:t>Explain</a:t>
                      </a:r>
                    </a:p>
                  </a:txBody>
                  <a:tcPr/>
                </a:tc>
                <a:tc>
                  <a:txBody>
                    <a:bodyPr/>
                    <a:lstStyle/>
                    <a:p>
                      <a:r>
                        <a:rPr lang="en-AU" sz="1050" dirty="0">
                          <a:latin typeface="Arial Narrow" panose="020B0606020202030204" pitchFamily="34" charset="0"/>
                        </a:rPr>
                        <a:t>Make an idea or situation plain or clear by describing</a:t>
                      </a:r>
                      <a:r>
                        <a:rPr lang="en-AU" sz="1050" baseline="0" dirty="0">
                          <a:latin typeface="Arial Narrow" panose="020B0606020202030204" pitchFamily="34" charset="0"/>
                        </a:rPr>
                        <a:t> it in more detail or revealing relevant facts; give an account; provide additional information</a:t>
                      </a:r>
                      <a:endParaRPr lang="en-AU" sz="1050" dirty="0">
                        <a:latin typeface="Arial Narrow" panose="020B0606020202030204" pitchFamily="34" charset="0"/>
                      </a:endParaRPr>
                    </a:p>
                  </a:txBody>
                  <a:tcPr/>
                </a:tc>
                <a:extLst>
                  <a:ext uri="{0D108BD9-81ED-4DB2-BD59-A6C34878D82A}">
                    <a16:rowId xmlns:a16="http://schemas.microsoft.com/office/drawing/2014/main" val="1429883267"/>
                  </a:ext>
                </a:extLst>
              </a:tr>
              <a:tr h="421578">
                <a:tc>
                  <a:txBody>
                    <a:bodyPr/>
                    <a:lstStyle/>
                    <a:p>
                      <a:r>
                        <a:rPr lang="en-AU" sz="1050" dirty="0">
                          <a:latin typeface="Arial Narrow" panose="020B0606020202030204" pitchFamily="34" charset="0"/>
                        </a:rPr>
                        <a:t>Explain</a:t>
                      </a:r>
                    </a:p>
                  </a:txBody>
                  <a:tcPr/>
                </a:tc>
                <a:tc>
                  <a:txBody>
                    <a:bodyPr/>
                    <a:lstStyle/>
                    <a:p>
                      <a:r>
                        <a:rPr lang="en-AU" sz="1050" dirty="0">
                          <a:latin typeface="Arial Narrow" panose="020B0606020202030204" pitchFamily="34" charset="0"/>
                        </a:rPr>
                        <a:t>Make an idea or situation plain or clear by describing</a:t>
                      </a:r>
                      <a:r>
                        <a:rPr lang="en-AU" sz="1050" baseline="0" dirty="0">
                          <a:latin typeface="Arial Narrow" panose="020B0606020202030204" pitchFamily="34" charset="0"/>
                        </a:rPr>
                        <a:t> it in more detail or revealing relevant facts; give an account; provide additional information</a:t>
                      </a:r>
                      <a:endParaRPr lang="en-AU" sz="1050" dirty="0">
                        <a:latin typeface="Arial Narrow" panose="020B0606020202030204" pitchFamily="34" charset="0"/>
                      </a:endParaRPr>
                    </a:p>
                  </a:txBody>
                  <a:tcPr/>
                </a:tc>
                <a:extLst>
                  <a:ext uri="{0D108BD9-81ED-4DB2-BD59-A6C34878D82A}">
                    <a16:rowId xmlns:a16="http://schemas.microsoft.com/office/drawing/2014/main" val="10013"/>
                  </a:ext>
                </a:extLst>
              </a:tr>
              <a:tr h="299031">
                <a:tc>
                  <a:txBody>
                    <a:bodyPr/>
                    <a:lstStyle/>
                    <a:p>
                      <a:r>
                        <a:rPr lang="en-AU" sz="1050" dirty="0">
                          <a:latin typeface="Arial Narrow" panose="020B0606020202030204" pitchFamily="34" charset="0"/>
                        </a:rPr>
                        <a:t>Explore</a:t>
                      </a:r>
                    </a:p>
                  </a:txBody>
                  <a:tcPr/>
                </a:tc>
                <a:tc>
                  <a:txBody>
                    <a:bodyPr/>
                    <a:lstStyle/>
                    <a:p>
                      <a:r>
                        <a:rPr lang="en-AU" sz="1050" dirty="0">
                          <a:latin typeface="Arial Narrow" panose="020B0606020202030204" pitchFamily="34" charset="0"/>
                        </a:rPr>
                        <a:t>look into both closely and broadly; scrutinise; inquire into or discuss something in detail</a:t>
                      </a:r>
                    </a:p>
                  </a:txBody>
                  <a:tcPr/>
                </a:tc>
                <a:extLst>
                  <a:ext uri="{0D108BD9-81ED-4DB2-BD59-A6C34878D82A}">
                    <a16:rowId xmlns:a16="http://schemas.microsoft.com/office/drawing/2014/main" val="3235954702"/>
                  </a:ext>
                </a:extLst>
              </a:tr>
              <a:tr h="585525">
                <a:tc>
                  <a:txBody>
                    <a:bodyPr/>
                    <a:lstStyle/>
                    <a:p>
                      <a:r>
                        <a:rPr lang="en-AU" sz="1050" dirty="0">
                          <a:latin typeface="Arial Narrow" panose="020B0606020202030204" pitchFamily="34" charset="0"/>
                        </a:rPr>
                        <a:t>Identify</a:t>
                      </a:r>
                    </a:p>
                  </a:txBody>
                  <a:tcPr/>
                </a:tc>
                <a:tc>
                  <a:txBody>
                    <a:bodyPr/>
                    <a:lstStyle/>
                    <a:p>
                      <a:r>
                        <a:rPr lang="en-AU" sz="1050" dirty="0">
                          <a:latin typeface="Arial Narrow" panose="020B0606020202030204" pitchFamily="34" charset="0"/>
                        </a:rPr>
                        <a:t>Distinguish;</a:t>
                      </a:r>
                      <a:r>
                        <a:rPr lang="en-AU" sz="1050" baseline="0" dirty="0">
                          <a:latin typeface="Arial Narrow" panose="020B0606020202030204" pitchFamily="34" charset="0"/>
                        </a:rPr>
                        <a:t> locate, recognise and name; establish or indicate who or what someone or something is; provide an answer from a number of possibilities; recognise &amp; state a distinguishing factor or feature</a:t>
                      </a:r>
                      <a:endParaRPr lang="en-AU" sz="1050" dirty="0">
                        <a:latin typeface="Arial Narrow" panose="020B0606020202030204" pitchFamily="34" charset="0"/>
                      </a:endParaRPr>
                    </a:p>
                  </a:txBody>
                  <a:tcPr/>
                </a:tc>
                <a:extLst>
                  <a:ext uri="{0D108BD9-81ED-4DB2-BD59-A6C34878D82A}">
                    <a16:rowId xmlns:a16="http://schemas.microsoft.com/office/drawing/2014/main" val="10014"/>
                  </a:ext>
                </a:extLst>
              </a:tr>
              <a:tr h="421578">
                <a:tc>
                  <a:txBody>
                    <a:bodyPr/>
                    <a:lstStyle/>
                    <a:p>
                      <a:r>
                        <a:rPr lang="en-AU" sz="1050" dirty="0">
                          <a:latin typeface="Arial Narrow" panose="020B0606020202030204" pitchFamily="34" charset="0"/>
                        </a:rPr>
                        <a:t>Infer</a:t>
                      </a:r>
                    </a:p>
                  </a:txBody>
                  <a:tcPr/>
                </a:tc>
                <a:tc>
                  <a:txBody>
                    <a:bodyPr/>
                    <a:lstStyle/>
                    <a:p>
                      <a:r>
                        <a:rPr lang="en-AU" sz="1050" dirty="0">
                          <a:latin typeface="Arial Narrow" panose="020B0606020202030204" pitchFamily="34" charset="0"/>
                        </a:rPr>
                        <a:t>derive or conclude something from evidence and reasoning, rather than from explicit statements; listen or read beyond what has been literally expressed; imply or hint at</a:t>
                      </a:r>
                    </a:p>
                  </a:txBody>
                  <a:tcPr/>
                </a:tc>
                <a:extLst>
                  <a:ext uri="{0D108BD9-81ED-4DB2-BD59-A6C34878D82A}">
                    <a16:rowId xmlns:a16="http://schemas.microsoft.com/office/drawing/2014/main" val="2054439401"/>
                  </a:ext>
                </a:extLst>
              </a:tr>
              <a:tr h="1077366">
                <a:tc>
                  <a:txBody>
                    <a:bodyPr/>
                    <a:lstStyle/>
                    <a:p>
                      <a:r>
                        <a:rPr lang="en-AU" sz="1050" dirty="0">
                          <a:latin typeface="Arial Narrow" panose="020B0606020202030204" pitchFamily="34" charset="0"/>
                        </a:rPr>
                        <a:t>Interpret</a:t>
                      </a:r>
                    </a:p>
                  </a:txBody>
                  <a:tcPr/>
                </a:tc>
                <a:tc>
                  <a:txBody>
                    <a:bodyPr/>
                    <a:lstStyle/>
                    <a:p>
                      <a:r>
                        <a:rPr lang="en-AU" sz="1050" dirty="0">
                          <a:latin typeface="Arial Narrow" panose="020B0606020202030204" pitchFamily="34" charset="0"/>
                        </a:rPr>
                        <a:t>use knowledge and understanding to recognise trends and draw conclusions from given information; make clear or explicit; elucidate or understand in a particular way; bring out the meaning of, e.g. a dramatic or musical work, by performance or execution; bring out the meaning of an artwork by artistic representation or performance; give one's own interpretation of; identify or draw meaning from, or give meaning to, information presented in various forms, such as words, symbols, pictures or graphs</a:t>
                      </a:r>
                    </a:p>
                  </a:txBody>
                  <a:tcPr/>
                </a:tc>
                <a:extLst>
                  <a:ext uri="{0D108BD9-81ED-4DB2-BD59-A6C34878D82A}">
                    <a16:rowId xmlns:a16="http://schemas.microsoft.com/office/drawing/2014/main" val="785812164"/>
                  </a:ext>
                </a:extLst>
              </a:tr>
              <a:tr h="585525">
                <a:tc>
                  <a:txBody>
                    <a:bodyPr/>
                    <a:lstStyle/>
                    <a:p>
                      <a:r>
                        <a:rPr lang="en-AU" sz="1050" dirty="0">
                          <a:latin typeface="Arial Narrow" panose="020B0606020202030204" pitchFamily="34" charset="0"/>
                        </a:rPr>
                        <a:t>Investigate</a:t>
                      </a:r>
                    </a:p>
                  </a:txBody>
                  <a:tcPr/>
                </a:tc>
                <a:tc>
                  <a:txBody>
                    <a:bodyPr/>
                    <a:lstStyle/>
                    <a:p>
                      <a:r>
                        <a:rPr lang="en-AU" sz="1050" dirty="0">
                          <a:latin typeface="Arial Narrow" panose="020B0606020202030204" pitchFamily="34" charset="0"/>
                        </a:rPr>
                        <a:t>carry out an examination or formal inquiry in order to establish or obtain</a:t>
                      </a:r>
                    </a:p>
                    <a:p>
                      <a:r>
                        <a:rPr lang="en-AU" sz="1050" dirty="0">
                          <a:latin typeface="Arial Narrow" panose="020B0606020202030204" pitchFamily="34" charset="0"/>
                        </a:rPr>
                        <a:t>facts and reach new conclusions; search, inquire into, interpret and draw</a:t>
                      </a:r>
                    </a:p>
                    <a:p>
                      <a:r>
                        <a:rPr lang="en-AU" sz="1050" dirty="0">
                          <a:latin typeface="Arial Narrow" panose="020B0606020202030204" pitchFamily="34" charset="0"/>
                        </a:rPr>
                        <a:t>conclusions about data and information</a:t>
                      </a:r>
                    </a:p>
                  </a:txBody>
                  <a:tcPr/>
                </a:tc>
                <a:extLst>
                  <a:ext uri="{0D108BD9-81ED-4DB2-BD59-A6C34878D82A}">
                    <a16:rowId xmlns:a16="http://schemas.microsoft.com/office/drawing/2014/main" val="993373215"/>
                  </a:ext>
                </a:extLst>
              </a:tr>
              <a:tr h="421578">
                <a:tc>
                  <a:txBody>
                    <a:bodyPr/>
                    <a:lstStyle/>
                    <a:p>
                      <a:r>
                        <a:rPr lang="en-AU" sz="1050" dirty="0">
                          <a:latin typeface="Arial Narrow" panose="020B0606020202030204" pitchFamily="34" charset="0"/>
                        </a:rPr>
                        <a:t>Predict</a:t>
                      </a:r>
                    </a:p>
                  </a:txBody>
                  <a:tcPr/>
                </a:tc>
                <a:tc>
                  <a:txBody>
                    <a:bodyPr/>
                    <a:lstStyle/>
                    <a:p>
                      <a:r>
                        <a:rPr lang="en-AU" sz="1050" dirty="0">
                          <a:latin typeface="Arial Narrow" panose="020B0606020202030204" pitchFamily="34" charset="0"/>
                        </a:rPr>
                        <a:t>give an expected result of an upcoming action or event; suggest what</a:t>
                      </a:r>
                    </a:p>
                    <a:p>
                      <a:r>
                        <a:rPr lang="en-AU" sz="1050" dirty="0">
                          <a:latin typeface="Arial Narrow" panose="020B0606020202030204" pitchFamily="34" charset="0"/>
                        </a:rPr>
                        <a:t>may happen based on available information</a:t>
                      </a:r>
                    </a:p>
                  </a:txBody>
                  <a:tcPr/>
                </a:tc>
                <a:extLst>
                  <a:ext uri="{0D108BD9-81ED-4DB2-BD59-A6C34878D82A}">
                    <a16:rowId xmlns:a16="http://schemas.microsoft.com/office/drawing/2014/main" val="1820374057"/>
                  </a:ext>
                </a:extLst>
              </a:tr>
              <a:tr h="421578">
                <a:tc>
                  <a:txBody>
                    <a:bodyPr/>
                    <a:lstStyle/>
                    <a:p>
                      <a:r>
                        <a:rPr lang="en-AU" sz="1050" dirty="0">
                          <a:latin typeface="Arial Narrow" panose="020B0606020202030204" pitchFamily="34" charset="0"/>
                        </a:rPr>
                        <a:t>Recall</a:t>
                      </a:r>
                    </a:p>
                  </a:txBody>
                  <a:tcPr/>
                </a:tc>
                <a:tc>
                  <a:txBody>
                    <a:bodyPr/>
                    <a:lstStyle/>
                    <a:p>
                      <a:r>
                        <a:rPr lang="en-AU" sz="1050" dirty="0">
                          <a:latin typeface="Arial Narrow" panose="020B0606020202030204" pitchFamily="34" charset="0"/>
                        </a:rPr>
                        <a:t>Remember; present remembered ideas, facts or experiences; bring something back into thought, attention or into one’s mind</a:t>
                      </a:r>
                    </a:p>
                  </a:txBody>
                  <a:tcPr/>
                </a:tc>
                <a:extLst>
                  <a:ext uri="{0D108BD9-81ED-4DB2-BD59-A6C34878D82A}">
                    <a16:rowId xmlns:a16="http://schemas.microsoft.com/office/drawing/2014/main" val="10015"/>
                  </a:ext>
                </a:extLst>
              </a:tr>
              <a:tr h="421578">
                <a:tc>
                  <a:txBody>
                    <a:bodyPr/>
                    <a:lstStyle/>
                    <a:p>
                      <a:r>
                        <a:rPr lang="en-AU" sz="1050" dirty="0">
                          <a:latin typeface="Arial Narrow" panose="020B0606020202030204" pitchFamily="34" charset="0"/>
                        </a:rPr>
                        <a:t>Recognise</a:t>
                      </a:r>
                    </a:p>
                  </a:txBody>
                  <a:tcPr/>
                </a:tc>
                <a:tc>
                  <a:txBody>
                    <a:bodyPr/>
                    <a:lstStyle/>
                    <a:p>
                      <a:r>
                        <a:rPr lang="en-AU" sz="1050" dirty="0">
                          <a:latin typeface="Arial Narrow" panose="020B0606020202030204" pitchFamily="34" charset="0"/>
                        </a:rPr>
                        <a:t>Identify or recall particular features of information</a:t>
                      </a:r>
                      <a:r>
                        <a:rPr lang="en-AU" sz="1050" baseline="0" dirty="0">
                          <a:latin typeface="Arial Narrow" panose="020B0606020202030204" pitchFamily="34" charset="0"/>
                        </a:rPr>
                        <a:t> from knowledge; identify that an item, characteristic or quality exists; perceive as existing or true; be aware of or acknowledge</a:t>
                      </a:r>
                      <a:endParaRPr lang="en-AU" sz="1050" dirty="0">
                        <a:latin typeface="Arial Narrow" panose="020B0606020202030204" pitchFamily="34" charset="0"/>
                      </a:endParaRPr>
                    </a:p>
                  </a:txBody>
                  <a:tcPr/>
                </a:tc>
                <a:extLst>
                  <a:ext uri="{0D108BD9-81ED-4DB2-BD59-A6C34878D82A}">
                    <a16:rowId xmlns:a16="http://schemas.microsoft.com/office/drawing/2014/main" val="10016"/>
                  </a:ext>
                </a:extLst>
              </a:tr>
              <a:tr h="421578">
                <a:tc>
                  <a:txBody>
                    <a:bodyPr/>
                    <a:lstStyle/>
                    <a:p>
                      <a:r>
                        <a:rPr lang="en-AU" sz="1050" dirty="0">
                          <a:latin typeface="Arial Narrow" panose="020B0606020202030204" pitchFamily="34" charset="0"/>
                        </a:rPr>
                        <a:t>Understand</a:t>
                      </a:r>
                    </a:p>
                  </a:txBody>
                  <a:tcPr/>
                </a:tc>
                <a:tc>
                  <a:txBody>
                    <a:bodyPr/>
                    <a:lstStyle/>
                    <a:p>
                      <a:r>
                        <a:rPr lang="en-AU" sz="1050" dirty="0">
                          <a:latin typeface="Arial Narrow" panose="020B0606020202030204" pitchFamily="34" charset="0"/>
                        </a:rPr>
                        <a:t>Perceive</a:t>
                      </a:r>
                      <a:r>
                        <a:rPr lang="en-AU" sz="1050" baseline="0" dirty="0">
                          <a:latin typeface="Arial Narrow" panose="020B0606020202030204" pitchFamily="34" charset="0"/>
                        </a:rPr>
                        <a:t> what is meant by something; grasp; be familiar with (e.g. an idea); construct meaning from messages, including oral, written and graphic communication</a:t>
                      </a:r>
                      <a:endParaRPr lang="en-AU" sz="1050" dirty="0">
                        <a:latin typeface="Arial Narrow" panose="020B0606020202030204" pitchFamily="34" charset="0"/>
                      </a:endParaRPr>
                    </a:p>
                  </a:txBody>
                  <a:tcPr/>
                </a:tc>
                <a:extLst>
                  <a:ext uri="{0D108BD9-81ED-4DB2-BD59-A6C34878D82A}">
                    <a16:rowId xmlns:a16="http://schemas.microsoft.com/office/drawing/2014/main" val="10017"/>
                  </a:ext>
                </a:extLst>
              </a:tr>
            </a:tbl>
          </a:graphicData>
        </a:graphic>
      </p:graphicFrame>
      <p:sp>
        <p:nvSpPr>
          <p:cNvPr id="12" name="TextBox 11">
            <a:extLst>
              <a:ext uri="{FF2B5EF4-FFF2-40B4-BE49-F238E27FC236}">
                <a16:creationId xmlns:a16="http://schemas.microsoft.com/office/drawing/2014/main" id="{FE44E870-CE1A-4842-8D99-7EA6EA588F6F}"/>
              </a:ext>
            </a:extLst>
          </p:cNvPr>
          <p:cNvSpPr txBox="1"/>
          <p:nvPr/>
        </p:nvSpPr>
        <p:spPr>
          <a:xfrm rot="16200000">
            <a:off x="-56443" y="313427"/>
            <a:ext cx="1116764" cy="184666"/>
          </a:xfrm>
          <a:prstGeom prst="rect">
            <a:avLst/>
          </a:prstGeom>
          <a:noFill/>
        </p:spPr>
        <p:txBody>
          <a:bodyPr wrap="square" rtlCol="0">
            <a:spAutoFit/>
          </a:bodyPr>
          <a:lstStyle/>
          <a:p>
            <a:r>
              <a:rPr lang="en-AU" sz="580" dirty="0">
                <a:latin typeface="Arial Narrow" panose="020B0606020202030204" pitchFamily="34" charset="0"/>
              </a:rPr>
              <a:t>marineeducation.com.au</a:t>
            </a:r>
          </a:p>
        </p:txBody>
      </p:sp>
      <p:cxnSp>
        <p:nvCxnSpPr>
          <p:cNvPr id="9" name="Straight Connector 8">
            <a:extLst>
              <a:ext uri="{FF2B5EF4-FFF2-40B4-BE49-F238E27FC236}">
                <a16:creationId xmlns:a16="http://schemas.microsoft.com/office/drawing/2014/main" id="{5CE72CAB-A3D2-5EE7-11B3-9DC95F6103A1}"/>
              </a:ext>
            </a:extLst>
          </p:cNvPr>
          <p:cNvCxnSpPr>
            <a:cxnSpLocks/>
          </p:cNvCxnSpPr>
          <p:nvPr/>
        </p:nvCxnSpPr>
        <p:spPr>
          <a:xfrm flipH="1">
            <a:off x="508863" y="8805288"/>
            <a:ext cx="5844292"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36">
            <a:extLst>
              <a:ext uri="{FF2B5EF4-FFF2-40B4-BE49-F238E27FC236}">
                <a16:creationId xmlns:a16="http://schemas.microsoft.com/office/drawing/2014/main" id="{BC86A38A-545D-51A5-2719-DA2B2812DDAC}"/>
              </a:ext>
            </a:extLst>
          </p:cNvPr>
          <p:cNvSpPr txBox="1"/>
          <p:nvPr/>
        </p:nvSpPr>
        <p:spPr>
          <a:xfrm>
            <a:off x="3019219" y="8805288"/>
            <a:ext cx="1275753"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Cognitive Verbs	                                               </a:t>
            </a:r>
            <a:endParaRPr lang="en-AU" sz="1100" b="1" dirty="0">
              <a:latin typeface="Arial Narrow" pitchFamily="34" charset="0"/>
            </a:endParaRPr>
          </a:p>
        </p:txBody>
      </p:sp>
      <p:sp>
        <p:nvSpPr>
          <p:cNvPr id="13" name="TextBox 36">
            <a:extLst>
              <a:ext uri="{FF2B5EF4-FFF2-40B4-BE49-F238E27FC236}">
                <a16:creationId xmlns:a16="http://schemas.microsoft.com/office/drawing/2014/main" id="{4C89D7D2-8048-1986-9D52-D3BAC2D674EF}"/>
              </a:ext>
            </a:extLst>
          </p:cNvPr>
          <p:cNvSpPr txBox="1"/>
          <p:nvPr/>
        </p:nvSpPr>
        <p:spPr>
          <a:xfrm>
            <a:off x="491677" y="8820472"/>
            <a:ext cx="2272066" cy="2616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1100" dirty="0">
                <a:latin typeface="Arial Narrow" pitchFamily="34" charset="0"/>
              </a:rPr>
              <a:t>© Marine Education 2024 </a:t>
            </a:r>
            <a:r>
              <a:rPr lang="en-AU" sz="1100" b="1" dirty="0">
                <a:solidFill>
                  <a:schemeClr val="bg1"/>
                </a:solidFill>
                <a:highlight>
                  <a:srgbClr val="000000"/>
                </a:highlight>
                <a:latin typeface="Arial Narrow" pitchFamily="34" charset="0"/>
              </a:rPr>
              <a:t>CC BY-NC-SA</a:t>
            </a:r>
            <a:r>
              <a:rPr lang="en-AU" sz="1100" dirty="0">
                <a:latin typeface="Arial Narrow" pitchFamily="34" charset="0"/>
              </a:rPr>
              <a:t>                   </a:t>
            </a:r>
            <a:endParaRPr lang="en-AU" sz="1100" b="1" dirty="0">
              <a:latin typeface="Arial Narrow" pitchFamily="34" charset="0"/>
            </a:endParaRPr>
          </a:p>
        </p:txBody>
      </p:sp>
      <p:pic>
        <p:nvPicPr>
          <p:cNvPr id="6" name="Picture 2" descr="Premium Vector | A black and white drawing of a sea turtle.">
            <a:extLst>
              <a:ext uri="{FF2B5EF4-FFF2-40B4-BE49-F238E27FC236}">
                <a16:creationId xmlns:a16="http://schemas.microsoft.com/office/drawing/2014/main" id="{7BE90D92-B787-EA1F-EF38-0841A61AAC77}"/>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5355018" y="173834"/>
            <a:ext cx="1024499" cy="727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03304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75772</TotalTime>
  <Words>20667</Words>
  <Application>Microsoft Macintosh PowerPoint</Application>
  <PresentationFormat>On-screen Show (4:3)</PresentationFormat>
  <Paragraphs>2214</Paragraphs>
  <Slides>69</Slides>
  <Notes>60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69</vt:i4>
      </vt:variant>
    </vt:vector>
  </HeadingPairs>
  <TitlesOfParts>
    <vt:vector size="81" baseType="lpstr">
      <vt:lpstr>Arial</vt:lpstr>
      <vt:lpstr>Arial Black</vt:lpstr>
      <vt:lpstr>Arial Narrow</vt:lpstr>
      <vt:lpstr>Calibri</vt:lpstr>
      <vt:lpstr>Comic Sans MS</vt:lpstr>
      <vt:lpstr>Courier New</vt:lpstr>
      <vt:lpstr>Incised901 Nd BT</vt:lpstr>
      <vt:lpstr>Nightclub BTN</vt:lpstr>
      <vt:lpstr>Sneakerhead BTN Condensed</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daniellem</dc:creator>
  <cp:lastModifiedBy>Gail Riches</cp:lastModifiedBy>
  <cp:revision>6888</cp:revision>
  <cp:lastPrinted>2023-07-12T06:33:19Z</cp:lastPrinted>
  <dcterms:created xsi:type="dcterms:W3CDTF">2011-04-13T05:15:36Z</dcterms:created>
  <dcterms:modified xsi:type="dcterms:W3CDTF">2024-04-10T17:10:27Z</dcterms:modified>
</cp:coreProperties>
</file>