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738" r:id="rId2"/>
    <p:sldId id="750" r:id="rId3"/>
  </p:sldIdLst>
  <p:sldSz cx="6858000" cy="9144000" type="screen4x3"/>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il Riches" initials="G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788" autoAdjust="0"/>
    <p:restoredTop sz="95214" autoAdjust="0"/>
  </p:normalViewPr>
  <p:slideViewPr>
    <p:cSldViewPr>
      <p:cViewPr>
        <p:scale>
          <a:sx n="60" d="100"/>
          <a:sy n="60" d="100"/>
        </p:scale>
        <p:origin x="1542" y="-13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5406" cy="501257"/>
          </a:xfrm>
          <a:prstGeom prst="rect">
            <a:avLst/>
          </a:prstGeom>
        </p:spPr>
        <p:txBody>
          <a:bodyPr vert="horz" lIns="91420" tIns="45710" rIns="91420" bIns="45710" rtlCol="0"/>
          <a:lstStyle>
            <a:lvl1pPr algn="l">
              <a:defRPr sz="1200"/>
            </a:lvl1pPr>
          </a:lstStyle>
          <a:p>
            <a:endParaRPr lang="en-AU" dirty="0"/>
          </a:p>
        </p:txBody>
      </p:sp>
      <p:sp>
        <p:nvSpPr>
          <p:cNvPr id="3" name="Date Placeholder 2"/>
          <p:cNvSpPr>
            <a:spLocks noGrp="1"/>
          </p:cNvSpPr>
          <p:nvPr>
            <p:ph type="dt" idx="1"/>
          </p:nvPr>
        </p:nvSpPr>
        <p:spPr>
          <a:xfrm>
            <a:off x="3901148" y="0"/>
            <a:ext cx="2985406" cy="501257"/>
          </a:xfrm>
          <a:prstGeom prst="rect">
            <a:avLst/>
          </a:prstGeom>
        </p:spPr>
        <p:txBody>
          <a:bodyPr vert="horz" lIns="91420" tIns="45710" rIns="91420" bIns="45710" rtlCol="0"/>
          <a:lstStyle>
            <a:lvl1pPr algn="r">
              <a:defRPr sz="1200"/>
            </a:lvl1pPr>
          </a:lstStyle>
          <a:p>
            <a:fld id="{B311833B-65A7-4B04-9E13-7DEB37ED3333}" type="datetimeFigureOut">
              <a:rPr lang="en-AU" smtClean="0"/>
              <a:pPr/>
              <a:t>1/07/2020</a:t>
            </a:fld>
            <a:endParaRPr lang="en-AU" dirty="0"/>
          </a:p>
        </p:txBody>
      </p:sp>
      <p:sp>
        <p:nvSpPr>
          <p:cNvPr id="4" name="Slide Image Placeholder 3"/>
          <p:cNvSpPr>
            <a:spLocks noGrp="1" noRot="1" noChangeAspect="1"/>
          </p:cNvSpPr>
          <p:nvPr>
            <p:ph type="sldImg" idx="2"/>
          </p:nvPr>
        </p:nvSpPr>
        <p:spPr>
          <a:xfrm>
            <a:off x="2033588" y="749300"/>
            <a:ext cx="2820987" cy="3759200"/>
          </a:xfrm>
          <a:prstGeom prst="rect">
            <a:avLst/>
          </a:prstGeom>
          <a:noFill/>
          <a:ln w="12700">
            <a:solidFill>
              <a:prstClr val="black"/>
            </a:solidFill>
          </a:ln>
        </p:spPr>
        <p:txBody>
          <a:bodyPr vert="horz" lIns="91420" tIns="45710" rIns="91420" bIns="45710" rtlCol="0" anchor="ctr"/>
          <a:lstStyle/>
          <a:p>
            <a:endParaRPr lang="en-AU" dirty="0"/>
          </a:p>
        </p:txBody>
      </p:sp>
      <p:sp>
        <p:nvSpPr>
          <p:cNvPr id="5" name="Notes Placeholder 4"/>
          <p:cNvSpPr>
            <a:spLocks noGrp="1"/>
          </p:cNvSpPr>
          <p:nvPr>
            <p:ph type="body" sz="quarter" idx="3"/>
          </p:nvPr>
        </p:nvSpPr>
        <p:spPr>
          <a:xfrm>
            <a:off x="688817" y="4759532"/>
            <a:ext cx="5510530" cy="4508101"/>
          </a:xfrm>
          <a:prstGeom prst="rect">
            <a:avLst/>
          </a:prstGeom>
        </p:spPr>
        <p:txBody>
          <a:bodyPr vert="horz" lIns="91420" tIns="45710" rIns="91420" bIns="4571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9515854"/>
            <a:ext cx="2985406" cy="501257"/>
          </a:xfrm>
          <a:prstGeom prst="rect">
            <a:avLst/>
          </a:prstGeom>
        </p:spPr>
        <p:txBody>
          <a:bodyPr vert="horz" lIns="91420" tIns="45710" rIns="91420" bIns="4571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901148" y="9515854"/>
            <a:ext cx="2985406" cy="501257"/>
          </a:xfrm>
          <a:prstGeom prst="rect">
            <a:avLst/>
          </a:prstGeom>
        </p:spPr>
        <p:txBody>
          <a:bodyPr vert="horz" lIns="91420" tIns="45710" rIns="91420" bIns="45710" rtlCol="0" anchor="b"/>
          <a:lstStyle>
            <a:lvl1pPr algn="r">
              <a:defRPr sz="1200"/>
            </a:lvl1pPr>
          </a:lstStyle>
          <a:p>
            <a:fld id="{E17E4790-4B88-4B3E-89CD-9E8426F404CC}" type="slidenum">
              <a:rPr lang="en-AU" smtClean="0"/>
              <a:pPr/>
              <a:t>‹#›</a:t>
            </a:fld>
            <a:endParaRPr lang="en-AU" dirty="0"/>
          </a:p>
        </p:txBody>
      </p:sp>
    </p:spTree>
    <p:extLst>
      <p:ext uri="{BB962C8B-B14F-4D97-AF65-F5344CB8AC3E}">
        <p14:creationId xmlns:p14="http://schemas.microsoft.com/office/powerpoint/2010/main" val="2321764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17E4790-4B88-4B3E-89CD-9E8426F404CC}" type="slidenum">
              <a:rPr lang="en-AU" smtClean="0"/>
              <a:pPr/>
              <a:t>1</a:t>
            </a:fld>
            <a:endParaRPr lang="en-AU"/>
          </a:p>
        </p:txBody>
      </p:sp>
    </p:spTree>
    <p:extLst>
      <p:ext uri="{BB962C8B-B14F-4D97-AF65-F5344CB8AC3E}">
        <p14:creationId xmlns:p14="http://schemas.microsoft.com/office/powerpoint/2010/main" val="3680843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17E4790-4B88-4B3E-89CD-9E8426F404CC}" type="slidenum">
              <a:rPr lang="en-AU" smtClean="0"/>
              <a:pPr/>
              <a:t>2</a:t>
            </a:fld>
            <a:endParaRPr lang="en-AU"/>
          </a:p>
        </p:txBody>
      </p:sp>
    </p:spTree>
    <p:extLst>
      <p:ext uri="{BB962C8B-B14F-4D97-AF65-F5344CB8AC3E}">
        <p14:creationId xmlns:p14="http://schemas.microsoft.com/office/powerpoint/2010/main" val="1532883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AU"/>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CB1BBCE7-22BB-4C35-B64C-521946A1A25E}" type="datetimeFigureOut">
              <a:rPr lang="en-AU" smtClean="0"/>
              <a:pPr/>
              <a:t>1/07/2020</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0F11533-C339-4AC9-9FBB-5D0E827ECBD5}" type="slidenum">
              <a:rPr lang="en-AU" smtClean="0"/>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CB1BBCE7-22BB-4C35-B64C-521946A1A25E}" type="datetimeFigureOut">
              <a:rPr lang="en-AU" smtClean="0"/>
              <a:pPr/>
              <a:t>1/07/2020</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0F11533-C339-4AC9-9FBB-5D0E827ECBD5}" type="slidenum">
              <a:rPr lang="en-AU" smtClean="0"/>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CB1BBCE7-22BB-4C35-B64C-521946A1A25E}" type="datetimeFigureOut">
              <a:rPr lang="en-AU" smtClean="0"/>
              <a:pPr/>
              <a:t>1/07/2020</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0F11533-C339-4AC9-9FBB-5D0E827ECBD5}" type="slidenum">
              <a:rPr lang="en-AU" smtClean="0"/>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CB1BBCE7-22BB-4C35-B64C-521946A1A25E}" type="datetimeFigureOut">
              <a:rPr lang="en-AU" smtClean="0"/>
              <a:pPr/>
              <a:t>1/07/2020</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0F11533-C339-4AC9-9FBB-5D0E827ECBD5}" type="slidenum">
              <a:rPr lang="en-AU" smtClean="0"/>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1BBCE7-22BB-4C35-B64C-521946A1A25E}" type="datetimeFigureOut">
              <a:rPr lang="en-AU" smtClean="0"/>
              <a:pPr/>
              <a:t>1/07/2020</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0F11533-C339-4AC9-9FBB-5D0E827ECBD5}" type="slidenum">
              <a:rPr lang="en-AU" smtClean="0"/>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CB1BBCE7-22BB-4C35-B64C-521946A1A25E}" type="datetimeFigureOut">
              <a:rPr lang="en-AU" smtClean="0"/>
              <a:pPr/>
              <a:t>1/07/2020</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00F11533-C339-4AC9-9FBB-5D0E827ECBD5}" type="slidenum">
              <a:rPr lang="en-AU" smtClean="0"/>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CB1BBCE7-22BB-4C35-B64C-521946A1A25E}" type="datetimeFigureOut">
              <a:rPr lang="en-AU" smtClean="0"/>
              <a:pPr/>
              <a:t>1/07/2020</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00F11533-C339-4AC9-9FBB-5D0E827ECBD5}" type="slidenum">
              <a:rPr lang="en-AU" smtClean="0"/>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CB1BBCE7-22BB-4C35-B64C-521946A1A25E}" type="datetimeFigureOut">
              <a:rPr lang="en-AU" smtClean="0"/>
              <a:pPr/>
              <a:t>1/07/2020</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00F11533-C339-4AC9-9FBB-5D0E827ECBD5}" type="slidenum">
              <a:rPr lang="en-AU" smtClean="0"/>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1BBCE7-22BB-4C35-B64C-521946A1A25E}" type="datetimeFigureOut">
              <a:rPr lang="en-AU" smtClean="0"/>
              <a:pPr/>
              <a:t>1/07/2020</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00F11533-C339-4AC9-9FBB-5D0E827ECBD5}" type="slidenum">
              <a:rPr lang="en-AU" smtClean="0"/>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1BBCE7-22BB-4C35-B64C-521946A1A25E}" type="datetimeFigureOut">
              <a:rPr lang="en-AU" smtClean="0"/>
              <a:pPr/>
              <a:t>1/07/2020</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00F11533-C339-4AC9-9FBB-5D0E827ECBD5}" type="slidenum">
              <a:rPr lang="en-AU" smtClean="0"/>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1BBCE7-22BB-4C35-B64C-521946A1A25E}" type="datetimeFigureOut">
              <a:rPr lang="en-AU" smtClean="0"/>
              <a:pPr/>
              <a:t>1/07/2020</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00F11533-C339-4AC9-9FBB-5D0E827ECBD5}" type="slidenum">
              <a:rPr lang="en-AU" smtClean="0"/>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B1BBCE7-22BB-4C35-B64C-521946A1A25E}" type="datetimeFigureOut">
              <a:rPr lang="en-AU" smtClean="0"/>
              <a:pPr/>
              <a:t>1/07/2020</a:t>
            </a:fld>
            <a:endParaRPr lang="en-AU"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0F11533-C339-4AC9-9FBB-5D0E827ECBD5}" type="slidenum">
              <a:rPr lang="en-AU" smtClean="0"/>
              <a:pPr/>
              <a:t>‹#›</a:t>
            </a:fld>
            <a:endParaRPr lang="en-A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36"/>
          <p:cNvSpPr txBox="1"/>
          <p:nvPr/>
        </p:nvSpPr>
        <p:spPr>
          <a:xfrm>
            <a:off x="5843653" y="8811969"/>
            <a:ext cx="521246"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100" dirty="0">
                <a:latin typeface="Arial Narrow" pitchFamily="34" charset="0"/>
              </a:rPr>
              <a:t>1</a:t>
            </a:r>
            <a:r>
              <a:rPr lang="en-AU" sz="1100" dirty="0">
                <a:latin typeface="Arial Narrow" pitchFamily="34" charset="0"/>
              </a:rPr>
              <a:t>                                               </a:t>
            </a:r>
            <a:endParaRPr lang="en-AU" sz="1100" b="1" dirty="0">
              <a:latin typeface="Arial Narrow" pitchFamily="34" charset="0"/>
            </a:endParaRPr>
          </a:p>
        </p:txBody>
      </p:sp>
      <p:sp>
        <p:nvSpPr>
          <p:cNvPr id="43" name="TextBox 36"/>
          <p:cNvSpPr txBox="1"/>
          <p:nvPr/>
        </p:nvSpPr>
        <p:spPr>
          <a:xfrm>
            <a:off x="423625" y="8809682"/>
            <a:ext cx="1565215"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100" dirty="0">
                <a:latin typeface="Arial Narrow" pitchFamily="34" charset="0"/>
              </a:rPr>
              <a:t>© Marine Education 2020 	                                               </a:t>
            </a:r>
            <a:endParaRPr lang="en-AU" sz="1100" b="1" dirty="0">
              <a:latin typeface="Arial Narrow" pitchFamily="34" charset="0"/>
            </a:endParaRPr>
          </a:p>
        </p:txBody>
      </p:sp>
      <p:cxnSp>
        <p:nvCxnSpPr>
          <p:cNvPr id="127" name="Straight Connector 126"/>
          <p:cNvCxnSpPr/>
          <p:nvPr/>
        </p:nvCxnSpPr>
        <p:spPr>
          <a:xfrm flipH="1">
            <a:off x="469041" y="8808950"/>
            <a:ext cx="5863487" cy="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36"/>
          <p:cNvSpPr txBox="1"/>
          <p:nvPr/>
        </p:nvSpPr>
        <p:spPr>
          <a:xfrm>
            <a:off x="2779853" y="8809682"/>
            <a:ext cx="2161315"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AU" sz="1100" dirty="0">
                <a:latin typeface="Arial Narrow" pitchFamily="34" charset="0"/>
              </a:rPr>
              <a:t>Water Quality Parameters</a:t>
            </a:r>
          </a:p>
        </p:txBody>
      </p:sp>
      <p:sp>
        <p:nvSpPr>
          <p:cNvPr id="44" name="TextBox 43">
            <a:extLst>
              <a:ext uri="{FF2B5EF4-FFF2-40B4-BE49-F238E27FC236}">
                <a16:creationId xmlns:a16="http://schemas.microsoft.com/office/drawing/2014/main" id="{2FD31CAF-76B1-4A0F-BFD0-A9C6B5FBD72B}"/>
              </a:ext>
            </a:extLst>
          </p:cNvPr>
          <p:cNvSpPr txBox="1"/>
          <p:nvPr/>
        </p:nvSpPr>
        <p:spPr>
          <a:xfrm>
            <a:off x="564258" y="214201"/>
            <a:ext cx="792088" cy="646331"/>
          </a:xfrm>
          <a:prstGeom prst="rect">
            <a:avLst/>
          </a:prstGeom>
          <a:solidFill>
            <a:schemeClr val="bg1">
              <a:lumMod val="85000"/>
            </a:schemeClr>
          </a:solidFill>
          <a:ln w="57150">
            <a:solidFill>
              <a:schemeClr val="tx1"/>
            </a:solidFill>
          </a:ln>
        </p:spPr>
        <p:txBody>
          <a:bodyPr wrap="square" rtlCol="0">
            <a:spAutoFit/>
          </a:bodyPr>
          <a:lstStyle/>
          <a:p>
            <a:r>
              <a:rPr lang="en-AU" b="1" dirty="0">
                <a:latin typeface="Arial Narrow" panose="020B0606020202030204" pitchFamily="34" charset="0"/>
              </a:rPr>
              <a:t>M</a:t>
            </a:r>
            <a:r>
              <a:rPr lang="en-AU" sz="1200" b="1" dirty="0">
                <a:latin typeface="Arial Narrow" panose="020B0606020202030204" pitchFamily="34" charset="0"/>
              </a:rPr>
              <a:t>arine</a:t>
            </a:r>
            <a:r>
              <a:rPr lang="en-AU" dirty="0"/>
              <a:t> </a:t>
            </a:r>
          </a:p>
          <a:p>
            <a:r>
              <a:rPr lang="en-AU" dirty="0">
                <a:ln>
                  <a:solidFill>
                    <a:schemeClr val="tx1"/>
                  </a:solidFill>
                </a:ln>
                <a:latin typeface="Arial Narrow" panose="020B0606020202030204" pitchFamily="34" charset="0"/>
              </a:rPr>
              <a:t>E</a:t>
            </a:r>
            <a:r>
              <a:rPr lang="en-AU" sz="1200" dirty="0">
                <a:ln>
                  <a:solidFill>
                    <a:schemeClr val="tx1"/>
                  </a:solidFill>
                </a:ln>
                <a:latin typeface="Arial Narrow" panose="020B0606020202030204" pitchFamily="34" charset="0"/>
              </a:rPr>
              <a:t>ducation</a:t>
            </a:r>
          </a:p>
        </p:txBody>
      </p:sp>
      <p:sp>
        <p:nvSpPr>
          <p:cNvPr id="45" name="TextBox 17">
            <a:extLst>
              <a:ext uri="{FF2B5EF4-FFF2-40B4-BE49-F238E27FC236}">
                <a16:creationId xmlns:a16="http://schemas.microsoft.com/office/drawing/2014/main" id="{45DC8008-03A9-4A1F-8EB0-1337B78B98E3}"/>
              </a:ext>
            </a:extLst>
          </p:cNvPr>
          <p:cNvSpPr txBox="1"/>
          <p:nvPr/>
        </p:nvSpPr>
        <p:spPr>
          <a:xfrm>
            <a:off x="5518848" y="165470"/>
            <a:ext cx="1170856"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latin typeface="Arial Narrow" pitchFamily="34" charset="0"/>
              </a:rPr>
              <a:t>Name:</a:t>
            </a:r>
          </a:p>
          <a:p>
            <a:endParaRPr lang="en-US" sz="1200" b="1" dirty="0">
              <a:latin typeface="Arial Narrow" pitchFamily="34" charset="0"/>
            </a:endParaRPr>
          </a:p>
          <a:p>
            <a:r>
              <a:rPr lang="en-US" sz="1200" b="1" dirty="0">
                <a:latin typeface="Arial Narrow" pitchFamily="34" charset="0"/>
              </a:rPr>
              <a:t>Date: </a:t>
            </a:r>
          </a:p>
        </p:txBody>
      </p:sp>
      <p:cxnSp>
        <p:nvCxnSpPr>
          <p:cNvPr id="46" name="Straight Connector 45">
            <a:extLst>
              <a:ext uri="{FF2B5EF4-FFF2-40B4-BE49-F238E27FC236}">
                <a16:creationId xmlns:a16="http://schemas.microsoft.com/office/drawing/2014/main" id="{86ADC2CB-2259-430E-A4E9-F01BFE6DE9EE}"/>
              </a:ext>
            </a:extLst>
          </p:cNvPr>
          <p:cNvCxnSpPr/>
          <p:nvPr/>
        </p:nvCxnSpPr>
        <p:spPr>
          <a:xfrm flipH="1">
            <a:off x="465754" y="973010"/>
            <a:ext cx="58634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3995BC98-5C05-45C6-9C90-3A57C8C0F498}"/>
              </a:ext>
            </a:extLst>
          </p:cNvPr>
          <p:cNvSpPr txBox="1"/>
          <p:nvPr/>
        </p:nvSpPr>
        <p:spPr>
          <a:xfrm rot="16200000">
            <a:off x="-56443" y="313427"/>
            <a:ext cx="1116764" cy="184666"/>
          </a:xfrm>
          <a:prstGeom prst="rect">
            <a:avLst/>
          </a:prstGeom>
          <a:noFill/>
        </p:spPr>
        <p:txBody>
          <a:bodyPr wrap="square" rtlCol="0">
            <a:spAutoFit/>
          </a:bodyPr>
          <a:lstStyle/>
          <a:p>
            <a:r>
              <a:rPr lang="en-AU" sz="580" dirty="0">
                <a:latin typeface="Arial Narrow" panose="020B0606020202030204" pitchFamily="34" charset="0"/>
              </a:rPr>
              <a:t>marineeducation.com.au</a:t>
            </a:r>
          </a:p>
        </p:txBody>
      </p:sp>
      <p:sp>
        <p:nvSpPr>
          <p:cNvPr id="24" name="TextBox 23">
            <a:extLst>
              <a:ext uri="{FF2B5EF4-FFF2-40B4-BE49-F238E27FC236}">
                <a16:creationId xmlns:a16="http://schemas.microsoft.com/office/drawing/2014/main" id="{DD4C66FD-3620-45DA-A70B-04F02C406E9D}"/>
              </a:ext>
            </a:extLst>
          </p:cNvPr>
          <p:cNvSpPr txBox="1"/>
          <p:nvPr/>
        </p:nvSpPr>
        <p:spPr>
          <a:xfrm>
            <a:off x="1897599" y="326737"/>
            <a:ext cx="2984862" cy="369332"/>
          </a:xfrm>
          <a:prstGeom prst="rect">
            <a:avLst/>
          </a:prstGeom>
          <a:noFill/>
        </p:spPr>
        <p:txBody>
          <a:bodyPr wrap="square" rtlCol="0">
            <a:spAutoFit/>
          </a:bodyPr>
          <a:lstStyle/>
          <a:p>
            <a:pPr algn="ctr"/>
            <a:r>
              <a:rPr lang="en-AU" b="1" dirty="0">
                <a:latin typeface="Arial Narrow" panose="020B0606020202030204" pitchFamily="34" charset="0"/>
              </a:rPr>
              <a:t>Water Quality Parameters</a:t>
            </a:r>
            <a:endParaRPr lang="en-AU" sz="1400" b="1" dirty="0">
              <a:latin typeface="Arial Narrow" panose="020B0606020202030204" pitchFamily="34" charset="0"/>
            </a:endParaRPr>
          </a:p>
        </p:txBody>
      </p:sp>
      <p:sp>
        <p:nvSpPr>
          <p:cNvPr id="28" name="TextBox 27">
            <a:extLst>
              <a:ext uri="{FF2B5EF4-FFF2-40B4-BE49-F238E27FC236}">
                <a16:creationId xmlns:a16="http://schemas.microsoft.com/office/drawing/2014/main" id="{16AB5737-F1CA-4755-AFAA-A09BC242D03A}"/>
              </a:ext>
            </a:extLst>
          </p:cNvPr>
          <p:cNvSpPr txBox="1"/>
          <p:nvPr/>
        </p:nvSpPr>
        <p:spPr>
          <a:xfrm>
            <a:off x="454200" y="1462768"/>
            <a:ext cx="5871661" cy="1754326"/>
          </a:xfrm>
          <a:prstGeom prst="rect">
            <a:avLst/>
          </a:prstGeom>
          <a:noFill/>
          <a:ln w="19050">
            <a:solidFill>
              <a:schemeClr val="tx1"/>
            </a:solidFill>
          </a:ln>
        </p:spPr>
        <p:txBody>
          <a:bodyPr wrap="square" rtlCol="0">
            <a:spAutoFit/>
          </a:bodyPr>
          <a:lstStyle/>
          <a:p>
            <a:r>
              <a:rPr lang="en-AU" sz="1200" b="1" dirty="0">
                <a:latin typeface="Arial Narrow" panose="020B0606020202030204" pitchFamily="34" charset="0"/>
              </a:rPr>
              <a:t>Temperature</a:t>
            </a:r>
          </a:p>
          <a:p>
            <a:r>
              <a:rPr lang="en-AU" sz="1200" dirty="0">
                <a:latin typeface="Arial Narrow" panose="020B0606020202030204" pitchFamily="34" charset="0"/>
              </a:rPr>
              <a:t>Temperature controls the rate of fundamental biochemical processes in organisms. Organisms that can only live within a narrow temperature range are called </a:t>
            </a:r>
            <a:r>
              <a:rPr lang="en-AU" sz="1200" b="1" dirty="0">
                <a:latin typeface="Arial Narrow" panose="020B0606020202030204" pitchFamily="34" charset="0"/>
              </a:rPr>
              <a:t>stenothermal. </a:t>
            </a:r>
            <a:r>
              <a:rPr lang="en-AU" sz="1200" dirty="0">
                <a:latin typeface="Arial Narrow" panose="020B0606020202030204" pitchFamily="34" charset="0"/>
              </a:rPr>
              <a:t>Whereas, organisms that can live within a wide temperature range are called </a:t>
            </a:r>
            <a:r>
              <a:rPr lang="en-AU" sz="1200" b="1" dirty="0">
                <a:latin typeface="Arial Narrow" panose="020B0606020202030204" pitchFamily="34" charset="0"/>
              </a:rPr>
              <a:t>eurythermal. </a:t>
            </a:r>
            <a:r>
              <a:rPr lang="en-AU" sz="1200" dirty="0">
                <a:latin typeface="Arial Narrow" panose="020B0606020202030204" pitchFamily="34" charset="0"/>
              </a:rPr>
              <a:t>Water temperature is affected by air temperature, stormwater runoff, groundwater inflow, turbidity and exposure to sunlight. </a:t>
            </a:r>
          </a:p>
          <a:p>
            <a:r>
              <a:rPr lang="en-AU" sz="1200" dirty="0">
                <a:latin typeface="Arial Narrow" panose="020B0606020202030204" pitchFamily="34" charset="0"/>
              </a:rPr>
              <a:t>A rise in temperature reduces the concentration of dissolved oxygen (DO) in the water. </a:t>
            </a:r>
          </a:p>
          <a:p>
            <a:r>
              <a:rPr lang="en-AU" sz="1200" dirty="0">
                <a:latin typeface="Arial Narrow" panose="020B0606020202030204" pitchFamily="34" charset="0"/>
              </a:rPr>
              <a:t>Likewise, a drop in temperature increases the concentration of dissolved oxygen (DO) in the water.</a:t>
            </a:r>
          </a:p>
          <a:p>
            <a:r>
              <a:rPr lang="en-AU" sz="1200" dirty="0">
                <a:latin typeface="Arial Narrow" panose="020B0606020202030204" pitchFamily="34" charset="0"/>
              </a:rPr>
              <a:t>A </a:t>
            </a:r>
            <a:r>
              <a:rPr lang="en-AU" sz="1200" b="1" dirty="0">
                <a:latin typeface="Arial Narrow" panose="020B0606020202030204" pitchFamily="34" charset="0"/>
              </a:rPr>
              <a:t>thermocline</a:t>
            </a:r>
            <a:r>
              <a:rPr lang="en-AU" sz="1200" dirty="0">
                <a:latin typeface="Arial Narrow" panose="020B0606020202030204" pitchFamily="34" charset="0"/>
              </a:rPr>
              <a:t> is when there is an abrupt change in temperature with depth, forming a barrier between the warm water (usually above the thermocline) and the cold water (usually below the thermocline). </a:t>
            </a:r>
          </a:p>
        </p:txBody>
      </p:sp>
      <p:sp>
        <p:nvSpPr>
          <p:cNvPr id="32" name="TextBox 31">
            <a:extLst>
              <a:ext uri="{FF2B5EF4-FFF2-40B4-BE49-F238E27FC236}">
                <a16:creationId xmlns:a16="http://schemas.microsoft.com/office/drawing/2014/main" id="{62EE551B-512D-42A5-9E03-23E753ADEB4D}"/>
              </a:ext>
            </a:extLst>
          </p:cNvPr>
          <p:cNvSpPr txBox="1"/>
          <p:nvPr/>
        </p:nvSpPr>
        <p:spPr>
          <a:xfrm>
            <a:off x="459220" y="3316898"/>
            <a:ext cx="5876548" cy="830997"/>
          </a:xfrm>
          <a:prstGeom prst="rect">
            <a:avLst/>
          </a:prstGeom>
          <a:noFill/>
          <a:ln w="19050">
            <a:solidFill>
              <a:schemeClr val="tx1"/>
            </a:solidFill>
          </a:ln>
        </p:spPr>
        <p:txBody>
          <a:bodyPr wrap="square" rtlCol="0">
            <a:spAutoFit/>
          </a:bodyPr>
          <a:lstStyle/>
          <a:p>
            <a:r>
              <a:rPr lang="en-AU" sz="1200" b="1" dirty="0">
                <a:latin typeface="Arial Narrow" panose="020B0606020202030204" pitchFamily="34" charset="0"/>
              </a:rPr>
              <a:t>pH</a:t>
            </a:r>
          </a:p>
          <a:p>
            <a:r>
              <a:rPr lang="en-AU" sz="1200" dirty="0">
                <a:latin typeface="Arial Narrow" panose="020B0606020202030204" pitchFamily="34" charset="0"/>
              </a:rPr>
              <a:t>pH is used to measure the acidity or alkalinity of a solution. Changing levels of pH in a creek or river can be an indicator of increasing pollution or some other environmental factor. A pH value is a number from 1-14, with 7 as the middle (neutral) point. The optimum pH levels for fish is between 6.5 and 8.4</a:t>
            </a:r>
          </a:p>
        </p:txBody>
      </p:sp>
      <p:sp>
        <p:nvSpPr>
          <p:cNvPr id="33" name="TextBox 32">
            <a:extLst>
              <a:ext uri="{FF2B5EF4-FFF2-40B4-BE49-F238E27FC236}">
                <a16:creationId xmlns:a16="http://schemas.microsoft.com/office/drawing/2014/main" id="{6DB3F646-248B-43EC-99C0-E2B823D95BF5}"/>
              </a:ext>
            </a:extLst>
          </p:cNvPr>
          <p:cNvSpPr txBox="1"/>
          <p:nvPr/>
        </p:nvSpPr>
        <p:spPr>
          <a:xfrm>
            <a:off x="450824" y="4249207"/>
            <a:ext cx="5878415" cy="1938992"/>
          </a:xfrm>
          <a:prstGeom prst="rect">
            <a:avLst/>
          </a:prstGeom>
          <a:noFill/>
          <a:ln w="19050">
            <a:solidFill>
              <a:schemeClr val="tx1"/>
            </a:solidFill>
          </a:ln>
        </p:spPr>
        <p:txBody>
          <a:bodyPr wrap="square" rtlCol="0">
            <a:spAutoFit/>
          </a:bodyPr>
          <a:lstStyle/>
          <a:p>
            <a:r>
              <a:rPr lang="en-AU" sz="1200" b="1" dirty="0">
                <a:latin typeface="Arial Narrow" panose="020B0606020202030204" pitchFamily="34" charset="0"/>
              </a:rPr>
              <a:t>Dissolved Oxygen (DO)</a:t>
            </a:r>
          </a:p>
          <a:p>
            <a:r>
              <a:rPr lang="en-AU" sz="1200" dirty="0">
                <a:latin typeface="Arial Narrow" panose="020B0606020202030204" pitchFamily="34" charset="0"/>
              </a:rPr>
              <a:t>Aquatic animals rely on oxygen that is dissolved in the water to survive. Levels of Dissolved Oxygen (DO) vary depending on factors including water temperature, </a:t>
            </a:r>
            <a:r>
              <a:rPr lang="en-AU" sz="1200" b="1" dirty="0">
                <a:latin typeface="Arial Narrow" panose="020B0606020202030204" pitchFamily="34" charset="0"/>
              </a:rPr>
              <a:t>time of day, </a:t>
            </a:r>
            <a:r>
              <a:rPr lang="en-AU" sz="1200" dirty="0">
                <a:latin typeface="Arial Narrow" panose="020B0606020202030204" pitchFamily="34" charset="0"/>
              </a:rPr>
              <a:t>season, depth, altitude, rate of flow, and levels of pollution. If DO levels drop too low, there is not enough oxygen for the animals to ‘breathe’ and it can lead to ‘fish kill events’ where large numbers of fish die within a short period. </a:t>
            </a:r>
          </a:p>
          <a:p>
            <a:r>
              <a:rPr lang="en-AU" sz="1200" dirty="0">
                <a:latin typeface="Arial Narrow" panose="020B0606020202030204" pitchFamily="34" charset="0"/>
              </a:rPr>
              <a:t>DO is measured in milligram per litre (mg/L) or parts per million (ppm). </a:t>
            </a:r>
            <a:r>
              <a:rPr lang="en-US" sz="1200" dirty="0">
                <a:latin typeface="Arial Narrow" panose="020B0606020202030204" pitchFamily="34" charset="0"/>
              </a:rPr>
              <a:t>Exposure to less than 2 mg/L oxygen for one to four days may kill most of the biota in a system, leaving behind only the low-DO-tolerant fish, air-breathing insects and anaerobic (not requiring oxygen) bacteria and fungi (microflora). </a:t>
            </a:r>
          </a:p>
          <a:p>
            <a:r>
              <a:rPr lang="en-US" sz="1200" dirty="0">
                <a:latin typeface="Arial Narrow" panose="020B0606020202030204" pitchFamily="34" charset="0"/>
              </a:rPr>
              <a:t>Lethal DO concentrations for fish are generally between 1 and 3 mg/L. </a:t>
            </a:r>
            <a:r>
              <a:rPr lang="en-AU" sz="1200" dirty="0">
                <a:latin typeface="Arial Narrow" panose="020B0606020202030204" pitchFamily="34" charset="0"/>
              </a:rPr>
              <a:t>DO can also be measured as % saturation, whereby DO should be somewhere between 80-105%. DO &lt;61% or &gt;108% is poor quality.</a:t>
            </a:r>
          </a:p>
        </p:txBody>
      </p:sp>
      <p:sp>
        <p:nvSpPr>
          <p:cNvPr id="19" name="TextBox 18">
            <a:extLst>
              <a:ext uri="{FF2B5EF4-FFF2-40B4-BE49-F238E27FC236}">
                <a16:creationId xmlns:a16="http://schemas.microsoft.com/office/drawing/2014/main" id="{3EB952B6-02EC-4065-A037-7B20F0CEF651}"/>
              </a:ext>
            </a:extLst>
          </p:cNvPr>
          <p:cNvSpPr txBox="1"/>
          <p:nvPr/>
        </p:nvSpPr>
        <p:spPr>
          <a:xfrm>
            <a:off x="450824" y="6275422"/>
            <a:ext cx="5878414" cy="1200329"/>
          </a:xfrm>
          <a:prstGeom prst="rect">
            <a:avLst/>
          </a:prstGeom>
          <a:noFill/>
          <a:ln w="19050">
            <a:solidFill>
              <a:schemeClr val="tx1"/>
            </a:solidFill>
          </a:ln>
        </p:spPr>
        <p:txBody>
          <a:bodyPr wrap="square" rtlCol="0">
            <a:spAutoFit/>
          </a:bodyPr>
          <a:lstStyle/>
          <a:p>
            <a:r>
              <a:rPr lang="en-AU" sz="1200" b="1" dirty="0">
                <a:latin typeface="Arial Narrow" panose="020B0606020202030204" pitchFamily="34" charset="0"/>
              </a:rPr>
              <a:t>Salinity</a:t>
            </a:r>
          </a:p>
          <a:p>
            <a:r>
              <a:rPr lang="en-AU" sz="1200" dirty="0">
                <a:latin typeface="Arial Narrow" panose="020B0606020202030204" pitchFamily="34" charset="0"/>
              </a:rPr>
              <a:t>Salinity is a measure of salt content. Salinity is usually measured in parts per thousand (ppt). The salinity of </a:t>
            </a:r>
            <a:r>
              <a:rPr lang="en-AU" sz="1200" i="1" dirty="0">
                <a:latin typeface="Arial Narrow" panose="020B0606020202030204" pitchFamily="34" charset="0"/>
              </a:rPr>
              <a:t>fresh</a:t>
            </a:r>
            <a:r>
              <a:rPr lang="en-AU" sz="1200" dirty="0">
                <a:latin typeface="Arial Narrow" panose="020B0606020202030204" pitchFamily="34" charset="0"/>
              </a:rPr>
              <a:t>-water in rivers and creeks averages 0.5ppt or less. The salinity of </a:t>
            </a:r>
            <a:r>
              <a:rPr lang="en-AU" sz="1200" i="1" dirty="0">
                <a:latin typeface="Arial Narrow" panose="020B0606020202030204" pitchFamily="34" charset="0"/>
              </a:rPr>
              <a:t>sea</a:t>
            </a:r>
            <a:r>
              <a:rPr lang="en-AU" sz="1200" dirty="0">
                <a:latin typeface="Arial Narrow" panose="020B0606020202030204" pitchFamily="34" charset="0"/>
              </a:rPr>
              <a:t>-water averages 35ppt. The mixture of seawater and freshwater in estuaries is called </a:t>
            </a:r>
            <a:r>
              <a:rPr lang="en-AU" sz="1200" b="1" dirty="0">
                <a:latin typeface="Arial Narrow" panose="020B0606020202030204" pitchFamily="34" charset="0"/>
              </a:rPr>
              <a:t>brackish </a:t>
            </a:r>
            <a:r>
              <a:rPr lang="en-AU" sz="1200" dirty="0">
                <a:latin typeface="Arial Narrow" panose="020B0606020202030204" pitchFamily="34" charset="0"/>
              </a:rPr>
              <a:t>water and its salinity can range from 0.5ppt to 35ppt. Organisms that can only live within a narrow salinity range are called </a:t>
            </a:r>
            <a:r>
              <a:rPr lang="en-AU" sz="1200" b="1" dirty="0">
                <a:latin typeface="Arial Narrow" panose="020B0606020202030204" pitchFamily="34" charset="0"/>
              </a:rPr>
              <a:t>stenohaline. </a:t>
            </a:r>
            <a:r>
              <a:rPr lang="en-AU" sz="1200" dirty="0">
                <a:latin typeface="Arial Narrow" panose="020B0606020202030204" pitchFamily="34" charset="0"/>
              </a:rPr>
              <a:t>Whereas, organisms that can live within a wide salinity range are called </a:t>
            </a:r>
            <a:r>
              <a:rPr lang="en-AU" sz="1200" b="1" dirty="0">
                <a:latin typeface="Arial Narrow" panose="020B0606020202030204" pitchFamily="34" charset="0"/>
              </a:rPr>
              <a:t>euryhaline.</a:t>
            </a:r>
            <a:r>
              <a:rPr lang="en-AU" sz="300" dirty="0">
                <a:latin typeface="Arial Narrow" panose="020B0606020202030204" pitchFamily="34" charset="0"/>
              </a:rPr>
              <a:t> </a:t>
            </a:r>
            <a:endParaRPr lang="en-AU" sz="1200" dirty="0">
              <a:latin typeface="Arial Narrow" panose="020B0606020202030204" pitchFamily="34" charset="0"/>
            </a:endParaRPr>
          </a:p>
        </p:txBody>
      </p:sp>
      <p:sp>
        <p:nvSpPr>
          <p:cNvPr id="16" name="TextBox 15">
            <a:extLst>
              <a:ext uri="{FF2B5EF4-FFF2-40B4-BE49-F238E27FC236}">
                <a16:creationId xmlns:a16="http://schemas.microsoft.com/office/drawing/2014/main" id="{9BDFD704-5D78-4058-B9FE-A9D8B63AD097}"/>
              </a:ext>
            </a:extLst>
          </p:cNvPr>
          <p:cNvSpPr txBox="1"/>
          <p:nvPr/>
        </p:nvSpPr>
        <p:spPr>
          <a:xfrm>
            <a:off x="458287" y="7548745"/>
            <a:ext cx="5878415" cy="1200329"/>
          </a:xfrm>
          <a:prstGeom prst="rect">
            <a:avLst/>
          </a:prstGeom>
          <a:noFill/>
          <a:ln w="19050">
            <a:solidFill>
              <a:schemeClr val="tx1"/>
            </a:solidFill>
          </a:ln>
        </p:spPr>
        <p:txBody>
          <a:bodyPr wrap="square" rtlCol="0">
            <a:spAutoFit/>
          </a:bodyPr>
          <a:lstStyle/>
          <a:p>
            <a:r>
              <a:rPr lang="en-AU" sz="1200" b="1" dirty="0">
                <a:latin typeface="Arial Narrow" panose="020B0606020202030204" pitchFamily="34" charset="0"/>
              </a:rPr>
              <a:t>Turbidity (NTU)</a:t>
            </a:r>
          </a:p>
          <a:p>
            <a:r>
              <a:rPr lang="en-AU" sz="1200" b="1" dirty="0">
                <a:latin typeface="Arial Narrow" panose="020B0606020202030204" pitchFamily="34" charset="0"/>
              </a:rPr>
              <a:t>Estuary Indicator Scores</a:t>
            </a:r>
          </a:p>
          <a:p>
            <a:r>
              <a:rPr lang="en-AU" sz="1200" dirty="0">
                <a:latin typeface="Arial Narrow" panose="020B0606020202030204" pitchFamily="34" charset="0"/>
              </a:rPr>
              <a:t>Good/Very Good: ≤10</a:t>
            </a:r>
          </a:p>
          <a:p>
            <a:r>
              <a:rPr lang="en-AU" sz="1200" dirty="0">
                <a:latin typeface="Arial Narrow" panose="020B0606020202030204" pitchFamily="34" charset="0"/>
              </a:rPr>
              <a:t>Moderate: 11-13</a:t>
            </a:r>
          </a:p>
          <a:p>
            <a:r>
              <a:rPr lang="en-AU" sz="1200" dirty="0">
                <a:latin typeface="Arial Narrow" panose="020B0606020202030204" pitchFamily="34" charset="0"/>
              </a:rPr>
              <a:t>Poor: 14-16</a:t>
            </a:r>
          </a:p>
          <a:p>
            <a:r>
              <a:rPr lang="en-AU" sz="1200" dirty="0">
                <a:latin typeface="Arial Narrow" panose="020B0606020202030204" pitchFamily="34" charset="0"/>
              </a:rPr>
              <a:t>Very Poor: &gt;16</a:t>
            </a:r>
          </a:p>
        </p:txBody>
      </p:sp>
      <p:sp>
        <p:nvSpPr>
          <p:cNvPr id="17" name="TextBox 16">
            <a:extLst>
              <a:ext uri="{FF2B5EF4-FFF2-40B4-BE49-F238E27FC236}">
                <a16:creationId xmlns:a16="http://schemas.microsoft.com/office/drawing/2014/main" id="{654799D5-A2A7-4E31-AA3D-C1032CDF8BE3}"/>
              </a:ext>
            </a:extLst>
          </p:cNvPr>
          <p:cNvSpPr txBox="1"/>
          <p:nvPr/>
        </p:nvSpPr>
        <p:spPr>
          <a:xfrm>
            <a:off x="2779853" y="7655166"/>
            <a:ext cx="3472365" cy="646331"/>
          </a:xfrm>
          <a:prstGeom prst="rect">
            <a:avLst/>
          </a:prstGeom>
          <a:noFill/>
        </p:spPr>
        <p:txBody>
          <a:bodyPr wrap="square" rtlCol="0">
            <a:spAutoFit/>
          </a:bodyPr>
          <a:lstStyle/>
          <a:p>
            <a:pPr algn="just"/>
            <a:r>
              <a:rPr lang="en-AU" sz="1200" dirty="0">
                <a:latin typeface="Arial Narrow" panose="020B0606020202030204" pitchFamily="34" charset="0"/>
              </a:rPr>
              <a:t>Turbidity is the cloudiness or haziness of the water caused by suspended solids. Turbidity does not identify individual substances; it just indicates that something is there. </a:t>
            </a:r>
          </a:p>
        </p:txBody>
      </p:sp>
      <p:sp>
        <p:nvSpPr>
          <p:cNvPr id="18" name="Rectangle 17">
            <a:extLst>
              <a:ext uri="{FF2B5EF4-FFF2-40B4-BE49-F238E27FC236}">
                <a16:creationId xmlns:a16="http://schemas.microsoft.com/office/drawing/2014/main" id="{396A0087-3C2D-4E54-ADCD-EB7DCE9F5A1E}"/>
              </a:ext>
            </a:extLst>
          </p:cNvPr>
          <p:cNvSpPr/>
          <p:nvPr/>
        </p:nvSpPr>
        <p:spPr>
          <a:xfrm>
            <a:off x="472284" y="1043152"/>
            <a:ext cx="5863484" cy="345307"/>
          </a:xfrm>
          <a:prstGeom prst="rect">
            <a:avLst/>
          </a:prstGeom>
          <a:solidFill>
            <a:schemeClr val="tx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dirty="0">
                <a:solidFill>
                  <a:schemeClr val="bg1"/>
                </a:solidFill>
                <a:latin typeface="Arial Narrow" panose="020B0606020202030204" pitchFamily="34" charset="0"/>
              </a:rPr>
              <a:t>Adapted from: Cairns Regional Council </a:t>
            </a:r>
          </a:p>
          <a:p>
            <a:pPr algn="ctr"/>
            <a:r>
              <a:rPr lang="en-AU" sz="1050" b="1" dirty="0">
                <a:solidFill>
                  <a:schemeClr val="bg1"/>
                </a:solidFill>
                <a:latin typeface="Arial Narrow" panose="020B0606020202030204" pitchFamily="34" charset="0"/>
              </a:rPr>
              <a:t>https://www.cairns.qld.gov.au/water-waste-roads/water/smartcatchments/live-data-saltwater-creek2</a:t>
            </a:r>
          </a:p>
        </p:txBody>
      </p:sp>
    </p:spTree>
    <p:extLst>
      <p:ext uri="{BB962C8B-B14F-4D97-AF65-F5344CB8AC3E}">
        <p14:creationId xmlns:p14="http://schemas.microsoft.com/office/powerpoint/2010/main" val="1364621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36"/>
          <p:cNvSpPr txBox="1"/>
          <p:nvPr/>
        </p:nvSpPr>
        <p:spPr>
          <a:xfrm>
            <a:off x="5843653" y="8811969"/>
            <a:ext cx="521246"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100" dirty="0">
                <a:latin typeface="Arial Narrow" pitchFamily="34" charset="0"/>
              </a:rPr>
              <a:t>2</a:t>
            </a:r>
            <a:r>
              <a:rPr lang="en-AU" sz="1100" dirty="0">
                <a:latin typeface="Arial Narrow" pitchFamily="34" charset="0"/>
              </a:rPr>
              <a:t>                                               </a:t>
            </a:r>
            <a:endParaRPr lang="en-AU" sz="1100" b="1" dirty="0">
              <a:latin typeface="Arial Narrow" pitchFamily="34" charset="0"/>
            </a:endParaRPr>
          </a:p>
        </p:txBody>
      </p:sp>
      <p:sp>
        <p:nvSpPr>
          <p:cNvPr id="43" name="TextBox 36"/>
          <p:cNvSpPr txBox="1"/>
          <p:nvPr/>
        </p:nvSpPr>
        <p:spPr>
          <a:xfrm>
            <a:off x="423625" y="8809682"/>
            <a:ext cx="1565215"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100" dirty="0">
                <a:latin typeface="Arial Narrow" pitchFamily="34" charset="0"/>
              </a:rPr>
              <a:t>© Marine Education 2020 	                                               </a:t>
            </a:r>
            <a:endParaRPr lang="en-AU" sz="1100" b="1" dirty="0">
              <a:latin typeface="Arial Narrow" pitchFamily="34" charset="0"/>
            </a:endParaRPr>
          </a:p>
        </p:txBody>
      </p:sp>
      <p:cxnSp>
        <p:nvCxnSpPr>
          <p:cNvPr id="127" name="Straight Connector 126"/>
          <p:cNvCxnSpPr/>
          <p:nvPr/>
        </p:nvCxnSpPr>
        <p:spPr>
          <a:xfrm flipH="1">
            <a:off x="469041" y="8808950"/>
            <a:ext cx="5863487" cy="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36"/>
          <p:cNvSpPr txBox="1"/>
          <p:nvPr/>
        </p:nvSpPr>
        <p:spPr>
          <a:xfrm>
            <a:off x="2779853" y="8809682"/>
            <a:ext cx="2161315"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AU" sz="1100" dirty="0">
                <a:latin typeface="Arial Narrow" pitchFamily="34" charset="0"/>
              </a:rPr>
              <a:t>Water Quality Parameters</a:t>
            </a:r>
          </a:p>
        </p:txBody>
      </p:sp>
      <p:sp>
        <p:nvSpPr>
          <p:cNvPr id="44" name="TextBox 43">
            <a:extLst>
              <a:ext uri="{FF2B5EF4-FFF2-40B4-BE49-F238E27FC236}">
                <a16:creationId xmlns:a16="http://schemas.microsoft.com/office/drawing/2014/main" id="{2FD31CAF-76B1-4A0F-BFD0-A9C6B5FBD72B}"/>
              </a:ext>
            </a:extLst>
          </p:cNvPr>
          <p:cNvSpPr txBox="1"/>
          <p:nvPr/>
        </p:nvSpPr>
        <p:spPr>
          <a:xfrm>
            <a:off x="564258" y="214201"/>
            <a:ext cx="792088" cy="646331"/>
          </a:xfrm>
          <a:prstGeom prst="rect">
            <a:avLst/>
          </a:prstGeom>
          <a:solidFill>
            <a:schemeClr val="bg1">
              <a:lumMod val="85000"/>
            </a:schemeClr>
          </a:solidFill>
          <a:ln w="57150">
            <a:solidFill>
              <a:schemeClr val="tx1"/>
            </a:solidFill>
          </a:ln>
        </p:spPr>
        <p:txBody>
          <a:bodyPr wrap="square" rtlCol="0">
            <a:spAutoFit/>
          </a:bodyPr>
          <a:lstStyle/>
          <a:p>
            <a:r>
              <a:rPr lang="en-AU" b="1" dirty="0">
                <a:latin typeface="Arial Narrow" panose="020B0606020202030204" pitchFamily="34" charset="0"/>
              </a:rPr>
              <a:t>M</a:t>
            </a:r>
            <a:r>
              <a:rPr lang="en-AU" sz="1200" b="1" dirty="0">
                <a:latin typeface="Arial Narrow" panose="020B0606020202030204" pitchFamily="34" charset="0"/>
              </a:rPr>
              <a:t>arine</a:t>
            </a:r>
            <a:r>
              <a:rPr lang="en-AU" dirty="0"/>
              <a:t> </a:t>
            </a:r>
          </a:p>
          <a:p>
            <a:r>
              <a:rPr lang="en-AU" dirty="0">
                <a:ln>
                  <a:solidFill>
                    <a:schemeClr val="tx1"/>
                  </a:solidFill>
                </a:ln>
                <a:latin typeface="Arial Narrow" panose="020B0606020202030204" pitchFamily="34" charset="0"/>
              </a:rPr>
              <a:t>E</a:t>
            </a:r>
            <a:r>
              <a:rPr lang="en-AU" sz="1200" dirty="0">
                <a:ln>
                  <a:solidFill>
                    <a:schemeClr val="tx1"/>
                  </a:solidFill>
                </a:ln>
                <a:latin typeface="Arial Narrow" panose="020B0606020202030204" pitchFamily="34" charset="0"/>
              </a:rPr>
              <a:t>ducation</a:t>
            </a:r>
          </a:p>
        </p:txBody>
      </p:sp>
      <p:sp>
        <p:nvSpPr>
          <p:cNvPr id="45" name="TextBox 17">
            <a:extLst>
              <a:ext uri="{FF2B5EF4-FFF2-40B4-BE49-F238E27FC236}">
                <a16:creationId xmlns:a16="http://schemas.microsoft.com/office/drawing/2014/main" id="{45DC8008-03A9-4A1F-8EB0-1337B78B98E3}"/>
              </a:ext>
            </a:extLst>
          </p:cNvPr>
          <p:cNvSpPr txBox="1"/>
          <p:nvPr/>
        </p:nvSpPr>
        <p:spPr>
          <a:xfrm>
            <a:off x="5518848" y="165470"/>
            <a:ext cx="1170856"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latin typeface="Arial Narrow" pitchFamily="34" charset="0"/>
              </a:rPr>
              <a:t>Name:</a:t>
            </a:r>
          </a:p>
          <a:p>
            <a:endParaRPr lang="en-US" sz="1200" b="1" dirty="0">
              <a:latin typeface="Arial Narrow" pitchFamily="34" charset="0"/>
            </a:endParaRPr>
          </a:p>
          <a:p>
            <a:r>
              <a:rPr lang="en-US" sz="1200" b="1" dirty="0">
                <a:latin typeface="Arial Narrow" pitchFamily="34" charset="0"/>
              </a:rPr>
              <a:t>Date: </a:t>
            </a:r>
          </a:p>
        </p:txBody>
      </p:sp>
      <p:cxnSp>
        <p:nvCxnSpPr>
          <p:cNvPr id="46" name="Straight Connector 45">
            <a:extLst>
              <a:ext uri="{FF2B5EF4-FFF2-40B4-BE49-F238E27FC236}">
                <a16:creationId xmlns:a16="http://schemas.microsoft.com/office/drawing/2014/main" id="{86ADC2CB-2259-430E-A4E9-F01BFE6DE9EE}"/>
              </a:ext>
            </a:extLst>
          </p:cNvPr>
          <p:cNvCxnSpPr/>
          <p:nvPr/>
        </p:nvCxnSpPr>
        <p:spPr>
          <a:xfrm flipH="1">
            <a:off x="465754" y="973010"/>
            <a:ext cx="58634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3995BC98-5C05-45C6-9C90-3A57C8C0F498}"/>
              </a:ext>
            </a:extLst>
          </p:cNvPr>
          <p:cNvSpPr txBox="1"/>
          <p:nvPr/>
        </p:nvSpPr>
        <p:spPr>
          <a:xfrm rot="16200000">
            <a:off x="-56443" y="313427"/>
            <a:ext cx="1116764" cy="184666"/>
          </a:xfrm>
          <a:prstGeom prst="rect">
            <a:avLst/>
          </a:prstGeom>
          <a:noFill/>
        </p:spPr>
        <p:txBody>
          <a:bodyPr wrap="square" rtlCol="0">
            <a:spAutoFit/>
          </a:bodyPr>
          <a:lstStyle/>
          <a:p>
            <a:r>
              <a:rPr lang="en-AU" sz="580" dirty="0">
                <a:latin typeface="Arial Narrow" panose="020B0606020202030204" pitchFamily="34" charset="0"/>
              </a:rPr>
              <a:t>marineeducation.com.au</a:t>
            </a:r>
          </a:p>
        </p:txBody>
      </p:sp>
      <p:sp>
        <p:nvSpPr>
          <p:cNvPr id="35" name="TextBox 34">
            <a:extLst>
              <a:ext uri="{FF2B5EF4-FFF2-40B4-BE49-F238E27FC236}">
                <a16:creationId xmlns:a16="http://schemas.microsoft.com/office/drawing/2014/main" id="{9B1E768B-2ED5-4CF1-9386-D016F01ED6A3}"/>
              </a:ext>
            </a:extLst>
          </p:cNvPr>
          <p:cNvSpPr txBox="1"/>
          <p:nvPr/>
        </p:nvSpPr>
        <p:spPr>
          <a:xfrm>
            <a:off x="457491" y="3329952"/>
            <a:ext cx="5878521" cy="2985433"/>
          </a:xfrm>
          <a:prstGeom prst="rect">
            <a:avLst/>
          </a:prstGeom>
          <a:noFill/>
          <a:ln w="19050">
            <a:solidFill>
              <a:schemeClr val="tx1"/>
            </a:solidFill>
          </a:ln>
        </p:spPr>
        <p:txBody>
          <a:bodyPr wrap="square" rtlCol="0">
            <a:spAutoFit/>
          </a:bodyPr>
          <a:lstStyle/>
          <a:p>
            <a:r>
              <a:rPr lang="en-AU" sz="1200" b="1" dirty="0">
                <a:latin typeface="Arial Narrow" panose="020B0606020202030204" pitchFamily="34" charset="0"/>
              </a:rPr>
              <a:t>Nutrients – Nitrogen and Phosphorus</a:t>
            </a:r>
          </a:p>
          <a:p>
            <a:r>
              <a:rPr lang="en-AU" sz="1200" dirty="0">
                <a:latin typeface="Arial Narrow" panose="020B0606020202030204" pitchFamily="34" charset="0"/>
              </a:rPr>
              <a:t>Nitrogen and phosphorus naturally enter estuarine waters when freshwater runoff passes over geologic formations rich in phosphate or nitrate, or when decomposing organic matter and wildlife waste get flushed into rivers and streams. Man-made sources of nutrients entering estuaries include sewage treatment plants, leaky septic tanks, industrial wastewater, acid rain, and fertilizer runoff from agricultural, residential, and urban areas. Too much nitrogen and phosphorus acts as a water pollutant. This leads to explosive algae blooms that cloud the water and deplete the oxygen.</a:t>
            </a:r>
          </a:p>
          <a:p>
            <a:r>
              <a:rPr lang="en-AU" sz="1200" dirty="0">
                <a:latin typeface="Arial Narrow" panose="020B0606020202030204" pitchFamily="34" charset="0"/>
              </a:rPr>
              <a:t>Dissolved Inorganic Nitrogen (also known as Total Oxidised Nitrogen) is often measured in mg/L. </a:t>
            </a:r>
          </a:p>
          <a:p>
            <a:r>
              <a:rPr lang="en-AU" sz="1200" dirty="0">
                <a:latin typeface="Arial Narrow" panose="020B0606020202030204" pitchFamily="34" charset="0"/>
              </a:rPr>
              <a:t>Dissolved Inorganic Phosphorus (a</a:t>
            </a:r>
            <a:r>
              <a:rPr lang="en-US" sz="1200" dirty="0" err="1">
                <a:latin typeface="Arial Narrow" panose="020B0606020202030204" pitchFamily="34" charset="0"/>
              </a:rPr>
              <a:t>lso</a:t>
            </a:r>
            <a:r>
              <a:rPr lang="en-US" sz="1200" dirty="0">
                <a:latin typeface="Arial Narrow" panose="020B0606020202030204" pitchFamily="34" charset="0"/>
              </a:rPr>
              <a:t> known as FRP or Ortho Phosphate) is often measured in mg/L.</a:t>
            </a:r>
          </a:p>
          <a:p>
            <a:endParaRPr lang="en-AU" dirty="0">
              <a:latin typeface="Arial Narrow" panose="020B0606020202030204" pitchFamily="34" charset="0"/>
            </a:endParaRPr>
          </a:p>
          <a:p>
            <a:endParaRPr lang="en-AU" sz="1200" dirty="0">
              <a:latin typeface="Arial Narrow" panose="020B0606020202030204" pitchFamily="34" charset="0"/>
            </a:endParaRPr>
          </a:p>
          <a:p>
            <a:endParaRPr lang="en-AU" sz="1200" dirty="0">
              <a:latin typeface="Arial Narrow" panose="020B0606020202030204" pitchFamily="34" charset="0"/>
            </a:endParaRPr>
          </a:p>
          <a:p>
            <a:endParaRPr lang="en-AU" sz="1200" dirty="0">
              <a:latin typeface="Arial Narrow" panose="020B0606020202030204" pitchFamily="34" charset="0"/>
            </a:endParaRPr>
          </a:p>
          <a:p>
            <a:endParaRPr lang="en-AU" sz="1200" dirty="0">
              <a:latin typeface="Arial Narrow" panose="020B0606020202030204" pitchFamily="34" charset="0"/>
            </a:endParaRPr>
          </a:p>
          <a:p>
            <a:endParaRPr lang="en-AU" sz="1400" dirty="0">
              <a:latin typeface="Arial Narrow" panose="020B0606020202030204" pitchFamily="34" charset="0"/>
            </a:endParaRPr>
          </a:p>
        </p:txBody>
      </p:sp>
      <p:sp>
        <p:nvSpPr>
          <p:cNvPr id="19" name="TextBox 18">
            <a:extLst>
              <a:ext uri="{FF2B5EF4-FFF2-40B4-BE49-F238E27FC236}">
                <a16:creationId xmlns:a16="http://schemas.microsoft.com/office/drawing/2014/main" id="{7F0B8B2D-72CA-467E-AA76-75A7B7148893}"/>
              </a:ext>
            </a:extLst>
          </p:cNvPr>
          <p:cNvSpPr txBox="1"/>
          <p:nvPr/>
        </p:nvSpPr>
        <p:spPr>
          <a:xfrm>
            <a:off x="465754" y="1488834"/>
            <a:ext cx="5870258" cy="1754326"/>
          </a:xfrm>
          <a:prstGeom prst="rect">
            <a:avLst/>
          </a:prstGeom>
          <a:noFill/>
          <a:ln w="19050">
            <a:solidFill>
              <a:schemeClr val="tx1"/>
            </a:solidFill>
          </a:ln>
        </p:spPr>
        <p:txBody>
          <a:bodyPr wrap="square" rtlCol="0">
            <a:spAutoFit/>
          </a:bodyPr>
          <a:lstStyle/>
          <a:p>
            <a:r>
              <a:rPr lang="en-AU" sz="1200" b="1" dirty="0">
                <a:latin typeface="Arial Narrow" panose="020B0606020202030204" pitchFamily="34" charset="0"/>
              </a:rPr>
              <a:t>Depth and Flow</a:t>
            </a:r>
          </a:p>
          <a:p>
            <a:r>
              <a:rPr lang="en-AU" sz="1200" dirty="0">
                <a:latin typeface="Arial Narrow" panose="020B0606020202030204" pitchFamily="34" charset="0"/>
              </a:rPr>
              <a:t>The overall size, depth and flow of a waterway can affect its water quality. For example, contaminants entering deep and fast-moving rivers will have less effect on the river than the same amount of contaminants entering a slow moving, shallow creek. The depth of the creek can also affect other ‘parameters’ of water quality, such as temperature and light which both decrease with depth. Measuring flow and concentration allows us to observe any change in the load of contaminants and sediment that may be in the water. Load = concentration x flow. Whereby, flow is a measurement of the amount of water (volume) x the speed of the water (velocity). Depth and flow are influenced by tides, weather, the landscape and obstructions such as rocks, fallen trees and bends in the waterway.</a:t>
            </a:r>
          </a:p>
        </p:txBody>
      </p:sp>
      <p:sp>
        <p:nvSpPr>
          <p:cNvPr id="14" name="TextBox 13">
            <a:extLst>
              <a:ext uri="{FF2B5EF4-FFF2-40B4-BE49-F238E27FC236}">
                <a16:creationId xmlns:a16="http://schemas.microsoft.com/office/drawing/2014/main" id="{CF7C7A4A-BD0A-406B-B6E3-7CEC472DFDA6}"/>
              </a:ext>
            </a:extLst>
          </p:cNvPr>
          <p:cNvSpPr txBox="1"/>
          <p:nvPr/>
        </p:nvSpPr>
        <p:spPr>
          <a:xfrm>
            <a:off x="458980" y="6405760"/>
            <a:ext cx="5863484" cy="1200329"/>
          </a:xfrm>
          <a:prstGeom prst="rect">
            <a:avLst/>
          </a:prstGeom>
          <a:noFill/>
          <a:ln w="19050">
            <a:solidFill>
              <a:schemeClr val="tx1"/>
            </a:solidFill>
          </a:ln>
        </p:spPr>
        <p:txBody>
          <a:bodyPr wrap="square" rtlCol="0">
            <a:spAutoFit/>
          </a:bodyPr>
          <a:lstStyle/>
          <a:p>
            <a:r>
              <a:rPr lang="en-AU" sz="1200" b="1" dirty="0">
                <a:latin typeface="Arial Narrow" panose="020B0606020202030204" pitchFamily="34" charset="0"/>
              </a:rPr>
              <a:t>Chlorophyll a (µg/L)</a:t>
            </a:r>
          </a:p>
          <a:p>
            <a:r>
              <a:rPr lang="en-AU" sz="1200" b="1" dirty="0">
                <a:latin typeface="Arial Narrow" panose="020B0606020202030204" pitchFamily="34" charset="0"/>
              </a:rPr>
              <a:t>Estuary Indicator Score </a:t>
            </a:r>
          </a:p>
          <a:p>
            <a:r>
              <a:rPr lang="en-AU" sz="1200" dirty="0">
                <a:latin typeface="Arial Narrow" panose="020B0606020202030204" pitchFamily="34" charset="0"/>
              </a:rPr>
              <a:t>Good/Very Good: ≤3</a:t>
            </a:r>
          </a:p>
          <a:p>
            <a:r>
              <a:rPr lang="en-AU" sz="1200" dirty="0">
                <a:latin typeface="Arial Narrow" panose="020B0606020202030204" pitchFamily="34" charset="0"/>
              </a:rPr>
              <a:t>Moderate: 3.1-3.6</a:t>
            </a:r>
          </a:p>
          <a:p>
            <a:r>
              <a:rPr lang="en-AU" sz="1200" dirty="0">
                <a:latin typeface="Arial Narrow" panose="020B0606020202030204" pitchFamily="34" charset="0"/>
              </a:rPr>
              <a:t>Poor: 3.7- 4.3</a:t>
            </a:r>
          </a:p>
          <a:p>
            <a:r>
              <a:rPr lang="en-AU" sz="1200" dirty="0">
                <a:latin typeface="Arial Narrow" panose="020B0606020202030204" pitchFamily="34" charset="0"/>
              </a:rPr>
              <a:t>Very Poor: &gt;4.3</a:t>
            </a:r>
          </a:p>
        </p:txBody>
      </p:sp>
      <p:sp>
        <p:nvSpPr>
          <p:cNvPr id="15" name="TextBox 14">
            <a:extLst>
              <a:ext uri="{FF2B5EF4-FFF2-40B4-BE49-F238E27FC236}">
                <a16:creationId xmlns:a16="http://schemas.microsoft.com/office/drawing/2014/main" id="{09BEA372-D7EC-44DF-9125-7C4123ABDFC0}"/>
              </a:ext>
            </a:extLst>
          </p:cNvPr>
          <p:cNvSpPr txBox="1"/>
          <p:nvPr/>
        </p:nvSpPr>
        <p:spPr>
          <a:xfrm>
            <a:off x="465754" y="7690409"/>
            <a:ext cx="5863484" cy="1015663"/>
          </a:xfrm>
          <a:prstGeom prst="rect">
            <a:avLst/>
          </a:prstGeom>
          <a:noFill/>
          <a:ln w="19050">
            <a:solidFill>
              <a:schemeClr val="tx1"/>
            </a:solidFill>
          </a:ln>
        </p:spPr>
        <p:txBody>
          <a:bodyPr wrap="square" rtlCol="0">
            <a:spAutoFit/>
          </a:bodyPr>
          <a:lstStyle/>
          <a:p>
            <a:r>
              <a:rPr lang="en-AU" sz="1200" b="1" dirty="0">
                <a:latin typeface="Arial Narrow" panose="020B0606020202030204" pitchFamily="34" charset="0"/>
              </a:rPr>
              <a:t>Bacterial Enterococci (CFU: colony forming units) </a:t>
            </a:r>
          </a:p>
          <a:p>
            <a:r>
              <a:rPr lang="en-AU" sz="1200" dirty="0">
                <a:latin typeface="Arial Narrow" panose="020B0606020202030204" pitchFamily="34" charset="0"/>
              </a:rPr>
              <a:t>Enterococci bacteria </a:t>
            </a:r>
            <a:r>
              <a:rPr lang="en-US" sz="1200" dirty="0">
                <a:latin typeface="Arial Narrow" panose="020B0606020202030204" pitchFamily="34" charset="0"/>
              </a:rPr>
              <a:t>are found in the </a:t>
            </a:r>
            <a:r>
              <a:rPr lang="en-US" sz="1200" dirty="0" err="1">
                <a:latin typeface="Arial Narrow" panose="020B0606020202030204" pitchFamily="34" charset="0"/>
              </a:rPr>
              <a:t>faeces</a:t>
            </a:r>
            <a:r>
              <a:rPr lang="en-US" sz="1200" dirty="0">
                <a:latin typeface="Arial Narrow" panose="020B0606020202030204" pitchFamily="34" charset="0"/>
              </a:rPr>
              <a:t> of human and warm-blooded animals. The presence of enterococci in water is an indicator of </a:t>
            </a:r>
            <a:r>
              <a:rPr lang="en-US" sz="1200" dirty="0" err="1">
                <a:latin typeface="Arial Narrow" panose="020B0606020202030204" pitchFamily="34" charset="0"/>
              </a:rPr>
              <a:t>faecal</a:t>
            </a:r>
            <a:r>
              <a:rPr lang="en-US" sz="1200" dirty="0">
                <a:latin typeface="Arial Narrow" panose="020B0606020202030204" pitchFamily="34" charset="0"/>
              </a:rPr>
              <a:t> pollution and possible enteric pathogens. The median bacterial content in samples of fresh or marine waters taken over the bathing season should not exceed 35 enterococci CFU/100 </a:t>
            </a:r>
            <a:r>
              <a:rPr lang="en-US" sz="1200" dirty="0" err="1">
                <a:latin typeface="Arial Narrow" panose="020B0606020202030204" pitchFamily="34" charset="0"/>
              </a:rPr>
              <a:t>mL.</a:t>
            </a:r>
            <a:r>
              <a:rPr lang="en-US" sz="1200" dirty="0">
                <a:latin typeface="Arial Narrow" panose="020B0606020202030204" pitchFamily="34" charset="0"/>
              </a:rPr>
              <a:t> </a:t>
            </a:r>
            <a:endParaRPr lang="en-AU" sz="1200" dirty="0">
              <a:latin typeface="Arial Narrow" panose="020B0606020202030204" pitchFamily="34" charset="0"/>
            </a:endParaRPr>
          </a:p>
        </p:txBody>
      </p:sp>
      <p:sp>
        <p:nvSpPr>
          <p:cNvPr id="16" name="TextBox 15">
            <a:extLst>
              <a:ext uri="{FF2B5EF4-FFF2-40B4-BE49-F238E27FC236}">
                <a16:creationId xmlns:a16="http://schemas.microsoft.com/office/drawing/2014/main" id="{96B00AC3-9FC7-44EE-8A83-478E19992D07}"/>
              </a:ext>
            </a:extLst>
          </p:cNvPr>
          <p:cNvSpPr txBox="1"/>
          <p:nvPr/>
        </p:nvSpPr>
        <p:spPr>
          <a:xfrm>
            <a:off x="2720558" y="6509652"/>
            <a:ext cx="3463589" cy="1015663"/>
          </a:xfrm>
          <a:prstGeom prst="rect">
            <a:avLst/>
          </a:prstGeom>
          <a:noFill/>
        </p:spPr>
        <p:txBody>
          <a:bodyPr wrap="square" rtlCol="0">
            <a:spAutoFit/>
          </a:bodyPr>
          <a:lstStyle/>
          <a:p>
            <a:pPr algn="just"/>
            <a:r>
              <a:rPr lang="en-AU" sz="1200" dirty="0">
                <a:latin typeface="Arial Narrow" panose="020B0606020202030204" pitchFamily="34" charset="0"/>
              </a:rPr>
              <a:t>Chlorophyll a concentrations are used as an indicator of algae abundance and productivity in aquatic environments. Higher concentrations typically indicate poor water quality, usually when high algal production is maintained due to high nutrient concentrations. </a:t>
            </a:r>
          </a:p>
        </p:txBody>
      </p:sp>
      <p:sp>
        <p:nvSpPr>
          <p:cNvPr id="2" name="TextBox 1">
            <a:extLst>
              <a:ext uri="{FF2B5EF4-FFF2-40B4-BE49-F238E27FC236}">
                <a16:creationId xmlns:a16="http://schemas.microsoft.com/office/drawing/2014/main" id="{D14FC4D2-A3B9-488C-82BF-0D75EF84BAED}"/>
              </a:ext>
            </a:extLst>
          </p:cNvPr>
          <p:cNvSpPr txBox="1"/>
          <p:nvPr/>
        </p:nvSpPr>
        <p:spPr>
          <a:xfrm>
            <a:off x="469534" y="5102445"/>
            <a:ext cx="2599426" cy="1477328"/>
          </a:xfrm>
          <a:prstGeom prst="rect">
            <a:avLst/>
          </a:prstGeom>
          <a:noFill/>
        </p:spPr>
        <p:txBody>
          <a:bodyPr wrap="square" rtlCol="0">
            <a:spAutoFit/>
          </a:bodyPr>
          <a:lstStyle/>
          <a:p>
            <a:r>
              <a:rPr lang="en-US" sz="1200" dirty="0">
                <a:latin typeface="Arial Narrow" panose="020B0606020202030204" pitchFamily="34" charset="0"/>
              </a:rPr>
              <a:t>Dissolved Inorganic Nitrogen (mg/L) </a:t>
            </a:r>
          </a:p>
          <a:p>
            <a:r>
              <a:rPr lang="en-US" sz="1200" b="1" dirty="0">
                <a:latin typeface="Arial Narrow" panose="020B0606020202030204" pitchFamily="34" charset="0"/>
              </a:rPr>
              <a:t>Estuary Indicator Score</a:t>
            </a:r>
          </a:p>
          <a:p>
            <a:r>
              <a:rPr lang="en-US" sz="1200" dirty="0">
                <a:latin typeface="Arial Narrow" panose="020B0606020202030204" pitchFamily="34" charset="0"/>
              </a:rPr>
              <a:t>Good/Very Good: ≤0.045</a:t>
            </a:r>
          </a:p>
          <a:p>
            <a:r>
              <a:rPr lang="en-US" sz="1200" dirty="0">
                <a:latin typeface="Arial Narrow" panose="020B0606020202030204" pitchFamily="34" charset="0"/>
              </a:rPr>
              <a:t>Moderate: 0.046-0.095</a:t>
            </a:r>
          </a:p>
          <a:p>
            <a:r>
              <a:rPr lang="en-US" sz="1200" dirty="0">
                <a:latin typeface="Arial Narrow" panose="020B0606020202030204" pitchFamily="34" charset="0"/>
              </a:rPr>
              <a:t>Poor: 0.096-0.146</a:t>
            </a:r>
          </a:p>
          <a:p>
            <a:r>
              <a:rPr lang="en-US" sz="1200" dirty="0">
                <a:latin typeface="Arial Narrow" panose="020B0606020202030204" pitchFamily="34" charset="0"/>
              </a:rPr>
              <a:t>Very Poor: &gt;0.146</a:t>
            </a:r>
          </a:p>
          <a:p>
            <a:endParaRPr lang="en-AU" dirty="0"/>
          </a:p>
        </p:txBody>
      </p:sp>
      <p:sp>
        <p:nvSpPr>
          <p:cNvPr id="3" name="TextBox 2">
            <a:extLst>
              <a:ext uri="{FF2B5EF4-FFF2-40B4-BE49-F238E27FC236}">
                <a16:creationId xmlns:a16="http://schemas.microsoft.com/office/drawing/2014/main" id="{8F6924D2-E830-4F3A-85AA-1C79A7B6D064}"/>
              </a:ext>
            </a:extLst>
          </p:cNvPr>
          <p:cNvSpPr txBox="1"/>
          <p:nvPr/>
        </p:nvSpPr>
        <p:spPr>
          <a:xfrm>
            <a:off x="3645024" y="5115056"/>
            <a:ext cx="2539123" cy="1200329"/>
          </a:xfrm>
          <a:prstGeom prst="rect">
            <a:avLst/>
          </a:prstGeom>
          <a:noFill/>
        </p:spPr>
        <p:txBody>
          <a:bodyPr wrap="square" rtlCol="0">
            <a:spAutoFit/>
          </a:bodyPr>
          <a:lstStyle/>
          <a:p>
            <a:r>
              <a:rPr lang="en-US" sz="1200" dirty="0">
                <a:latin typeface="Arial Narrow" panose="020B0606020202030204" pitchFamily="34" charset="0"/>
              </a:rPr>
              <a:t>Dissolved Inorganic Phosphorus (mg/L) </a:t>
            </a:r>
          </a:p>
          <a:p>
            <a:r>
              <a:rPr lang="en-US" sz="1200" b="1" dirty="0">
                <a:latin typeface="Arial Narrow" panose="020B0606020202030204" pitchFamily="34" charset="0"/>
              </a:rPr>
              <a:t>Estuary Indicator Score</a:t>
            </a:r>
          </a:p>
          <a:p>
            <a:r>
              <a:rPr lang="en-US" sz="1200" dirty="0">
                <a:latin typeface="Arial Narrow" panose="020B0606020202030204" pitchFamily="34" charset="0"/>
              </a:rPr>
              <a:t>Good/Very good: ≤0.005</a:t>
            </a:r>
          </a:p>
          <a:p>
            <a:r>
              <a:rPr lang="en-US" sz="1200" dirty="0">
                <a:latin typeface="Arial Narrow" panose="020B0606020202030204" pitchFamily="34" charset="0"/>
              </a:rPr>
              <a:t>Moderate: 0.0051-0.0066</a:t>
            </a:r>
          </a:p>
          <a:p>
            <a:r>
              <a:rPr lang="en-US" sz="1200" dirty="0">
                <a:latin typeface="Arial Narrow" panose="020B0606020202030204" pitchFamily="34" charset="0"/>
              </a:rPr>
              <a:t>Poor: 0.0067-0.0082</a:t>
            </a:r>
          </a:p>
          <a:p>
            <a:r>
              <a:rPr lang="en-US" sz="1200" dirty="0">
                <a:latin typeface="Arial Narrow" panose="020B0606020202030204" pitchFamily="34" charset="0"/>
              </a:rPr>
              <a:t>Very Poor: &gt;0.0082 </a:t>
            </a:r>
          </a:p>
        </p:txBody>
      </p:sp>
      <p:sp>
        <p:nvSpPr>
          <p:cNvPr id="20" name="TextBox 19">
            <a:extLst>
              <a:ext uri="{FF2B5EF4-FFF2-40B4-BE49-F238E27FC236}">
                <a16:creationId xmlns:a16="http://schemas.microsoft.com/office/drawing/2014/main" id="{9282FA1A-42F9-4800-A039-22E70D55FFF7}"/>
              </a:ext>
            </a:extLst>
          </p:cNvPr>
          <p:cNvSpPr txBox="1"/>
          <p:nvPr/>
        </p:nvSpPr>
        <p:spPr>
          <a:xfrm>
            <a:off x="1897599" y="326737"/>
            <a:ext cx="2984862" cy="369332"/>
          </a:xfrm>
          <a:prstGeom prst="rect">
            <a:avLst/>
          </a:prstGeom>
          <a:noFill/>
        </p:spPr>
        <p:txBody>
          <a:bodyPr wrap="square" rtlCol="0">
            <a:spAutoFit/>
          </a:bodyPr>
          <a:lstStyle/>
          <a:p>
            <a:pPr algn="ctr"/>
            <a:r>
              <a:rPr lang="en-AU" b="1" dirty="0">
                <a:latin typeface="Arial Narrow" panose="020B0606020202030204" pitchFamily="34" charset="0"/>
              </a:rPr>
              <a:t>Water Quality Parameters</a:t>
            </a:r>
            <a:endParaRPr lang="en-AU" sz="1400" b="1" dirty="0">
              <a:latin typeface="Arial Narrow" panose="020B0606020202030204" pitchFamily="34" charset="0"/>
            </a:endParaRPr>
          </a:p>
        </p:txBody>
      </p:sp>
      <p:sp>
        <p:nvSpPr>
          <p:cNvPr id="4" name="Rectangle 3">
            <a:extLst>
              <a:ext uri="{FF2B5EF4-FFF2-40B4-BE49-F238E27FC236}">
                <a16:creationId xmlns:a16="http://schemas.microsoft.com/office/drawing/2014/main" id="{A826CB55-50ED-4BC8-84AE-10BEC5A7EBBD}"/>
              </a:ext>
            </a:extLst>
          </p:cNvPr>
          <p:cNvSpPr/>
          <p:nvPr/>
        </p:nvSpPr>
        <p:spPr>
          <a:xfrm>
            <a:off x="472284" y="1043152"/>
            <a:ext cx="5863484" cy="345307"/>
          </a:xfrm>
          <a:prstGeom prst="rect">
            <a:avLst/>
          </a:prstGeom>
          <a:solidFill>
            <a:schemeClr val="tx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dirty="0">
                <a:solidFill>
                  <a:schemeClr val="bg1"/>
                </a:solidFill>
                <a:latin typeface="Arial Narrow" panose="020B0606020202030204" pitchFamily="34" charset="0"/>
              </a:rPr>
              <a:t>Adapted from: Cairns Regional Council </a:t>
            </a:r>
          </a:p>
          <a:p>
            <a:pPr algn="ctr"/>
            <a:r>
              <a:rPr lang="en-AU" sz="1050" b="1" dirty="0">
                <a:solidFill>
                  <a:schemeClr val="bg1"/>
                </a:solidFill>
                <a:latin typeface="Arial Narrow" panose="020B0606020202030204" pitchFamily="34" charset="0"/>
              </a:rPr>
              <a:t>https://www.cairns.qld.gov.au/water-waste-roads/water/smartcatchments/live-data-saltwater-creek2</a:t>
            </a:r>
          </a:p>
        </p:txBody>
      </p:sp>
    </p:spTree>
    <p:extLst>
      <p:ext uri="{BB962C8B-B14F-4D97-AF65-F5344CB8AC3E}">
        <p14:creationId xmlns:p14="http://schemas.microsoft.com/office/powerpoint/2010/main" val="18299080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143870</TotalTime>
  <Words>1131</Words>
  <Application>Microsoft Office PowerPoint</Application>
  <PresentationFormat>On-screen Show (4:3)</PresentationFormat>
  <Paragraphs>77</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Narrow</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daniellem</dc:creator>
  <cp:lastModifiedBy>Gail Riches</cp:lastModifiedBy>
  <cp:revision>19115</cp:revision>
  <cp:lastPrinted>2019-01-14T00:32:25Z</cp:lastPrinted>
  <dcterms:created xsi:type="dcterms:W3CDTF">2011-04-13T05:15:36Z</dcterms:created>
  <dcterms:modified xsi:type="dcterms:W3CDTF">2020-07-01T02:13:09Z</dcterms:modified>
</cp:coreProperties>
</file>